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6" r:id="rId3"/>
    <p:sldId id="320" r:id="rId4"/>
    <p:sldId id="443" r:id="rId5"/>
    <p:sldId id="322" r:id="rId6"/>
    <p:sldId id="468" r:id="rId7"/>
    <p:sldId id="423" r:id="rId8"/>
    <p:sldId id="421" r:id="rId9"/>
    <p:sldId id="422" r:id="rId10"/>
    <p:sldId id="424" r:id="rId11"/>
    <p:sldId id="425" r:id="rId12"/>
    <p:sldId id="426" r:id="rId13"/>
    <p:sldId id="469" r:id="rId14"/>
    <p:sldId id="446" r:id="rId15"/>
    <p:sldId id="427" r:id="rId16"/>
    <p:sldId id="428" r:id="rId17"/>
    <p:sldId id="430" r:id="rId18"/>
    <p:sldId id="429" r:id="rId19"/>
    <p:sldId id="470" r:id="rId20"/>
    <p:sldId id="431" r:id="rId21"/>
    <p:sldId id="447" r:id="rId22"/>
    <p:sldId id="432" r:id="rId23"/>
    <p:sldId id="450" r:id="rId24"/>
    <p:sldId id="451" r:id="rId25"/>
    <p:sldId id="435" r:id="rId26"/>
    <p:sldId id="463" r:id="rId27"/>
    <p:sldId id="436" r:id="rId28"/>
    <p:sldId id="437" r:id="rId29"/>
    <p:sldId id="441" r:id="rId30"/>
    <p:sldId id="471" r:id="rId31"/>
    <p:sldId id="439" r:id="rId32"/>
    <p:sldId id="442" r:id="rId33"/>
    <p:sldId id="444" r:id="rId34"/>
    <p:sldId id="449" r:id="rId35"/>
    <p:sldId id="453" r:id="rId36"/>
    <p:sldId id="445" r:id="rId37"/>
    <p:sldId id="465" r:id="rId38"/>
    <p:sldId id="454" r:id="rId39"/>
    <p:sldId id="448" r:id="rId40"/>
    <p:sldId id="460" r:id="rId41"/>
    <p:sldId id="464" r:id="rId42"/>
    <p:sldId id="459" r:id="rId43"/>
    <p:sldId id="452" r:id="rId44"/>
    <p:sldId id="455" r:id="rId45"/>
    <p:sldId id="456" r:id="rId46"/>
    <p:sldId id="457" r:id="rId47"/>
    <p:sldId id="458" r:id="rId48"/>
    <p:sldId id="461" r:id="rId49"/>
    <p:sldId id="472" r:id="rId50"/>
    <p:sldId id="462" r:id="rId51"/>
    <p:sldId id="466" r:id="rId52"/>
    <p:sldId id="473" r:id="rId53"/>
    <p:sldId id="474" r:id="rId54"/>
    <p:sldId id="475"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C38D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E8FB5-80ED-40C0-98E8-758AC8B07D74}" type="datetimeFigureOut">
              <a:rPr lang="en-US" smtClean="0"/>
              <a:t>12/8/2015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93D9B-228D-48F9-AE5C-6D0BE3766ACD}" type="slidenum">
              <a:rPr lang="en-US" smtClean="0"/>
              <a:t>‹#›</a:t>
            </a:fld>
            <a:endParaRPr lang="en-US"/>
          </a:p>
        </p:txBody>
      </p:sp>
    </p:spTree>
    <p:extLst>
      <p:ext uri="{BB962C8B-B14F-4D97-AF65-F5344CB8AC3E}">
        <p14:creationId xmlns:p14="http://schemas.microsoft.com/office/powerpoint/2010/main" val="274965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30</a:t>
            </a:fld>
            <a:endParaRPr lang="en-US"/>
          </a:p>
        </p:txBody>
      </p:sp>
    </p:spTree>
    <p:extLst>
      <p:ext uri="{BB962C8B-B14F-4D97-AF65-F5344CB8AC3E}">
        <p14:creationId xmlns:p14="http://schemas.microsoft.com/office/powerpoint/2010/main" val="321223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39</a:t>
            </a:fld>
            <a:endParaRPr lang="en-US"/>
          </a:p>
        </p:txBody>
      </p:sp>
    </p:spTree>
    <p:extLst>
      <p:ext uri="{BB962C8B-B14F-4D97-AF65-F5344CB8AC3E}">
        <p14:creationId xmlns:p14="http://schemas.microsoft.com/office/powerpoint/2010/main" val="329523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40</a:t>
            </a:fld>
            <a:endParaRPr lang="en-US"/>
          </a:p>
        </p:txBody>
      </p:sp>
    </p:spTree>
    <p:extLst>
      <p:ext uri="{BB962C8B-B14F-4D97-AF65-F5344CB8AC3E}">
        <p14:creationId xmlns:p14="http://schemas.microsoft.com/office/powerpoint/2010/main" val="300463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41</a:t>
            </a:fld>
            <a:endParaRPr lang="en-US"/>
          </a:p>
        </p:txBody>
      </p:sp>
    </p:spTree>
    <p:extLst>
      <p:ext uri="{BB962C8B-B14F-4D97-AF65-F5344CB8AC3E}">
        <p14:creationId xmlns:p14="http://schemas.microsoft.com/office/powerpoint/2010/main" val="284743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42</a:t>
            </a:fld>
            <a:endParaRPr lang="en-US"/>
          </a:p>
        </p:txBody>
      </p:sp>
    </p:spTree>
    <p:extLst>
      <p:ext uri="{BB962C8B-B14F-4D97-AF65-F5344CB8AC3E}">
        <p14:creationId xmlns:p14="http://schemas.microsoft.com/office/powerpoint/2010/main" val="284743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43</a:t>
            </a:fld>
            <a:endParaRPr lang="en-US"/>
          </a:p>
        </p:txBody>
      </p:sp>
    </p:spTree>
    <p:extLst>
      <p:ext uri="{BB962C8B-B14F-4D97-AF65-F5344CB8AC3E}">
        <p14:creationId xmlns:p14="http://schemas.microsoft.com/office/powerpoint/2010/main" val="439240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44</a:t>
            </a:fld>
            <a:endParaRPr lang="en-US"/>
          </a:p>
        </p:txBody>
      </p:sp>
    </p:spTree>
    <p:extLst>
      <p:ext uri="{BB962C8B-B14F-4D97-AF65-F5344CB8AC3E}">
        <p14:creationId xmlns:p14="http://schemas.microsoft.com/office/powerpoint/2010/main" val="3366793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45</a:t>
            </a:fld>
            <a:endParaRPr lang="en-US"/>
          </a:p>
        </p:txBody>
      </p:sp>
    </p:spTree>
    <p:extLst>
      <p:ext uri="{BB962C8B-B14F-4D97-AF65-F5344CB8AC3E}">
        <p14:creationId xmlns:p14="http://schemas.microsoft.com/office/powerpoint/2010/main" val="1535596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46</a:t>
            </a:fld>
            <a:endParaRPr lang="en-US"/>
          </a:p>
        </p:txBody>
      </p:sp>
    </p:spTree>
    <p:extLst>
      <p:ext uri="{BB962C8B-B14F-4D97-AF65-F5344CB8AC3E}">
        <p14:creationId xmlns:p14="http://schemas.microsoft.com/office/powerpoint/2010/main" val="4382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47</a:t>
            </a:fld>
            <a:endParaRPr lang="en-US"/>
          </a:p>
        </p:txBody>
      </p:sp>
    </p:spTree>
    <p:extLst>
      <p:ext uri="{BB962C8B-B14F-4D97-AF65-F5344CB8AC3E}">
        <p14:creationId xmlns:p14="http://schemas.microsoft.com/office/powerpoint/2010/main" val="2209242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48</a:t>
            </a:fld>
            <a:endParaRPr lang="en-US"/>
          </a:p>
        </p:txBody>
      </p:sp>
    </p:spTree>
    <p:extLst>
      <p:ext uri="{BB962C8B-B14F-4D97-AF65-F5344CB8AC3E}">
        <p14:creationId xmlns:p14="http://schemas.microsoft.com/office/powerpoint/2010/main" val="380836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31</a:t>
            </a:fld>
            <a:endParaRPr lang="en-US"/>
          </a:p>
        </p:txBody>
      </p:sp>
    </p:spTree>
    <p:extLst>
      <p:ext uri="{BB962C8B-B14F-4D97-AF65-F5344CB8AC3E}">
        <p14:creationId xmlns:p14="http://schemas.microsoft.com/office/powerpoint/2010/main" val="1066007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49</a:t>
            </a:fld>
            <a:endParaRPr lang="en-US"/>
          </a:p>
        </p:txBody>
      </p:sp>
    </p:spTree>
    <p:extLst>
      <p:ext uri="{BB962C8B-B14F-4D97-AF65-F5344CB8AC3E}">
        <p14:creationId xmlns:p14="http://schemas.microsoft.com/office/powerpoint/2010/main" val="1682334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50</a:t>
            </a:fld>
            <a:endParaRPr lang="en-US"/>
          </a:p>
        </p:txBody>
      </p:sp>
    </p:spTree>
    <p:extLst>
      <p:ext uri="{BB962C8B-B14F-4D97-AF65-F5344CB8AC3E}">
        <p14:creationId xmlns:p14="http://schemas.microsoft.com/office/powerpoint/2010/main" val="760525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51</a:t>
            </a:fld>
            <a:endParaRPr lang="en-US"/>
          </a:p>
        </p:txBody>
      </p:sp>
    </p:spTree>
    <p:extLst>
      <p:ext uri="{BB962C8B-B14F-4D97-AF65-F5344CB8AC3E}">
        <p14:creationId xmlns:p14="http://schemas.microsoft.com/office/powerpoint/2010/main" val="76052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32</a:t>
            </a:fld>
            <a:endParaRPr lang="en-US"/>
          </a:p>
        </p:txBody>
      </p:sp>
    </p:spTree>
    <p:extLst>
      <p:ext uri="{BB962C8B-B14F-4D97-AF65-F5344CB8AC3E}">
        <p14:creationId xmlns:p14="http://schemas.microsoft.com/office/powerpoint/2010/main" val="143246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33</a:t>
            </a:fld>
            <a:endParaRPr lang="en-US"/>
          </a:p>
        </p:txBody>
      </p:sp>
    </p:spTree>
    <p:extLst>
      <p:ext uri="{BB962C8B-B14F-4D97-AF65-F5344CB8AC3E}">
        <p14:creationId xmlns:p14="http://schemas.microsoft.com/office/powerpoint/2010/main" val="170533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34</a:t>
            </a:fld>
            <a:endParaRPr lang="en-US"/>
          </a:p>
        </p:txBody>
      </p:sp>
    </p:spTree>
    <p:extLst>
      <p:ext uri="{BB962C8B-B14F-4D97-AF65-F5344CB8AC3E}">
        <p14:creationId xmlns:p14="http://schemas.microsoft.com/office/powerpoint/2010/main" val="170533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35</a:t>
            </a:fld>
            <a:endParaRPr lang="en-US"/>
          </a:p>
        </p:txBody>
      </p:sp>
    </p:spTree>
    <p:extLst>
      <p:ext uri="{BB962C8B-B14F-4D97-AF65-F5344CB8AC3E}">
        <p14:creationId xmlns:p14="http://schemas.microsoft.com/office/powerpoint/2010/main" val="154109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36</a:t>
            </a:fld>
            <a:endParaRPr lang="en-US"/>
          </a:p>
        </p:txBody>
      </p:sp>
    </p:spTree>
    <p:extLst>
      <p:ext uri="{BB962C8B-B14F-4D97-AF65-F5344CB8AC3E}">
        <p14:creationId xmlns:p14="http://schemas.microsoft.com/office/powerpoint/2010/main" val="329523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37</a:t>
            </a:fld>
            <a:endParaRPr lang="en-US"/>
          </a:p>
        </p:txBody>
      </p:sp>
    </p:spTree>
    <p:extLst>
      <p:ext uri="{BB962C8B-B14F-4D97-AF65-F5344CB8AC3E}">
        <p14:creationId xmlns:p14="http://schemas.microsoft.com/office/powerpoint/2010/main" val="3295233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93D9B-228D-48F9-AE5C-6D0BE3766ACD}" type="slidenum">
              <a:rPr lang="en-US" smtClean="0"/>
              <a:t>38</a:t>
            </a:fld>
            <a:endParaRPr lang="en-US"/>
          </a:p>
        </p:txBody>
      </p:sp>
    </p:spTree>
    <p:extLst>
      <p:ext uri="{BB962C8B-B14F-4D97-AF65-F5344CB8AC3E}">
        <p14:creationId xmlns:p14="http://schemas.microsoft.com/office/powerpoint/2010/main" val="343830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41103CA-DED7-43F8-99F6-887D897389F8}" type="slidenum">
              <a:rPr lang="en-US" altLang="en-US"/>
              <a:pPr>
                <a:defRPr/>
              </a:pPr>
              <a:t>‹#›</a:t>
            </a:fld>
            <a:endParaRPr lang="en-US" altLang="en-US"/>
          </a:p>
        </p:txBody>
      </p:sp>
    </p:spTree>
    <p:extLst>
      <p:ext uri="{BB962C8B-B14F-4D97-AF65-F5344CB8AC3E}">
        <p14:creationId xmlns:p14="http://schemas.microsoft.com/office/powerpoint/2010/main" val="137722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6C889F5-22D7-44E0-B507-81AE31321379}" type="slidenum">
              <a:rPr lang="en-US" altLang="en-US"/>
              <a:pPr>
                <a:defRPr/>
              </a:pPr>
              <a:t>‹#›</a:t>
            </a:fld>
            <a:endParaRPr lang="en-US" altLang="en-US"/>
          </a:p>
        </p:txBody>
      </p:sp>
    </p:spTree>
    <p:extLst>
      <p:ext uri="{BB962C8B-B14F-4D97-AF65-F5344CB8AC3E}">
        <p14:creationId xmlns:p14="http://schemas.microsoft.com/office/powerpoint/2010/main" val="393288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632FA0-7841-465E-A544-0A8DDC673E62}" type="slidenum">
              <a:rPr lang="en-US" altLang="en-US"/>
              <a:pPr>
                <a:defRPr/>
              </a:pPr>
              <a:t>‹#›</a:t>
            </a:fld>
            <a:endParaRPr lang="en-US" altLang="en-US"/>
          </a:p>
        </p:txBody>
      </p:sp>
    </p:spTree>
    <p:extLst>
      <p:ext uri="{BB962C8B-B14F-4D97-AF65-F5344CB8AC3E}">
        <p14:creationId xmlns:p14="http://schemas.microsoft.com/office/powerpoint/2010/main" val="339807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B651B5-725A-41A6-BBF7-8141B9ACF5A1}" type="slidenum">
              <a:rPr lang="en-US" altLang="en-US"/>
              <a:pPr>
                <a:defRPr/>
              </a:pPr>
              <a:t>‹#›</a:t>
            </a:fld>
            <a:endParaRPr lang="en-US" altLang="en-US"/>
          </a:p>
        </p:txBody>
      </p:sp>
    </p:spTree>
    <p:extLst>
      <p:ext uri="{BB962C8B-B14F-4D97-AF65-F5344CB8AC3E}">
        <p14:creationId xmlns:p14="http://schemas.microsoft.com/office/powerpoint/2010/main" val="91765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F56EA0-002C-4AB7-9106-E8D82E52A494}" type="slidenum">
              <a:rPr lang="en-US" altLang="en-US"/>
              <a:pPr>
                <a:defRPr/>
              </a:pPr>
              <a:t>‹#›</a:t>
            </a:fld>
            <a:endParaRPr lang="en-US" altLang="en-US"/>
          </a:p>
        </p:txBody>
      </p:sp>
    </p:spTree>
    <p:extLst>
      <p:ext uri="{BB962C8B-B14F-4D97-AF65-F5344CB8AC3E}">
        <p14:creationId xmlns:p14="http://schemas.microsoft.com/office/powerpoint/2010/main" val="390725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FE7298-1EA7-4318-B8B4-D548EB521760}" type="slidenum">
              <a:rPr lang="en-US" altLang="en-US"/>
              <a:pPr>
                <a:defRPr/>
              </a:pPr>
              <a:t>‹#›</a:t>
            </a:fld>
            <a:endParaRPr lang="en-US" altLang="en-US"/>
          </a:p>
        </p:txBody>
      </p:sp>
    </p:spTree>
    <p:extLst>
      <p:ext uri="{BB962C8B-B14F-4D97-AF65-F5344CB8AC3E}">
        <p14:creationId xmlns:p14="http://schemas.microsoft.com/office/powerpoint/2010/main" val="356725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20EBC69-02F1-4A9B-8E0F-30B4A44A007F}" type="slidenum">
              <a:rPr lang="en-US" altLang="en-US"/>
              <a:pPr>
                <a:defRPr/>
              </a:pPr>
              <a:t>‹#›</a:t>
            </a:fld>
            <a:endParaRPr lang="en-US" altLang="en-US"/>
          </a:p>
        </p:txBody>
      </p:sp>
    </p:spTree>
    <p:extLst>
      <p:ext uri="{BB962C8B-B14F-4D97-AF65-F5344CB8AC3E}">
        <p14:creationId xmlns:p14="http://schemas.microsoft.com/office/powerpoint/2010/main" val="116963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82C5B37-FEF8-404E-8152-C622B7DBDEB5}" type="slidenum">
              <a:rPr lang="en-US" altLang="en-US"/>
              <a:pPr>
                <a:defRPr/>
              </a:pPr>
              <a:t>‹#›</a:t>
            </a:fld>
            <a:endParaRPr lang="en-US" altLang="en-US"/>
          </a:p>
        </p:txBody>
      </p:sp>
    </p:spTree>
    <p:extLst>
      <p:ext uri="{BB962C8B-B14F-4D97-AF65-F5344CB8AC3E}">
        <p14:creationId xmlns:p14="http://schemas.microsoft.com/office/powerpoint/2010/main" val="233540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8E5BDD8-2E37-4F58-B948-7FA0921067BE}" type="slidenum">
              <a:rPr lang="en-US" altLang="en-US"/>
              <a:pPr>
                <a:defRPr/>
              </a:pPr>
              <a:t>‹#›</a:t>
            </a:fld>
            <a:endParaRPr lang="en-US" altLang="en-US"/>
          </a:p>
        </p:txBody>
      </p:sp>
    </p:spTree>
    <p:extLst>
      <p:ext uri="{BB962C8B-B14F-4D97-AF65-F5344CB8AC3E}">
        <p14:creationId xmlns:p14="http://schemas.microsoft.com/office/powerpoint/2010/main" val="259286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82C5938-DC05-412C-9D43-10E5EA0B3301}" type="slidenum">
              <a:rPr lang="en-US" altLang="en-US"/>
              <a:pPr>
                <a:defRPr/>
              </a:pPr>
              <a:t>‹#›</a:t>
            </a:fld>
            <a:endParaRPr lang="en-US" altLang="en-US"/>
          </a:p>
        </p:txBody>
      </p:sp>
    </p:spTree>
    <p:extLst>
      <p:ext uri="{BB962C8B-B14F-4D97-AF65-F5344CB8AC3E}">
        <p14:creationId xmlns:p14="http://schemas.microsoft.com/office/powerpoint/2010/main" val="422514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5796C6-8AE7-4CD0-AC8E-FD04CB2FC407}" type="slidenum">
              <a:rPr lang="en-US" altLang="en-US"/>
              <a:pPr>
                <a:defRPr/>
              </a:pPr>
              <a:t>‹#›</a:t>
            </a:fld>
            <a:endParaRPr lang="en-US" altLang="en-US"/>
          </a:p>
        </p:txBody>
      </p:sp>
    </p:spTree>
    <p:extLst>
      <p:ext uri="{BB962C8B-B14F-4D97-AF65-F5344CB8AC3E}">
        <p14:creationId xmlns:p14="http://schemas.microsoft.com/office/powerpoint/2010/main" val="338624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A70C3CC-3B4D-4234-A352-0BE06C60B7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1.png"/><Relationship Id="rId3" Type="http://schemas.openxmlformats.org/officeDocument/2006/relationships/image" Target="../media/image16.wmf"/><Relationship Id="rId7" Type="http://schemas.openxmlformats.org/officeDocument/2006/relationships/image" Target="../media/image20.png"/><Relationship Id="rId12"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wmf"/><Relationship Id="rId9" Type="http://schemas.openxmlformats.org/officeDocument/2006/relationships/image" Target="../media/image22.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27.jpe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00.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520.png"/><Relationship Id="rId12" Type="http://schemas.openxmlformats.org/officeDocument/2006/relationships/image" Target="../media/image501.png"/><Relationship Id="rId2" Type="http://schemas.openxmlformats.org/officeDocument/2006/relationships/image" Target="../media/image50.png"/><Relationship Id="rId1" Type="http://schemas.openxmlformats.org/officeDocument/2006/relationships/slideLayout" Target="../slideLayouts/slideLayout2.xml"/><Relationship Id="rId11" Type="http://schemas.openxmlformats.org/officeDocument/2006/relationships/image" Target="../media/image490.png"/><Relationship Id="rId10" Type="http://schemas.openxmlformats.org/officeDocument/2006/relationships/image" Target="../media/image480.png"/><Relationship Id="rId9" Type="http://schemas.openxmlformats.org/officeDocument/2006/relationships/image" Target="../media/image470.png"/></Relationships>
</file>

<file path=ppt/slides/_rels/slide21.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56.png"/><Relationship Id="rId12"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11" Type="http://schemas.openxmlformats.org/officeDocument/2006/relationships/image" Target="../media/image540.png"/><Relationship Id="rId15" Type="http://schemas.openxmlformats.org/officeDocument/2006/relationships/image" Target="../media/image57.png"/><Relationship Id="rId10" Type="http://schemas.openxmlformats.org/officeDocument/2006/relationships/image" Target="../media/image530.png"/><Relationship Id="rId9" Type="http://schemas.openxmlformats.org/officeDocument/2006/relationships/image" Target="../media/image500.png"/><Relationship Id="rId14" Type="http://schemas.openxmlformats.org/officeDocument/2006/relationships/image" Target="../media/image560.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600.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0.png"/><Relationship Id="rId5" Type="http://schemas.openxmlformats.org/officeDocument/2006/relationships/image" Target="../media/image63.png"/><Relationship Id="rId4" Type="http://schemas.openxmlformats.org/officeDocument/2006/relationships/image" Target="../media/image61.png"/><Relationship Id="rId9" Type="http://schemas.openxmlformats.org/officeDocument/2006/relationships/image" Target="../media/image65.png"/></Relationships>
</file>

<file path=ppt/slides/_rels/slide25.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20.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50.png"/><Relationship Id="rId4" Type="http://schemas.openxmlformats.org/officeDocument/2006/relationships/image" Target="../media/image91.png"/></Relationships>
</file>

<file path=ppt/slides/_rels/slide3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00.png"/><Relationship Id="rId4" Type="http://schemas.openxmlformats.org/officeDocument/2006/relationships/image" Target="../media/image89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7" Type="http://schemas.openxmlformats.org/officeDocument/2006/relationships/image" Target="../media/image10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30.png"/><Relationship Id="rId5" Type="http://schemas.openxmlformats.org/officeDocument/2006/relationships/image" Target="../media/image920.png"/><Relationship Id="rId4" Type="http://schemas.openxmlformats.org/officeDocument/2006/relationships/image" Target="../media/image910.png"/></Relationships>
</file>

<file path=ppt/slides/_rels/slide51.xml.rels><?xml version="1.0" encoding="UTF-8" standalone="yes"?>
<Relationships xmlns="http://schemas.openxmlformats.org/package/2006/relationships"><Relationship Id="rId3" Type="http://schemas.openxmlformats.org/officeDocument/2006/relationships/hyperlink" Target="http://www.cis.rit.edu/htbooks/mri/inside.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youtube.com/watch?v=zf5oX01bRgk" TargetMode="External"/><Relationship Id="rId4" Type="http://schemas.openxmlformats.org/officeDocument/2006/relationships/hyperlink" Target="https://www.youtube.com/watch?v=Ok9ILIYzmaY"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0.emf"/><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1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4.png"/><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130425"/>
            <a:ext cx="8305800" cy="1470025"/>
          </a:xfrm>
        </p:spPr>
        <p:txBody>
          <a:bodyPr anchor="ctr"/>
          <a:lstStyle/>
          <a:p>
            <a:pPr eaLnBrk="1" hangingPunct="1">
              <a:defRPr/>
            </a:pPr>
            <a:r>
              <a:rPr lang="en-US" altLang="en-US" sz="4400" dirty="0" smtClean="0">
                <a:solidFill>
                  <a:schemeClr val="accent6"/>
                </a:solidFill>
              </a:rPr>
              <a:t>Physics of Magnetic Resonance</a:t>
            </a:r>
            <a:br>
              <a:rPr lang="en-US" altLang="en-US" sz="4400" dirty="0" smtClean="0">
                <a:solidFill>
                  <a:schemeClr val="accent6"/>
                </a:solidFill>
              </a:rPr>
            </a:br>
            <a:r>
              <a:rPr lang="en-US" altLang="en-US" sz="4400" dirty="0">
                <a:solidFill>
                  <a:schemeClr val="accent6"/>
                </a:solidFill>
              </a:rPr>
              <a:t>Chapter </a:t>
            </a:r>
            <a:r>
              <a:rPr lang="en-US" altLang="en-US" sz="4400" dirty="0" smtClean="0">
                <a:solidFill>
                  <a:schemeClr val="accent6"/>
                </a:solidFill>
              </a:rPr>
              <a:t>12</a:t>
            </a:r>
          </a:p>
        </p:txBody>
      </p:sp>
      <p:sp>
        <p:nvSpPr>
          <p:cNvPr id="2051" name="Rectangle 2"/>
          <p:cNvSpPr txBox="1">
            <a:spLocks noChangeArrowheads="1"/>
          </p:cNvSpPr>
          <p:nvPr/>
        </p:nvSpPr>
        <p:spPr bwMode="auto">
          <a:xfrm>
            <a:off x="533400" y="3635375"/>
            <a:ext cx="80772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a:solidFill>
                  <a:schemeClr val="accent2"/>
                </a:solidFill>
              </a:rPr>
              <a:t>Biomedical Engineering</a:t>
            </a:r>
          </a:p>
        </p:txBody>
      </p:sp>
      <p:sp>
        <p:nvSpPr>
          <p:cNvPr id="2052" name="Rectangle 3"/>
          <p:cNvSpPr>
            <a:spLocks noGrp="1" noChangeArrowheads="1"/>
          </p:cNvSpPr>
          <p:nvPr>
            <p:ph type="subTitle" idx="1"/>
          </p:nvPr>
        </p:nvSpPr>
        <p:spPr>
          <a:xfrm>
            <a:off x="1371600" y="5181600"/>
            <a:ext cx="6858000" cy="990600"/>
          </a:xfrm>
        </p:spPr>
        <p:txBody>
          <a:bodyPr/>
          <a:lstStyle/>
          <a:p>
            <a:pPr eaLnBrk="1" hangingPunct="1"/>
            <a:r>
              <a:rPr lang="en-US" altLang="en-US" smtClean="0">
                <a:solidFill>
                  <a:schemeClr val="accent2"/>
                </a:solidFill>
              </a:rPr>
              <a:t>Dr. Mohamed Bingabr</a:t>
            </a:r>
          </a:p>
          <a:p>
            <a:pPr eaLnBrk="1" hangingPunct="1"/>
            <a:r>
              <a:rPr lang="en-US" altLang="en-US" smtClean="0">
                <a:solidFill>
                  <a:schemeClr val="accent2"/>
                </a:solidFill>
              </a:rPr>
              <a:t>University of Central Oklahoma</a:t>
            </a:r>
            <a:endParaRPr lang="en-US" altLang="en-US" sz="2000" smtClean="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2095500"/>
            <a:ext cx="6096000" cy="3135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Nuclear Magnetization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7" name="Oval 70"/>
          <p:cNvSpPr>
            <a:spLocks noChangeArrowheads="1"/>
          </p:cNvSpPr>
          <p:nvPr/>
        </p:nvSpPr>
        <p:spPr bwMode="auto">
          <a:xfrm>
            <a:off x="2962275" y="3005137"/>
            <a:ext cx="9525" cy="7938"/>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Oval 169"/>
          <p:cNvSpPr>
            <a:spLocks noChangeArrowheads="1"/>
          </p:cNvSpPr>
          <p:nvPr/>
        </p:nvSpPr>
        <p:spPr bwMode="auto">
          <a:xfrm>
            <a:off x="2911475" y="4284662"/>
            <a:ext cx="7937" cy="9525"/>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Rectangle 172"/>
          <p:cNvSpPr>
            <a:spLocks noChangeArrowheads="1"/>
          </p:cNvSpPr>
          <p:nvPr/>
        </p:nvSpPr>
        <p:spPr bwMode="auto">
          <a:xfrm>
            <a:off x="3057525" y="5259387"/>
            <a:ext cx="2463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lnSpc>
                <a:spcPct val="100000"/>
              </a:lnSpc>
            </a:pPr>
            <a:r>
              <a:rPr lang="en-US" altLang="en-US" sz="2800" b="0" dirty="0">
                <a:solidFill>
                  <a:schemeClr val="tx1"/>
                </a:solidFill>
              </a:rPr>
              <a:t>Positive</a:t>
            </a:r>
          </a:p>
          <a:p>
            <a:pPr algn="ctr">
              <a:lnSpc>
                <a:spcPct val="100000"/>
              </a:lnSpc>
            </a:pPr>
            <a:r>
              <a:rPr lang="en-US" altLang="en-US" sz="2800" b="0" dirty="0">
                <a:solidFill>
                  <a:schemeClr val="tx1"/>
                </a:solidFill>
              </a:rPr>
              <a:t>Orientation</a:t>
            </a:r>
          </a:p>
          <a:p>
            <a:pPr algn="ctr">
              <a:lnSpc>
                <a:spcPct val="100000"/>
              </a:lnSpc>
            </a:pPr>
            <a:r>
              <a:rPr lang="en-US" altLang="en-US" sz="2800" b="0" dirty="0">
                <a:solidFill>
                  <a:schemeClr val="tx1"/>
                </a:solidFill>
              </a:rPr>
              <a:t>(Lower Energy)</a:t>
            </a:r>
          </a:p>
        </p:txBody>
      </p:sp>
      <p:sp>
        <p:nvSpPr>
          <p:cNvPr id="179" name="Rectangle 173"/>
          <p:cNvSpPr>
            <a:spLocks noChangeArrowheads="1"/>
          </p:cNvSpPr>
          <p:nvPr/>
        </p:nvSpPr>
        <p:spPr bwMode="auto">
          <a:xfrm>
            <a:off x="6402387" y="5259387"/>
            <a:ext cx="2462213"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lnSpc>
                <a:spcPct val="100000"/>
              </a:lnSpc>
            </a:pPr>
            <a:r>
              <a:rPr lang="en-US" altLang="en-US" sz="2800" b="0" dirty="0">
                <a:solidFill>
                  <a:schemeClr val="tx1"/>
                </a:solidFill>
              </a:rPr>
              <a:t>Negative</a:t>
            </a:r>
          </a:p>
          <a:p>
            <a:pPr algn="ctr">
              <a:lnSpc>
                <a:spcPct val="100000"/>
              </a:lnSpc>
            </a:pPr>
            <a:r>
              <a:rPr lang="en-US" altLang="en-US" sz="2800" b="0" dirty="0">
                <a:solidFill>
                  <a:schemeClr val="tx1"/>
                </a:solidFill>
              </a:rPr>
              <a:t>Orientation</a:t>
            </a:r>
          </a:p>
          <a:p>
            <a:pPr algn="ctr">
              <a:lnSpc>
                <a:spcPct val="100000"/>
              </a:lnSpc>
            </a:pPr>
            <a:r>
              <a:rPr lang="en-US" altLang="en-US" sz="2800" b="0" dirty="0">
                <a:solidFill>
                  <a:schemeClr val="tx1"/>
                </a:solidFill>
              </a:rPr>
              <a:t>(Higher energy)</a:t>
            </a:r>
          </a:p>
        </p:txBody>
      </p:sp>
      <p:pic>
        <p:nvPicPr>
          <p:cNvPr id="180" name="Picture 17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6012" y="2544762"/>
            <a:ext cx="2566988"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 name="Picture 17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4350" y="2405062"/>
            <a:ext cx="2660650" cy="26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 name="Rectangle 177"/>
          <p:cNvSpPr>
            <a:spLocks noChangeArrowheads="1"/>
          </p:cNvSpPr>
          <p:nvPr/>
        </p:nvSpPr>
        <p:spPr bwMode="auto">
          <a:xfrm>
            <a:off x="5145087" y="1136650"/>
            <a:ext cx="159543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a:lnSpc>
                <a:spcPct val="100000"/>
              </a:lnSpc>
            </a:pPr>
            <a:r>
              <a:rPr lang="en-US" altLang="en-US" sz="2800" b="0">
                <a:solidFill>
                  <a:schemeClr val="tx1"/>
                </a:solidFill>
              </a:rPr>
              <a:t>Magnetic</a:t>
            </a:r>
          </a:p>
          <a:p>
            <a:pPr algn="ctr">
              <a:lnSpc>
                <a:spcPct val="100000"/>
              </a:lnSpc>
            </a:pPr>
            <a:r>
              <a:rPr lang="en-US" altLang="en-US" sz="2800" b="0">
                <a:solidFill>
                  <a:schemeClr val="tx1"/>
                </a:solidFill>
              </a:rPr>
              <a:t>Field (B</a:t>
            </a:r>
            <a:r>
              <a:rPr lang="en-US" altLang="en-US" sz="2800" b="0" baseline="-25000">
                <a:solidFill>
                  <a:schemeClr val="tx1"/>
                </a:solidFill>
              </a:rPr>
              <a:t>0</a:t>
            </a:r>
            <a:r>
              <a:rPr lang="en-US" altLang="en-US" sz="2800" b="0">
                <a:solidFill>
                  <a:schemeClr val="tx1"/>
                </a:solidFill>
              </a:rPr>
              <a:t>)</a:t>
            </a:r>
          </a:p>
        </p:txBody>
      </p:sp>
      <p:sp>
        <p:nvSpPr>
          <p:cNvPr id="183" name="Line 178"/>
          <p:cNvSpPr>
            <a:spLocks noChangeShapeType="1"/>
          </p:cNvSpPr>
          <p:nvPr/>
        </p:nvSpPr>
        <p:spPr bwMode="auto">
          <a:xfrm flipV="1">
            <a:off x="5964237" y="2095500"/>
            <a:ext cx="0" cy="9921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TextBox 3"/>
          <p:cNvSpPr txBox="1"/>
          <p:nvPr/>
        </p:nvSpPr>
        <p:spPr>
          <a:xfrm>
            <a:off x="4541837" y="2438955"/>
            <a:ext cx="526106" cy="369332"/>
          </a:xfrm>
          <a:prstGeom prst="rect">
            <a:avLst/>
          </a:prstGeom>
          <a:noFill/>
        </p:spPr>
        <p:txBody>
          <a:bodyPr wrap="none" rtlCol="0">
            <a:spAutoFit/>
          </a:bodyPr>
          <a:lstStyle/>
          <a:p>
            <a:r>
              <a:rPr lang="en-US" dirty="0" smtClean="0"/>
              <a:t>54</a:t>
            </a:r>
            <a:r>
              <a:rPr lang="en-US" baseline="30000" dirty="0" smtClean="0"/>
              <a:t>o</a:t>
            </a:r>
            <a:endParaRPr lang="en-US" baseline="30000" dirty="0"/>
          </a:p>
        </p:txBody>
      </p:sp>
      <p:sp>
        <p:nvSpPr>
          <p:cNvPr id="184" name="TextBox 183"/>
          <p:cNvSpPr txBox="1"/>
          <p:nvPr/>
        </p:nvSpPr>
        <p:spPr>
          <a:xfrm>
            <a:off x="7772400" y="2561193"/>
            <a:ext cx="654346" cy="369332"/>
          </a:xfrm>
          <a:prstGeom prst="rect">
            <a:avLst/>
          </a:prstGeom>
          <a:noFill/>
        </p:spPr>
        <p:txBody>
          <a:bodyPr wrap="none" rtlCol="0">
            <a:spAutoFit/>
          </a:bodyPr>
          <a:lstStyle/>
          <a:p>
            <a:r>
              <a:rPr lang="en-US" dirty="0" smtClean="0"/>
              <a:t>126</a:t>
            </a:r>
            <a:r>
              <a:rPr lang="en-US" baseline="30000" dirty="0" smtClean="0"/>
              <a:t>o</a:t>
            </a:r>
            <a:endParaRPr lang="en-US" baseline="30000" dirty="0"/>
          </a:p>
        </p:txBody>
      </p:sp>
      <p:sp>
        <p:nvSpPr>
          <p:cNvPr id="2" name="TextBox 1"/>
          <p:cNvSpPr txBox="1"/>
          <p:nvPr/>
        </p:nvSpPr>
        <p:spPr>
          <a:xfrm>
            <a:off x="228600" y="1081643"/>
            <a:ext cx="4616970" cy="461665"/>
          </a:xfrm>
          <a:prstGeom prst="rect">
            <a:avLst/>
          </a:prstGeom>
          <a:noFill/>
        </p:spPr>
        <p:txBody>
          <a:bodyPr wrap="none" rtlCol="0">
            <a:spAutoFit/>
          </a:bodyPr>
          <a:lstStyle/>
          <a:p>
            <a:r>
              <a:rPr lang="en-US" sz="2400" dirty="0" smtClean="0"/>
              <a:t>Spin quantum number ½ system</a:t>
            </a:r>
            <a:endParaRPr lang="en-US" sz="2400" dirty="0"/>
          </a:p>
        </p:txBody>
      </p:sp>
    </p:spTree>
    <p:extLst>
      <p:ext uri="{BB962C8B-B14F-4D97-AF65-F5344CB8AC3E}">
        <p14:creationId xmlns:p14="http://schemas.microsoft.com/office/powerpoint/2010/main" val="1751062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90639"/>
            <a:ext cx="8839200" cy="2825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Macroscopic Magnetization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5" name="Picture 2" descr="AAESLBQ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1054" y="4492660"/>
            <a:ext cx="3206745" cy="228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Rectangle 2"/>
          <p:cNvSpPr>
            <a:spLocks noChangeArrowheads="1"/>
          </p:cNvSpPr>
          <p:nvPr/>
        </p:nvSpPr>
        <p:spPr bwMode="auto">
          <a:xfrm>
            <a:off x="4953000" y="882967"/>
            <a:ext cx="283210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nSpc>
                <a:spcPct val="100000"/>
              </a:lnSpc>
            </a:pPr>
            <a:r>
              <a:rPr lang="en-US" altLang="en-US" sz="2800" b="0" dirty="0">
                <a:solidFill>
                  <a:schemeClr val="tx1"/>
                </a:solidFill>
              </a:rPr>
              <a:t>Net Magnetization</a:t>
            </a:r>
          </a:p>
        </p:txBody>
      </p:sp>
      <p:pic>
        <p:nvPicPr>
          <p:cNvPr id="188"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1594" y="1387475"/>
            <a:ext cx="2660650"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352" y="1290639"/>
            <a:ext cx="2686049" cy="290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Line 7"/>
          <p:cNvSpPr>
            <a:spLocks noChangeShapeType="1"/>
          </p:cNvSpPr>
          <p:nvPr/>
        </p:nvSpPr>
        <p:spPr bwMode="auto">
          <a:xfrm flipV="1">
            <a:off x="4182111" y="2148206"/>
            <a:ext cx="0" cy="9921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 name="Rectangle 8"/>
          <p:cNvSpPr>
            <a:spLocks noChangeArrowheads="1"/>
          </p:cNvSpPr>
          <p:nvPr/>
        </p:nvSpPr>
        <p:spPr bwMode="auto">
          <a:xfrm>
            <a:off x="3877311" y="1386206"/>
            <a:ext cx="54133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pPr>
            <a:r>
              <a:rPr lang="en-US" altLang="en-US" sz="2800" b="0">
                <a:solidFill>
                  <a:schemeClr val="tx1"/>
                </a:solidFill>
              </a:rPr>
              <a:t>B</a:t>
            </a:r>
            <a:r>
              <a:rPr lang="en-US" altLang="en-US" sz="2800" b="0" baseline="-25000">
                <a:solidFill>
                  <a:schemeClr val="tx1"/>
                </a:solidFill>
              </a:rPr>
              <a:t>0</a:t>
            </a:r>
          </a:p>
        </p:txBody>
      </p:sp>
      <p:sp>
        <p:nvSpPr>
          <p:cNvPr id="192" name="Rectangle 9"/>
          <p:cNvSpPr>
            <a:spLocks noChangeArrowheads="1"/>
          </p:cNvSpPr>
          <p:nvPr/>
        </p:nvSpPr>
        <p:spPr bwMode="auto">
          <a:xfrm>
            <a:off x="6576218" y="1629093"/>
            <a:ext cx="500063"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pPr>
            <a:r>
              <a:rPr lang="en-US" altLang="en-US" sz="2800" b="0" dirty="0">
                <a:solidFill>
                  <a:schemeClr val="tx1"/>
                </a:solidFill>
              </a:rPr>
              <a:t>M</a:t>
            </a:r>
            <a:endParaRPr lang="en-US" altLang="en-US" sz="2800" b="0" baseline="-25000" dirty="0">
              <a:solidFill>
                <a:schemeClr val="tx1"/>
              </a:solidFill>
            </a:endParaRPr>
          </a:p>
        </p:txBody>
      </p:sp>
      <p:grpSp>
        <p:nvGrpSpPr>
          <p:cNvPr id="5" name="Group 4"/>
          <p:cNvGrpSpPr/>
          <p:nvPr/>
        </p:nvGrpSpPr>
        <p:grpSpPr>
          <a:xfrm>
            <a:off x="261937" y="4343400"/>
            <a:ext cx="2024063" cy="2425700"/>
            <a:chOff x="261937" y="1828800"/>
            <a:chExt cx="2362200" cy="3111500"/>
          </a:xfrm>
        </p:grpSpPr>
        <p:sp>
          <p:nvSpPr>
            <p:cNvPr id="193" name="Line 2"/>
            <p:cNvSpPr>
              <a:spLocks noChangeShapeType="1"/>
            </p:cNvSpPr>
            <p:nvPr/>
          </p:nvSpPr>
          <p:spPr bwMode="auto">
            <a:xfrm flipH="1">
              <a:off x="1531937" y="29718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 name="Line 3"/>
            <p:cNvSpPr>
              <a:spLocks noChangeShapeType="1"/>
            </p:cNvSpPr>
            <p:nvPr/>
          </p:nvSpPr>
          <p:spPr bwMode="auto">
            <a:xfrm>
              <a:off x="2268537" y="35052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 name="Line 4"/>
            <p:cNvSpPr>
              <a:spLocks noChangeShapeType="1"/>
            </p:cNvSpPr>
            <p:nvPr/>
          </p:nvSpPr>
          <p:spPr bwMode="auto">
            <a:xfrm flipV="1">
              <a:off x="2052637" y="41656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 name="Line 5"/>
            <p:cNvSpPr>
              <a:spLocks noChangeShapeType="1"/>
            </p:cNvSpPr>
            <p:nvPr/>
          </p:nvSpPr>
          <p:spPr bwMode="auto">
            <a:xfrm flipV="1">
              <a:off x="1595437" y="36195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 name="Line 6"/>
            <p:cNvSpPr>
              <a:spLocks noChangeShapeType="1"/>
            </p:cNvSpPr>
            <p:nvPr/>
          </p:nvSpPr>
          <p:spPr bwMode="auto">
            <a:xfrm flipV="1">
              <a:off x="401637" y="31750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 name="Line 7"/>
            <p:cNvSpPr>
              <a:spLocks noChangeShapeType="1"/>
            </p:cNvSpPr>
            <p:nvPr/>
          </p:nvSpPr>
          <p:spPr bwMode="auto">
            <a:xfrm flipV="1">
              <a:off x="2027237" y="19685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 name="Line 8"/>
            <p:cNvSpPr>
              <a:spLocks noChangeShapeType="1"/>
            </p:cNvSpPr>
            <p:nvPr/>
          </p:nvSpPr>
          <p:spPr bwMode="auto">
            <a:xfrm flipH="1" flipV="1">
              <a:off x="1150937" y="42672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 name="Line 9"/>
            <p:cNvSpPr>
              <a:spLocks noChangeShapeType="1"/>
            </p:cNvSpPr>
            <p:nvPr/>
          </p:nvSpPr>
          <p:spPr bwMode="auto">
            <a:xfrm flipH="1" flipV="1">
              <a:off x="985837" y="25781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 name="Line 10"/>
            <p:cNvSpPr>
              <a:spLocks noChangeShapeType="1"/>
            </p:cNvSpPr>
            <p:nvPr/>
          </p:nvSpPr>
          <p:spPr bwMode="auto">
            <a:xfrm>
              <a:off x="477837" y="39497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 name="Line 11"/>
            <p:cNvSpPr>
              <a:spLocks noChangeShapeType="1"/>
            </p:cNvSpPr>
            <p:nvPr/>
          </p:nvSpPr>
          <p:spPr bwMode="auto">
            <a:xfrm>
              <a:off x="2154237" y="27432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 name="Line 12"/>
            <p:cNvSpPr>
              <a:spLocks noChangeShapeType="1"/>
            </p:cNvSpPr>
            <p:nvPr/>
          </p:nvSpPr>
          <p:spPr bwMode="auto">
            <a:xfrm>
              <a:off x="287337" y="24511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 name="Line 13"/>
            <p:cNvSpPr>
              <a:spLocks noChangeShapeType="1"/>
            </p:cNvSpPr>
            <p:nvPr/>
          </p:nvSpPr>
          <p:spPr bwMode="auto">
            <a:xfrm flipH="1">
              <a:off x="1468437" y="22225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 name="Line 14"/>
            <p:cNvSpPr>
              <a:spLocks noChangeShapeType="1"/>
            </p:cNvSpPr>
            <p:nvPr/>
          </p:nvSpPr>
          <p:spPr bwMode="auto">
            <a:xfrm flipV="1">
              <a:off x="896937" y="18288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 name="Line 15"/>
            <p:cNvSpPr>
              <a:spLocks noChangeShapeType="1"/>
            </p:cNvSpPr>
            <p:nvPr/>
          </p:nvSpPr>
          <p:spPr bwMode="auto">
            <a:xfrm flipH="1" flipV="1">
              <a:off x="896937" y="3352800"/>
              <a:ext cx="355600" cy="67310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 name="Oval 17"/>
            <p:cNvSpPr>
              <a:spLocks noChangeArrowheads="1"/>
            </p:cNvSpPr>
            <p:nvPr/>
          </p:nvSpPr>
          <p:spPr bwMode="auto">
            <a:xfrm>
              <a:off x="323850" y="2624138"/>
              <a:ext cx="255587" cy="257175"/>
            </a:xfrm>
            <a:prstGeom prst="ellipse">
              <a:avLst/>
            </a:prstGeom>
            <a:solidFill>
              <a:srgbClr val="FFFFFF"/>
            </a:solidFill>
            <a:ln w="11113">
              <a:solidFill>
                <a:srgbClr val="FF9933"/>
              </a:solidFill>
              <a:round/>
              <a:headEnd/>
              <a:tailEnd/>
            </a:ln>
          </p:spPr>
          <p:txBody>
            <a:bodyPr/>
            <a:lstStyle/>
            <a:p>
              <a:endParaRPr lang="en-US"/>
            </a:p>
          </p:txBody>
        </p:sp>
        <p:sp>
          <p:nvSpPr>
            <p:cNvPr id="208" name="Oval 18"/>
            <p:cNvSpPr>
              <a:spLocks noChangeArrowheads="1"/>
            </p:cNvSpPr>
            <p:nvPr/>
          </p:nvSpPr>
          <p:spPr bwMode="auto">
            <a:xfrm>
              <a:off x="261937" y="2560638"/>
              <a:ext cx="376238" cy="379412"/>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Oval 19"/>
            <p:cNvSpPr>
              <a:spLocks noChangeArrowheads="1"/>
            </p:cNvSpPr>
            <p:nvPr/>
          </p:nvSpPr>
          <p:spPr bwMode="auto">
            <a:xfrm>
              <a:off x="285750" y="2584450"/>
              <a:ext cx="330200" cy="333375"/>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Oval 20"/>
            <p:cNvSpPr>
              <a:spLocks noChangeArrowheads="1"/>
            </p:cNvSpPr>
            <p:nvPr/>
          </p:nvSpPr>
          <p:spPr bwMode="auto">
            <a:xfrm>
              <a:off x="307975" y="2608263"/>
              <a:ext cx="284162" cy="285750"/>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Oval 21"/>
            <p:cNvSpPr>
              <a:spLocks noChangeArrowheads="1"/>
            </p:cNvSpPr>
            <p:nvPr/>
          </p:nvSpPr>
          <p:spPr bwMode="auto">
            <a:xfrm>
              <a:off x="331787" y="2630488"/>
              <a:ext cx="238125" cy="241300"/>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Oval 22"/>
            <p:cNvSpPr>
              <a:spLocks noChangeArrowheads="1"/>
            </p:cNvSpPr>
            <p:nvPr/>
          </p:nvSpPr>
          <p:spPr bwMode="auto">
            <a:xfrm>
              <a:off x="354012" y="2654300"/>
              <a:ext cx="192088" cy="193675"/>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Oval 23"/>
            <p:cNvSpPr>
              <a:spLocks noChangeArrowheads="1"/>
            </p:cNvSpPr>
            <p:nvPr/>
          </p:nvSpPr>
          <p:spPr bwMode="auto">
            <a:xfrm>
              <a:off x="377825" y="2676525"/>
              <a:ext cx="146050" cy="147638"/>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Oval 24"/>
            <p:cNvSpPr>
              <a:spLocks noChangeArrowheads="1"/>
            </p:cNvSpPr>
            <p:nvPr/>
          </p:nvSpPr>
          <p:spPr bwMode="auto">
            <a:xfrm>
              <a:off x="400050" y="2700338"/>
              <a:ext cx="100012" cy="101600"/>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Oval 25"/>
            <p:cNvSpPr>
              <a:spLocks noChangeArrowheads="1"/>
            </p:cNvSpPr>
            <p:nvPr/>
          </p:nvSpPr>
          <p:spPr bwMode="auto">
            <a:xfrm>
              <a:off x="422275" y="2724150"/>
              <a:ext cx="55562" cy="53975"/>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Oval 26"/>
            <p:cNvSpPr>
              <a:spLocks noChangeArrowheads="1"/>
            </p:cNvSpPr>
            <p:nvPr/>
          </p:nvSpPr>
          <p:spPr bwMode="auto">
            <a:xfrm>
              <a:off x="446087" y="2746375"/>
              <a:ext cx="7938" cy="9525"/>
            </a:xfrm>
            <a:prstGeom prst="ellipse">
              <a:avLst/>
            </a:pr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Oval 27"/>
            <p:cNvSpPr>
              <a:spLocks noChangeArrowheads="1"/>
            </p:cNvSpPr>
            <p:nvPr/>
          </p:nvSpPr>
          <p:spPr bwMode="auto">
            <a:xfrm>
              <a:off x="323850" y="2624138"/>
              <a:ext cx="255587" cy="257175"/>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Oval 28"/>
            <p:cNvSpPr>
              <a:spLocks noChangeArrowheads="1"/>
            </p:cNvSpPr>
            <p:nvPr/>
          </p:nvSpPr>
          <p:spPr bwMode="auto">
            <a:xfrm>
              <a:off x="2298700" y="3687763"/>
              <a:ext cx="255587" cy="257175"/>
            </a:xfrm>
            <a:prstGeom prst="ellipse">
              <a:avLst/>
            </a:prstGeom>
            <a:solidFill>
              <a:srgbClr val="FFFFFF"/>
            </a:solidFill>
            <a:ln w="11113">
              <a:solidFill>
                <a:srgbClr val="FF9933"/>
              </a:solidFill>
              <a:round/>
              <a:headEnd/>
              <a:tailEnd/>
            </a:ln>
          </p:spPr>
          <p:txBody>
            <a:bodyPr/>
            <a:lstStyle/>
            <a:p>
              <a:endParaRPr lang="en-US"/>
            </a:p>
          </p:txBody>
        </p:sp>
        <p:sp>
          <p:nvSpPr>
            <p:cNvPr id="219" name="Oval 29"/>
            <p:cNvSpPr>
              <a:spLocks noChangeArrowheads="1"/>
            </p:cNvSpPr>
            <p:nvPr/>
          </p:nvSpPr>
          <p:spPr bwMode="auto">
            <a:xfrm>
              <a:off x="2236787" y="3624263"/>
              <a:ext cx="376238" cy="379412"/>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Oval 30"/>
            <p:cNvSpPr>
              <a:spLocks noChangeArrowheads="1"/>
            </p:cNvSpPr>
            <p:nvPr/>
          </p:nvSpPr>
          <p:spPr bwMode="auto">
            <a:xfrm>
              <a:off x="2260600" y="3648075"/>
              <a:ext cx="330200" cy="333375"/>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Oval 31"/>
            <p:cNvSpPr>
              <a:spLocks noChangeArrowheads="1"/>
            </p:cNvSpPr>
            <p:nvPr/>
          </p:nvSpPr>
          <p:spPr bwMode="auto">
            <a:xfrm>
              <a:off x="2282825" y="3671888"/>
              <a:ext cx="285750" cy="285750"/>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Oval 32"/>
            <p:cNvSpPr>
              <a:spLocks noChangeArrowheads="1"/>
            </p:cNvSpPr>
            <p:nvPr/>
          </p:nvSpPr>
          <p:spPr bwMode="auto">
            <a:xfrm>
              <a:off x="2306637" y="3694113"/>
              <a:ext cx="238125" cy="241300"/>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Oval 33"/>
            <p:cNvSpPr>
              <a:spLocks noChangeArrowheads="1"/>
            </p:cNvSpPr>
            <p:nvPr/>
          </p:nvSpPr>
          <p:spPr bwMode="auto">
            <a:xfrm>
              <a:off x="2328862" y="3717925"/>
              <a:ext cx="193675" cy="193675"/>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Oval 34"/>
            <p:cNvSpPr>
              <a:spLocks noChangeArrowheads="1"/>
            </p:cNvSpPr>
            <p:nvPr/>
          </p:nvSpPr>
          <p:spPr bwMode="auto">
            <a:xfrm>
              <a:off x="2352675" y="3740150"/>
              <a:ext cx="146050" cy="147638"/>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Oval 35"/>
            <p:cNvSpPr>
              <a:spLocks noChangeArrowheads="1"/>
            </p:cNvSpPr>
            <p:nvPr/>
          </p:nvSpPr>
          <p:spPr bwMode="auto">
            <a:xfrm>
              <a:off x="2374900" y="3763963"/>
              <a:ext cx="101600" cy="101600"/>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Oval 36"/>
            <p:cNvSpPr>
              <a:spLocks noChangeArrowheads="1"/>
            </p:cNvSpPr>
            <p:nvPr/>
          </p:nvSpPr>
          <p:spPr bwMode="auto">
            <a:xfrm>
              <a:off x="2398712" y="3787775"/>
              <a:ext cx="53975" cy="53975"/>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Oval 37"/>
            <p:cNvSpPr>
              <a:spLocks noChangeArrowheads="1"/>
            </p:cNvSpPr>
            <p:nvPr/>
          </p:nvSpPr>
          <p:spPr bwMode="auto">
            <a:xfrm>
              <a:off x="2420937" y="3810000"/>
              <a:ext cx="9525" cy="9525"/>
            </a:xfrm>
            <a:prstGeom prst="ellipse">
              <a:avLst/>
            </a:pr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Oval 38"/>
            <p:cNvSpPr>
              <a:spLocks noChangeArrowheads="1"/>
            </p:cNvSpPr>
            <p:nvPr/>
          </p:nvSpPr>
          <p:spPr bwMode="auto">
            <a:xfrm>
              <a:off x="2298700" y="3687763"/>
              <a:ext cx="255587" cy="257175"/>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Oval 39"/>
            <p:cNvSpPr>
              <a:spLocks noChangeArrowheads="1"/>
            </p:cNvSpPr>
            <p:nvPr/>
          </p:nvSpPr>
          <p:spPr bwMode="auto">
            <a:xfrm>
              <a:off x="2084387" y="2178050"/>
              <a:ext cx="254000" cy="257175"/>
            </a:xfrm>
            <a:prstGeom prst="ellipse">
              <a:avLst/>
            </a:prstGeom>
            <a:solidFill>
              <a:srgbClr val="FFFFFF"/>
            </a:solidFill>
            <a:ln w="11113">
              <a:solidFill>
                <a:srgbClr val="FF9933"/>
              </a:solidFill>
              <a:round/>
              <a:headEnd/>
              <a:tailEnd/>
            </a:ln>
          </p:spPr>
          <p:txBody>
            <a:bodyPr/>
            <a:lstStyle/>
            <a:p>
              <a:endParaRPr lang="en-US"/>
            </a:p>
          </p:txBody>
        </p:sp>
        <p:sp>
          <p:nvSpPr>
            <p:cNvPr id="230" name="Oval 40"/>
            <p:cNvSpPr>
              <a:spLocks noChangeArrowheads="1"/>
            </p:cNvSpPr>
            <p:nvPr/>
          </p:nvSpPr>
          <p:spPr bwMode="auto">
            <a:xfrm>
              <a:off x="2020887" y="2116138"/>
              <a:ext cx="377825" cy="379412"/>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Oval 41"/>
            <p:cNvSpPr>
              <a:spLocks noChangeArrowheads="1"/>
            </p:cNvSpPr>
            <p:nvPr/>
          </p:nvSpPr>
          <p:spPr bwMode="auto">
            <a:xfrm>
              <a:off x="2044700" y="2139950"/>
              <a:ext cx="330200" cy="331788"/>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Oval 42"/>
            <p:cNvSpPr>
              <a:spLocks noChangeArrowheads="1"/>
            </p:cNvSpPr>
            <p:nvPr/>
          </p:nvSpPr>
          <p:spPr bwMode="auto">
            <a:xfrm>
              <a:off x="2066925" y="2162175"/>
              <a:ext cx="285750" cy="287338"/>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Oval 43"/>
            <p:cNvSpPr>
              <a:spLocks noChangeArrowheads="1"/>
            </p:cNvSpPr>
            <p:nvPr/>
          </p:nvSpPr>
          <p:spPr bwMode="auto">
            <a:xfrm>
              <a:off x="2090737" y="2185988"/>
              <a:ext cx="238125" cy="239712"/>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Oval 44"/>
            <p:cNvSpPr>
              <a:spLocks noChangeArrowheads="1"/>
            </p:cNvSpPr>
            <p:nvPr/>
          </p:nvSpPr>
          <p:spPr bwMode="auto">
            <a:xfrm>
              <a:off x="2112962" y="2208213"/>
              <a:ext cx="193675" cy="195262"/>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Oval 45"/>
            <p:cNvSpPr>
              <a:spLocks noChangeArrowheads="1"/>
            </p:cNvSpPr>
            <p:nvPr/>
          </p:nvSpPr>
          <p:spPr bwMode="auto">
            <a:xfrm>
              <a:off x="2136775" y="2232025"/>
              <a:ext cx="146050" cy="147638"/>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Oval 46"/>
            <p:cNvSpPr>
              <a:spLocks noChangeArrowheads="1"/>
            </p:cNvSpPr>
            <p:nvPr/>
          </p:nvSpPr>
          <p:spPr bwMode="auto">
            <a:xfrm>
              <a:off x="2159000" y="2255838"/>
              <a:ext cx="101600" cy="100012"/>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Oval 47"/>
            <p:cNvSpPr>
              <a:spLocks noChangeArrowheads="1"/>
            </p:cNvSpPr>
            <p:nvPr/>
          </p:nvSpPr>
          <p:spPr bwMode="auto">
            <a:xfrm>
              <a:off x="2182812" y="2278063"/>
              <a:ext cx="53975" cy="55562"/>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Oval 48"/>
            <p:cNvSpPr>
              <a:spLocks noChangeArrowheads="1"/>
            </p:cNvSpPr>
            <p:nvPr/>
          </p:nvSpPr>
          <p:spPr bwMode="auto">
            <a:xfrm>
              <a:off x="2205037" y="2301875"/>
              <a:ext cx="9525" cy="7938"/>
            </a:xfrm>
            <a:prstGeom prst="ellipse">
              <a:avLst/>
            </a:pr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Oval 49"/>
            <p:cNvSpPr>
              <a:spLocks noChangeArrowheads="1"/>
            </p:cNvSpPr>
            <p:nvPr/>
          </p:nvSpPr>
          <p:spPr bwMode="auto">
            <a:xfrm>
              <a:off x="2084387" y="2178050"/>
              <a:ext cx="254000" cy="257175"/>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Oval 50"/>
            <p:cNvSpPr>
              <a:spLocks noChangeArrowheads="1"/>
            </p:cNvSpPr>
            <p:nvPr/>
          </p:nvSpPr>
          <p:spPr bwMode="auto">
            <a:xfrm>
              <a:off x="936625" y="2060575"/>
              <a:ext cx="255587" cy="257175"/>
            </a:xfrm>
            <a:prstGeom prst="ellipse">
              <a:avLst/>
            </a:prstGeom>
            <a:solidFill>
              <a:srgbClr val="FFFFFF"/>
            </a:solidFill>
            <a:ln w="11113">
              <a:solidFill>
                <a:srgbClr val="FF9933"/>
              </a:solidFill>
              <a:round/>
              <a:headEnd/>
              <a:tailEnd/>
            </a:ln>
          </p:spPr>
          <p:txBody>
            <a:bodyPr/>
            <a:lstStyle/>
            <a:p>
              <a:endParaRPr lang="en-US"/>
            </a:p>
          </p:txBody>
        </p:sp>
        <p:sp>
          <p:nvSpPr>
            <p:cNvPr id="241" name="Oval 51"/>
            <p:cNvSpPr>
              <a:spLocks noChangeArrowheads="1"/>
            </p:cNvSpPr>
            <p:nvPr/>
          </p:nvSpPr>
          <p:spPr bwMode="auto">
            <a:xfrm>
              <a:off x="874712" y="1997075"/>
              <a:ext cx="376238" cy="379413"/>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Oval 52"/>
            <p:cNvSpPr>
              <a:spLocks noChangeArrowheads="1"/>
            </p:cNvSpPr>
            <p:nvPr/>
          </p:nvSpPr>
          <p:spPr bwMode="auto">
            <a:xfrm>
              <a:off x="896937" y="2020888"/>
              <a:ext cx="331788" cy="333375"/>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Oval 53"/>
            <p:cNvSpPr>
              <a:spLocks noChangeArrowheads="1"/>
            </p:cNvSpPr>
            <p:nvPr/>
          </p:nvSpPr>
          <p:spPr bwMode="auto">
            <a:xfrm>
              <a:off x="920750" y="2043113"/>
              <a:ext cx="284162" cy="287337"/>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Oval 54"/>
            <p:cNvSpPr>
              <a:spLocks noChangeArrowheads="1"/>
            </p:cNvSpPr>
            <p:nvPr/>
          </p:nvSpPr>
          <p:spPr bwMode="auto">
            <a:xfrm>
              <a:off x="942975" y="2066925"/>
              <a:ext cx="239712" cy="239713"/>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Oval 55"/>
            <p:cNvSpPr>
              <a:spLocks noChangeArrowheads="1"/>
            </p:cNvSpPr>
            <p:nvPr/>
          </p:nvSpPr>
          <p:spPr bwMode="auto">
            <a:xfrm>
              <a:off x="966787" y="2090738"/>
              <a:ext cx="192088" cy="193675"/>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Oval 56"/>
            <p:cNvSpPr>
              <a:spLocks noChangeArrowheads="1"/>
            </p:cNvSpPr>
            <p:nvPr/>
          </p:nvSpPr>
          <p:spPr bwMode="auto">
            <a:xfrm>
              <a:off x="989012" y="2112963"/>
              <a:ext cx="147638" cy="147637"/>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Oval 57"/>
            <p:cNvSpPr>
              <a:spLocks noChangeArrowheads="1"/>
            </p:cNvSpPr>
            <p:nvPr/>
          </p:nvSpPr>
          <p:spPr bwMode="auto">
            <a:xfrm>
              <a:off x="1012825" y="2136775"/>
              <a:ext cx="100012" cy="101600"/>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Oval 58"/>
            <p:cNvSpPr>
              <a:spLocks noChangeArrowheads="1"/>
            </p:cNvSpPr>
            <p:nvPr/>
          </p:nvSpPr>
          <p:spPr bwMode="auto">
            <a:xfrm>
              <a:off x="1035050" y="2159000"/>
              <a:ext cx="55562" cy="55563"/>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Oval 59"/>
            <p:cNvSpPr>
              <a:spLocks noChangeArrowheads="1"/>
            </p:cNvSpPr>
            <p:nvPr/>
          </p:nvSpPr>
          <p:spPr bwMode="auto">
            <a:xfrm>
              <a:off x="1706562" y="2170113"/>
              <a:ext cx="7938" cy="7937"/>
            </a:xfrm>
            <a:prstGeom prst="ellipse">
              <a:avLst/>
            </a:pr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Oval 60"/>
            <p:cNvSpPr>
              <a:spLocks noChangeArrowheads="1"/>
            </p:cNvSpPr>
            <p:nvPr/>
          </p:nvSpPr>
          <p:spPr bwMode="auto">
            <a:xfrm>
              <a:off x="936625" y="2060575"/>
              <a:ext cx="255587" cy="257175"/>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Oval 61"/>
            <p:cNvSpPr>
              <a:spLocks noChangeArrowheads="1"/>
            </p:cNvSpPr>
            <p:nvPr/>
          </p:nvSpPr>
          <p:spPr bwMode="auto">
            <a:xfrm>
              <a:off x="2192337" y="2903538"/>
              <a:ext cx="255588" cy="255587"/>
            </a:xfrm>
            <a:prstGeom prst="ellipse">
              <a:avLst/>
            </a:prstGeom>
            <a:solidFill>
              <a:srgbClr val="FFFFFF"/>
            </a:solidFill>
            <a:ln w="11113">
              <a:solidFill>
                <a:srgbClr val="FF9933"/>
              </a:solidFill>
              <a:round/>
              <a:headEnd/>
              <a:tailEnd/>
            </a:ln>
          </p:spPr>
          <p:txBody>
            <a:bodyPr/>
            <a:lstStyle/>
            <a:p>
              <a:endParaRPr lang="en-US"/>
            </a:p>
          </p:txBody>
        </p:sp>
        <p:sp>
          <p:nvSpPr>
            <p:cNvPr id="252" name="Oval 62"/>
            <p:cNvSpPr>
              <a:spLocks noChangeArrowheads="1"/>
            </p:cNvSpPr>
            <p:nvPr/>
          </p:nvSpPr>
          <p:spPr bwMode="auto">
            <a:xfrm>
              <a:off x="2130425" y="2840038"/>
              <a:ext cx="376237" cy="379412"/>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Oval 63"/>
            <p:cNvSpPr>
              <a:spLocks noChangeArrowheads="1"/>
            </p:cNvSpPr>
            <p:nvPr/>
          </p:nvSpPr>
          <p:spPr bwMode="auto">
            <a:xfrm>
              <a:off x="2154237" y="2863850"/>
              <a:ext cx="330200" cy="331788"/>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Oval 64"/>
            <p:cNvSpPr>
              <a:spLocks noChangeArrowheads="1"/>
            </p:cNvSpPr>
            <p:nvPr/>
          </p:nvSpPr>
          <p:spPr bwMode="auto">
            <a:xfrm>
              <a:off x="2176462" y="2886075"/>
              <a:ext cx="285750" cy="287338"/>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Oval 65"/>
            <p:cNvSpPr>
              <a:spLocks noChangeArrowheads="1"/>
            </p:cNvSpPr>
            <p:nvPr/>
          </p:nvSpPr>
          <p:spPr bwMode="auto">
            <a:xfrm>
              <a:off x="2200275" y="2909888"/>
              <a:ext cx="238125" cy="239712"/>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Oval 66"/>
            <p:cNvSpPr>
              <a:spLocks noChangeArrowheads="1"/>
            </p:cNvSpPr>
            <p:nvPr/>
          </p:nvSpPr>
          <p:spPr bwMode="auto">
            <a:xfrm>
              <a:off x="2222500" y="2932113"/>
              <a:ext cx="193675" cy="195262"/>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Oval 67"/>
            <p:cNvSpPr>
              <a:spLocks noChangeArrowheads="1"/>
            </p:cNvSpPr>
            <p:nvPr/>
          </p:nvSpPr>
          <p:spPr bwMode="auto">
            <a:xfrm>
              <a:off x="2246312" y="2955925"/>
              <a:ext cx="146050" cy="147638"/>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 name="Oval 68"/>
            <p:cNvSpPr>
              <a:spLocks noChangeArrowheads="1"/>
            </p:cNvSpPr>
            <p:nvPr/>
          </p:nvSpPr>
          <p:spPr bwMode="auto">
            <a:xfrm>
              <a:off x="2268537" y="2979738"/>
              <a:ext cx="101600" cy="100012"/>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Oval 69"/>
            <p:cNvSpPr>
              <a:spLocks noChangeArrowheads="1"/>
            </p:cNvSpPr>
            <p:nvPr/>
          </p:nvSpPr>
          <p:spPr bwMode="auto">
            <a:xfrm>
              <a:off x="2292350" y="3001963"/>
              <a:ext cx="53975" cy="55562"/>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Oval 71"/>
            <p:cNvSpPr>
              <a:spLocks noChangeArrowheads="1"/>
            </p:cNvSpPr>
            <p:nvPr/>
          </p:nvSpPr>
          <p:spPr bwMode="auto">
            <a:xfrm>
              <a:off x="2192337" y="2903538"/>
              <a:ext cx="255588" cy="255587"/>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Oval 72"/>
            <p:cNvSpPr>
              <a:spLocks noChangeArrowheads="1"/>
            </p:cNvSpPr>
            <p:nvPr/>
          </p:nvSpPr>
          <p:spPr bwMode="auto">
            <a:xfrm>
              <a:off x="1238250" y="4532313"/>
              <a:ext cx="255587" cy="257175"/>
            </a:xfrm>
            <a:prstGeom prst="ellipse">
              <a:avLst/>
            </a:prstGeom>
            <a:solidFill>
              <a:srgbClr val="FFFFFF"/>
            </a:solidFill>
            <a:ln w="11113">
              <a:solidFill>
                <a:srgbClr val="FF9933"/>
              </a:solidFill>
              <a:round/>
              <a:headEnd/>
              <a:tailEnd/>
            </a:ln>
          </p:spPr>
          <p:txBody>
            <a:bodyPr/>
            <a:lstStyle/>
            <a:p>
              <a:endParaRPr lang="en-US"/>
            </a:p>
          </p:txBody>
        </p:sp>
        <p:sp>
          <p:nvSpPr>
            <p:cNvPr id="262" name="Oval 73"/>
            <p:cNvSpPr>
              <a:spLocks noChangeArrowheads="1"/>
            </p:cNvSpPr>
            <p:nvPr/>
          </p:nvSpPr>
          <p:spPr bwMode="auto">
            <a:xfrm>
              <a:off x="1176337" y="4470400"/>
              <a:ext cx="376238" cy="379413"/>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Oval 74"/>
            <p:cNvSpPr>
              <a:spLocks noChangeArrowheads="1"/>
            </p:cNvSpPr>
            <p:nvPr/>
          </p:nvSpPr>
          <p:spPr bwMode="auto">
            <a:xfrm>
              <a:off x="1200150" y="4492625"/>
              <a:ext cx="330200" cy="333375"/>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 name="Oval 75"/>
            <p:cNvSpPr>
              <a:spLocks noChangeArrowheads="1"/>
            </p:cNvSpPr>
            <p:nvPr/>
          </p:nvSpPr>
          <p:spPr bwMode="auto">
            <a:xfrm>
              <a:off x="1222375" y="4516438"/>
              <a:ext cx="284162" cy="285750"/>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Oval 76"/>
            <p:cNvSpPr>
              <a:spLocks noChangeArrowheads="1"/>
            </p:cNvSpPr>
            <p:nvPr/>
          </p:nvSpPr>
          <p:spPr bwMode="auto">
            <a:xfrm>
              <a:off x="1246187" y="4538663"/>
              <a:ext cx="238125" cy="241300"/>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Oval 77"/>
            <p:cNvSpPr>
              <a:spLocks noChangeArrowheads="1"/>
            </p:cNvSpPr>
            <p:nvPr/>
          </p:nvSpPr>
          <p:spPr bwMode="auto">
            <a:xfrm>
              <a:off x="1268412" y="4562475"/>
              <a:ext cx="192088" cy="193675"/>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Oval 78"/>
            <p:cNvSpPr>
              <a:spLocks noChangeArrowheads="1"/>
            </p:cNvSpPr>
            <p:nvPr/>
          </p:nvSpPr>
          <p:spPr bwMode="auto">
            <a:xfrm>
              <a:off x="1292225" y="4586288"/>
              <a:ext cx="146050" cy="147637"/>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Oval 79"/>
            <p:cNvSpPr>
              <a:spLocks noChangeArrowheads="1"/>
            </p:cNvSpPr>
            <p:nvPr/>
          </p:nvSpPr>
          <p:spPr bwMode="auto">
            <a:xfrm>
              <a:off x="1314450" y="4608513"/>
              <a:ext cx="100012" cy="101600"/>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Oval 80"/>
            <p:cNvSpPr>
              <a:spLocks noChangeArrowheads="1"/>
            </p:cNvSpPr>
            <p:nvPr/>
          </p:nvSpPr>
          <p:spPr bwMode="auto">
            <a:xfrm>
              <a:off x="1336675" y="4632325"/>
              <a:ext cx="55562" cy="53975"/>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Oval 81"/>
            <p:cNvSpPr>
              <a:spLocks noChangeArrowheads="1"/>
            </p:cNvSpPr>
            <p:nvPr/>
          </p:nvSpPr>
          <p:spPr bwMode="auto">
            <a:xfrm>
              <a:off x="1360487" y="4654550"/>
              <a:ext cx="7938" cy="9525"/>
            </a:xfrm>
            <a:prstGeom prst="ellipse">
              <a:avLst/>
            </a:pr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Oval 82"/>
            <p:cNvSpPr>
              <a:spLocks noChangeArrowheads="1"/>
            </p:cNvSpPr>
            <p:nvPr/>
          </p:nvSpPr>
          <p:spPr bwMode="auto">
            <a:xfrm>
              <a:off x="1238250" y="4532313"/>
              <a:ext cx="255587" cy="257175"/>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Oval 83"/>
            <p:cNvSpPr>
              <a:spLocks noChangeArrowheads="1"/>
            </p:cNvSpPr>
            <p:nvPr/>
          </p:nvSpPr>
          <p:spPr bwMode="auto">
            <a:xfrm>
              <a:off x="1049337" y="2816225"/>
              <a:ext cx="254000" cy="257175"/>
            </a:xfrm>
            <a:prstGeom prst="ellipse">
              <a:avLst/>
            </a:prstGeom>
            <a:solidFill>
              <a:srgbClr val="FFFFFF"/>
            </a:solidFill>
            <a:ln w="11113">
              <a:solidFill>
                <a:srgbClr val="FF9933"/>
              </a:solidFill>
              <a:round/>
              <a:headEnd/>
              <a:tailEnd/>
            </a:ln>
          </p:spPr>
          <p:txBody>
            <a:bodyPr/>
            <a:lstStyle/>
            <a:p>
              <a:endParaRPr lang="en-US"/>
            </a:p>
          </p:txBody>
        </p:sp>
        <p:sp>
          <p:nvSpPr>
            <p:cNvPr id="273" name="Oval 84"/>
            <p:cNvSpPr>
              <a:spLocks noChangeArrowheads="1"/>
            </p:cNvSpPr>
            <p:nvPr/>
          </p:nvSpPr>
          <p:spPr bwMode="auto">
            <a:xfrm>
              <a:off x="987425" y="2752725"/>
              <a:ext cx="376237" cy="379413"/>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Oval 85"/>
            <p:cNvSpPr>
              <a:spLocks noChangeArrowheads="1"/>
            </p:cNvSpPr>
            <p:nvPr/>
          </p:nvSpPr>
          <p:spPr bwMode="auto">
            <a:xfrm>
              <a:off x="1009650" y="2776538"/>
              <a:ext cx="330200" cy="333375"/>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Oval 86"/>
            <p:cNvSpPr>
              <a:spLocks noChangeArrowheads="1"/>
            </p:cNvSpPr>
            <p:nvPr/>
          </p:nvSpPr>
          <p:spPr bwMode="auto">
            <a:xfrm>
              <a:off x="1033462" y="2800350"/>
              <a:ext cx="284163" cy="285750"/>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Oval 87"/>
            <p:cNvSpPr>
              <a:spLocks noChangeArrowheads="1"/>
            </p:cNvSpPr>
            <p:nvPr/>
          </p:nvSpPr>
          <p:spPr bwMode="auto">
            <a:xfrm>
              <a:off x="1055687" y="2822575"/>
              <a:ext cx="238125" cy="241300"/>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Oval 88"/>
            <p:cNvSpPr>
              <a:spLocks noChangeArrowheads="1"/>
            </p:cNvSpPr>
            <p:nvPr/>
          </p:nvSpPr>
          <p:spPr bwMode="auto">
            <a:xfrm>
              <a:off x="1079500" y="2846388"/>
              <a:ext cx="192087" cy="193675"/>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Oval 89"/>
            <p:cNvSpPr>
              <a:spLocks noChangeArrowheads="1"/>
            </p:cNvSpPr>
            <p:nvPr/>
          </p:nvSpPr>
          <p:spPr bwMode="auto">
            <a:xfrm>
              <a:off x="1101725" y="2868613"/>
              <a:ext cx="146050" cy="147637"/>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Oval 90"/>
            <p:cNvSpPr>
              <a:spLocks noChangeArrowheads="1"/>
            </p:cNvSpPr>
            <p:nvPr/>
          </p:nvSpPr>
          <p:spPr bwMode="auto">
            <a:xfrm>
              <a:off x="1123950" y="2892425"/>
              <a:ext cx="101600" cy="101600"/>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Oval 91"/>
            <p:cNvSpPr>
              <a:spLocks noChangeArrowheads="1"/>
            </p:cNvSpPr>
            <p:nvPr/>
          </p:nvSpPr>
          <p:spPr bwMode="auto">
            <a:xfrm>
              <a:off x="1147762" y="2916238"/>
              <a:ext cx="53975" cy="53975"/>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Oval 92"/>
            <p:cNvSpPr>
              <a:spLocks noChangeArrowheads="1"/>
            </p:cNvSpPr>
            <p:nvPr/>
          </p:nvSpPr>
          <p:spPr bwMode="auto">
            <a:xfrm>
              <a:off x="1169987" y="2938463"/>
              <a:ext cx="9525" cy="9525"/>
            </a:xfrm>
            <a:prstGeom prst="ellipse">
              <a:avLst/>
            </a:pr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Oval 93"/>
            <p:cNvSpPr>
              <a:spLocks noChangeArrowheads="1"/>
            </p:cNvSpPr>
            <p:nvPr/>
          </p:nvSpPr>
          <p:spPr bwMode="auto">
            <a:xfrm>
              <a:off x="1049337" y="2816225"/>
              <a:ext cx="254000" cy="257175"/>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Oval 94"/>
            <p:cNvSpPr>
              <a:spLocks noChangeArrowheads="1"/>
            </p:cNvSpPr>
            <p:nvPr/>
          </p:nvSpPr>
          <p:spPr bwMode="auto">
            <a:xfrm>
              <a:off x="520700" y="4110038"/>
              <a:ext cx="254000" cy="257175"/>
            </a:xfrm>
            <a:prstGeom prst="ellipse">
              <a:avLst/>
            </a:prstGeom>
            <a:solidFill>
              <a:srgbClr val="FFFFFF"/>
            </a:solidFill>
            <a:ln w="11113">
              <a:solidFill>
                <a:srgbClr val="FF9933"/>
              </a:solidFill>
              <a:round/>
              <a:headEnd/>
              <a:tailEnd/>
            </a:ln>
          </p:spPr>
          <p:txBody>
            <a:bodyPr/>
            <a:lstStyle/>
            <a:p>
              <a:endParaRPr lang="en-US"/>
            </a:p>
          </p:txBody>
        </p:sp>
        <p:sp>
          <p:nvSpPr>
            <p:cNvPr id="284" name="Oval 95"/>
            <p:cNvSpPr>
              <a:spLocks noChangeArrowheads="1"/>
            </p:cNvSpPr>
            <p:nvPr/>
          </p:nvSpPr>
          <p:spPr bwMode="auto">
            <a:xfrm>
              <a:off x="457200" y="4048125"/>
              <a:ext cx="377825" cy="379413"/>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Oval 96"/>
            <p:cNvSpPr>
              <a:spLocks noChangeArrowheads="1"/>
            </p:cNvSpPr>
            <p:nvPr/>
          </p:nvSpPr>
          <p:spPr bwMode="auto">
            <a:xfrm>
              <a:off x="481012" y="4070350"/>
              <a:ext cx="330200" cy="333375"/>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Oval 97"/>
            <p:cNvSpPr>
              <a:spLocks noChangeArrowheads="1"/>
            </p:cNvSpPr>
            <p:nvPr/>
          </p:nvSpPr>
          <p:spPr bwMode="auto">
            <a:xfrm>
              <a:off x="503237" y="4094163"/>
              <a:ext cx="285750" cy="287337"/>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Oval 98"/>
            <p:cNvSpPr>
              <a:spLocks noChangeArrowheads="1"/>
            </p:cNvSpPr>
            <p:nvPr/>
          </p:nvSpPr>
          <p:spPr bwMode="auto">
            <a:xfrm>
              <a:off x="527050" y="4117975"/>
              <a:ext cx="238125" cy="239713"/>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Oval 99"/>
            <p:cNvSpPr>
              <a:spLocks noChangeArrowheads="1"/>
            </p:cNvSpPr>
            <p:nvPr/>
          </p:nvSpPr>
          <p:spPr bwMode="auto">
            <a:xfrm>
              <a:off x="549275" y="4140200"/>
              <a:ext cx="193675" cy="193675"/>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Oval 100"/>
            <p:cNvSpPr>
              <a:spLocks noChangeArrowheads="1"/>
            </p:cNvSpPr>
            <p:nvPr/>
          </p:nvSpPr>
          <p:spPr bwMode="auto">
            <a:xfrm>
              <a:off x="573087" y="4164013"/>
              <a:ext cx="146050" cy="147637"/>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Oval 101"/>
            <p:cNvSpPr>
              <a:spLocks noChangeArrowheads="1"/>
            </p:cNvSpPr>
            <p:nvPr/>
          </p:nvSpPr>
          <p:spPr bwMode="auto">
            <a:xfrm>
              <a:off x="595312" y="4186238"/>
              <a:ext cx="101600" cy="101600"/>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Oval 102"/>
            <p:cNvSpPr>
              <a:spLocks noChangeArrowheads="1"/>
            </p:cNvSpPr>
            <p:nvPr/>
          </p:nvSpPr>
          <p:spPr bwMode="auto">
            <a:xfrm>
              <a:off x="619125" y="4210050"/>
              <a:ext cx="53975" cy="55563"/>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Oval 103"/>
            <p:cNvSpPr>
              <a:spLocks noChangeArrowheads="1"/>
            </p:cNvSpPr>
            <p:nvPr/>
          </p:nvSpPr>
          <p:spPr bwMode="auto">
            <a:xfrm>
              <a:off x="641350" y="4233863"/>
              <a:ext cx="9525" cy="7937"/>
            </a:xfrm>
            <a:prstGeom prst="ellipse">
              <a:avLst/>
            </a:pr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Oval 104"/>
            <p:cNvSpPr>
              <a:spLocks noChangeArrowheads="1"/>
            </p:cNvSpPr>
            <p:nvPr/>
          </p:nvSpPr>
          <p:spPr bwMode="auto">
            <a:xfrm>
              <a:off x="520700" y="4110038"/>
              <a:ext cx="254000" cy="257175"/>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Oval 105"/>
            <p:cNvSpPr>
              <a:spLocks noChangeArrowheads="1"/>
            </p:cNvSpPr>
            <p:nvPr/>
          </p:nvSpPr>
          <p:spPr bwMode="auto">
            <a:xfrm>
              <a:off x="1627187" y="3878263"/>
              <a:ext cx="255588" cy="257175"/>
            </a:xfrm>
            <a:prstGeom prst="ellipse">
              <a:avLst/>
            </a:prstGeom>
            <a:solidFill>
              <a:srgbClr val="FFFFFF"/>
            </a:solidFill>
            <a:ln w="11113">
              <a:solidFill>
                <a:srgbClr val="FF9933"/>
              </a:solidFill>
              <a:round/>
              <a:headEnd/>
              <a:tailEnd/>
            </a:ln>
          </p:spPr>
          <p:txBody>
            <a:bodyPr/>
            <a:lstStyle/>
            <a:p>
              <a:endParaRPr lang="en-US"/>
            </a:p>
          </p:txBody>
        </p:sp>
        <p:sp>
          <p:nvSpPr>
            <p:cNvPr id="295" name="Oval 106"/>
            <p:cNvSpPr>
              <a:spLocks noChangeArrowheads="1"/>
            </p:cNvSpPr>
            <p:nvPr/>
          </p:nvSpPr>
          <p:spPr bwMode="auto">
            <a:xfrm>
              <a:off x="1565275" y="3814763"/>
              <a:ext cx="376237" cy="379412"/>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Oval 107"/>
            <p:cNvSpPr>
              <a:spLocks noChangeArrowheads="1"/>
            </p:cNvSpPr>
            <p:nvPr/>
          </p:nvSpPr>
          <p:spPr bwMode="auto">
            <a:xfrm>
              <a:off x="1587500" y="3838575"/>
              <a:ext cx="331787" cy="333375"/>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Oval 108"/>
            <p:cNvSpPr>
              <a:spLocks noChangeArrowheads="1"/>
            </p:cNvSpPr>
            <p:nvPr/>
          </p:nvSpPr>
          <p:spPr bwMode="auto">
            <a:xfrm>
              <a:off x="1611312" y="3860800"/>
              <a:ext cx="284163" cy="287338"/>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Oval 109"/>
            <p:cNvSpPr>
              <a:spLocks noChangeArrowheads="1"/>
            </p:cNvSpPr>
            <p:nvPr/>
          </p:nvSpPr>
          <p:spPr bwMode="auto">
            <a:xfrm>
              <a:off x="1633537" y="3884613"/>
              <a:ext cx="239713" cy="241300"/>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Oval 110"/>
            <p:cNvSpPr>
              <a:spLocks noChangeArrowheads="1"/>
            </p:cNvSpPr>
            <p:nvPr/>
          </p:nvSpPr>
          <p:spPr bwMode="auto">
            <a:xfrm>
              <a:off x="1657350" y="3908425"/>
              <a:ext cx="192087" cy="193675"/>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Oval 111"/>
            <p:cNvSpPr>
              <a:spLocks noChangeArrowheads="1"/>
            </p:cNvSpPr>
            <p:nvPr/>
          </p:nvSpPr>
          <p:spPr bwMode="auto">
            <a:xfrm>
              <a:off x="1679575" y="3930650"/>
              <a:ext cx="147637" cy="147638"/>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Oval 112"/>
            <p:cNvSpPr>
              <a:spLocks noChangeArrowheads="1"/>
            </p:cNvSpPr>
            <p:nvPr/>
          </p:nvSpPr>
          <p:spPr bwMode="auto">
            <a:xfrm>
              <a:off x="1703387" y="3954463"/>
              <a:ext cx="100013" cy="101600"/>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Oval 113"/>
            <p:cNvSpPr>
              <a:spLocks noChangeArrowheads="1"/>
            </p:cNvSpPr>
            <p:nvPr/>
          </p:nvSpPr>
          <p:spPr bwMode="auto">
            <a:xfrm>
              <a:off x="1725612" y="3976688"/>
              <a:ext cx="55563" cy="55562"/>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Oval 114"/>
            <p:cNvSpPr>
              <a:spLocks noChangeArrowheads="1"/>
            </p:cNvSpPr>
            <p:nvPr/>
          </p:nvSpPr>
          <p:spPr bwMode="auto">
            <a:xfrm>
              <a:off x="1749425" y="4000500"/>
              <a:ext cx="7937" cy="9525"/>
            </a:xfrm>
            <a:prstGeom prst="ellipse">
              <a:avLst/>
            </a:pr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Oval 115"/>
            <p:cNvSpPr>
              <a:spLocks noChangeArrowheads="1"/>
            </p:cNvSpPr>
            <p:nvPr/>
          </p:nvSpPr>
          <p:spPr bwMode="auto">
            <a:xfrm>
              <a:off x="1627187" y="3878263"/>
              <a:ext cx="255588" cy="257175"/>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Oval 116"/>
            <p:cNvSpPr>
              <a:spLocks noChangeArrowheads="1"/>
            </p:cNvSpPr>
            <p:nvPr/>
          </p:nvSpPr>
          <p:spPr bwMode="auto">
            <a:xfrm>
              <a:off x="450850" y="3371850"/>
              <a:ext cx="255587" cy="257175"/>
            </a:xfrm>
            <a:prstGeom prst="ellipse">
              <a:avLst/>
            </a:prstGeom>
            <a:solidFill>
              <a:srgbClr val="FFFFFF"/>
            </a:solidFill>
            <a:ln w="11113">
              <a:solidFill>
                <a:srgbClr val="FF9933"/>
              </a:solidFill>
              <a:round/>
              <a:headEnd/>
              <a:tailEnd/>
            </a:ln>
          </p:spPr>
          <p:txBody>
            <a:bodyPr/>
            <a:lstStyle/>
            <a:p>
              <a:endParaRPr lang="en-US"/>
            </a:p>
          </p:txBody>
        </p:sp>
        <p:sp>
          <p:nvSpPr>
            <p:cNvPr id="306" name="Oval 117"/>
            <p:cNvSpPr>
              <a:spLocks noChangeArrowheads="1"/>
            </p:cNvSpPr>
            <p:nvPr/>
          </p:nvSpPr>
          <p:spPr bwMode="auto">
            <a:xfrm>
              <a:off x="388937" y="3309938"/>
              <a:ext cx="376238" cy="379412"/>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Oval 118"/>
            <p:cNvSpPr>
              <a:spLocks noChangeArrowheads="1"/>
            </p:cNvSpPr>
            <p:nvPr/>
          </p:nvSpPr>
          <p:spPr bwMode="auto">
            <a:xfrm>
              <a:off x="411162" y="3332163"/>
              <a:ext cx="331788" cy="333375"/>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Oval 119"/>
            <p:cNvSpPr>
              <a:spLocks noChangeArrowheads="1"/>
            </p:cNvSpPr>
            <p:nvPr/>
          </p:nvSpPr>
          <p:spPr bwMode="auto">
            <a:xfrm>
              <a:off x="434975" y="3355975"/>
              <a:ext cx="284162" cy="285750"/>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Oval 120"/>
            <p:cNvSpPr>
              <a:spLocks noChangeArrowheads="1"/>
            </p:cNvSpPr>
            <p:nvPr/>
          </p:nvSpPr>
          <p:spPr bwMode="auto">
            <a:xfrm>
              <a:off x="457200" y="3378200"/>
              <a:ext cx="239712" cy="241300"/>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Oval 121"/>
            <p:cNvSpPr>
              <a:spLocks noChangeArrowheads="1"/>
            </p:cNvSpPr>
            <p:nvPr/>
          </p:nvSpPr>
          <p:spPr bwMode="auto">
            <a:xfrm>
              <a:off x="481012" y="3402013"/>
              <a:ext cx="192088" cy="193675"/>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Oval 122"/>
            <p:cNvSpPr>
              <a:spLocks noChangeArrowheads="1"/>
            </p:cNvSpPr>
            <p:nvPr/>
          </p:nvSpPr>
          <p:spPr bwMode="auto">
            <a:xfrm>
              <a:off x="503237" y="3425825"/>
              <a:ext cx="147638" cy="147638"/>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Oval 123"/>
            <p:cNvSpPr>
              <a:spLocks noChangeArrowheads="1"/>
            </p:cNvSpPr>
            <p:nvPr/>
          </p:nvSpPr>
          <p:spPr bwMode="auto">
            <a:xfrm>
              <a:off x="527050" y="3448050"/>
              <a:ext cx="100012" cy="101600"/>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Oval 124"/>
            <p:cNvSpPr>
              <a:spLocks noChangeArrowheads="1"/>
            </p:cNvSpPr>
            <p:nvPr/>
          </p:nvSpPr>
          <p:spPr bwMode="auto">
            <a:xfrm>
              <a:off x="549275" y="3471863"/>
              <a:ext cx="55562" cy="53975"/>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Oval 125"/>
            <p:cNvSpPr>
              <a:spLocks noChangeArrowheads="1"/>
            </p:cNvSpPr>
            <p:nvPr/>
          </p:nvSpPr>
          <p:spPr bwMode="auto">
            <a:xfrm>
              <a:off x="573087" y="3494088"/>
              <a:ext cx="7938" cy="9525"/>
            </a:xfrm>
            <a:prstGeom prst="ellipse">
              <a:avLst/>
            </a:pr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Oval 126"/>
            <p:cNvSpPr>
              <a:spLocks noChangeArrowheads="1"/>
            </p:cNvSpPr>
            <p:nvPr/>
          </p:nvSpPr>
          <p:spPr bwMode="auto">
            <a:xfrm>
              <a:off x="450850" y="3371850"/>
              <a:ext cx="255587" cy="257175"/>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Oval 127"/>
            <p:cNvSpPr>
              <a:spLocks noChangeArrowheads="1"/>
            </p:cNvSpPr>
            <p:nvPr/>
          </p:nvSpPr>
          <p:spPr bwMode="auto">
            <a:xfrm>
              <a:off x="1552575" y="2392363"/>
              <a:ext cx="254000" cy="257175"/>
            </a:xfrm>
            <a:prstGeom prst="ellipse">
              <a:avLst/>
            </a:prstGeom>
            <a:solidFill>
              <a:srgbClr val="FFFFFF"/>
            </a:solidFill>
            <a:ln w="11113">
              <a:solidFill>
                <a:srgbClr val="FF9933"/>
              </a:solidFill>
              <a:round/>
              <a:headEnd/>
              <a:tailEnd/>
            </a:ln>
          </p:spPr>
          <p:txBody>
            <a:bodyPr/>
            <a:lstStyle/>
            <a:p>
              <a:endParaRPr lang="en-US"/>
            </a:p>
          </p:txBody>
        </p:sp>
        <p:sp>
          <p:nvSpPr>
            <p:cNvPr id="317" name="Oval 128"/>
            <p:cNvSpPr>
              <a:spLocks noChangeArrowheads="1"/>
            </p:cNvSpPr>
            <p:nvPr/>
          </p:nvSpPr>
          <p:spPr bwMode="auto">
            <a:xfrm>
              <a:off x="1489075" y="2330450"/>
              <a:ext cx="377825" cy="379413"/>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Oval 129"/>
            <p:cNvSpPr>
              <a:spLocks noChangeArrowheads="1"/>
            </p:cNvSpPr>
            <p:nvPr/>
          </p:nvSpPr>
          <p:spPr bwMode="auto">
            <a:xfrm>
              <a:off x="1512887" y="2354263"/>
              <a:ext cx="330200" cy="331787"/>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Oval 130"/>
            <p:cNvSpPr>
              <a:spLocks noChangeArrowheads="1"/>
            </p:cNvSpPr>
            <p:nvPr/>
          </p:nvSpPr>
          <p:spPr bwMode="auto">
            <a:xfrm>
              <a:off x="1535112" y="2376488"/>
              <a:ext cx="285750" cy="287337"/>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Oval 131"/>
            <p:cNvSpPr>
              <a:spLocks noChangeArrowheads="1"/>
            </p:cNvSpPr>
            <p:nvPr/>
          </p:nvSpPr>
          <p:spPr bwMode="auto">
            <a:xfrm>
              <a:off x="1558925" y="2400300"/>
              <a:ext cx="238125" cy="239713"/>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Oval 132"/>
            <p:cNvSpPr>
              <a:spLocks noChangeArrowheads="1"/>
            </p:cNvSpPr>
            <p:nvPr/>
          </p:nvSpPr>
          <p:spPr bwMode="auto">
            <a:xfrm>
              <a:off x="1581150" y="2422525"/>
              <a:ext cx="193675" cy="195263"/>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Oval 133"/>
            <p:cNvSpPr>
              <a:spLocks noChangeArrowheads="1"/>
            </p:cNvSpPr>
            <p:nvPr/>
          </p:nvSpPr>
          <p:spPr bwMode="auto">
            <a:xfrm>
              <a:off x="1604962" y="2446338"/>
              <a:ext cx="146050" cy="147637"/>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Oval 134"/>
            <p:cNvSpPr>
              <a:spLocks noChangeArrowheads="1"/>
            </p:cNvSpPr>
            <p:nvPr/>
          </p:nvSpPr>
          <p:spPr bwMode="auto">
            <a:xfrm>
              <a:off x="1627187" y="2470150"/>
              <a:ext cx="101600" cy="100013"/>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Oval 135"/>
            <p:cNvSpPr>
              <a:spLocks noChangeArrowheads="1"/>
            </p:cNvSpPr>
            <p:nvPr/>
          </p:nvSpPr>
          <p:spPr bwMode="auto">
            <a:xfrm>
              <a:off x="1651000" y="2492375"/>
              <a:ext cx="53975" cy="55563"/>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Oval 136"/>
            <p:cNvSpPr>
              <a:spLocks noChangeArrowheads="1"/>
            </p:cNvSpPr>
            <p:nvPr/>
          </p:nvSpPr>
          <p:spPr bwMode="auto">
            <a:xfrm>
              <a:off x="1673225" y="2516188"/>
              <a:ext cx="9525" cy="7937"/>
            </a:xfrm>
            <a:prstGeom prst="ellipse">
              <a:avLst/>
            </a:pr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Oval 137"/>
            <p:cNvSpPr>
              <a:spLocks noChangeArrowheads="1"/>
            </p:cNvSpPr>
            <p:nvPr/>
          </p:nvSpPr>
          <p:spPr bwMode="auto">
            <a:xfrm>
              <a:off x="1552575" y="2392363"/>
              <a:ext cx="254000" cy="257175"/>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Oval 138"/>
            <p:cNvSpPr>
              <a:spLocks noChangeArrowheads="1"/>
            </p:cNvSpPr>
            <p:nvPr/>
          </p:nvSpPr>
          <p:spPr bwMode="auto">
            <a:xfrm>
              <a:off x="990600" y="3617913"/>
              <a:ext cx="254000" cy="255587"/>
            </a:xfrm>
            <a:prstGeom prst="ellipse">
              <a:avLst/>
            </a:prstGeom>
            <a:solidFill>
              <a:srgbClr val="FFFFFF"/>
            </a:solidFill>
            <a:ln w="11113">
              <a:solidFill>
                <a:srgbClr val="FF9933"/>
              </a:solidFill>
              <a:round/>
              <a:headEnd/>
              <a:tailEnd/>
            </a:ln>
          </p:spPr>
          <p:txBody>
            <a:bodyPr/>
            <a:lstStyle/>
            <a:p>
              <a:endParaRPr lang="en-US"/>
            </a:p>
          </p:txBody>
        </p:sp>
        <p:sp>
          <p:nvSpPr>
            <p:cNvPr id="328" name="Oval 139"/>
            <p:cNvSpPr>
              <a:spLocks noChangeArrowheads="1"/>
            </p:cNvSpPr>
            <p:nvPr/>
          </p:nvSpPr>
          <p:spPr bwMode="auto">
            <a:xfrm>
              <a:off x="927100" y="3554413"/>
              <a:ext cx="377825" cy="379412"/>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Oval 140"/>
            <p:cNvSpPr>
              <a:spLocks noChangeArrowheads="1"/>
            </p:cNvSpPr>
            <p:nvPr/>
          </p:nvSpPr>
          <p:spPr bwMode="auto">
            <a:xfrm>
              <a:off x="950912" y="3578225"/>
              <a:ext cx="330200" cy="331788"/>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Oval 141"/>
            <p:cNvSpPr>
              <a:spLocks noChangeArrowheads="1"/>
            </p:cNvSpPr>
            <p:nvPr/>
          </p:nvSpPr>
          <p:spPr bwMode="auto">
            <a:xfrm>
              <a:off x="973137" y="3600450"/>
              <a:ext cx="285750" cy="287338"/>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Oval 142"/>
            <p:cNvSpPr>
              <a:spLocks noChangeArrowheads="1"/>
            </p:cNvSpPr>
            <p:nvPr/>
          </p:nvSpPr>
          <p:spPr bwMode="auto">
            <a:xfrm>
              <a:off x="996950" y="3624263"/>
              <a:ext cx="238125" cy="239712"/>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Oval 143"/>
            <p:cNvSpPr>
              <a:spLocks noChangeArrowheads="1"/>
            </p:cNvSpPr>
            <p:nvPr/>
          </p:nvSpPr>
          <p:spPr bwMode="auto">
            <a:xfrm>
              <a:off x="1019175" y="3646488"/>
              <a:ext cx="193675" cy="195262"/>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Oval 144"/>
            <p:cNvSpPr>
              <a:spLocks noChangeArrowheads="1"/>
            </p:cNvSpPr>
            <p:nvPr/>
          </p:nvSpPr>
          <p:spPr bwMode="auto">
            <a:xfrm>
              <a:off x="1042987" y="3670300"/>
              <a:ext cx="146050" cy="147638"/>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Oval 145"/>
            <p:cNvSpPr>
              <a:spLocks noChangeArrowheads="1"/>
            </p:cNvSpPr>
            <p:nvPr/>
          </p:nvSpPr>
          <p:spPr bwMode="auto">
            <a:xfrm>
              <a:off x="1065212" y="3694113"/>
              <a:ext cx="101600" cy="101600"/>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Oval 146"/>
            <p:cNvSpPr>
              <a:spLocks noChangeArrowheads="1"/>
            </p:cNvSpPr>
            <p:nvPr/>
          </p:nvSpPr>
          <p:spPr bwMode="auto">
            <a:xfrm>
              <a:off x="1089025" y="3716338"/>
              <a:ext cx="53975" cy="55562"/>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Oval 147"/>
            <p:cNvSpPr>
              <a:spLocks noChangeArrowheads="1"/>
            </p:cNvSpPr>
            <p:nvPr/>
          </p:nvSpPr>
          <p:spPr bwMode="auto">
            <a:xfrm>
              <a:off x="1111250" y="3740150"/>
              <a:ext cx="9525" cy="7938"/>
            </a:xfrm>
            <a:prstGeom prst="ellipse">
              <a:avLst/>
            </a:pr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Oval 148"/>
            <p:cNvSpPr>
              <a:spLocks noChangeArrowheads="1"/>
            </p:cNvSpPr>
            <p:nvPr/>
          </p:nvSpPr>
          <p:spPr bwMode="auto">
            <a:xfrm>
              <a:off x="990600" y="3617913"/>
              <a:ext cx="254000" cy="255587"/>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Oval 149"/>
            <p:cNvSpPr>
              <a:spLocks noChangeArrowheads="1"/>
            </p:cNvSpPr>
            <p:nvPr/>
          </p:nvSpPr>
          <p:spPr bwMode="auto">
            <a:xfrm>
              <a:off x="1598612" y="3140075"/>
              <a:ext cx="254000" cy="257175"/>
            </a:xfrm>
            <a:prstGeom prst="ellipse">
              <a:avLst/>
            </a:prstGeom>
            <a:solidFill>
              <a:srgbClr val="FFFFFF"/>
            </a:solidFill>
            <a:ln w="11113">
              <a:solidFill>
                <a:srgbClr val="FF9933"/>
              </a:solidFill>
              <a:round/>
              <a:headEnd/>
              <a:tailEnd/>
            </a:ln>
          </p:spPr>
          <p:txBody>
            <a:bodyPr/>
            <a:lstStyle/>
            <a:p>
              <a:endParaRPr lang="en-US"/>
            </a:p>
          </p:txBody>
        </p:sp>
        <p:sp>
          <p:nvSpPr>
            <p:cNvPr id="339" name="Oval 150"/>
            <p:cNvSpPr>
              <a:spLocks noChangeArrowheads="1"/>
            </p:cNvSpPr>
            <p:nvPr/>
          </p:nvSpPr>
          <p:spPr bwMode="auto">
            <a:xfrm>
              <a:off x="1535112" y="3078163"/>
              <a:ext cx="377825" cy="379412"/>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Oval 151"/>
            <p:cNvSpPr>
              <a:spLocks noChangeArrowheads="1"/>
            </p:cNvSpPr>
            <p:nvPr/>
          </p:nvSpPr>
          <p:spPr bwMode="auto">
            <a:xfrm>
              <a:off x="1558925" y="3100388"/>
              <a:ext cx="330200" cy="333375"/>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Oval 152"/>
            <p:cNvSpPr>
              <a:spLocks noChangeArrowheads="1"/>
            </p:cNvSpPr>
            <p:nvPr/>
          </p:nvSpPr>
          <p:spPr bwMode="auto">
            <a:xfrm>
              <a:off x="1581150" y="3124200"/>
              <a:ext cx="285750" cy="285750"/>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Oval 153"/>
            <p:cNvSpPr>
              <a:spLocks noChangeArrowheads="1"/>
            </p:cNvSpPr>
            <p:nvPr/>
          </p:nvSpPr>
          <p:spPr bwMode="auto">
            <a:xfrm>
              <a:off x="1604962" y="3146425"/>
              <a:ext cx="238125" cy="241300"/>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Oval 154"/>
            <p:cNvSpPr>
              <a:spLocks noChangeArrowheads="1"/>
            </p:cNvSpPr>
            <p:nvPr/>
          </p:nvSpPr>
          <p:spPr bwMode="auto">
            <a:xfrm>
              <a:off x="1627187" y="3170238"/>
              <a:ext cx="193675" cy="193675"/>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Oval 155"/>
            <p:cNvSpPr>
              <a:spLocks noChangeArrowheads="1"/>
            </p:cNvSpPr>
            <p:nvPr/>
          </p:nvSpPr>
          <p:spPr bwMode="auto">
            <a:xfrm>
              <a:off x="1651000" y="3194050"/>
              <a:ext cx="146050" cy="147638"/>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Oval 156"/>
            <p:cNvSpPr>
              <a:spLocks noChangeArrowheads="1"/>
            </p:cNvSpPr>
            <p:nvPr/>
          </p:nvSpPr>
          <p:spPr bwMode="auto">
            <a:xfrm>
              <a:off x="1673225" y="3216275"/>
              <a:ext cx="101600" cy="101600"/>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Oval 157"/>
            <p:cNvSpPr>
              <a:spLocks noChangeArrowheads="1"/>
            </p:cNvSpPr>
            <p:nvPr/>
          </p:nvSpPr>
          <p:spPr bwMode="auto">
            <a:xfrm>
              <a:off x="1697037" y="3240088"/>
              <a:ext cx="53975" cy="53975"/>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Oval 158"/>
            <p:cNvSpPr>
              <a:spLocks noChangeArrowheads="1"/>
            </p:cNvSpPr>
            <p:nvPr/>
          </p:nvSpPr>
          <p:spPr bwMode="auto">
            <a:xfrm>
              <a:off x="1719262" y="3262313"/>
              <a:ext cx="9525" cy="9525"/>
            </a:xfrm>
            <a:prstGeom prst="ellipse">
              <a:avLst/>
            </a:prstGeom>
            <a:blipFill dpi="0" rotWithShape="0">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Oval 159"/>
            <p:cNvSpPr>
              <a:spLocks noChangeArrowheads="1"/>
            </p:cNvSpPr>
            <p:nvPr/>
          </p:nvSpPr>
          <p:spPr bwMode="auto">
            <a:xfrm>
              <a:off x="1598612" y="3140075"/>
              <a:ext cx="254000" cy="257175"/>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Oval 160"/>
            <p:cNvSpPr>
              <a:spLocks noChangeArrowheads="1"/>
            </p:cNvSpPr>
            <p:nvPr/>
          </p:nvSpPr>
          <p:spPr bwMode="auto">
            <a:xfrm>
              <a:off x="2103437" y="4411663"/>
              <a:ext cx="254000" cy="257175"/>
            </a:xfrm>
            <a:prstGeom prst="ellipse">
              <a:avLst/>
            </a:prstGeom>
            <a:solidFill>
              <a:srgbClr val="FFFFFF"/>
            </a:solidFill>
            <a:ln w="11113">
              <a:solidFill>
                <a:srgbClr val="FF9933"/>
              </a:solidFill>
              <a:round/>
              <a:headEnd/>
              <a:tailEnd/>
            </a:ln>
          </p:spPr>
          <p:txBody>
            <a:bodyPr/>
            <a:lstStyle/>
            <a:p>
              <a:endParaRPr lang="en-US"/>
            </a:p>
          </p:txBody>
        </p:sp>
        <p:sp>
          <p:nvSpPr>
            <p:cNvPr id="350" name="Oval 161"/>
            <p:cNvSpPr>
              <a:spLocks noChangeArrowheads="1"/>
            </p:cNvSpPr>
            <p:nvPr/>
          </p:nvSpPr>
          <p:spPr bwMode="auto">
            <a:xfrm>
              <a:off x="2041525" y="4348163"/>
              <a:ext cx="376237" cy="379412"/>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Oval 162"/>
            <p:cNvSpPr>
              <a:spLocks noChangeArrowheads="1"/>
            </p:cNvSpPr>
            <p:nvPr/>
          </p:nvSpPr>
          <p:spPr bwMode="auto">
            <a:xfrm>
              <a:off x="2063750" y="4371975"/>
              <a:ext cx="330200" cy="333375"/>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Oval 163"/>
            <p:cNvSpPr>
              <a:spLocks noChangeArrowheads="1"/>
            </p:cNvSpPr>
            <p:nvPr/>
          </p:nvSpPr>
          <p:spPr bwMode="auto">
            <a:xfrm>
              <a:off x="2087562" y="4395788"/>
              <a:ext cx="284163" cy="285750"/>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Oval 164"/>
            <p:cNvSpPr>
              <a:spLocks noChangeArrowheads="1"/>
            </p:cNvSpPr>
            <p:nvPr/>
          </p:nvSpPr>
          <p:spPr bwMode="auto">
            <a:xfrm>
              <a:off x="2109787" y="4418013"/>
              <a:ext cx="238125" cy="241300"/>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Oval 165"/>
            <p:cNvSpPr>
              <a:spLocks noChangeArrowheads="1"/>
            </p:cNvSpPr>
            <p:nvPr/>
          </p:nvSpPr>
          <p:spPr bwMode="auto">
            <a:xfrm>
              <a:off x="2133600" y="4441825"/>
              <a:ext cx="192087" cy="193675"/>
            </a:xfrm>
            <a:prstGeom prst="ellipse">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Oval 166"/>
            <p:cNvSpPr>
              <a:spLocks noChangeArrowheads="1"/>
            </p:cNvSpPr>
            <p:nvPr/>
          </p:nvSpPr>
          <p:spPr bwMode="auto">
            <a:xfrm>
              <a:off x="2155825" y="4464050"/>
              <a:ext cx="146050" cy="147638"/>
            </a:xfrm>
            <a:prstGeom prst="ellipse">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Oval 167"/>
            <p:cNvSpPr>
              <a:spLocks noChangeArrowheads="1"/>
            </p:cNvSpPr>
            <p:nvPr/>
          </p:nvSpPr>
          <p:spPr bwMode="auto">
            <a:xfrm>
              <a:off x="2179637" y="4487863"/>
              <a:ext cx="100013" cy="101600"/>
            </a:xfrm>
            <a:prstGeom prst="ellipse">
              <a:avLst/>
            </a:prstGeom>
            <a:blipFill dpi="0" rotWithShape="0">
              <a:blip r:embed="rId10"/>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Oval 168"/>
            <p:cNvSpPr>
              <a:spLocks noChangeArrowheads="1"/>
            </p:cNvSpPr>
            <p:nvPr/>
          </p:nvSpPr>
          <p:spPr bwMode="auto">
            <a:xfrm>
              <a:off x="2201862" y="4511675"/>
              <a:ext cx="53975" cy="53975"/>
            </a:xfrm>
            <a:prstGeom prst="ellipse">
              <a:avLst/>
            </a:prstGeom>
            <a:blipFill dpi="0" rotWithShape="0">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Oval 170"/>
            <p:cNvSpPr>
              <a:spLocks noChangeArrowheads="1"/>
            </p:cNvSpPr>
            <p:nvPr/>
          </p:nvSpPr>
          <p:spPr bwMode="auto">
            <a:xfrm>
              <a:off x="2103437" y="4411663"/>
              <a:ext cx="254000" cy="257175"/>
            </a:xfrm>
            <a:prstGeom prst="ellipse">
              <a:avLst/>
            </a:prstGeom>
            <a:noFill/>
            <a:ln w="11113">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12" name="TextBox 11"/>
              <p:cNvSpPr txBox="1"/>
              <p:nvPr/>
            </p:nvSpPr>
            <p:spPr>
              <a:xfrm>
                <a:off x="2767785" y="4417069"/>
                <a:ext cx="2742354" cy="121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a:latin typeface="Cambria Math" panose="02040503050406030204" pitchFamily="18" charset="0"/>
                            </a:rPr>
                            <m:t>𝐌</m:t>
                          </m:r>
                        </m:e>
                        <m:sub>
                          <m:r>
                            <a:rPr lang="en-US" sz="2800" b="1" i="1" smtClean="0">
                              <a:latin typeface="Cambria Math" panose="02040503050406030204" pitchFamily="18" charset="0"/>
                            </a:rPr>
                            <m:t>𝒛</m:t>
                          </m:r>
                        </m:sub>
                      </m:sSub>
                      <m:r>
                        <a:rPr lang="en-US" sz="2800" b="1" i="0" smtClean="0">
                          <a:latin typeface="Cambria Math" panose="02040503050406030204" pitchFamily="18" charset="0"/>
                        </a:rPr>
                        <m:t>(</m:t>
                      </m:r>
                      <m:r>
                        <a:rPr lang="en-US" sz="2800" b="1" i="0" smtClean="0">
                          <a:latin typeface="Cambria Math" panose="02040503050406030204" pitchFamily="18" charset="0"/>
                        </a:rPr>
                        <m:t>𝐫</m:t>
                      </m:r>
                      <m:r>
                        <a:rPr lang="en-US" sz="2800" b="1" i="0" smtClean="0">
                          <a:latin typeface="Cambria Math" panose="02040503050406030204" pitchFamily="18" charset="0"/>
                        </a:rPr>
                        <m:t>,</m:t>
                      </m:r>
                      <m:r>
                        <a:rPr lang="en-US" sz="2800" b="0" i="1" smtClean="0">
                          <a:latin typeface="Cambria Math" panose="02040503050406030204" pitchFamily="18" charset="0"/>
                        </a:rPr>
                        <m:t>𝑡</m:t>
                      </m:r>
                      <m:r>
                        <a:rPr lang="en-US" sz="2800" b="1" i="0" smtClean="0">
                          <a:latin typeface="Cambria Math" panose="02040503050406030204" pitchFamily="18" charset="0"/>
                        </a:rPr>
                        <m:t>)</m:t>
                      </m:r>
                      <m:r>
                        <a:rPr lang="en-US" sz="2800" b="0" i="1" smtClean="0">
                          <a:latin typeface="Cambria Math" panose="02040503050406030204" pitchFamily="18" charset="0"/>
                        </a:rPr>
                        <m:t>=</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𝑛</m:t>
                          </m:r>
                          <m:r>
                            <a:rPr lang="en-US" sz="2800" b="0" i="1" smtClean="0">
                              <a:latin typeface="Cambria Math" panose="02040503050406030204" pitchFamily="18" charset="0"/>
                            </a:rPr>
                            <m:t>=1</m:t>
                          </m:r>
                        </m:sub>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𝑠</m:t>
                              </m:r>
                            </m:sub>
                          </m:sSub>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𝑛</m:t>
                              </m:r>
                            </m:sub>
                          </m:sSub>
                        </m:e>
                      </m:nary>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767785" y="4417069"/>
                <a:ext cx="2742354" cy="1211550"/>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9" name="TextBox 358"/>
              <p:cNvSpPr txBox="1"/>
              <p:nvPr/>
            </p:nvSpPr>
            <p:spPr>
              <a:xfrm>
                <a:off x="2785696" y="5796143"/>
                <a:ext cx="2150525" cy="4703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a:latin typeface="Cambria Math" panose="02040503050406030204" pitchFamily="18" charset="0"/>
                            </a:rPr>
                            <m:t>𝐌</m:t>
                          </m:r>
                        </m:e>
                        <m:sub>
                          <m:r>
                            <a:rPr lang="en-US" sz="2800" b="1" i="1" smtClean="0">
                              <a:latin typeface="Cambria Math" panose="02040503050406030204" pitchFamily="18" charset="0"/>
                            </a:rPr>
                            <m:t>𝒙𝒚</m:t>
                          </m:r>
                        </m:sub>
                      </m:sSub>
                      <m:r>
                        <a:rPr lang="en-US" sz="2800" b="1" i="0" smtClean="0">
                          <a:latin typeface="Cambria Math" panose="02040503050406030204" pitchFamily="18" charset="0"/>
                        </a:rPr>
                        <m:t>(</m:t>
                      </m:r>
                      <m:r>
                        <a:rPr lang="en-US" sz="2800" b="1" i="0" smtClean="0">
                          <a:latin typeface="Cambria Math" panose="02040503050406030204" pitchFamily="18" charset="0"/>
                        </a:rPr>
                        <m:t>𝐫</m:t>
                      </m:r>
                      <m:r>
                        <a:rPr lang="en-US" sz="2800" b="1" i="0" smtClean="0">
                          <a:latin typeface="Cambria Math" panose="02040503050406030204" pitchFamily="18" charset="0"/>
                        </a:rPr>
                        <m:t>,</m:t>
                      </m:r>
                      <m:r>
                        <a:rPr lang="en-US" sz="2800" b="0" i="1" smtClean="0">
                          <a:latin typeface="Cambria Math" panose="02040503050406030204" pitchFamily="18" charset="0"/>
                        </a:rPr>
                        <m:t>𝑡</m:t>
                      </m:r>
                      <m:r>
                        <a:rPr lang="en-US" sz="2800" b="1" i="0" smtClean="0">
                          <a:latin typeface="Cambria Math" panose="02040503050406030204" pitchFamily="18" charset="0"/>
                        </a:rPr>
                        <m:t>)</m:t>
                      </m:r>
                      <m:r>
                        <a:rPr lang="en-US" sz="2800" b="0" i="1" smtClean="0">
                          <a:latin typeface="Cambria Math" panose="02040503050406030204" pitchFamily="18" charset="0"/>
                        </a:rPr>
                        <m:t>=0</m:t>
                      </m:r>
                    </m:oMath>
                  </m:oMathPara>
                </a14:m>
                <a:endParaRPr lang="en-US" sz="2800" dirty="0"/>
              </a:p>
            </p:txBody>
          </p:sp>
        </mc:Choice>
        <mc:Fallback xmlns="">
          <p:sp>
            <p:nvSpPr>
              <p:cNvPr id="359" name="TextBox 358"/>
              <p:cNvSpPr txBox="1">
                <a:spLocks noRot="1" noChangeAspect="1" noMove="1" noResize="1" noEditPoints="1" noAdjustHandles="1" noChangeArrowheads="1" noChangeShapeType="1" noTextEdit="1"/>
              </p:cNvSpPr>
              <p:nvPr/>
            </p:nvSpPr>
            <p:spPr>
              <a:xfrm>
                <a:off x="2785696" y="5796143"/>
                <a:ext cx="2150525" cy="470385"/>
              </a:xfrm>
              <a:prstGeom prst="rect">
                <a:avLst/>
              </a:prstGeom>
              <a:blipFill rotWithShape="0">
                <a:blip r:embed="rId14"/>
                <a:stretch>
                  <a:fillRect/>
                </a:stretch>
              </a:blipFill>
            </p:spPr>
            <p:txBody>
              <a:bodyPr/>
              <a:lstStyle/>
              <a:p>
                <a:r>
                  <a:rPr lang="en-US">
                    <a:noFill/>
                  </a:rPr>
                  <a:t> </a:t>
                </a:r>
              </a:p>
            </p:txBody>
          </p:sp>
        </mc:Fallback>
      </mc:AlternateContent>
      <p:sp>
        <p:nvSpPr>
          <p:cNvPr id="3" name="TextBox 2"/>
          <p:cNvSpPr txBox="1"/>
          <p:nvPr/>
        </p:nvSpPr>
        <p:spPr>
          <a:xfrm>
            <a:off x="3150343" y="6353925"/>
            <a:ext cx="1742208" cy="523220"/>
          </a:xfrm>
          <a:prstGeom prst="rect">
            <a:avLst/>
          </a:prstGeom>
          <a:noFill/>
        </p:spPr>
        <p:txBody>
          <a:bodyPr wrap="none" rtlCol="0">
            <a:spAutoFit/>
          </a:bodyPr>
          <a:lstStyle/>
          <a:p>
            <a:r>
              <a:rPr lang="en-US" sz="2800" b="1" i="1" dirty="0" smtClean="0">
                <a:latin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cs typeface="Times New Roman" panose="02020603050405020304" pitchFamily="18" charset="0"/>
              </a:rPr>
              <a:t> = (</a:t>
            </a:r>
            <a:r>
              <a:rPr lang="en-US" sz="2800" i="1" dirty="0" smtClean="0">
                <a:latin typeface="Times New Roman" panose="02020603050405020304" pitchFamily="18" charset="0"/>
                <a:cs typeface="Times New Roman" panose="02020603050405020304" pitchFamily="18" charset="0"/>
              </a:rPr>
              <a:t>x, y, z</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89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Macroscopic Magnetization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2778" y="1137203"/>
            <a:ext cx="8633517" cy="523220"/>
          </a:xfrm>
          <a:prstGeom prst="rect">
            <a:avLst/>
          </a:prstGeom>
          <a:noFill/>
        </p:spPr>
        <p:txBody>
          <a:bodyPr wrap="none" rtlCol="0">
            <a:spAutoFit/>
          </a:bodyPr>
          <a:lstStyle/>
          <a:p>
            <a:r>
              <a:rPr lang="en-US" sz="2800" dirty="0" smtClean="0"/>
              <a:t>After a while </a:t>
            </a:r>
            <a:r>
              <a:rPr lang="en-US" sz="2800" b="1" i="1" dirty="0" smtClean="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a:t>
            </a:r>
            <a:r>
              <a:rPr lang="en-US" sz="2800" b="1" i="1" dirty="0" smtClean="0">
                <a:latin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 </a:t>
            </a:r>
            <a:r>
              <a:rPr lang="en-US" sz="2800" dirty="0" smtClean="0"/>
              <a:t>will reach its equilibrium value </a:t>
            </a:r>
            <a:r>
              <a:rPr lang="en-US" sz="2800" i="1" dirty="0" smtClean="0">
                <a:latin typeface="Times New Roman" panose="02020603050405020304" pitchFamily="18" charset="0"/>
                <a:cs typeface="Times New Roman" panose="02020603050405020304" pitchFamily="18" charset="0"/>
              </a:rPr>
              <a:t>M</a:t>
            </a:r>
            <a:r>
              <a:rPr lang="en-US" sz="2800" baseline="-25000" dirty="0" smtClean="0"/>
              <a:t>0</a:t>
            </a:r>
            <a:endParaRPr lang="en-US" sz="2800" baseline="-25000" dirty="0"/>
          </a:p>
        </p:txBody>
      </p:sp>
      <mc:AlternateContent xmlns:mc="http://schemas.openxmlformats.org/markup-compatibility/2006" xmlns:a14="http://schemas.microsoft.com/office/drawing/2010/main">
        <mc:Choice Requires="a14">
          <p:sp>
            <p:nvSpPr>
              <p:cNvPr id="4" name="TextBox 3"/>
              <p:cNvSpPr txBox="1"/>
              <p:nvPr/>
            </p:nvSpPr>
            <p:spPr>
              <a:xfrm>
                <a:off x="1095776" y="1828800"/>
                <a:ext cx="2608278" cy="864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0</m:t>
                              </m:r>
                            </m:sub>
                          </m:sSub>
                          <m:sSup>
                            <m:sSupPr>
                              <m:ctrlPr>
                                <a:rPr lang="en-US" sz="2800" b="0" i="1" smtClean="0">
                                  <a:latin typeface="Cambria Math" panose="02040503050406030204" pitchFamily="18" charset="0"/>
                                </a:rPr>
                              </m:ctrlPr>
                            </m:sSupPr>
                            <m:e>
                              <m:r>
                                <a:rPr lang="en-US" sz="2800" b="0" i="1" strike="sngStrike" smtClean="0">
                                  <a:latin typeface="Cambria Math" panose="02040503050406030204" pitchFamily="18" charset="0"/>
                                  <a:ea typeface="Cambria Math" panose="02040503050406030204" pitchFamily="18" charset="0"/>
                                </a:rPr>
                                <m:t>𝛾</m:t>
                              </m:r>
                            </m:e>
                            <m:sup>
                              <m:r>
                                <a:rPr lang="en-US" sz="2800" b="0" i="1" smtClean="0">
                                  <a:latin typeface="Cambria Math" panose="02040503050406030204" pitchFamily="18" charset="0"/>
                                </a:rPr>
                                <m:t>2</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h</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4</m:t>
                          </m:r>
                          <m:r>
                            <a:rPr lang="en-US" sz="2800" b="0" i="1" smtClean="0">
                              <a:latin typeface="Cambria Math" panose="02040503050406030204" pitchFamily="18" charset="0"/>
                            </a:rPr>
                            <m:t>𝑘𝑇</m:t>
                          </m:r>
                        </m:den>
                      </m:f>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𝐷</m:t>
                          </m:r>
                        </m:sub>
                      </m:sSub>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095776" y="1828800"/>
                <a:ext cx="2608278" cy="864596"/>
              </a:xfrm>
              <a:prstGeom prst="rect">
                <a:avLst/>
              </a:prstGeom>
              <a:blipFill rotWithShape="0">
                <a:blip r:embed="rId2"/>
                <a:stretch>
                  <a:fillRect/>
                </a:stretch>
              </a:blipFill>
            </p:spPr>
            <p:txBody>
              <a:bodyPr/>
              <a:lstStyle/>
              <a:p>
                <a:r>
                  <a:rPr lang="en-US">
                    <a:noFill/>
                  </a:rPr>
                  <a:t> </a:t>
                </a:r>
              </a:p>
            </p:txBody>
          </p:sp>
        </mc:Fallback>
      </mc:AlternateContent>
      <p:sp>
        <p:nvSpPr>
          <p:cNvPr id="182" name="TextBox 181"/>
          <p:cNvSpPr txBox="1"/>
          <p:nvPr/>
        </p:nvSpPr>
        <p:spPr>
          <a:xfrm>
            <a:off x="154676" y="2961223"/>
            <a:ext cx="6016391" cy="1815882"/>
          </a:xfrm>
          <a:prstGeom prst="rect">
            <a:avLst/>
          </a:prstGeom>
          <a:noFill/>
        </p:spPr>
        <p:txBody>
          <a:bodyPr wrap="none" rtlCol="0">
            <a:spAutoFit/>
          </a:bodyPr>
          <a:lstStyle/>
          <a:p>
            <a:r>
              <a:rPr lang="en-US" sz="2800" i="1" dirty="0" smtClean="0">
                <a:latin typeface="Times New Roman" panose="02020603050405020304" pitchFamily="18" charset="0"/>
                <a:cs typeface="Times New Roman" panose="02020603050405020304" pitchFamily="18" charset="0"/>
              </a:rPr>
              <a:t>P</a:t>
            </a:r>
            <a:r>
              <a:rPr lang="en-US" sz="2800" i="1" baseline="-25000" dirty="0" smtClean="0">
                <a:latin typeface="Times New Roman" panose="02020603050405020304" pitchFamily="18" charset="0"/>
                <a:cs typeface="Times New Roman" panose="02020603050405020304" pitchFamily="18" charset="0"/>
              </a:rPr>
              <a:t>D</a:t>
            </a:r>
            <a:r>
              <a:rPr lang="en-US" sz="2800" dirty="0" smtClean="0"/>
              <a:t> = proton density per unit volume</a:t>
            </a:r>
          </a:p>
          <a:p>
            <a:r>
              <a:rPr lang="en-US" sz="2800" i="1" dirty="0" smtClean="0">
                <a:latin typeface="Times New Roman" panose="02020603050405020304" pitchFamily="18" charset="0"/>
                <a:cs typeface="Times New Roman" panose="02020603050405020304" pitchFamily="18" charset="0"/>
              </a:rPr>
              <a:t>T</a:t>
            </a:r>
            <a:r>
              <a:rPr lang="en-US" sz="2800" dirty="0" smtClean="0"/>
              <a:t>: temperature from absolute value</a:t>
            </a:r>
          </a:p>
          <a:p>
            <a:r>
              <a:rPr lang="en-US" sz="2800" i="1" dirty="0" smtClean="0">
                <a:latin typeface="Times New Roman" panose="02020603050405020304" pitchFamily="18" charset="0"/>
                <a:cs typeface="Times New Roman" panose="02020603050405020304" pitchFamily="18" charset="0"/>
              </a:rPr>
              <a:t>h</a:t>
            </a:r>
            <a:r>
              <a:rPr lang="en-US" sz="2800" dirty="0" smtClean="0"/>
              <a:t>: Planck’s constant</a:t>
            </a:r>
          </a:p>
          <a:p>
            <a:r>
              <a:rPr lang="en-US" sz="2800" i="1" dirty="0" smtClean="0">
                <a:latin typeface="Times New Roman" panose="02020603050405020304" pitchFamily="18" charset="0"/>
                <a:cs typeface="Times New Roman" panose="02020603050405020304" pitchFamily="18" charset="0"/>
              </a:rPr>
              <a:t>k</a:t>
            </a:r>
            <a:r>
              <a:rPr lang="en-US" sz="2800" dirty="0" smtClean="0"/>
              <a:t>: Boltzmann’s </a:t>
            </a:r>
            <a:r>
              <a:rPr lang="en-US" sz="2800" dirty="0" err="1" smtClean="0"/>
              <a:t>constnt</a:t>
            </a:r>
            <a:endParaRPr lang="en-US" sz="2800" dirty="0" smtClean="0"/>
          </a:p>
        </p:txBody>
      </p:sp>
      <p:sp>
        <p:nvSpPr>
          <p:cNvPr id="7" name="TextBox 6"/>
          <p:cNvSpPr txBox="1"/>
          <p:nvPr/>
        </p:nvSpPr>
        <p:spPr>
          <a:xfrm>
            <a:off x="152400" y="5344180"/>
            <a:ext cx="7540847" cy="523220"/>
          </a:xfrm>
          <a:prstGeom prst="rect">
            <a:avLst/>
          </a:prstGeom>
          <a:noFill/>
        </p:spPr>
        <p:txBody>
          <a:bodyPr wrap="none" rtlCol="0">
            <a:spAutoFit/>
          </a:bodyPr>
          <a:lstStyle/>
          <a:p>
            <a:r>
              <a:rPr lang="en-US" sz="2800" dirty="0" smtClean="0">
                <a:solidFill>
                  <a:srgbClr val="FF0000"/>
                </a:solidFill>
              </a:rPr>
              <a:t>Why can't we measure the Magnetic field </a:t>
            </a:r>
            <a:r>
              <a:rPr lang="en-US" sz="2800" i="1" dirty="0" smtClean="0">
                <a:solidFill>
                  <a:srgbClr val="FF0000"/>
                </a:solidFill>
                <a:latin typeface="Times New Roman" panose="02020603050405020304" pitchFamily="18" charset="0"/>
                <a:cs typeface="Times New Roman" panose="02020603050405020304" pitchFamily="18" charset="0"/>
              </a:rPr>
              <a:t>M </a:t>
            </a:r>
            <a:r>
              <a:rPr lang="en-US" sz="2800" dirty="0" smtClean="0">
                <a:solidFill>
                  <a:srgbClr val="FF0000"/>
                </a:solidFill>
              </a:rPr>
              <a:t>?</a:t>
            </a:r>
          </a:p>
        </p:txBody>
      </p:sp>
    </p:spTree>
    <p:extLst>
      <p:ext uri="{BB962C8B-B14F-4D97-AF65-F5344CB8AC3E}">
        <p14:creationId xmlns:p14="http://schemas.microsoft.com/office/powerpoint/2010/main" val="2886749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MR Imaging</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2779" y="1137203"/>
            <a:ext cx="8868822" cy="4252446"/>
          </a:xfrm>
          <a:prstGeom prst="rect">
            <a:avLst/>
          </a:prstGeom>
          <a:noFill/>
        </p:spPr>
        <p:txBody>
          <a:bodyPr wrap="square" rtlCol="0">
            <a:spAutoFit/>
          </a:bodyPr>
          <a:lstStyle/>
          <a:p>
            <a:r>
              <a:rPr lang="en-US" sz="2800" dirty="0" smtClean="0"/>
              <a:t>The value of an MR image at a given tissue voxel is determined by:</a:t>
            </a:r>
          </a:p>
          <a:p>
            <a:endParaRPr lang="en-US" sz="1100" baseline="-25000" dirty="0" smtClean="0"/>
          </a:p>
          <a:p>
            <a:r>
              <a:rPr lang="en-US" sz="2800" dirty="0" smtClean="0"/>
              <a:t>1- Tissue Property</a:t>
            </a:r>
          </a:p>
          <a:p>
            <a:r>
              <a:rPr lang="en-US" sz="2800" dirty="0"/>
              <a:t>	</a:t>
            </a:r>
            <a:r>
              <a:rPr lang="en-US" sz="2800" dirty="0" smtClean="0"/>
              <a:t>a) Relaxation parameters </a:t>
            </a:r>
            <a:r>
              <a:rPr lang="en-US" sz="2800" i="1" dirty="0" smtClean="0">
                <a:latin typeface="Times New Roman" panose="02020603050405020304" pitchFamily="18" charset="0"/>
                <a:cs typeface="Times New Roman" panose="02020603050405020304" pitchFamily="18" charset="0"/>
              </a:rPr>
              <a:t>T</a:t>
            </a:r>
            <a:r>
              <a:rPr lang="en-US" sz="2800" baseline="-25000" dirty="0" smtClean="0">
                <a:latin typeface="Times New Roman" panose="02020603050405020304" pitchFamily="18" charset="0"/>
                <a:cs typeface="Times New Roman" panose="02020603050405020304" pitchFamily="18" charset="0"/>
              </a:rPr>
              <a:t>1</a:t>
            </a:r>
            <a:r>
              <a:rPr lang="en-US" sz="2800" dirty="0" smtClean="0"/>
              <a:t> and </a:t>
            </a:r>
            <a:r>
              <a:rPr lang="en-US" sz="2800" i="1" dirty="0" smtClean="0">
                <a:latin typeface="Times New Roman" panose="02020603050405020304" pitchFamily="18" charset="0"/>
                <a:cs typeface="Times New Roman" panose="02020603050405020304" pitchFamily="18" charset="0"/>
              </a:rPr>
              <a:t>T</a:t>
            </a:r>
            <a:r>
              <a:rPr lang="en-US" sz="2800" i="1" baseline="-25000" dirty="0" smtClean="0">
                <a:latin typeface="Times New Roman" panose="02020603050405020304" pitchFamily="18" charset="0"/>
                <a:cs typeface="Times New Roman" panose="02020603050405020304" pitchFamily="18" charset="0"/>
              </a:rPr>
              <a:t>2</a:t>
            </a:r>
          </a:p>
          <a:p>
            <a:r>
              <a:rPr lang="en-US" sz="2800" dirty="0"/>
              <a:t>	</a:t>
            </a:r>
            <a:r>
              <a:rPr lang="en-US" sz="2800" dirty="0" smtClean="0"/>
              <a:t>b) Proton density</a:t>
            </a:r>
          </a:p>
          <a:p>
            <a:endParaRPr lang="en-US" sz="1100" dirty="0" smtClean="0"/>
          </a:p>
          <a:p>
            <a:r>
              <a:rPr lang="en-US" sz="2800" dirty="0" smtClean="0"/>
              <a:t>2- Scanner imaging protocol to manipulate vector </a:t>
            </a:r>
            <a:r>
              <a:rPr lang="en-US" sz="2800" b="1" i="1" dirty="0" smtClean="0">
                <a:latin typeface="Times New Roman" panose="02020603050405020304" pitchFamily="18" charset="0"/>
                <a:cs typeface="Times New Roman" panose="02020603050405020304" pitchFamily="18" charset="0"/>
              </a:rPr>
              <a:t>M</a:t>
            </a:r>
          </a:p>
          <a:p>
            <a:r>
              <a:rPr lang="en-US" sz="2800" dirty="0" smtClean="0"/>
              <a:t>	a) Pulse sequence</a:t>
            </a:r>
          </a:p>
          <a:p>
            <a:r>
              <a:rPr lang="en-US" sz="2800" dirty="0"/>
              <a:t>	</a:t>
            </a:r>
            <a:r>
              <a:rPr lang="en-US" sz="2800" dirty="0" smtClean="0"/>
              <a:t>b) Magnetic gradient</a:t>
            </a:r>
          </a:p>
          <a:p>
            <a:endParaRPr lang="en-US" sz="2800" dirty="0" smtClean="0"/>
          </a:p>
        </p:txBody>
      </p:sp>
    </p:spTree>
    <p:extLst>
      <p:ext uri="{BB962C8B-B14F-4D97-AF65-F5344CB8AC3E}">
        <p14:creationId xmlns:p14="http://schemas.microsoft.com/office/powerpoint/2010/main" val="3357019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Motion of Gyroscope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2400" y="3505200"/>
            <a:ext cx="8763000" cy="3108543"/>
          </a:xfrm>
          <a:prstGeom prst="rect">
            <a:avLst/>
          </a:prstGeom>
        </p:spPr>
        <p:txBody>
          <a:bodyPr wrap="square">
            <a:spAutoFit/>
          </a:bodyPr>
          <a:lstStyle/>
          <a:p>
            <a:r>
              <a:rPr lang="en-US" sz="2800" dirty="0"/>
              <a:t> Equation </a:t>
            </a:r>
            <a:r>
              <a:rPr lang="en-US" sz="2800" dirty="0" smtClean="0"/>
              <a:t>that </a:t>
            </a:r>
            <a:r>
              <a:rPr lang="en-US" sz="2800" dirty="0"/>
              <a:t>describes the motion of a gyroscope </a:t>
            </a:r>
            <a:r>
              <a:rPr lang="en-US" sz="2800" dirty="0" smtClean="0"/>
              <a:t>is </a:t>
            </a:r>
          </a:p>
          <a:p>
            <a:endParaRPr lang="en-US" sz="2800" dirty="0" smtClean="0"/>
          </a:p>
          <a:p>
            <a:endParaRPr lang="en-US" sz="2800" dirty="0"/>
          </a:p>
          <a:p>
            <a:endParaRPr lang="en-US" sz="2800" dirty="0" smtClean="0"/>
          </a:p>
          <a:p>
            <a:r>
              <a:rPr lang="en-US" sz="2800" dirty="0" smtClean="0"/>
              <a:t>where </a:t>
            </a:r>
            <a:r>
              <a:rPr lang="en-US" sz="2800" b="1"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(t) </a:t>
            </a:r>
            <a:r>
              <a:rPr lang="en-US" sz="2800" dirty="0"/>
              <a:t>is the gyroscope’s angular momentum, </a:t>
            </a:r>
            <a:r>
              <a:rPr lang="en-US" sz="2800" b="1" i="1" dirty="0">
                <a:latin typeface="Times New Roman" panose="02020603050405020304" pitchFamily="18" charset="0"/>
                <a:cs typeface="Times New Roman" panose="02020603050405020304" pitchFamily="18" charset="0"/>
              </a:rPr>
              <a:t>r</a:t>
            </a:r>
            <a:r>
              <a:rPr lang="en-US" sz="2800" b="1" dirty="0"/>
              <a:t> </a:t>
            </a:r>
            <a:r>
              <a:rPr lang="en-US" sz="2800" dirty="0"/>
              <a:t>the radius from the fixed point of rotation, </a:t>
            </a:r>
            <a:r>
              <a:rPr lang="en-US" sz="2800" i="1" dirty="0">
                <a:latin typeface="Times New Roman" panose="02020603050405020304" pitchFamily="18" charset="0"/>
                <a:cs typeface="Times New Roman" panose="02020603050405020304" pitchFamily="18" charset="0"/>
              </a:rPr>
              <a:t>m</a:t>
            </a:r>
            <a:r>
              <a:rPr lang="en-US" sz="2800" dirty="0"/>
              <a:t> </a:t>
            </a:r>
            <a:r>
              <a:rPr lang="en-US" sz="2800" dirty="0" smtClean="0"/>
              <a:t>the mass</a:t>
            </a:r>
            <a:r>
              <a:rPr lang="en-US" sz="2800" dirty="0"/>
              <a:t>, and </a:t>
            </a:r>
            <a:r>
              <a:rPr lang="en-US" sz="2800" i="1" dirty="0" smtClean="0">
                <a:latin typeface="Times New Roman" panose="02020603050405020304" pitchFamily="18" charset="0"/>
                <a:cs typeface="Times New Roman" panose="02020603050405020304" pitchFamily="18" charset="0"/>
              </a:rPr>
              <a:t>g</a:t>
            </a:r>
            <a:r>
              <a:rPr lang="en-US" sz="2800" dirty="0" smtClean="0"/>
              <a:t> earth gravity</a:t>
            </a:r>
            <a:r>
              <a:rPr lang="en-US" sz="2800" dirty="0"/>
              <a:t>. </a:t>
            </a:r>
          </a:p>
        </p:txBody>
      </p:sp>
      <mc:AlternateContent xmlns:mc="http://schemas.openxmlformats.org/markup-compatibility/2006" xmlns:a14="http://schemas.microsoft.com/office/drawing/2010/main">
        <mc:Choice Requires="a14">
          <p:sp>
            <p:nvSpPr>
              <p:cNvPr id="9" name="TextBox 8"/>
              <p:cNvSpPr txBox="1"/>
              <p:nvPr/>
            </p:nvSpPr>
            <p:spPr>
              <a:xfrm>
                <a:off x="2438400" y="4120972"/>
                <a:ext cx="2599622" cy="8206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𝑑</m:t>
                          </m:r>
                          <m:r>
                            <a:rPr lang="en-US" sz="2800" b="1" i="0" smtClean="0">
                              <a:latin typeface="Cambria Math" panose="02040503050406030204" pitchFamily="18" charset="0"/>
                            </a:rPr>
                            <m:t>𝐋</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num>
                        <m:den>
                          <m:r>
                            <a:rPr lang="en-US" sz="2800" b="0" i="1" smtClean="0">
                              <a:latin typeface="Cambria Math" panose="02040503050406030204" pitchFamily="18" charset="0"/>
                            </a:rPr>
                            <m:t>𝑑𝑡</m:t>
                          </m:r>
                        </m:den>
                      </m:f>
                      <m:r>
                        <a:rPr lang="en-US" sz="2800" b="0" i="1" smtClean="0">
                          <a:latin typeface="Cambria Math" panose="02040503050406030204" pitchFamily="18" charset="0"/>
                        </a:rPr>
                        <m:t>=</m:t>
                      </m:r>
                      <m:r>
                        <a:rPr lang="en-US" sz="2800" b="1" i="1" smtClean="0">
                          <a:latin typeface="Cambria Math" panose="02040503050406030204" pitchFamily="18" charset="0"/>
                        </a:rPr>
                        <m:t>𝒓</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1" i="0" smtClean="0">
                          <a:latin typeface="Cambria Math" panose="02040503050406030204" pitchFamily="18" charset="0"/>
                        </a:rPr>
                        <m:t>𝐠</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438400" y="4120972"/>
                <a:ext cx="2599622" cy="820674"/>
              </a:xfrm>
              <a:prstGeom prst="rect">
                <a:avLst/>
              </a:prstGeom>
              <a:blipFill rotWithShape="1">
                <a:blip r:embed="rId2"/>
                <a:stretch>
                  <a:fillRect/>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243" y="1066800"/>
            <a:ext cx="4713513" cy="206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124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Precession and </a:t>
            </a:r>
            <a:r>
              <a:rPr lang="en-US" altLang="en-US" sz="4000" dirty="0" err="1" smtClean="0">
                <a:solidFill>
                  <a:schemeClr val="accent2"/>
                </a:solidFill>
              </a:rPr>
              <a:t>Larmor</a:t>
            </a:r>
            <a:r>
              <a:rPr lang="en-US" altLang="en-US" sz="4000" dirty="0" smtClean="0">
                <a:solidFill>
                  <a:schemeClr val="accent2"/>
                </a:solidFill>
              </a:rPr>
              <a:t> Frequency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2777" y="990600"/>
            <a:ext cx="8845533"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M</a:t>
            </a:r>
            <a:r>
              <a:rPr lang="en-US" sz="2800" dirty="0" smtClean="0"/>
              <a:t>(t) is a magnetic moment and it experiences a torque at the presence of a time-varying magnetic field </a:t>
            </a:r>
            <a:r>
              <a:rPr lang="en-US" sz="2800" b="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 </a:t>
            </a:r>
            <a:endParaRPr lang="en-US" sz="2800" baseline="-25000" dirty="0"/>
          </a:p>
        </p:txBody>
      </p:sp>
      <mc:AlternateContent xmlns:mc="http://schemas.openxmlformats.org/markup-compatibility/2006" xmlns:a14="http://schemas.microsoft.com/office/drawing/2010/main">
        <mc:Choice Requires="a14">
          <p:sp>
            <p:nvSpPr>
              <p:cNvPr id="8" name="TextBox 7"/>
              <p:cNvSpPr txBox="1"/>
              <p:nvPr/>
            </p:nvSpPr>
            <p:spPr>
              <a:xfrm>
                <a:off x="2667000" y="2209800"/>
                <a:ext cx="3596241" cy="8206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𝑑</m:t>
                          </m:r>
                          <m:r>
                            <a:rPr lang="en-US" sz="2800" b="1" i="0" smtClean="0">
                              <a:latin typeface="Cambria Math" panose="02040503050406030204" pitchFamily="18" charset="0"/>
                            </a:rPr>
                            <m:t>𝐌</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num>
                        <m:den>
                          <m:r>
                            <a:rPr lang="en-US" sz="2800" b="0" i="1" smtClean="0">
                              <a:latin typeface="Cambria Math" panose="02040503050406030204" pitchFamily="18" charset="0"/>
                            </a:rPr>
                            <m:t>𝑑𝑡</m:t>
                          </m:r>
                        </m:den>
                      </m:f>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𝛾</m:t>
                      </m:r>
                      <m:r>
                        <a:rPr lang="en-US" sz="2800" b="1" i="0" smtClean="0">
                          <a:latin typeface="Cambria Math" panose="02040503050406030204" pitchFamily="18" charset="0"/>
                        </a:rPr>
                        <m:t>𝐌</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1" i="0" smtClean="0">
                          <a:latin typeface="Cambria Math" panose="02040503050406030204" pitchFamily="18" charset="0"/>
                          <a:ea typeface="Cambria Math" panose="02040503050406030204" pitchFamily="18" charset="0"/>
                        </a:rPr>
                        <m:t>𝐁</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667000" y="2209800"/>
                <a:ext cx="3596241" cy="820674"/>
              </a:xfrm>
              <a:prstGeom prst="rect">
                <a:avLst/>
              </a:prstGeom>
              <a:blipFill rotWithShape="0">
                <a:blip r:embed="rId2"/>
                <a:stretch>
                  <a:fillRect/>
                </a:stretch>
              </a:blipFill>
            </p:spPr>
            <p:txBody>
              <a:bodyPr/>
              <a:lstStyle/>
              <a:p>
                <a:r>
                  <a:rPr lang="en-US">
                    <a:noFill/>
                  </a:rPr>
                  <a:t> </a:t>
                </a:r>
              </a:p>
            </p:txBody>
          </p:sp>
        </mc:Fallback>
      </mc:AlternateContent>
      <p:sp>
        <p:nvSpPr>
          <p:cNvPr id="9" name="TextBox 8"/>
          <p:cNvSpPr txBox="1"/>
          <p:nvPr/>
        </p:nvSpPr>
        <p:spPr>
          <a:xfrm>
            <a:off x="175689" y="3124200"/>
            <a:ext cx="8792622" cy="1815882"/>
          </a:xfrm>
          <a:prstGeom prst="rect">
            <a:avLst/>
          </a:prstGeom>
          <a:noFill/>
        </p:spPr>
        <p:txBody>
          <a:bodyPr wrap="square" rtlCol="0">
            <a:spAutoFit/>
          </a:bodyPr>
          <a:lstStyle/>
          <a:p>
            <a:r>
              <a:rPr lang="en-US" sz="2800" dirty="0" smtClean="0"/>
              <a:t>If </a:t>
            </a:r>
            <a:r>
              <a:rPr lang="en-US" sz="2800" b="1" dirty="0" smtClean="0">
                <a:latin typeface="Times New Roman" panose="02020603050405020304" pitchFamily="18" charset="0"/>
                <a:cs typeface="Times New Roman" panose="02020603050405020304" pitchFamily="18" charset="0"/>
              </a:rPr>
              <a:t>B</a:t>
            </a:r>
            <a:r>
              <a:rPr lang="en-US" sz="2800" dirty="0" smtClean="0">
                <a:latin typeface="Times New Roman" panose="02020603050405020304" pitchFamily="18" charset="0"/>
                <a:cs typeface="Times New Roman" panose="02020603050405020304" pitchFamily="18" charset="0"/>
              </a:rPr>
              <a:t>(t) </a:t>
            </a:r>
            <a:r>
              <a:rPr lang="en-US" sz="2800" dirty="0" smtClean="0"/>
              <a:t>is a static magnetic field equal </a:t>
            </a:r>
            <a:r>
              <a:rPr lang="en-US" sz="2800" i="1" dirty="0" smtClean="0">
                <a:latin typeface="Times New Roman" panose="02020603050405020304" pitchFamily="18" charset="0"/>
                <a:cs typeface="Times New Roman" panose="02020603050405020304" pitchFamily="18" charset="0"/>
              </a:rPr>
              <a:t>B</a:t>
            </a:r>
            <a:r>
              <a:rPr lang="en-US" sz="2800" i="1" baseline="-25000" dirty="0" smtClean="0">
                <a:latin typeface="Times New Roman" panose="02020603050405020304" pitchFamily="18" charset="0"/>
                <a:cs typeface="Times New Roman" panose="02020603050405020304" pitchFamily="18" charset="0"/>
              </a:rPr>
              <a:t>0</a:t>
            </a:r>
            <a:r>
              <a:rPr lang="en-US" sz="2800" dirty="0" smtClean="0"/>
              <a:t> at the </a:t>
            </a:r>
            <a:r>
              <a:rPr lang="en-US" sz="2800" i="1" dirty="0" smtClean="0">
                <a:latin typeface="Times New Roman" panose="02020603050405020304" pitchFamily="18" charset="0"/>
                <a:cs typeface="Times New Roman" panose="02020603050405020304" pitchFamily="18" charset="0"/>
              </a:rPr>
              <a:t>z</a:t>
            </a:r>
            <a:r>
              <a:rPr lang="en-US" sz="2800" dirty="0" smtClean="0"/>
              <a:t> direction and the initial magnetization </a:t>
            </a:r>
            <a:r>
              <a:rPr lang="en-US" sz="2800" b="1" dirty="0" smtClean="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(0) </a:t>
            </a:r>
            <a:r>
              <a:rPr lang="en-US" sz="2800" dirty="0" smtClean="0"/>
              <a:t>equal </a:t>
            </a:r>
            <a:r>
              <a:rPr lang="en-US" sz="2800" i="1" dirty="0" smtClean="0">
                <a:latin typeface="Times New Roman" panose="02020603050405020304" pitchFamily="18" charset="0"/>
                <a:cs typeface="Times New Roman" panose="02020603050405020304" pitchFamily="18" charset="0"/>
              </a:rPr>
              <a:t>M</a:t>
            </a:r>
            <a:r>
              <a:rPr lang="en-US" sz="2800" i="1" baseline="-25000" dirty="0" smtClean="0">
                <a:latin typeface="Times New Roman" panose="02020603050405020304" pitchFamily="18" charset="0"/>
                <a:cs typeface="Times New Roman" panose="02020603050405020304" pitchFamily="18" charset="0"/>
              </a:rPr>
              <a:t>0</a:t>
            </a:r>
            <a:r>
              <a:rPr lang="en-US" sz="2800" dirty="0" smtClean="0"/>
              <a:t> and oriented at an angle </a:t>
            </a:r>
            <a:r>
              <a:rPr lang="en-US" sz="2800" dirty="0" smtClean="0">
                <a:sym typeface="Symbol" panose="05050102010706020507" pitchFamily="18" charset="2"/>
              </a:rPr>
              <a:t> relative to the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z</a:t>
            </a:r>
            <a:r>
              <a:rPr lang="en-US" sz="2800" dirty="0" smtClean="0">
                <a:sym typeface="Symbol" panose="05050102010706020507" pitchFamily="18" charset="2"/>
              </a:rPr>
              <a:t> axis then the solution is:</a:t>
            </a:r>
          </a:p>
        </p:txBody>
      </p:sp>
      <mc:AlternateContent xmlns:mc="http://schemas.openxmlformats.org/markup-compatibility/2006" xmlns:a14="http://schemas.microsoft.com/office/drawing/2010/main">
        <mc:Choice Requires="a14">
          <p:sp>
            <p:nvSpPr>
              <p:cNvPr id="13" name="TextBox 12"/>
              <p:cNvSpPr txBox="1"/>
              <p:nvPr/>
            </p:nvSpPr>
            <p:spPr>
              <a:xfrm>
                <a:off x="381000" y="5051598"/>
                <a:ext cx="281679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𝑧</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c</m:t>
                      </m:r>
                      <m:r>
                        <a:rPr lang="en-US" sz="2800" b="0" i="1" smtClean="0">
                          <a:latin typeface="Cambria Math" panose="02040503050406030204" pitchFamily="18" charset="0"/>
                        </a:rPr>
                        <m:t>𝑜𝑠</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81000" y="5051598"/>
                <a:ext cx="2816797" cy="430887"/>
              </a:xfrm>
              <a:prstGeom prst="rect">
                <a:avLst/>
              </a:prstGeom>
              <a:blipFill rotWithShape="0">
                <a:blip r:embed="rId3"/>
                <a:stretch>
                  <a:fillRect/>
                </a:stretch>
              </a:blipFill>
            </p:spPr>
            <p:txBody>
              <a:bodyPr/>
              <a:lstStyle/>
              <a:p>
                <a:r>
                  <a:rPr lang="en-US">
                    <a:noFill/>
                  </a:rPr>
                  <a:t> </a:t>
                </a:r>
              </a:p>
            </p:txBody>
          </p:sp>
        </mc:Fallback>
      </mc:AlternateContent>
      <p:pic>
        <p:nvPicPr>
          <p:cNvPr id="14" name="Picture 2" descr="AAESLBR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495800"/>
            <a:ext cx="2971800" cy="234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TextBox 11"/>
              <p:cNvSpPr txBox="1"/>
              <p:nvPr/>
            </p:nvSpPr>
            <p:spPr>
              <a:xfrm>
                <a:off x="304800" y="5638800"/>
                <a:ext cx="540782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𝑥</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cos</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𝛾</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𝐵</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𝜙</m:t>
                          </m:r>
                        </m:e>
                      </m:d>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04800" y="5638800"/>
                <a:ext cx="5407826"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04800" y="6240729"/>
                <a:ext cx="5368714" cy="464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𝑦</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sin</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𝛾</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𝐵</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𝜙</m:t>
                          </m:r>
                        </m:e>
                      </m:d>
                    </m:oMath>
                  </m:oMathPara>
                </a14:m>
                <a:endParaRPr lang="en-US"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04800" y="6240729"/>
                <a:ext cx="5368714" cy="464871"/>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11252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Precession and </a:t>
            </a:r>
            <a:r>
              <a:rPr lang="en-US" altLang="en-US" sz="4000" dirty="0" err="1" smtClean="0">
                <a:solidFill>
                  <a:schemeClr val="accent2"/>
                </a:solidFill>
              </a:rPr>
              <a:t>Larmor</a:t>
            </a:r>
            <a:r>
              <a:rPr lang="en-US" altLang="en-US" sz="4000" dirty="0" smtClean="0">
                <a:solidFill>
                  <a:schemeClr val="accent2"/>
                </a:solidFill>
              </a:rPr>
              <a:t> Frequency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158110" y="2855893"/>
                <a:ext cx="8845533" cy="954107"/>
              </a:xfrm>
              <a:prstGeom prst="rect">
                <a:avLst/>
              </a:prstGeom>
              <a:noFill/>
            </p:spPr>
            <p:txBody>
              <a:bodyPr wrap="square" rtlCol="0">
                <a:spAutoFit/>
              </a:bodyPr>
              <a:lstStyle/>
              <a:p>
                <a:r>
                  <a:rPr lang="en-US" sz="2800" dirty="0" smtClean="0"/>
                  <a:t>These equations describe a precession of </a:t>
                </a:r>
                <a:r>
                  <a:rPr lang="en-US" sz="2800" b="1" dirty="0" smtClean="0"/>
                  <a:t>M</a:t>
                </a:r>
                <a:r>
                  <a:rPr lang="en-US" sz="2800" dirty="0" smtClean="0"/>
                  <a:t>(t) around B</a:t>
                </a:r>
                <a:r>
                  <a:rPr lang="en-US" sz="2800" baseline="-25000" dirty="0" smtClean="0"/>
                  <a:t>0</a:t>
                </a:r>
                <a:r>
                  <a:rPr lang="en-US" sz="2800" dirty="0" smtClean="0"/>
                  <a:t> with a frequency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𝜔</m:t>
                        </m:r>
                      </m:e>
                      <m:sub>
                        <m:r>
                          <a:rPr lang="en-US" sz="2800" i="1">
                            <a:latin typeface="Cambria Math" panose="02040503050406030204" pitchFamily="18" charset="0"/>
                          </a:rPr>
                          <m:t>0</m:t>
                        </m:r>
                      </m:sub>
                    </m:sSub>
                  </m:oMath>
                </a14:m>
                <a:r>
                  <a:rPr lang="en-US" sz="2800" dirty="0"/>
                  <a:t> </a:t>
                </a:r>
                <a:r>
                  <a:rPr lang="en-US" sz="2800" dirty="0" smtClean="0"/>
                  <a:t>called</a:t>
                </a:r>
                <a:r>
                  <a:rPr lang="en-US" sz="2800" dirty="0" smtClean="0">
                    <a:solidFill>
                      <a:srgbClr val="3C38DC"/>
                    </a:solidFill>
                  </a:rPr>
                  <a:t> </a:t>
                </a:r>
                <a:r>
                  <a:rPr lang="en-US" sz="2800" i="1" dirty="0" err="1" smtClean="0">
                    <a:solidFill>
                      <a:srgbClr val="3C38DC"/>
                    </a:solidFill>
                  </a:rPr>
                  <a:t>Larmor</a:t>
                </a:r>
                <a:r>
                  <a:rPr lang="en-US" sz="2800" dirty="0" smtClean="0">
                    <a:solidFill>
                      <a:srgbClr val="3C38DC"/>
                    </a:solidFill>
                  </a:rPr>
                  <a:t> </a:t>
                </a:r>
                <a:r>
                  <a:rPr lang="en-US" sz="2800" dirty="0" smtClean="0"/>
                  <a:t>frequency.</a:t>
                </a:r>
                <a:endParaRPr lang="en-US" sz="2800" baseline="-25000" dirty="0"/>
              </a:p>
            </p:txBody>
          </p:sp>
        </mc:Choice>
        <mc:Fallback xmlns="">
          <p:sp>
            <p:nvSpPr>
              <p:cNvPr id="3" name="TextBox 2"/>
              <p:cNvSpPr txBox="1">
                <a:spLocks noRot="1" noChangeAspect="1" noMove="1" noResize="1" noEditPoints="1" noAdjustHandles="1" noChangeArrowheads="1" noChangeShapeType="1" noTextEdit="1"/>
              </p:cNvSpPr>
              <p:nvPr/>
            </p:nvSpPr>
            <p:spPr>
              <a:xfrm>
                <a:off x="158110" y="2855893"/>
                <a:ext cx="8845533" cy="954107"/>
              </a:xfrm>
              <a:prstGeom prst="rect">
                <a:avLst/>
              </a:prstGeom>
              <a:blipFill rotWithShape="0">
                <a:blip r:embed="rId2"/>
                <a:stretch>
                  <a:fillRect l="-1447" t="-6369" r="-1103"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877641" y="4153453"/>
                <a:ext cx="158088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0</m:t>
                          </m:r>
                        </m:sub>
                      </m:sSub>
                      <m:r>
                        <a:rPr lang="en-US" sz="2800" i="1" smtClean="0">
                          <a:latin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𝛾</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0</m:t>
                          </m:r>
                        </m:sub>
                      </m:sSub>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877641" y="4153453"/>
                <a:ext cx="1580881" cy="43088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450962" y="4153453"/>
                <a:ext cx="151163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𝑣</m:t>
                          </m:r>
                        </m:e>
                        <m:sub>
                          <m:r>
                            <a:rPr lang="en-US" sz="2800" b="0" i="1" smtClean="0">
                              <a:latin typeface="Cambria Math" panose="02040503050406030204" pitchFamily="18" charset="0"/>
                            </a:rPr>
                            <m:t>0</m:t>
                          </m:r>
                        </m:sub>
                      </m:sSub>
                      <m:r>
                        <a:rPr lang="en-US" sz="2800" i="1" smtClean="0">
                          <a:latin typeface="Cambria Math" panose="02040503050406030204" pitchFamily="18" charset="0"/>
                        </a:rPr>
                        <m:t>=</m:t>
                      </m:r>
                      <m:r>
                        <a:rPr lang="en-US" sz="2800" i="1" strike="sngStrike" smtClean="0">
                          <a:latin typeface="Cambria Math" panose="02040503050406030204" pitchFamily="18" charset="0"/>
                          <a:ea typeface="Cambria Math" panose="02040503050406030204" pitchFamily="18" charset="0"/>
                        </a:rPr>
                        <m:t>𝛾</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0</m:t>
                          </m:r>
                        </m:sub>
                      </m:sSub>
                    </m:oMath>
                  </m:oMathPara>
                </a14:m>
                <a:endParaRPr lang="en-US"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450962" y="4153453"/>
                <a:ext cx="1511631" cy="43088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81000" y="4910784"/>
                <a:ext cx="560089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𝑥</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cos</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𝜙</m:t>
                          </m:r>
                        </m:e>
                      </m:d>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81000" y="4910784"/>
                <a:ext cx="5600892"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4906" y="5554929"/>
                <a:ext cx="5561779" cy="464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𝑦</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sin</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𝜙</m:t>
                          </m:r>
                        </m:e>
                      </m:d>
                    </m:oMath>
                  </m:oMathPara>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64906" y="5554929"/>
                <a:ext cx="5561779" cy="46487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31800" y="6198513"/>
                <a:ext cx="281679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𝑧</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c</m:t>
                      </m:r>
                      <m:r>
                        <a:rPr lang="en-US" sz="2800" b="0" i="1" smtClean="0">
                          <a:latin typeface="Cambria Math" panose="02040503050406030204" pitchFamily="18" charset="0"/>
                        </a:rPr>
                        <m:t>𝑜𝑠</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oMath>
                  </m:oMathPara>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31800" y="6198513"/>
                <a:ext cx="2816797" cy="43088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62000" y="949566"/>
                <a:ext cx="281679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𝑧</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c</m:t>
                      </m:r>
                      <m:r>
                        <a:rPr lang="en-US" sz="2800" b="0" i="1" smtClean="0">
                          <a:latin typeface="Cambria Math" panose="02040503050406030204" pitchFamily="18" charset="0"/>
                        </a:rPr>
                        <m:t>𝑜𝑠</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oMath>
                  </m:oMathPara>
                </a14:m>
                <a:endParaRPr lang="en-US"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762000" y="949566"/>
                <a:ext cx="2816797" cy="43088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63452" y="1536768"/>
                <a:ext cx="540782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𝑥</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cos</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𝛾</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𝐵</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𝜙</m:t>
                          </m:r>
                        </m:e>
                      </m:d>
                    </m:oMath>
                  </m:oMathPara>
                </a14:m>
                <a:endParaRPr lang="en-US" sz="28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63452" y="1536768"/>
                <a:ext cx="5407826" cy="43088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87252" y="2125929"/>
                <a:ext cx="5368714" cy="464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𝑦</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sin</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𝛾</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𝐵</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𝜙</m:t>
                          </m:r>
                        </m:e>
                      </m:d>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87252" y="2125929"/>
                <a:ext cx="5368714" cy="464871"/>
              </a:xfrm>
              <a:prstGeom prst="rect">
                <a:avLst/>
              </a:prstGeom>
              <a:blipFill rotWithShape="0">
                <a:blip r:embed="rId10"/>
                <a:stretch>
                  <a:fillRect/>
                </a:stretch>
              </a:blipFill>
            </p:spPr>
            <p:txBody>
              <a:bodyPr/>
              <a:lstStyle/>
              <a:p>
                <a:r>
                  <a:rPr lang="en-US">
                    <a:noFill/>
                  </a:rPr>
                  <a:t> </a:t>
                </a:r>
              </a:p>
            </p:txBody>
          </p:sp>
        </mc:Fallback>
      </mc:AlternateContent>
      <p:pic>
        <p:nvPicPr>
          <p:cNvPr id="27" name="Picture 2" descr="AAESLBR0.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6000" y="4419600"/>
            <a:ext cx="2971800" cy="234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271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Is </a:t>
            </a:r>
            <a:r>
              <a:rPr lang="en-US" altLang="en-US" sz="4000" dirty="0" err="1" smtClean="0">
                <a:solidFill>
                  <a:schemeClr val="accent2"/>
                </a:solidFill>
              </a:rPr>
              <a:t>Larmor</a:t>
            </a:r>
            <a:r>
              <a:rPr lang="en-US" altLang="en-US" sz="4000" dirty="0" smtClean="0">
                <a:solidFill>
                  <a:schemeClr val="accent2"/>
                </a:solidFill>
              </a:rPr>
              <a:t> Frequency Constant?</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8344" y="1519312"/>
            <a:ext cx="8710856" cy="523220"/>
          </a:xfrm>
          <a:prstGeom prst="rect">
            <a:avLst/>
          </a:prstGeom>
          <a:noFill/>
        </p:spPr>
        <p:txBody>
          <a:bodyPr wrap="square" rtlCol="0">
            <a:spAutoFit/>
          </a:bodyPr>
          <a:lstStyle/>
          <a:p>
            <a:r>
              <a:rPr lang="en-US" sz="2800" dirty="0" smtClean="0">
                <a:solidFill>
                  <a:srgbClr val="3C38DC"/>
                </a:solidFill>
              </a:rPr>
              <a:t>Three sources for </a:t>
            </a:r>
            <a:r>
              <a:rPr lang="en-US" sz="2800" i="1" dirty="0" smtClean="0">
                <a:solidFill>
                  <a:srgbClr val="3C38DC"/>
                </a:solidFill>
                <a:latin typeface="Times New Roman" panose="02020603050405020304" pitchFamily="18" charset="0"/>
                <a:cs typeface="Times New Roman" panose="02020603050405020304" pitchFamily="18" charset="0"/>
              </a:rPr>
              <a:t>B</a:t>
            </a:r>
            <a:r>
              <a:rPr lang="en-US" sz="2800" i="1" baseline="-25000" dirty="0" smtClean="0">
                <a:solidFill>
                  <a:srgbClr val="3C38DC"/>
                </a:solidFill>
                <a:latin typeface="Times New Roman" panose="02020603050405020304" pitchFamily="18" charset="0"/>
                <a:cs typeface="Times New Roman" panose="02020603050405020304" pitchFamily="18" charset="0"/>
              </a:rPr>
              <a:t>0</a:t>
            </a:r>
            <a:r>
              <a:rPr lang="en-US" sz="2800" dirty="0" smtClean="0">
                <a:solidFill>
                  <a:srgbClr val="3C38DC"/>
                </a:solidFill>
              </a:rPr>
              <a:t> fluctuation</a:t>
            </a:r>
            <a:r>
              <a:rPr lang="en-US" sz="2800" dirty="0" smtClean="0"/>
              <a:t>:</a:t>
            </a:r>
          </a:p>
        </p:txBody>
      </p:sp>
      <mc:AlternateContent xmlns:mc="http://schemas.openxmlformats.org/markup-compatibility/2006" xmlns:a14="http://schemas.microsoft.com/office/drawing/2010/main">
        <mc:Choice Requires="a14">
          <p:sp>
            <p:nvSpPr>
              <p:cNvPr id="15" name="TextBox 14"/>
              <p:cNvSpPr txBox="1"/>
              <p:nvPr/>
            </p:nvSpPr>
            <p:spPr>
              <a:xfrm>
                <a:off x="3781559" y="991315"/>
                <a:ext cx="158088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0</m:t>
                          </m:r>
                        </m:sub>
                      </m:sSub>
                      <m:r>
                        <a:rPr lang="en-US" sz="2800" i="1" smtClean="0">
                          <a:latin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𝛾</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0</m:t>
                          </m:r>
                        </m:sub>
                      </m:sSub>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781559" y="991315"/>
                <a:ext cx="1580881" cy="43088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51608" y="2095158"/>
                <a:ext cx="8739992" cy="4762842"/>
              </a:xfrm>
              <a:prstGeom prst="rect">
                <a:avLst/>
              </a:prstGeom>
              <a:noFill/>
            </p:spPr>
            <p:txBody>
              <a:bodyPr wrap="square" rtlCol="0">
                <a:spAutoFit/>
              </a:bodyPr>
              <a:lstStyle/>
              <a:p>
                <a:pPr marL="514350" indent="-514350">
                  <a:buFont typeface="+mj-lt"/>
                  <a:buAutoNum type="arabicParenR"/>
                </a:pPr>
                <a:r>
                  <a:rPr lang="en-US" sz="2800" dirty="0" smtClean="0"/>
                  <a:t>Magnetic field </a:t>
                </a:r>
                <a:r>
                  <a:rPr lang="en-US" sz="2800" dirty="0" err="1" smtClean="0"/>
                  <a:t>inhomogeneities</a:t>
                </a:r>
                <a:endParaRPr lang="en-US" sz="2800" dirty="0"/>
              </a:p>
              <a:p>
                <a:pPr marL="914400" lvl="1" indent="-457200">
                  <a:buFontTx/>
                  <a:buChar char="-"/>
                </a:pPr>
                <a:r>
                  <a:rPr lang="en-US" sz="2800" dirty="0" smtClean="0"/>
                  <a:t>Shimming the main magnet.</a:t>
                </a:r>
              </a:p>
              <a:p>
                <a:pPr lvl="1"/>
                <a:endParaRPr lang="en-US" sz="1000" dirty="0" smtClean="0"/>
              </a:p>
              <a:p>
                <a:pPr marL="514350" indent="-514350">
                  <a:buFont typeface="+mj-lt"/>
                  <a:buAutoNum type="arabicParenR"/>
                </a:pPr>
                <a:r>
                  <a:rPr lang="en-US" sz="2800" dirty="0" smtClean="0"/>
                  <a:t>Magnetic susceptibility (</a:t>
                </a:r>
                <a:r>
                  <a:rPr lang="en-US" sz="2000" dirty="0" smtClean="0"/>
                  <a:t>magnetic property that decreases or increases the magnetic field within the material</a:t>
                </a:r>
                <a:r>
                  <a:rPr lang="en-US" sz="2800" dirty="0" smtClean="0"/>
                  <a:t>)</a:t>
                </a:r>
              </a:p>
              <a:p>
                <a:pPr lvl="1"/>
                <a:r>
                  <a:rPr lang="en-US" sz="2800" dirty="0"/>
                  <a:t> </a:t>
                </a:r>
                <a14:m>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m:t>
                            </m:r>
                          </m:e>
                        </m:acc>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0</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𝜒</m:t>
                        </m:r>
                      </m:e>
                    </m:d>
                  </m:oMath>
                </a14:m>
                <a:r>
                  <a:rPr lang="en-US" sz="2800" dirty="0" smtClean="0"/>
                  <a:t>	</a:t>
                </a:r>
              </a:p>
              <a:p>
                <a:pPr lvl="1"/>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𝜒</m:t>
                    </m:r>
                    <m:r>
                      <a:rPr lang="en-US" sz="2800" i="1">
                        <a:latin typeface="Cambria Math" panose="02040503050406030204" pitchFamily="18" charset="0"/>
                        <a:ea typeface="Cambria Math" panose="02040503050406030204" pitchFamily="18" charset="0"/>
                      </a:rPr>
                      <m:t> </m:t>
                    </m:r>
                  </m:oMath>
                </a14:m>
                <a:r>
                  <a:rPr lang="en-US" sz="2800" dirty="0" smtClean="0"/>
                  <a:t>:diamagnetic susceptibility and spatially variable.</a:t>
                </a:r>
              </a:p>
              <a:p>
                <a:pPr lvl="1"/>
                <a:endParaRPr lang="en-US" sz="1200" dirty="0" smtClean="0"/>
              </a:p>
              <a:p>
                <a:pPr marL="514350" indent="-514350">
                  <a:buFont typeface="+mj-lt"/>
                  <a:buAutoNum type="arabicParenR"/>
                </a:pPr>
                <a:r>
                  <a:rPr lang="en-US" sz="2800" dirty="0" smtClean="0"/>
                  <a:t>Chemical shift (</a:t>
                </a:r>
                <a:r>
                  <a:rPr lang="en-US" sz="2000" dirty="0" smtClean="0"/>
                  <a:t>Change to </a:t>
                </a:r>
                <a:r>
                  <a:rPr lang="en-US" sz="2000" dirty="0" err="1" smtClean="0"/>
                  <a:t>Larmor</a:t>
                </a:r>
                <a:r>
                  <a:rPr lang="en-US" sz="2000" dirty="0" smtClean="0"/>
                  <a:t> frequency due to chemical environment</a:t>
                </a:r>
                <a:r>
                  <a:rPr lang="en-US" sz="2800" dirty="0" smtClean="0"/>
                  <a:t>)</a:t>
                </a:r>
              </a:p>
              <a:p>
                <a:pPr marL="914400" lvl="1" indent="-457200">
                  <a:buFontTx/>
                  <a:buChar char="-"/>
                </a:pPr>
                <a14:m>
                  <m:oMath xmlns:m="http://schemas.openxmlformats.org/officeDocument/2006/math">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𝐵</m:t>
                            </m:r>
                          </m:e>
                        </m:acc>
                      </m:e>
                      <m:sub>
                        <m:r>
                          <a:rPr lang="en-US" sz="2800" i="1">
                            <a:latin typeface="Cambria Math" panose="02040503050406030204" pitchFamily="18" charset="0"/>
                          </a:rPr>
                          <m:t>0</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𝐵</m:t>
                        </m:r>
                      </m:e>
                      <m:sub>
                        <m:r>
                          <a:rPr lang="en-US" sz="2800" i="1">
                            <a:latin typeface="Cambria Math" panose="02040503050406030204" pitchFamily="18" charset="0"/>
                          </a:rPr>
                          <m:t>0</m:t>
                        </m:r>
                      </m:sub>
                    </m:sSub>
                    <m:d>
                      <m:dPr>
                        <m:ctrlPr>
                          <a:rPr lang="en-US" sz="2800" i="1">
                            <a:latin typeface="Cambria Math" panose="02040503050406030204" pitchFamily="18" charset="0"/>
                          </a:rPr>
                        </m:ctrlPr>
                      </m:dPr>
                      <m:e>
                        <m:r>
                          <a:rPr lang="en-US" sz="2800" i="1">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𝜍</m:t>
                        </m:r>
                      </m:e>
                    </m:d>
                  </m:oMath>
                </a14:m>
                <a:r>
                  <a:rPr lang="en-US" sz="2800" dirty="0"/>
                  <a:t> </a:t>
                </a:r>
                <a:r>
                  <a:rPr lang="en-US" sz="2800" dirty="0" smtClean="0"/>
                  <a:t>shift		</a:t>
                </a:r>
                <a14:m>
                  <m:oMath xmlns:m="http://schemas.openxmlformats.org/officeDocument/2006/math">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𝑣</m:t>
                            </m:r>
                          </m:e>
                        </m:acc>
                      </m:e>
                      <m:sub>
                        <m:r>
                          <a:rPr lang="en-US" sz="2800" i="1">
                            <a:latin typeface="Cambria Math" panose="02040503050406030204" pitchFamily="18" charset="0"/>
                          </a:rPr>
                          <m:t>0</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𝑣</m:t>
                        </m:r>
                      </m:e>
                      <m:sub>
                        <m:r>
                          <a:rPr lang="en-US" sz="2800" i="1">
                            <a:latin typeface="Cambria Math" panose="02040503050406030204" pitchFamily="18" charset="0"/>
                          </a:rPr>
                          <m:t>0</m:t>
                        </m:r>
                      </m:sub>
                    </m:sSub>
                    <m:d>
                      <m:dPr>
                        <m:ctrlPr>
                          <a:rPr lang="en-US" sz="2800" i="1">
                            <a:latin typeface="Cambria Math" panose="02040503050406030204" pitchFamily="18" charset="0"/>
                          </a:rPr>
                        </m:ctrlPr>
                      </m:dPr>
                      <m:e>
                        <m:r>
                          <a:rPr lang="en-US" sz="2800" i="1">
                            <a:latin typeface="Cambria Math" panose="02040503050406030204" pitchFamily="18" charset="0"/>
                          </a:rPr>
                          <m:t>1−</m:t>
                        </m:r>
                        <m:r>
                          <a:rPr lang="en-US" sz="2800" i="1">
                            <a:latin typeface="Cambria Math" panose="02040503050406030204" pitchFamily="18" charset="0"/>
                            <a:ea typeface="Cambria Math" panose="02040503050406030204" pitchFamily="18" charset="0"/>
                          </a:rPr>
                          <m:t>𝜍</m:t>
                        </m:r>
                      </m:e>
                    </m:d>
                  </m:oMath>
                </a14:m>
                <a:endParaRPr lang="en-US" sz="2800" baseline="-25000" dirty="0"/>
              </a:p>
              <a:p>
                <a:pPr marL="914400" lvl="1" indent="-457200">
                  <a:buFontTx/>
                  <a:buChar char="-"/>
                </a:pP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rPr>
                      <m:t>𝜍</m:t>
                    </m:r>
                    <m:r>
                      <a:rPr lang="en-US" sz="2800" i="1">
                        <a:solidFill>
                          <a:srgbClr val="000000"/>
                        </a:solidFill>
                        <a:latin typeface="Cambria Math" panose="02040503050406030204" pitchFamily="18" charset="0"/>
                        <a:ea typeface="Cambria Math" panose="02040503050406030204" pitchFamily="18" charset="0"/>
                      </a:rPr>
                      <m:t> </m:t>
                    </m:r>
                  </m:oMath>
                </a14:m>
                <a:r>
                  <a:rPr lang="en-US" sz="2800" dirty="0" smtClean="0"/>
                  <a:t>:Shielding constant (ppm part per million)</a:t>
                </a:r>
              </a:p>
            </p:txBody>
          </p:sp>
        </mc:Choice>
        <mc:Fallback xmlns="">
          <p:sp>
            <p:nvSpPr>
              <p:cNvPr id="20" name="TextBox 19"/>
              <p:cNvSpPr txBox="1">
                <a:spLocks noRot="1" noChangeAspect="1" noMove="1" noResize="1" noEditPoints="1" noAdjustHandles="1" noChangeArrowheads="1" noChangeShapeType="1" noTextEdit="1"/>
              </p:cNvSpPr>
              <p:nvPr/>
            </p:nvSpPr>
            <p:spPr>
              <a:xfrm>
                <a:off x="251608" y="2095158"/>
                <a:ext cx="8739992" cy="4762842"/>
              </a:xfrm>
              <a:prstGeom prst="rect">
                <a:avLst/>
              </a:prstGeom>
              <a:blipFill rotWithShape="0">
                <a:blip r:embed="rId3"/>
                <a:stretch>
                  <a:fillRect l="-1255" t="-1408" r="-628" b="-2561"/>
                </a:stretch>
              </a:blipFill>
            </p:spPr>
            <p:txBody>
              <a:bodyPr/>
              <a:lstStyle/>
              <a:p>
                <a:r>
                  <a:rPr lang="en-US">
                    <a:noFill/>
                  </a:rPr>
                  <a:t> </a:t>
                </a:r>
              </a:p>
            </p:txBody>
          </p:sp>
        </mc:Fallback>
      </mc:AlternateContent>
    </p:spTree>
    <p:extLst>
      <p:ext uri="{BB962C8B-B14F-4D97-AF65-F5344CB8AC3E}">
        <p14:creationId xmlns:p14="http://schemas.microsoft.com/office/powerpoint/2010/main" val="1922209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3600" dirty="0" smtClean="0">
                <a:solidFill>
                  <a:schemeClr val="accent2"/>
                </a:solidFill>
              </a:rPr>
              <a:t>Longitudinal and Transverse Magnetization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2" descr="AAESLBR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990600"/>
            <a:ext cx="2971800" cy="234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TextBox 11"/>
              <p:cNvSpPr txBox="1"/>
              <p:nvPr/>
            </p:nvSpPr>
            <p:spPr>
              <a:xfrm>
                <a:off x="360848" y="4876800"/>
                <a:ext cx="4746749" cy="5038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𝑥𝑦</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𝑗</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𝛾</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𝐵</m:t>
                                  </m:r>
                                </m:e>
                                <m:sub>
                                  <m:r>
                                    <a:rPr lang="en-US" sz="2800" i="1">
                                      <a:latin typeface="Cambria Math" panose="02040503050406030204" pitchFamily="18" charset="0"/>
                                      <a:ea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𝜙</m:t>
                              </m:r>
                            </m:e>
                          </m:d>
                        </m:sup>
                      </m:sSup>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60848" y="4876800"/>
                <a:ext cx="4746749" cy="503856"/>
              </a:xfrm>
              <a:prstGeom prst="rect">
                <a:avLst/>
              </a:prstGeom>
              <a:blipFill rotWithShape="1">
                <a:blip r:embed="rId3"/>
                <a:stretch>
                  <a:fillRect/>
                </a:stretch>
              </a:blipFill>
            </p:spPr>
            <p:txBody>
              <a:bodyPr/>
              <a:lstStyle/>
              <a:p>
                <a:r>
                  <a:rPr lang="en-US">
                    <a:noFill/>
                  </a:rPr>
                  <a:t> </a:t>
                </a:r>
              </a:p>
            </p:txBody>
          </p:sp>
        </mc:Fallback>
      </mc:AlternateContent>
      <p:sp>
        <p:nvSpPr>
          <p:cNvPr id="13" name="TextBox 12"/>
          <p:cNvSpPr txBox="1"/>
          <p:nvPr/>
        </p:nvSpPr>
        <p:spPr>
          <a:xfrm>
            <a:off x="254420" y="2082590"/>
            <a:ext cx="4498967" cy="523220"/>
          </a:xfrm>
          <a:prstGeom prst="rect">
            <a:avLst/>
          </a:prstGeom>
          <a:noFill/>
        </p:spPr>
        <p:txBody>
          <a:bodyPr wrap="square" rtlCol="0">
            <a:spAutoFit/>
          </a:bodyPr>
          <a:lstStyle/>
          <a:p>
            <a:r>
              <a:rPr lang="en-US" sz="2800" dirty="0" smtClean="0">
                <a:solidFill>
                  <a:srgbClr val="3C38DC"/>
                </a:solidFill>
              </a:rPr>
              <a:t>Transverse Magnetization</a:t>
            </a:r>
            <a:endParaRPr lang="en-US" sz="2800" baseline="-25000" dirty="0">
              <a:solidFill>
                <a:srgbClr val="3C38DC"/>
              </a:solidFill>
            </a:endParaRPr>
          </a:p>
        </p:txBody>
      </p:sp>
      <p:sp>
        <p:nvSpPr>
          <p:cNvPr id="20" name="TextBox 19"/>
          <p:cNvSpPr txBox="1"/>
          <p:nvPr/>
        </p:nvSpPr>
        <p:spPr>
          <a:xfrm>
            <a:off x="278980" y="1143000"/>
            <a:ext cx="4498967" cy="523220"/>
          </a:xfrm>
          <a:prstGeom prst="rect">
            <a:avLst/>
          </a:prstGeom>
          <a:noFill/>
        </p:spPr>
        <p:txBody>
          <a:bodyPr wrap="square" rtlCol="0">
            <a:spAutoFit/>
          </a:bodyPr>
          <a:lstStyle/>
          <a:p>
            <a:r>
              <a:rPr lang="en-US" sz="2800" dirty="0">
                <a:solidFill>
                  <a:srgbClr val="3C38DC"/>
                </a:solidFill>
                <a:sym typeface="Symbol" panose="05050102010706020507" pitchFamily="18" charset="2"/>
              </a:rPr>
              <a:t>Longitudinal</a:t>
            </a:r>
            <a:r>
              <a:rPr lang="en-US" sz="2800" dirty="0" smtClean="0">
                <a:solidFill>
                  <a:srgbClr val="3C38DC"/>
                </a:solidFill>
              </a:rPr>
              <a:t> Magnetization</a:t>
            </a:r>
            <a:endParaRPr lang="en-US" sz="2800" baseline="-25000" dirty="0">
              <a:solidFill>
                <a:srgbClr val="3C38DC"/>
              </a:solidFill>
            </a:endParaRPr>
          </a:p>
        </p:txBody>
      </p:sp>
      <mc:AlternateContent xmlns:mc="http://schemas.openxmlformats.org/markup-compatibility/2006" xmlns:a14="http://schemas.microsoft.com/office/drawing/2010/main">
        <mc:Choice Requires="a14">
          <p:sp>
            <p:nvSpPr>
              <p:cNvPr id="21" name="TextBox 20"/>
              <p:cNvSpPr txBox="1"/>
              <p:nvPr/>
            </p:nvSpPr>
            <p:spPr>
              <a:xfrm>
                <a:off x="580632" y="1673506"/>
                <a:ext cx="281679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𝑧</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c</m:t>
                      </m:r>
                      <m:r>
                        <a:rPr lang="en-US" sz="2800" b="0" i="1" smtClean="0">
                          <a:latin typeface="Cambria Math" panose="02040503050406030204" pitchFamily="18" charset="0"/>
                        </a:rPr>
                        <m:t>𝑜𝑠</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oMath>
                  </m:oMathPara>
                </a14:m>
                <a:endParaRPr lang="en-US"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580632" y="1673506"/>
                <a:ext cx="2816797" cy="43088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81000" y="2743200"/>
                <a:ext cx="540782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𝑥</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cos</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𝛾</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𝐵</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𝜙</m:t>
                          </m:r>
                        </m:e>
                      </m:d>
                    </m:oMath>
                  </m:oMathPara>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81000" y="2743200"/>
                <a:ext cx="5407826" cy="43088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46286" y="3345129"/>
                <a:ext cx="5368714" cy="464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𝑦</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sin</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𝛾</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𝐵</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𝜙</m:t>
                          </m:r>
                        </m:e>
                      </m:d>
                    </m:oMath>
                  </m:oMathPara>
                </a14:m>
                <a:endParaRPr lang="en-US"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46286" y="3345129"/>
                <a:ext cx="5368714" cy="46487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42291" y="4038600"/>
                <a:ext cx="4153509" cy="464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a:rPr>
                            <m:t>𝑥</m:t>
                          </m:r>
                          <m:r>
                            <a:rPr lang="en-US" sz="2800" b="0" i="1" smtClean="0">
                              <a:latin typeface="Cambria Math" panose="02040503050406030204" pitchFamily="18" charset="0"/>
                            </a:rPr>
                            <m:t>𝑦</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a:rPr>
                            <m:t>𝑥</m:t>
                          </m:r>
                        </m:sub>
                      </m:sSub>
                      <m:d>
                        <m:dPr>
                          <m:ctrlPr>
                            <a:rPr lang="en-US" sz="2800" i="1">
                              <a:latin typeface="Cambria Math" panose="02040503050406030204" pitchFamily="18" charset="0"/>
                            </a:rPr>
                          </m:ctrlPr>
                        </m:dPr>
                        <m:e>
                          <m:r>
                            <a:rPr lang="en-US" sz="2800" i="1">
                              <a:latin typeface="Cambria Math" panose="02040503050406030204" pitchFamily="18" charset="0"/>
                            </a:rPr>
                            <m:t>𝑡</m:t>
                          </m:r>
                        </m:e>
                      </m:d>
                      <m:r>
                        <a:rPr lang="en-US" sz="2800" b="0" i="0" smtClean="0">
                          <a:latin typeface="Cambria Math"/>
                        </a:rPr>
                        <m:t>+</m:t>
                      </m:r>
                      <m:sSub>
                        <m:sSubPr>
                          <m:ctrlPr>
                            <a:rPr lang="en-US" sz="2800" i="1">
                              <a:latin typeface="Cambria Math" panose="02040503050406030204" pitchFamily="18" charset="0"/>
                            </a:rPr>
                          </m:ctrlPr>
                        </m:sSubPr>
                        <m:e>
                          <m:r>
                            <a:rPr lang="en-US" sz="2800" b="0" i="1" smtClean="0">
                              <a:latin typeface="Cambria Math"/>
                            </a:rPr>
                            <m:t>𝑗</m:t>
                          </m:r>
                          <m:r>
                            <a:rPr lang="en-US" sz="2800" b="0" i="1" smtClean="0">
                              <a:latin typeface="Cambria Math"/>
                            </a:rPr>
                            <m:t> </m:t>
                          </m:r>
                          <m:r>
                            <a:rPr lang="en-US" sz="2800" i="1">
                              <a:latin typeface="Cambria Math" panose="02040503050406030204" pitchFamily="18" charset="0"/>
                            </a:rPr>
                            <m:t>𝑀</m:t>
                          </m:r>
                        </m:e>
                        <m:sub>
                          <m:r>
                            <a:rPr lang="en-US" sz="2800" i="1">
                              <a:latin typeface="Cambria Math" panose="02040503050406030204" pitchFamily="18" charset="0"/>
                            </a:rPr>
                            <m:t>𝑦</m:t>
                          </m:r>
                        </m:sub>
                      </m:sSub>
                      <m:d>
                        <m:dPr>
                          <m:ctrlPr>
                            <a:rPr lang="en-US" sz="2800" i="1">
                              <a:latin typeface="Cambria Math" panose="02040503050406030204" pitchFamily="18" charset="0"/>
                            </a:rPr>
                          </m:ctrlPr>
                        </m:dPr>
                        <m:e>
                          <m:r>
                            <a:rPr lang="en-US" sz="2800" i="1">
                              <a:latin typeface="Cambria Math" panose="02040503050406030204" pitchFamily="18" charset="0"/>
                            </a:rPr>
                            <m:t>𝑡</m:t>
                          </m:r>
                        </m:e>
                      </m:d>
                    </m:oMath>
                  </m:oMathPara>
                </a14:m>
                <a:endParaRPr lang="en-US" sz="28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42291" y="4038600"/>
                <a:ext cx="4153509" cy="464871"/>
              </a:xfrm>
              <a:prstGeom prst="rect">
                <a:avLst/>
              </a:prstGeom>
              <a:blipFill rotWithShape="0">
                <a:blip r:embed="rId7"/>
                <a:stretch>
                  <a:fillRect/>
                </a:stretch>
              </a:blipFill>
            </p:spPr>
            <p:txBody>
              <a:bodyPr/>
              <a:lstStyle/>
              <a:p>
                <a:r>
                  <a:rPr lang="en-US">
                    <a:noFill/>
                  </a:rPr>
                  <a:t> </a:t>
                </a:r>
              </a:p>
            </p:txBody>
          </p:sp>
        </mc:Fallback>
      </mc:AlternateContent>
      <p:sp>
        <p:nvSpPr>
          <p:cNvPr id="2" name="TextBox 1"/>
          <p:cNvSpPr txBox="1"/>
          <p:nvPr/>
        </p:nvSpPr>
        <p:spPr>
          <a:xfrm>
            <a:off x="315885" y="5994844"/>
            <a:ext cx="7378943" cy="461665"/>
          </a:xfrm>
          <a:prstGeom prst="rect">
            <a:avLst/>
          </a:prstGeom>
          <a:noFill/>
        </p:spPr>
        <p:txBody>
          <a:bodyPr wrap="none" rtlCol="0">
            <a:spAutoFit/>
          </a:bodyPr>
          <a:lstStyle/>
          <a:p>
            <a:r>
              <a:rPr lang="en-US" sz="2400" i="1" dirty="0" err="1" smtClean="0">
                <a:latin typeface="Times New Roman" panose="02020603050405020304" pitchFamily="18" charset="0"/>
                <a:cs typeface="Times New Roman" panose="02020603050405020304" pitchFamily="18" charset="0"/>
              </a:rPr>
              <a:t>M</a:t>
            </a:r>
            <a:r>
              <a:rPr lang="en-US" sz="2400" baseline="-25000" dirty="0" err="1" smtClean="0">
                <a:latin typeface="Times New Roman" panose="02020603050405020304" pitchFamily="18" charset="0"/>
                <a:cs typeface="Times New Roman" panose="02020603050405020304" pitchFamily="18" charset="0"/>
              </a:rPr>
              <a:t>xy</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 </a:t>
            </a:r>
            <a:r>
              <a:rPr lang="en-US" sz="2400" dirty="0" smtClean="0"/>
              <a:t>is the signal measured to form the MRI images</a:t>
            </a:r>
            <a:endParaRPr lang="en-US" sz="2400" dirty="0"/>
          </a:p>
        </p:txBody>
      </p:sp>
    </p:spTree>
    <p:extLst>
      <p:ext uri="{BB962C8B-B14F-4D97-AF65-F5344CB8AC3E}">
        <p14:creationId xmlns:p14="http://schemas.microsoft.com/office/powerpoint/2010/main" val="2682535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3600" dirty="0" smtClean="0">
                <a:solidFill>
                  <a:schemeClr val="accent2"/>
                </a:solidFill>
              </a:rPr>
              <a:t>Rotating Frame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2" descr="AAESLBR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056" y="1544354"/>
            <a:ext cx="2309388" cy="182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TextBox 11"/>
              <p:cNvSpPr txBox="1"/>
              <p:nvPr/>
            </p:nvSpPr>
            <p:spPr>
              <a:xfrm>
                <a:off x="448901" y="5649287"/>
                <a:ext cx="3790332" cy="5105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𝑗</m:t>
                          </m:r>
                          <m:r>
                            <a:rPr lang="en-US" sz="2800" i="1">
                              <a:latin typeface="Cambria Math" panose="02040503050406030204" pitchFamily="18" charset="0"/>
                              <a:ea typeface="Cambria Math" panose="02040503050406030204" pitchFamily="18" charset="0"/>
                            </a:rPr>
                            <m:t>𝜙</m:t>
                          </m:r>
                        </m:sup>
                      </m:sSup>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48901" y="5649287"/>
                <a:ext cx="3790332" cy="510589"/>
              </a:xfrm>
              <a:prstGeom prst="rect">
                <a:avLst/>
              </a:prstGeom>
              <a:blipFill rotWithShape="0">
                <a:blip r:embed="rId3"/>
                <a:stretch>
                  <a:fillRect/>
                </a:stretch>
              </a:blipFill>
            </p:spPr>
            <p:txBody>
              <a:bodyPr/>
              <a:lstStyle/>
              <a:p>
                <a:r>
                  <a:rPr lang="en-US">
                    <a:noFill/>
                  </a:rPr>
                  <a:t> </a:t>
                </a:r>
              </a:p>
            </p:txBody>
          </p:sp>
        </mc:Fallback>
      </mc:AlternateContent>
      <p:sp>
        <p:nvSpPr>
          <p:cNvPr id="20" name="TextBox 19"/>
          <p:cNvSpPr txBox="1"/>
          <p:nvPr/>
        </p:nvSpPr>
        <p:spPr>
          <a:xfrm>
            <a:off x="152399" y="959357"/>
            <a:ext cx="8610601" cy="954107"/>
          </a:xfrm>
          <a:prstGeom prst="rect">
            <a:avLst/>
          </a:prstGeom>
          <a:noFill/>
        </p:spPr>
        <p:txBody>
          <a:bodyPr wrap="square" rtlCol="0">
            <a:spAutoFit/>
          </a:bodyPr>
          <a:lstStyle/>
          <a:p>
            <a:r>
              <a:rPr lang="en-US" sz="2800" dirty="0" smtClean="0">
                <a:sym typeface="Symbol" panose="05050102010706020507" pitchFamily="18" charset="2"/>
              </a:rPr>
              <a:t>A reference frame (rotating frame) is a frame that rotates at the </a:t>
            </a:r>
            <a:r>
              <a:rPr lang="en-US" sz="2800" dirty="0" err="1" smtClean="0">
                <a:sym typeface="Symbol" panose="05050102010706020507" pitchFamily="18" charset="2"/>
              </a:rPr>
              <a:t>Larmor</a:t>
            </a:r>
            <a:r>
              <a:rPr lang="en-US" sz="2800" dirty="0" smtClean="0">
                <a:sym typeface="Symbol" panose="05050102010706020507" pitchFamily="18" charset="2"/>
              </a:rPr>
              <a:t> frequency </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v</a:t>
            </a:r>
            <a:r>
              <a:rPr lang="en-US" sz="2800" baseline="-25000" dirty="0" smtClean="0">
                <a:latin typeface="Times New Roman" panose="02020603050405020304" pitchFamily="18" charset="0"/>
                <a:cs typeface="Times New Roman" panose="02020603050405020304" pitchFamily="18" charset="0"/>
                <a:sym typeface="Symbol" panose="05050102010706020507" pitchFamily="18" charset="2"/>
              </a:rPr>
              <a:t>o</a:t>
            </a:r>
            <a:r>
              <a:rPr lang="en-US" sz="2800" dirty="0" smtClean="0">
                <a:sym typeface="Symbol" panose="05050102010706020507" pitchFamily="18" charset="2"/>
              </a:rPr>
              <a:t>. </a:t>
            </a:r>
          </a:p>
        </p:txBody>
      </p:sp>
      <mc:AlternateContent xmlns:mc="http://schemas.openxmlformats.org/markup-compatibility/2006" xmlns:a14="http://schemas.microsoft.com/office/drawing/2010/main">
        <mc:Choice Requires="a14">
          <p:sp>
            <p:nvSpPr>
              <p:cNvPr id="21" name="TextBox 20"/>
              <p:cNvSpPr txBox="1"/>
              <p:nvPr/>
            </p:nvSpPr>
            <p:spPr>
              <a:xfrm>
                <a:off x="478325" y="6248400"/>
                <a:ext cx="2948308" cy="4336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𝑧</m:t>
                              </m:r>
                            </m:e>
                            <m:sup>
                              <m:r>
                                <a:rPr lang="en-US" sz="2800" b="0" i="1" smtClean="0">
                                  <a:latin typeface="Cambria Math" panose="02040503050406030204" pitchFamily="18" charset="0"/>
                                </a:rPr>
                                <m:t>′</m:t>
                              </m:r>
                            </m:sup>
                          </m:sSup>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c</m:t>
                      </m:r>
                      <m:r>
                        <a:rPr lang="en-US" sz="2800" b="0" i="1" smtClean="0">
                          <a:latin typeface="Cambria Math" panose="02040503050406030204" pitchFamily="18" charset="0"/>
                        </a:rPr>
                        <m:t>𝑜𝑠</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oMath>
                  </m:oMathPara>
                </a14:m>
                <a:endParaRPr lang="en-US"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78325" y="6248400"/>
                <a:ext cx="2948308" cy="433645"/>
              </a:xfrm>
              <a:prstGeom prst="rect">
                <a:avLst/>
              </a:prstGeom>
              <a:blipFill rotWithShape="0">
                <a:blip r:embed="rId4"/>
                <a:stretch>
                  <a:fillRect/>
                </a:stretch>
              </a:blipFill>
            </p:spPr>
            <p:txBody>
              <a:bodyPr/>
              <a:lstStyle/>
              <a:p>
                <a:r>
                  <a:rPr lang="en-US">
                    <a:noFill/>
                  </a:rPr>
                  <a:t> </a:t>
                </a:r>
              </a:p>
            </p:txBody>
          </p:sp>
        </mc:Fallback>
      </mc:AlternateContent>
      <p:sp>
        <p:nvSpPr>
          <p:cNvPr id="15" name="TextBox 14"/>
          <p:cNvSpPr txBox="1"/>
          <p:nvPr/>
        </p:nvSpPr>
        <p:spPr>
          <a:xfrm>
            <a:off x="152400" y="4021963"/>
            <a:ext cx="5865635" cy="1384995"/>
          </a:xfrm>
          <a:prstGeom prst="rect">
            <a:avLst/>
          </a:prstGeom>
          <a:noFill/>
        </p:spPr>
        <p:txBody>
          <a:bodyPr wrap="square" rtlCol="0">
            <a:spAutoFit/>
          </a:bodyPr>
          <a:lstStyle/>
          <a:p>
            <a:r>
              <a:rPr lang="en-US" sz="2800" dirty="0" smtClean="0">
                <a:sym typeface="Symbol" panose="05050102010706020507" pitchFamily="18" charset="2"/>
              </a:rPr>
              <a:t>Viewing the transverse and longitudinal magnetization signals from the rotating frame.</a:t>
            </a:r>
          </a:p>
        </p:txBody>
      </p:sp>
      <mc:AlternateContent xmlns:mc="http://schemas.openxmlformats.org/markup-compatibility/2006" xmlns:a14="http://schemas.microsoft.com/office/drawing/2010/main">
        <mc:Choice Requires="a14">
          <p:sp>
            <p:nvSpPr>
              <p:cNvPr id="16" name="TextBox 15"/>
              <p:cNvSpPr txBox="1"/>
              <p:nvPr/>
            </p:nvSpPr>
            <p:spPr>
              <a:xfrm>
                <a:off x="4876800" y="5649287"/>
                <a:ext cx="3770135" cy="4359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func>
                        <m:funcPr>
                          <m:ctrlPr>
                            <a:rPr lang="en-US" sz="2800" b="0" i="1" smtClean="0">
                              <a:latin typeface="Cambria Math" panose="02040503050406030204" pitchFamily="18" charset="0"/>
                              <a:ea typeface="Cambria Math" panose="02040503050406030204" pitchFamily="18" charset="0"/>
                            </a:rPr>
                          </m:ctrlPr>
                        </m:funcPr>
                        <m:fName>
                          <m:r>
                            <m:rPr>
                              <m:sty m:val="p"/>
                            </m:rPr>
                            <a:rPr lang="en-US" sz="2800" b="0" i="0" smtClean="0">
                              <a:latin typeface="Cambria Math" panose="02040503050406030204" pitchFamily="18" charset="0"/>
                              <a:ea typeface="Cambria Math" panose="02040503050406030204" pitchFamily="18" charset="0"/>
                            </a:rPr>
                            <m:t>cos</m:t>
                          </m:r>
                        </m:fName>
                        <m:e>
                          <m:r>
                            <a:rPr lang="en-US" sz="2800" i="1">
                              <a:latin typeface="Cambria Math" panose="02040503050406030204" pitchFamily="18" charset="0"/>
                              <a:ea typeface="Cambria Math" panose="02040503050406030204" pitchFamily="18" charset="0"/>
                            </a:rPr>
                            <m:t>𝜙</m:t>
                          </m:r>
                        </m:e>
                      </m:func>
                    </m:oMath>
                  </m:oMathPara>
                </a14:m>
                <a:endParaRPr lang="en-US"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876800" y="5649287"/>
                <a:ext cx="3770135" cy="435953"/>
              </a:xfrm>
              <a:prstGeom prst="rect">
                <a:avLst/>
              </a:prstGeom>
              <a:blipFill rotWithShape="0">
                <a:blip r:embed="rId5"/>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888117" y="6243421"/>
                <a:ext cx="3729739"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func>
                        <m:funcPr>
                          <m:ctrlPr>
                            <a:rPr lang="en-US" sz="2800" b="0" i="1" smtClean="0">
                              <a:latin typeface="Cambria Math" panose="02040503050406030204" pitchFamily="18" charset="0"/>
                              <a:ea typeface="Cambria Math" panose="02040503050406030204" pitchFamily="18" charset="0"/>
                            </a:rPr>
                          </m:ctrlPr>
                        </m:funcPr>
                        <m:fName>
                          <m:r>
                            <m:rPr>
                              <m:sty m:val="p"/>
                            </m:rPr>
                            <a:rPr lang="en-US" sz="2800" b="0" i="0" smtClean="0">
                              <a:latin typeface="Cambria Math" panose="02040503050406030204" pitchFamily="18" charset="0"/>
                              <a:ea typeface="Cambria Math" panose="02040503050406030204" pitchFamily="18" charset="0"/>
                            </a:rPr>
                            <m:t>sin</m:t>
                          </m:r>
                        </m:fName>
                        <m:e>
                          <m:r>
                            <a:rPr lang="en-US" sz="2800" i="1">
                              <a:latin typeface="Cambria Math" panose="02040503050406030204" pitchFamily="18" charset="0"/>
                              <a:ea typeface="Cambria Math" panose="02040503050406030204" pitchFamily="18" charset="0"/>
                            </a:rPr>
                            <m:t>𝜙</m:t>
                          </m:r>
                        </m:e>
                      </m:func>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888117" y="6243421"/>
                <a:ext cx="3729739" cy="484043"/>
              </a:xfrm>
              <a:prstGeom prst="rect">
                <a:avLst/>
              </a:prstGeom>
              <a:blipFill rotWithShape="0">
                <a:blip r:embed="rId6"/>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00" y="3765467"/>
            <a:ext cx="2628900" cy="1743075"/>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304800" y="2155645"/>
                <a:ext cx="551869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r>
                        <a:rPr lang="en-US" sz="2800" i="1" smtClean="0">
                          <a:latin typeface="Cambria Math" panose="02040503050406030204" pitchFamily="18" charset="0"/>
                        </a:rPr>
                        <m:t>=</m:t>
                      </m:r>
                      <m:r>
                        <a:rPr lang="en-US" sz="2800" i="1" smtClean="0">
                          <a:latin typeface="Cambria Math" panose="02040503050406030204" pitchFamily="18" charset="0"/>
                        </a:rPr>
                        <m:t>𝑥</m:t>
                      </m:r>
                      <m:r>
                        <a:rPr lang="en-US" sz="2800" b="0" i="1" smtClean="0">
                          <a:latin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cos</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𝑡</m:t>
                          </m:r>
                        </m:e>
                      </m:d>
                      <m:r>
                        <a:rPr lang="en-US" sz="2800" b="0" i="0"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𝑦</m:t>
                      </m:r>
                      <m:r>
                        <a:rPr lang="en-US" sz="2800" i="1">
                          <a:latin typeface="Cambria Math" panose="02040503050406030204" pitchFamily="18" charset="0"/>
                        </a:rPr>
                        <m:t> </m:t>
                      </m:r>
                      <m:r>
                        <m:rPr>
                          <m:sty m:val="p"/>
                        </m:rPr>
                        <a:rPr lang="en-US" sz="2800" b="0" i="0" smtClean="0">
                          <a:latin typeface="Cambria Math" panose="02040503050406030204" pitchFamily="18" charset="0"/>
                        </a:rPr>
                        <m:t>sin</m:t>
                      </m:r>
                      <m:r>
                        <a:rPr lang="en-US" sz="2800">
                          <a:latin typeface="Cambria Math" panose="02040503050406030204" pitchFamily="18" charset="0"/>
                          <a:ea typeface="Cambria Math" panose="02040503050406030204" pitchFamily="18" charset="0"/>
                        </a:rPr>
                        <m:t> </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𝑡</m:t>
                          </m:r>
                        </m:e>
                      </m:d>
                    </m:oMath>
                  </m:oMathPara>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04800" y="2155645"/>
                <a:ext cx="5518690" cy="43088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04800" y="2696406"/>
                <a:ext cx="545251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r>
                        <a:rPr lang="en-US" sz="2800" i="1" smtClean="0">
                          <a:latin typeface="Cambria Math" panose="02040503050406030204" pitchFamily="18" charset="0"/>
                        </a:rPr>
                        <m:t>=</m:t>
                      </m:r>
                      <m:r>
                        <a:rPr lang="en-US" sz="2800" i="1" smtClean="0">
                          <a:latin typeface="Cambria Math" panose="02040503050406030204" pitchFamily="18" charset="0"/>
                        </a:rPr>
                        <m:t>𝑥</m:t>
                      </m:r>
                      <m:r>
                        <a:rPr lang="en-US" sz="2800" b="0" i="1" smtClean="0">
                          <a:latin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sin</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𝑡</m:t>
                          </m:r>
                        </m:e>
                      </m:d>
                      <m:r>
                        <a:rPr lang="en-US" sz="2800" b="0" i="0"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𝑦</m:t>
                      </m:r>
                      <m:r>
                        <a:rPr lang="en-US" sz="2800" i="1">
                          <a:latin typeface="Cambria Math" panose="02040503050406030204" pitchFamily="18" charset="0"/>
                        </a:rPr>
                        <m:t> </m:t>
                      </m:r>
                      <m:r>
                        <m:rPr>
                          <m:sty m:val="p"/>
                        </m:rPr>
                        <a:rPr lang="en-US" sz="2800" b="0" i="0" smtClean="0">
                          <a:latin typeface="Cambria Math" panose="02040503050406030204" pitchFamily="18" charset="0"/>
                        </a:rPr>
                        <m:t>cos</m:t>
                      </m:r>
                      <m:r>
                        <a:rPr lang="en-US" sz="2800">
                          <a:latin typeface="Cambria Math" panose="02040503050406030204" pitchFamily="18" charset="0"/>
                          <a:ea typeface="Cambria Math" panose="02040503050406030204" pitchFamily="18" charset="0"/>
                        </a:rPr>
                        <m:t> </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𝑡</m:t>
                          </m:r>
                        </m:e>
                      </m:d>
                    </m:oMath>
                  </m:oMathPara>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04800" y="2696406"/>
                <a:ext cx="5452518" cy="43088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37886" y="3265758"/>
                <a:ext cx="104445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𝑧</m:t>
                          </m:r>
                        </m:e>
                        <m:sup>
                          <m:r>
                            <a:rPr lang="en-US" sz="2800" b="0" i="1" smtClean="0">
                              <a:latin typeface="Cambria Math" panose="02040503050406030204" pitchFamily="18" charset="0"/>
                            </a:rPr>
                            <m:t>′</m:t>
                          </m:r>
                        </m:sup>
                      </m:sSup>
                      <m:r>
                        <a:rPr lang="en-US" sz="2800" i="1" smtClean="0">
                          <a:latin typeface="Cambria Math" panose="02040503050406030204" pitchFamily="18" charset="0"/>
                        </a:rPr>
                        <m:t>=</m:t>
                      </m:r>
                      <m:r>
                        <a:rPr lang="en-US" sz="2800" b="0" i="1" smtClean="0">
                          <a:latin typeface="Cambria Math" panose="02040503050406030204" pitchFamily="18" charset="0"/>
                        </a:rPr>
                        <m:t>𝑧</m:t>
                      </m:r>
                    </m:oMath>
                  </m:oMathPara>
                </a14:m>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37886" y="3265758"/>
                <a:ext cx="1044452" cy="430887"/>
              </a:xfrm>
              <a:prstGeom prst="rect">
                <a:avLst/>
              </a:prstGeom>
              <a:blipFill rotWithShape="0">
                <a:blip r:embed="rId10"/>
                <a:stretch>
                  <a:fillRect/>
                </a:stretch>
              </a:blipFill>
            </p:spPr>
            <p:txBody>
              <a:bodyPr/>
              <a:lstStyle/>
              <a:p>
                <a:r>
                  <a:rPr lang="en-US">
                    <a:noFill/>
                  </a:rPr>
                  <a:t> </a:t>
                </a:r>
              </a:p>
            </p:txBody>
          </p:sp>
        </mc:Fallback>
      </mc:AlternateContent>
      <p:sp>
        <p:nvSpPr>
          <p:cNvPr id="4" name="Rectangle 3"/>
          <p:cNvSpPr/>
          <p:nvPr/>
        </p:nvSpPr>
        <p:spPr>
          <a:xfrm>
            <a:off x="6843011" y="3429000"/>
            <a:ext cx="2005677" cy="369332"/>
          </a:xfrm>
          <a:prstGeom prst="rect">
            <a:avLst/>
          </a:prstGeom>
        </p:spPr>
        <p:txBody>
          <a:bodyPr wrap="none">
            <a:spAutoFit/>
          </a:bodyPr>
          <a:lstStyle/>
          <a:p>
            <a:r>
              <a:rPr lang="en-US" dirty="0" smtClean="0">
                <a:sym typeface="Symbol" panose="05050102010706020507" pitchFamily="18" charset="2"/>
              </a:rPr>
              <a:t>Merry Go Rounds</a:t>
            </a:r>
            <a:endParaRPr lang="en-US" dirty="0"/>
          </a:p>
        </p:txBody>
      </p:sp>
    </p:spTree>
    <p:extLst>
      <p:ext uri="{BB962C8B-B14F-4D97-AF65-F5344CB8AC3E}">
        <p14:creationId xmlns:p14="http://schemas.microsoft.com/office/powerpoint/2010/main" val="18968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762000"/>
          </a:xfrm>
        </p:spPr>
        <p:txBody>
          <a:bodyPr/>
          <a:lstStyle/>
          <a:p>
            <a:pPr eaLnBrk="1" hangingPunct="1"/>
            <a:r>
              <a:rPr lang="en-US" altLang="en-US" sz="4000" dirty="0" smtClean="0">
                <a:solidFill>
                  <a:schemeClr val="accent2"/>
                </a:solidFill>
              </a:rPr>
              <a:t>Outline</a:t>
            </a:r>
          </a:p>
        </p:txBody>
      </p:sp>
      <p:sp>
        <p:nvSpPr>
          <p:cNvPr id="3075" name="Rectangle 3"/>
          <p:cNvSpPr>
            <a:spLocks noGrp="1" noChangeArrowheads="1"/>
          </p:cNvSpPr>
          <p:nvPr>
            <p:ph type="body" idx="1"/>
          </p:nvPr>
        </p:nvSpPr>
        <p:spPr>
          <a:xfrm>
            <a:off x="457200" y="1371600"/>
            <a:ext cx="8229600" cy="4953000"/>
          </a:xfrm>
        </p:spPr>
        <p:txBody>
          <a:bodyPr/>
          <a:lstStyle/>
          <a:p>
            <a:pPr eaLnBrk="1" hangingPunct="1">
              <a:lnSpc>
                <a:spcPct val="90000"/>
              </a:lnSpc>
              <a:defRPr/>
            </a:pPr>
            <a:r>
              <a:rPr lang="en-US" altLang="en-US" sz="2800" dirty="0" smtClean="0"/>
              <a:t>Introduction</a:t>
            </a:r>
          </a:p>
          <a:p>
            <a:pPr eaLnBrk="1" hangingPunct="1">
              <a:lnSpc>
                <a:spcPct val="90000"/>
              </a:lnSpc>
              <a:defRPr/>
            </a:pPr>
            <a:r>
              <a:rPr lang="en-US" altLang="en-US" sz="2800" dirty="0" smtClean="0"/>
              <a:t>Microscopic Magnetization</a:t>
            </a:r>
          </a:p>
          <a:p>
            <a:pPr eaLnBrk="1" hangingPunct="1">
              <a:lnSpc>
                <a:spcPct val="90000"/>
              </a:lnSpc>
              <a:defRPr/>
            </a:pPr>
            <a:r>
              <a:rPr lang="en-US" altLang="en-US" sz="2800" dirty="0" smtClean="0"/>
              <a:t>Macroscopic </a:t>
            </a:r>
            <a:r>
              <a:rPr lang="en-US" altLang="en-US" sz="2800" dirty="0"/>
              <a:t>Magnetization</a:t>
            </a:r>
          </a:p>
          <a:p>
            <a:pPr eaLnBrk="1" hangingPunct="1">
              <a:lnSpc>
                <a:spcPct val="90000"/>
              </a:lnSpc>
              <a:defRPr/>
            </a:pPr>
            <a:r>
              <a:rPr lang="en-US" altLang="en-US" sz="2800" dirty="0" smtClean="0"/>
              <a:t>Precession and </a:t>
            </a:r>
            <a:r>
              <a:rPr lang="en-US" altLang="en-US" sz="2800" dirty="0" err="1" smtClean="0"/>
              <a:t>Larmor</a:t>
            </a:r>
            <a:r>
              <a:rPr lang="en-US" altLang="en-US" sz="2800" dirty="0" smtClean="0"/>
              <a:t> Frequency</a:t>
            </a:r>
          </a:p>
          <a:p>
            <a:pPr eaLnBrk="1" hangingPunct="1">
              <a:lnSpc>
                <a:spcPct val="90000"/>
              </a:lnSpc>
              <a:defRPr/>
            </a:pPr>
            <a:r>
              <a:rPr lang="en-US" altLang="en-US" sz="2800" dirty="0" smtClean="0"/>
              <a:t>Transverse and Longitudinal Magnetization</a:t>
            </a:r>
          </a:p>
          <a:p>
            <a:pPr eaLnBrk="1" hangingPunct="1">
              <a:lnSpc>
                <a:spcPct val="90000"/>
              </a:lnSpc>
              <a:defRPr/>
            </a:pPr>
            <a:r>
              <a:rPr lang="en-US" altLang="en-US" sz="2800" dirty="0" smtClean="0"/>
              <a:t>RF Excitation</a:t>
            </a:r>
          </a:p>
          <a:p>
            <a:pPr eaLnBrk="1" hangingPunct="1">
              <a:lnSpc>
                <a:spcPct val="90000"/>
              </a:lnSpc>
              <a:defRPr/>
            </a:pPr>
            <a:r>
              <a:rPr lang="en-US" altLang="en-US" sz="2800" dirty="0" smtClean="0"/>
              <a:t>Relaxation</a:t>
            </a:r>
          </a:p>
          <a:p>
            <a:pPr eaLnBrk="1" hangingPunct="1">
              <a:lnSpc>
                <a:spcPct val="90000"/>
              </a:lnSpc>
              <a:defRPr/>
            </a:pPr>
            <a:r>
              <a:rPr lang="en-US" altLang="en-US" sz="2800" dirty="0" smtClean="0"/>
              <a:t>The Bloch Equation</a:t>
            </a:r>
          </a:p>
          <a:p>
            <a:pPr eaLnBrk="1" hangingPunct="1">
              <a:lnSpc>
                <a:spcPct val="90000"/>
              </a:lnSpc>
              <a:defRPr/>
            </a:pPr>
            <a:r>
              <a:rPr lang="en-US" altLang="en-US" sz="2800" dirty="0" smtClean="0"/>
              <a:t>Spin Echoes</a:t>
            </a:r>
          </a:p>
          <a:p>
            <a:pPr eaLnBrk="1" hangingPunct="1">
              <a:lnSpc>
                <a:spcPct val="90000"/>
              </a:lnSpc>
              <a:defRPr/>
            </a:pPr>
            <a:r>
              <a:rPr lang="en-US" altLang="en-US" sz="2800" dirty="0" smtClean="0"/>
              <a:t>Basic Contrast Mechanisms</a:t>
            </a:r>
          </a:p>
        </p:txBody>
      </p:sp>
      <p:cxnSp>
        <p:nvCxnSpPr>
          <p:cNvPr id="3" name="Straight Connector 2"/>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019801" y="4629329"/>
            <a:ext cx="2895600" cy="2123802"/>
            <a:chOff x="6166240" y="4350633"/>
            <a:chExt cx="2962275" cy="2266950"/>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240" y="4350633"/>
              <a:ext cx="296227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5" name="TextBox 24"/>
                <p:cNvSpPr txBox="1"/>
                <p:nvPr/>
              </p:nvSpPr>
              <p:spPr>
                <a:xfrm>
                  <a:off x="7246854" y="6009816"/>
                  <a:ext cx="295850"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i="1" smtClean="0">
                            <a:latin typeface="Cambria Math"/>
                            <a:ea typeface="Cambria Math"/>
                          </a:rPr>
                          <m:t>𝜃</m:t>
                        </m:r>
                      </m:oMath>
                    </m:oMathPara>
                  </a14:m>
                  <a:endParaRPr lang="en-US" sz="1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246854" y="6009816"/>
                  <a:ext cx="295850" cy="246221"/>
                </a:xfrm>
                <a:prstGeom prst="rect">
                  <a:avLst/>
                </a:prstGeom>
                <a:blipFill rotWithShape="1">
                  <a:blip r:embed="rId8"/>
                  <a:stretch>
                    <a:fillRect/>
                  </a:stretch>
                </a:blipFill>
              </p:spPr>
              <p:txBody>
                <a:bodyPr/>
                <a:lstStyle/>
                <a:p>
                  <a:r>
                    <a:rPr lang="en-US">
                      <a:noFill/>
                    </a:rPr>
                    <a:t> </a:t>
                  </a:r>
                </a:p>
              </p:txBody>
            </p:sp>
          </mc:Fallback>
        </mc:AlternateContent>
      </p:grpSp>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NMR Signals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2400" y="914400"/>
            <a:ext cx="8921733" cy="1569660"/>
          </a:xfrm>
          <a:prstGeom prst="rect">
            <a:avLst/>
          </a:prstGeom>
          <a:noFill/>
        </p:spPr>
        <p:txBody>
          <a:bodyPr wrap="square" rtlCol="0">
            <a:spAutoFit/>
          </a:bodyPr>
          <a:lstStyle/>
          <a:p>
            <a:r>
              <a:rPr lang="en-US" sz="2400" dirty="0" smtClean="0"/>
              <a:t>A coil placed next to the area need to image will experience magnetic field radiated from the subject. This magnetic field will induce electric voltage in the coil proportional to the transverse magnetic field (Faraday’s Law).</a:t>
            </a:r>
            <a:endParaRPr lang="en-US" sz="2400" baseline="-25000" dirty="0"/>
          </a:p>
        </p:txBody>
      </p:sp>
      <mc:AlternateContent xmlns:mc="http://schemas.openxmlformats.org/markup-compatibility/2006" xmlns:a14="http://schemas.microsoft.com/office/drawing/2010/main">
        <mc:Choice Requires="a14">
          <p:sp>
            <p:nvSpPr>
              <p:cNvPr id="2" name="TextBox 1"/>
              <p:cNvSpPr txBox="1"/>
              <p:nvPr/>
            </p:nvSpPr>
            <p:spPr>
              <a:xfrm>
                <a:off x="685800" y="2486498"/>
                <a:ext cx="4498026" cy="9425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𝑉</m:t>
                      </m:r>
                      <m:d>
                        <m:dPr>
                          <m:ctrlPr>
                            <a:rPr lang="en-US" sz="2200" b="0" i="1" smtClean="0">
                              <a:latin typeface="Cambria Math" panose="02040503050406030204" pitchFamily="18" charset="0"/>
                            </a:rPr>
                          </m:ctrlPr>
                        </m:dPr>
                        <m:e>
                          <m:r>
                            <a:rPr lang="en-US" sz="2200" b="0" i="1" smtClean="0">
                              <a:latin typeface="Cambria Math"/>
                            </a:rPr>
                            <m:t>𝑡</m:t>
                          </m:r>
                        </m:e>
                      </m:d>
                      <m:r>
                        <a:rPr lang="en-US" sz="2200" i="1" smtClean="0">
                          <a:latin typeface="Cambria Math"/>
                        </a:rPr>
                        <m:t>=</m:t>
                      </m:r>
                      <m:r>
                        <a:rPr lang="en-US" sz="2200" b="0" i="1" smtClean="0">
                          <a:latin typeface="Cambria Math"/>
                        </a:rPr>
                        <m:t>−</m:t>
                      </m:r>
                      <m:f>
                        <m:fPr>
                          <m:ctrlPr>
                            <a:rPr lang="en-US" sz="2200" b="0" i="1" smtClean="0">
                              <a:latin typeface="Cambria Math" panose="02040503050406030204" pitchFamily="18" charset="0"/>
                            </a:rPr>
                          </m:ctrlPr>
                        </m:fPr>
                        <m:num>
                          <m:r>
                            <a:rPr lang="en-US" sz="2200" b="0" i="1" smtClean="0">
                              <a:latin typeface="Cambria Math"/>
                              <a:ea typeface="Cambria Math"/>
                            </a:rPr>
                            <m:t>𝜕</m:t>
                          </m:r>
                        </m:num>
                        <m:den>
                          <m:r>
                            <a:rPr lang="en-US" sz="2200" b="0" i="1" smtClean="0">
                              <a:latin typeface="Cambria Math"/>
                              <a:ea typeface="Cambria Math"/>
                            </a:rPr>
                            <m:t>𝜕</m:t>
                          </m:r>
                          <m:r>
                            <a:rPr lang="en-US" sz="2200" b="0" i="1" smtClean="0">
                              <a:latin typeface="Cambria Math"/>
                              <a:ea typeface="Cambria Math"/>
                            </a:rPr>
                            <m:t>𝑡</m:t>
                          </m:r>
                        </m:den>
                      </m:f>
                      <m:nary>
                        <m:naryPr>
                          <m:ctrlPr>
                            <a:rPr lang="en-US" sz="2200" b="0" i="1" smtClean="0">
                              <a:latin typeface="Cambria Math" panose="02040503050406030204" pitchFamily="18" charset="0"/>
                            </a:rPr>
                          </m:ctrlPr>
                        </m:naryPr>
                        <m:sub>
                          <m:r>
                            <m:rPr>
                              <m:nor/>
                              <m:brk m:alnAt="23"/>
                            </m:rPr>
                            <a:rPr lang="en-US" sz="2200" b="0" i="0" smtClean="0">
                              <a:latin typeface="Cambria Math"/>
                            </a:rPr>
                            <m:t>o</m:t>
                          </m:r>
                          <m:r>
                            <m:rPr>
                              <m:nor/>
                            </m:rPr>
                            <a:rPr lang="en-US" sz="2200" b="0" i="0" smtClean="0">
                              <a:latin typeface="Cambria Math"/>
                            </a:rPr>
                            <m:t>bject</m:t>
                          </m:r>
                        </m:sub>
                        <m:sup/>
                        <m:e>
                          <m:r>
                            <m:rPr>
                              <m:nor/>
                            </m:rPr>
                            <a:rPr lang="en-US" sz="2200" b="1" i="0" smtClean="0">
                              <a:latin typeface="Cambria Math"/>
                            </a:rPr>
                            <m:t>M</m:t>
                          </m:r>
                          <m:d>
                            <m:dPr>
                              <m:ctrlPr>
                                <a:rPr lang="en-US" sz="2200" b="0" i="1" smtClean="0">
                                  <a:latin typeface="Cambria Math" panose="02040503050406030204" pitchFamily="18" charset="0"/>
                                </a:rPr>
                              </m:ctrlPr>
                            </m:dPr>
                            <m:e>
                              <m:r>
                                <m:rPr>
                                  <m:nor/>
                                </m:rPr>
                                <a:rPr lang="en-US" sz="2200" b="1" i="0" smtClean="0">
                                  <a:latin typeface="Cambria Math"/>
                                </a:rPr>
                                <m:t>r</m:t>
                              </m:r>
                              <m:r>
                                <a:rPr lang="en-US" sz="2200" b="0" i="1" smtClean="0">
                                  <a:latin typeface="Cambria Math"/>
                                </a:rPr>
                                <m:t>,</m:t>
                              </m:r>
                              <m:r>
                                <a:rPr lang="en-US" sz="2200" b="0" i="1" smtClean="0">
                                  <a:latin typeface="Cambria Math"/>
                                </a:rPr>
                                <m:t>𝑡</m:t>
                              </m:r>
                            </m:e>
                          </m:d>
                          <m:r>
                            <a:rPr lang="en-US" sz="2200" b="0" i="1" smtClean="0">
                              <a:latin typeface="Cambria Math"/>
                            </a:rPr>
                            <m:t>.</m:t>
                          </m:r>
                          <m:sSup>
                            <m:sSupPr>
                              <m:ctrlPr>
                                <a:rPr lang="en-US" sz="2200" b="0" i="1" smtClean="0">
                                  <a:latin typeface="Cambria Math" panose="02040503050406030204" pitchFamily="18" charset="0"/>
                                </a:rPr>
                              </m:ctrlPr>
                            </m:sSupPr>
                            <m:e>
                              <m:r>
                                <a:rPr lang="en-US" sz="2200" b="1" i="0" smtClean="0">
                                  <a:latin typeface="Cambria Math"/>
                                </a:rPr>
                                <m:t>𝐁</m:t>
                              </m:r>
                            </m:e>
                            <m:sup>
                              <m:r>
                                <a:rPr lang="en-US" sz="2200" b="0" i="1" smtClean="0">
                                  <a:latin typeface="Cambria Math"/>
                                </a:rPr>
                                <m:t>𝑟</m:t>
                              </m:r>
                            </m:sup>
                          </m:sSup>
                          <m:d>
                            <m:dPr>
                              <m:ctrlPr>
                                <a:rPr lang="en-US" sz="2200" b="0" i="1" smtClean="0">
                                  <a:latin typeface="Cambria Math" panose="02040503050406030204" pitchFamily="18" charset="0"/>
                                </a:rPr>
                              </m:ctrlPr>
                            </m:dPr>
                            <m:e>
                              <m:r>
                                <a:rPr lang="en-US" sz="2200" b="1" i="0" smtClean="0">
                                  <a:latin typeface="Cambria Math"/>
                                </a:rPr>
                                <m:t>𝐫</m:t>
                              </m:r>
                            </m:e>
                          </m:d>
                          <m:r>
                            <a:rPr lang="en-US" sz="2200" b="0" i="1" smtClean="0">
                              <a:latin typeface="Cambria Math"/>
                            </a:rPr>
                            <m:t>𝑑</m:t>
                          </m:r>
                          <m:r>
                            <a:rPr lang="en-US" sz="2200" b="1" i="0" smtClean="0">
                              <a:latin typeface="Cambria Math"/>
                            </a:rPr>
                            <m:t>𝐫</m:t>
                          </m:r>
                        </m:e>
                      </m:nary>
                    </m:oMath>
                  </m:oMathPara>
                </a14:m>
                <a:endParaRPr lang="en-US" sz="2200" dirty="0"/>
              </a:p>
            </p:txBody>
          </p:sp>
        </mc:Choice>
        <mc:Fallback xmlns="">
          <p:sp>
            <p:nvSpPr>
              <p:cNvPr id="2" name="TextBox 1"/>
              <p:cNvSpPr txBox="1">
                <a:spLocks noRot="1" noChangeAspect="1" noMove="1" noResize="1" noEditPoints="1" noAdjustHandles="1" noChangeArrowheads="1" noChangeShapeType="1" noTextEdit="1"/>
              </p:cNvSpPr>
              <p:nvPr/>
            </p:nvSpPr>
            <p:spPr>
              <a:xfrm>
                <a:off x="685800" y="2486498"/>
                <a:ext cx="4498026" cy="94250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23120" y="4559151"/>
                <a:ext cx="5300617" cy="9425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𝑉</m:t>
                      </m:r>
                      <m:d>
                        <m:dPr>
                          <m:ctrlPr>
                            <a:rPr lang="en-US" sz="2200" b="0" i="1" smtClean="0">
                              <a:latin typeface="Cambria Math" panose="02040503050406030204" pitchFamily="18" charset="0"/>
                            </a:rPr>
                          </m:ctrlPr>
                        </m:dPr>
                        <m:e>
                          <m:r>
                            <a:rPr lang="en-US" sz="2200" b="0" i="1" smtClean="0">
                              <a:latin typeface="Cambria Math"/>
                            </a:rPr>
                            <m:t>𝑡</m:t>
                          </m:r>
                        </m:e>
                      </m:d>
                      <m:r>
                        <a:rPr lang="en-US" sz="2200" i="1" smtClean="0">
                          <a:latin typeface="Cambria Math"/>
                        </a:rPr>
                        <m:t>=</m:t>
                      </m:r>
                      <m:r>
                        <a:rPr lang="en-US" sz="2200" b="0" i="1" smtClean="0">
                          <a:latin typeface="Cambria Math"/>
                        </a:rPr>
                        <m:t>−</m:t>
                      </m:r>
                      <m:f>
                        <m:fPr>
                          <m:ctrlPr>
                            <a:rPr lang="en-US" sz="2200" b="0" i="1" smtClean="0">
                              <a:latin typeface="Cambria Math" panose="02040503050406030204" pitchFamily="18" charset="0"/>
                            </a:rPr>
                          </m:ctrlPr>
                        </m:fPr>
                        <m:num>
                          <m:r>
                            <a:rPr lang="en-US" sz="2200" b="0" i="1" smtClean="0">
                              <a:latin typeface="Cambria Math"/>
                              <a:ea typeface="Cambria Math"/>
                            </a:rPr>
                            <m:t>𝜕</m:t>
                          </m:r>
                        </m:num>
                        <m:den>
                          <m:r>
                            <a:rPr lang="en-US" sz="2200" b="0" i="1" smtClean="0">
                              <a:latin typeface="Cambria Math"/>
                              <a:ea typeface="Cambria Math"/>
                            </a:rPr>
                            <m:t>𝜕</m:t>
                          </m:r>
                          <m:r>
                            <a:rPr lang="en-US" sz="2200" b="0" i="1" smtClean="0">
                              <a:latin typeface="Cambria Math"/>
                              <a:ea typeface="Cambria Math"/>
                            </a:rPr>
                            <m:t>𝑡</m:t>
                          </m:r>
                        </m:den>
                      </m:f>
                      <m:nary>
                        <m:naryPr>
                          <m:ctrlPr>
                            <a:rPr lang="en-US" sz="2200" b="0" i="1" smtClean="0">
                              <a:latin typeface="Cambria Math" panose="02040503050406030204" pitchFamily="18" charset="0"/>
                            </a:rPr>
                          </m:ctrlPr>
                        </m:naryPr>
                        <m:sub>
                          <m:r>
                            <m:rPr>
                              <m:nor/>
                              <m:brk m:alnAt="23"/>
                            </m:rPr>
                            <a:rPr lang="en-US" sz="2200" b="0" i="0" smtClean="0">
                              <a:latin typeface="Cambria Math"/>
                            </a:rPr>
                            <m:t>o</m:t>
                          </m:r>
                          <m:r>
                            <m:rPr>
                              <m:nor/>
                            </m:rPr>
                            <a:rPr lang="en-US" sz="2200" b="0" i="0" smtClean="0">
                              <a:latin typeface="Cambria Math"/>
                            </a:rPr>
                            <m:t>bject</m:t>
                          </m:r>
                        </m:sub>
                        <m:sup/>
                        <m:e>
                          <m:sSub>
                            <m:sSubPr>
                              <m:ctrlPr>
                                <a:rPr lang="en-US" sz="2200" b="0" i="1" smtClean="0">
                                  <a:latin typeface="Cambria Math" panose="02040503050406030204" pitchFamily="18" charset="0"/>
                                </a:rPr>
                              </m:ctrlPr>
                            </m:sSubPr>
                            <m:e>
                              <m:r>
                                <a:rPr lang="en-US" sz="2200" b="0" i="1" smtClean="0">
                                  <a:latin typeface="Cambria Math"/>
                                </a:rPr>
                                <m:t>𝑀</m:t>
                              </m:r>
                            </m:e>
                            <m:sub>
                              <m:r>
                                <a:rPr lang="en-US" sz="2200" b="0" i="1" smtClean="0">
                                  <a:latin typeface="Cambria Math"/>
                                </a:rPr>
                                <m:t>𝑥</m:t>
                              </m:r>
                            </m:sub>
                          </m:sSub>
                          <m:d>
                            <m:dPr>
                              <m:ctrlPr>
                                <a:rPr lang="en-US" sz="2200" b="0" i="1" smtClean="0">
                                  <a:latin typeface="Cambria Math" panose="02040503050406030204" pitchFamily="18" charset="0"/>
                                </a:rPr>
                              </m:ctrlPr>
                            </m:dPr>
                            <m:e>
                              <m:r>
                                <a:rPr lang="en-US" sz="2200" b="0" i="1" smtClean="0">
                                  <a:latin typeface="Cambria Math"/>
                                </a:rPr>
                                <m:t>𝑡</m:t>
                              </m:r>
                            </m:e>
                          </m:d>
                          <m:sSubSup>
                            <m:sSubSupPr>
                              <m:ctrlPr>
                                <a:rPr lang="en-US" sz="2200" b="0" i="1" smtClean="0">
                                  <a:latin typeface="Cambria Math" panose="02040503050406030204" pitchFamily="18" charset="0"/>
                                </a:rPr>
                              </m:ctrlPr>
                            </m:sSubSupPr>
                            <m:e>
                              <m:r>
                                <a:rPr lang="en-US" sz="2200" b="0" i="1" smtClean="0">
                                  <a:latin typeface="Cambria Math"/>
                                </a:rPr>
                                <m:t>𝐵</m:t>
                              </m:r>
                            </m:e>
                            <m:sub>
                              <m:r>
                                <a:rPr lang="en-US" sz="2200" b="0" i="1" smtClean="0">
                                  <a:latin typeface="Cambria Math"/>
                                </a:rPr>
                                <m:t>𝑥</m:t>
                              </m:r>
                            </m:sub>
                            <m:sup>
                              <m:r>
                                <a:rPr lang="en-US" sz="2200" b="0" i="1" smtClean="0">
                                  <a:latin typeface="Cambria Math"/>
                                </a:rPr>
                                <m:t>𝑟</m:t>
                              </m:r>
                            </m:sup>
                          </m:sSubSup>
                        </m:e>
                      </m:nary>
                      <m:r>
                        <a:rPr lang="en-US" sz="2200" b="0" i="1" smtClean="0">
                          <a:latin typeface="Cambria Math"/>
                        </a:rPr>
                        <m:t>+</m:t>
                      </m:r>
                      <m:sSub>
                        <m:sSubPr>
                          <m:ctrlPr>
                            <a:rPr lang="en-US" sz="2200" i="1">
                              <a:latin typeface="Cambria Math" panose="02040503050406030204" pitchFamily="18" charset="0"/>
                            </a:rPr>
                          </m:ctrlPr>
                        </m:sSubPr>
                        <m:e>
                          <m:r>
                            <a:rPr lang="en-US" sz="2200" i="1">
                              <a:latin typeface="Cambria Math"/>
                            </a:rPr>
                            <m:t>𝑀</m:t>
                          </m:r>
                        </m:e>
                        <m:sub>
                          <m:r>
                            <a:rPr lang="en-US" sz="2200" b="0" i="1" smtClean="0">
                              <a:latin typeface="Cambria Math"/>
                            </a:rPr>
                            <m:t>𝑦</m:t>
                          </m:r>
                        </m:sub>
                      </m:sSub>
                      <m:d>
                        <m:dPr>
                          <m:ctrlPr>
                            <a:rPr lang="en-US" sz="2200" i="1">
                              <a:latin typeface="Cambria Math" panose="02040503050406030204" pitchFamily="18" charset="0"/>
                            </a:rPr>
                          </m:ctrlPr>
                        </m:dPr>
                        <m:e>
                          <m:r>
                            <a:rPr lang="en-US" sz="2200" i="1">
                              <a:latin typeface="Cambria Math"/>
                            </a:rPr>
                            <m:t>𝑡</m:t>
                          </m:r>
                        </m:e>
                      </m:d>
                      <m:sSubSup>
                        <m:sSubSupPr>
                          <m:ctrlPr>
                            <a:rPr lang="en-US" sz="2200" i="1">
                              <a:latin typeface="Cambria Math" panose="02040503050406030204" pitchFamily="18" charset="0"/>
                            </a:rPr>
                          </m:ctrlPr>
                        </m:sSubSupPr>
                        <m:e>
                          <m:r>
                            <a:rPr lang="en-US" sz="2200" i="1">
                              <a:latin typeface="Cambria Math"/>
                            </a:rPr>
                            <m:t>𝐵</m:t>
                          </m:r>
                        </m:e>
                        <m:sub>
                          <m:r>
                            <a:rPr lang="en-US" sz="2200" b="0" i="1" smtClean="0">
                              <a:latin typeface="Cambria Math"/>
                            </a:rPr>
                            <m:t>𝑦</m:t>
                          </m:r>
                        </m:sub>
                        <m:sup>
                          <m:r>
                            <a:rPr lang="en-US" sz="2200" i="1">
                              <a:latin typeface="Cambria Math"/>
                            </a:rPr>
                            <m:t>𝑟</m:t>
                          </m:r>
                        </m:sup>
                      </m:sSubSup>
                      <m:r>
                        <a:rPr lang="en-US" sz="2200" b="0" i="1" smtClean="0">
                          <a:latin typeface="Cambria Math"/>
                        </a:rPr>
                        <m:t>𝑑</m:t>
                      </m:r>
                      <m:r>
                        <m:rPr>
                          <m:nor/>
                        </m:rPr>
                        <a:rPr lang="en-US" sz="2200" b="0" i="0" smtClean="0">
                          <a:latin typeface="Cambria Math"/>
                        </a:rPr>
                        <m:t>r</m:t>
                      </m:r>
                    </m:oMath>
                  </m:oMathPara>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23120" y="4559151"/>
                <a:ext cx="5300617" cy="94250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42037" y="5479343"/>
                <a:ext cx="4585551" cy="736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𝑉</m:t>
                      </m:r>
                      <m:d>
                        <m:dPr>
                          <m:ctrlPr>
                            <a:rPr lang="en-US" sz="2200" b="0" i="1" smtClean="0">
                              <a:latin typeface="Cambria Math" panose="02040503050406030204" pitchFamily="18" charset="0"/>
                            </a:rPr>
                          </m:ctrlPr>
                        </m:dPr>
                        <m:e>
                          <m:r>
                            <a:rPr lang="en-US" sz="2200" b="0" i="1" smtClean="0">
                              <a:latin typeface="Cambria Math"/>
                            </a:rPr>
                            <m:t>𝑡</m:t>
                          </m:r>
                        </m:e>
                      </m:d>
                      <m:r>
                        <a:rPr lang="en-US" sz="2200" i="1" smtClean="0">
                          <a:latin typeface="Cambria Math"/>
                        </a:rPr>
                        <m:t>=</m:t>
                      </m:r>
                      <m:r>
                        <a:rPr lang="en-US" sz="2200" b="0" i="1" smtClean="0">
                          <a:latin typeface="Cambria Math"/>
                        </a:rPr>
                        <m:t>−</m:t>
                      </m:r>
                      <m:sSub>
                        <m:sSubPr>
                          <m:ctrlPr>
                            <a:rPr lang="en-US" sz="2200" b="0" i="1" smtClean="0">
                              <a:latin typeface="Cambria Math" panose="02040503050406030204" pitchFamily="18" charset="0"/>
                            </a:rPr>
                          </m:ctrlPr>
                        </m:sSubPr>
                        <m:e>
                          <m:r>
                            <a:rPr lang="en-US" sz="2200" b="0" i="1" smtClean="0">
                              <a:latin typeface="Cambria Math"/>
                            </a:rPr>
                            <m:t>𝑉</m:t>
                          </m:r>
                        </m:e>
                        <m:sub>
                          <m:r>
                            <a:rPr lang="en-US" sz="2200" b="0" i="1" smtClean="0">
                              <a:latin typeface="Cambria Math"/>
                            </a:rPr>
                            <m:t>𝑠</m:t>
                          </m:r>
                        </m:sub>
                      </m:sSub>
                      <m:f>
                        <m:fPr>
                          <m:ctrlPr>
                            <a:rPr lang="en-US" sz="2200" b="0" i="1" smtClean="0">
                              <a:latin typeface="Cambria Math" panose="02040503050406030204" pitchFamily="18" charset="0"/>
                            </a:rPr>
                          </m:ctrlPr>
                        </m:fPr>
                        <m:num>
                          <m:r>
                            <a:rPr lang="en-US" sz="2200" b="0" i="1" smtClean="0">
                              <a:latin typeface="Cambria Math"/>
                              <a:ea typeface="Cambria Math"/>
                            </a:rPr>
                            <m:t>𝜕</m:t>
                          </m:r>
                        </m:num>
                        <m:den>
                          <m:r>
                            <a:rPr lang="en-US" sz="2200" b="0" i="1" smtClean="0">
                              <a:latin typeface="Cambria Math"/>
                              <a:ea typeface="Cambria Math"/>
                            </a:rPr>
                            <m:t>𝜕</m:t>
                          </m:r>
                          <m:r>
                            <a:rPr lang="en-US" sz="2200" b="0" i="1" smtClean="0">
                              <a:latin typeface="Cambria Math"/>
                              <a:ea typeface="Cambria Math"/>
                            </a:rPr>
                            <m:t>𝑡</m:t>
                          </m:r>
                        </m:den>
                      </m:f>
                      <m:d>
                        <m:dPr>
                          <m:begChr m:val="["/>
                          <m:endChr m:val="]"/>
                          <m:ctrlPr>
                            <a:rPr lang="en-US" sz="2200" b="0" i="1" smtClean="0">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a:rPr>
                                <m:t>𝑀</m:t>
                              </m:r>
                            </m:e>
                            <m:sub>
                              <m:r>
                                <a:rPr lang="en-US" sz="2200" i="1">
                                  <a:latin typeface="Cambria Math"/>
                                </a:rPr>
                                <m:t>𝑥</m:t>
                              </m:r>
                            </m:sub>
                          </m:sSub>
                          <m:d>
                            <m:dPr>
                              <m:ctrlPr>
                                <a:rPr lang="en-US" sz="2200" i="1">
                                  <a:latin typeface="Cambria Math" panose="02040503050406030204" pitchFamily="18" charset="0"/>
                                </a:rPr>
                              </m:ctrlPr>
                            </m:dPr>
                            <m:e>
                              <m:r>
                                <a:rPr lang="en-US" sz="2200" i="1">
                                  <a:latin typeface="Cambria Math"/>
                                </a:rPr>
                                <m:t>𝑡</m:t>
                              </m:r>
                            </m:e>
                          </m:d>
                          <m:sSubSup>
                            <m:sSubSupPr>
                              <m:ctrlPr>
                                <a:rPr lang="en-US" sz="2200" i="1">
                                  <a:latin typeface="Cambria Math" panose="02040503050406030204" pitchFamily="18" charset="0"/>
                                </a:rPr>
                              </m:ctrlPr>
                            </m:sSubSupPr>
                            <m:e>
                              <m:r>
                                <a:rPr lang="en-US" sz="2200" i="1">
                                  <a:latin typeface="Cambria Math"/>
                                </a:rPr>
                                <m:t>𝐵</m:t>
                              </m:r>
                            </m:e>
                            <m:sub>
                              <m:r>
                                <a:rPr lang="en-US" sz="2200" i="1">
                                  <a:latin typeface="Cambria Math"/>
                                </a:rPr>
                                <m:t>𝑥</m:t>
                              </m:r>
                            </m:sub>
                            <m:sup>
                              <m:r>
                                <a:rPr lang="en-US" sz="2200" i="1">
                                  <a:latin typeface="Cambria Math"/>
                                </a:rPr>
                                <m:t>𝑟</m:t>
                              </m:r>
                            </m:sup>
                          </m:sSubSup>
                          <m:r>
                            <a:rPr lang="en-US" sz="2200" b="0" i="1" smtClean="0">
                              <a:latin typeface="Cambria Math"/>
                            </a:rPr>
                            <m:t>+</m:t>
                          </m:r>
                          <m:sSub>
                            <m:sSubPr>
                              <m:ctrlPr>
                                <a:rPr lang="en-US" sz="2200" i="1">
                                  <a:latin typeface="Cambria Math" panose="02040503050406030204" pitchFamily="18" charset="0"/>
                                </a:rPr>
                              </m:ctrlPr>
                            </m:sSubPr>
                            <m:e>
                              <m:r>
                                <a:rPr lang="en-US" sz="2200" i="1">
                                  <a:latin typeface="Cambria Math"/>
                                </a:rPr>
                                <m:t>𝑀</m:t>
                              </m:r>
                            </m:e>
                            <m:sub>
                              <m:r>
                                <a:rPr lang="en-US" sz="2200" i="1">
                                  <a:latin typeface="Cambria Math"/>
                                </a:rPr>
                                <m:t>𝑦</m:t>
                              </m:r>
                            </m:sub>
                          </m:sSub>
                          <m:d>
                            <m:dPr>
                              <m:ctrlPr>
                                <a:rPr lang="en-US" sz="2200" i="1">
                                  <a:latin typeface="Cambria Math" panose="02040503050406030204" pitchFamily="18" charset="0"/>
                                </a:rPr>
                              </m:ctrlPr>
                            </m:dPr>
                            <m:e>
                              <m:r>
                                <a:rPr lang="en-US" sz="2200" i="1">
                                  <a:latin typeface="Cambria Math"/>
                                </a:rPr>
                                <m:t>𝑡</m:t>
                              </m:r>
                            </m:e>
                          </m:d>
                          <m:sSubSup>
                            <m:sSubSupPr>
                              <m:ctrlPr>
                                <a:rPr lang="en-US" sz="2200" i="1">
                                  <a:latin typeface="Cambria Math" panose="02040503050406030204" pitchFamily="18" charset="0"/>
                                </a:rPr>
                              </m:ctrlPr>
                            </m:sSubSupPr>
                            <m:e>
                              <m:r>
                                <a:rPr lang="en-US" sz="2200" i="1">
                                  <a:latin typeface="Cambria Math"/>
                                </a:rPr>
                                <m:t>𝐵</m:t>
                              </m:r>
                            </m:e>
                            <m:sub>
                              <m:r>
                                <a:rPr lang="en-US" sz="2200" i="1">
                                  <a:latin typeface="Cambria Math"/>
                                </a:rPr>
                                <m:t>𝑦</m:t>
                              </m:r>
                            </m:sub>
                            <m:sup>
                              <m:r>
                                <a:rPr lang="en-US" sz="2200" i="1">
                                  <a:latin typeface="Cambria Math"/>
                                </a:rPr>
                                <m:t>𝑟</m:t>
                              </m:r>
                            </m:sup>
                          </m:sSubSup>
                        </m:e>
                      </m:d>
                    </m:oMath>
                  </m:oMathPara>
                </a14:m>
                <a:endParaRPr lang="en-US" sz="2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42037" y="5479343"/>
                <a:ext cx="4585551" cy="736099"/>
              </a:xfrm>
              <a:prstGeom prst="rect">
                <a:avLst/>
              </a:prstGeom>
              <a:blipFill rotWithShape="0">
                <a:blip r:embed="rId11"/>
                <a:stretch>
                  <a:fillRect/>
                </a:stretch>
              </a:blipFill>
            </p:spPr>
            <p:txBody>
              <a:bodyPr/>
              <a:lstStyle/>
              <a:p>
                <a:r>
                  <a:rPr lang="en-US">
                    <a:noFill/>
                  </a:rPr>
                  <a:t> </a:t>
                </a:r>
              </a:p>
            </p:txBody>
          </p:sp>
        </mc:Fallback>
      </mc:AlternateContent>
      <p:sp>
        <p:nvSpPr>
          <p:cNvPr id="4" name="Rectangle 3"/>
          <p:cNvSpPr/>
          <p:nvPr/>
        </p:nvSpPr>
        <p:spPr>
          <a:xfrm>
            <a:off x="481304" y="6320135"/>
            <a:ext cx="4455066" cy="461665"/>
          </a:xfrm>
          <a:prstGeom prst="rect">
            <a:avLst/>
          </a:prstGeom>
        </p:spPr>
        <p:txBody>
          <a:bodyPr wrap="none">
            <a:spAutoFit/>
          </a:bodyPr>
          <a:lstStyle/>
          <a:p>
            <a:r>
              <a:rPr lang="en-US" sz="2400" dirty="0"/>
              <a:t> </a:t>
            </a:r>
            <a:r>
              <a:rPr lang="en-US" sz="2400" i="1" dirty="0" smtClean="0">
                <a:latin typeface="Times New Roman" panose="02020603050405020304" pitchFamily="18" charset="0"/>
                <a:cs typeface="Times New Roman" panose="02020603050405020304" pitchFamily="18" charset="0"/>
              </a:rPr>
              <a:t>V</a:t>
            </a:r>
            <a:r>
              <a:rPr lang="en-US" sz="2400" i="1" baseline="-25000" dirty="0" smtClean="0">
                <a:latin typeface="Times New Roman" panose="02020603050405020304" pitchFamily="18" charset="0"/>
                <a:cs typeface="Times New Roman" panose="02020603050405020304" pitchFamily="18" charset="0"/>
              </a:rPr>
              <a:t>s</a:t>
            </a:r>
            <a:r>
              <a:rPr lang="en-US" sz="2400" dirty="0" smtClean="0"/>
              <a:t> is the volume of the sample </a:t>
            </a:r>
            <a:endParaRPr lang="en-US" sz="2400" dirty="0"/>
          </a:p>
        </p:txBody>
      </p:sp>
      <p:sp>
        <p:nvSpPr>
          <p:cNvPr id="20" name="Rectangle 19"/>
          <p:cNvSpPr/>
          <p:nvPr/>
        </p:nvSpPr>
        <p:spPr>
          <a:xfrm>
            <a:off x="23588" y="3429000"/>
            <a:ext cx="9196612" cy="1200329"/>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B</a:t>
            </a:r>
            <a:r>
              <a:rPr lang="en-US" sz="2400" i="1" baseline="30000" dirty="0" smtClean="0">
                <a:latin typeface="Times New Roman" panose="02020603050405020304" pitchFamily="18" charset="0"/>
                <a:cs typeface="Times New Roman" panose="02020603050405020304" pitchFamily="18" charset="0"/>
              </a:rPr>
              <a:t>r</a:t>
            </a:r>
            <a:r>
              <a:rPr lang="en-US" sz="2400" dirty="0" smtClean="0"/>
              <a:t> is the magnetic </a:t>
            </a:r>
            <a:r>
              <a:rPr lang="en-US" sz="2400" dirty="0"/>
              <a:t>field </a:t>
            </a:r>
            <a:r>
              <a:rPr lang="en-US" sz="2400" dirty="0" smtClean="0"/>
              <a:t>produced by the transmitter (coil) to control the magnetization vector </a:t>
            </a:r>
            <a:r>
              <a:rPr lang="en-US" sz="2400" b="1" dirty="0" smtClean="0">
                <a:latin typeface="Times New Roman" panose="02020603050405020304" pitchFamily="18" charset="0"/>
                <a:cs typeface="Times New Roman" panose="02020603050405020304" pitchFamily="18" charset="0"/>
              </a:rPr>
              <a:t>M</a:t>
            </a:r>
            <a:r>
              <a:rPr lang="en-US" sz="2400" dirty="0" smtClean="0"/>
              <a:t>. Assume object is homogeneous and coil produce uniform field </a:t>
            </a:r>
            <a:r>
              <a:rPr lang="en-US" sz="2400" i="1" dirty="0" smtClean="0">
                <a:latin typeface="Times New Roman" panose="02020603050405020304" pitchFamily="18" charset="0"/>
                <a:cs typeface="Times New Roman" panose="02020603050405020304" pitchFamily="18" charset="0"/>
              </a:rPr>
              <a:t>B</a:t>
            </a:r>
            <a:r>
              <a:rPr lang="en-US" sz="2400" i="1" baseline="30000" dirty="0" smtClean="0">
                <a:latin typeface="Times New Roman" panose="02020603050405020304" pitchFamily="18" charset="0"/>
                <a:cs typeface="Times New Roman" panose="02020603050405020304" pitchFamily="18" charset="0"/>
              </a:rPr>
              <a:t>r</a:t>
            </a:r>
            <a:r>
              <a:rPr lang="en-US" sz="2400" dirty="0" smtClean="0"/>
              <a:t>. </a:t>
            </a:r>
            <a:r>
              <a:rPr lang="en-US" sz="2400" dirty="0" err="1" smtClean="0">
                <a:latin typeface="Times New Roman" panose="02020603050405020304" pitchFamily="18" charset="0"/>
                <a:cs typeface="Times New Roman" panose="02020603050405020304" pitchFamily="18" charset="0"/>
              </a:rPr>
              <a:t>M</a:t>
            </a:r>
            <a:r>
              <a:rPr lang="en-US" sz="2400" baseline="-25000" dirty="0" err="1" smtClean="0">
                <a:latin typeface="Times New Roman" panose="02020603050405020304" pitchFamily="18" charset="0"/>
                <a:cs typeface="Times New Roman" panose="02020603050405020304" pitchFamily="18" charset="0"/>
              </a:rPr>
              <a:t>z</a:t>
            </a:r>
            <a:r>
              <a:rPr lang="en-US" sz="2400" dirty="0" smtClean="0"/>
              <a:t> change slowly so </a:t>
            </a:r>
            <a:r>
              <a:rPr lang="en-US" sz="2400" dirty="0" err="1" smtClean="0">
                <a:latin typeface="Times New Roman" panose="02020603050405020304" pitchFamily="18" charset="0"/>
                <a:cs typeface="Times New Roman" panose="02020603050405020304" pitchFamily="18" charset="0"/>
              </a:rPr>
              <a:t>dM</a:t>
            </a:r>
            <a:r>
              <a:rPr lang="en-US" sz="2400" baseline="-25000" dirty="0" err="1" smtClean="0">
                <a:latin typeface="Times New Roman" panose="02020603050405020304" pitchFamily="18" charset="0"/>
                <a:cs typeface="Times New Roman" panose="02020603050405020304" pitchFamily="18" charset="0"/>
              </a:rPr>
              <a:t>z</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d</a:t>
            </a:r>
            <a:r>
              <a:rPr lang="en-US" sz="2400" i="1" dirty="0" err="1" smtClean="0">
                <a:latin typeface="Times New Roman" panose="02020603050405020304" pitchFamily="18" charset="0"/>
                <a:cs typeface="Times New Roman" panose="02020603050405020304" pitchFamily="18" charset="0"/>
              </a:rPr>
              <a:t>t</a:t>
            </a:r>
            <a:r>
              <a:rPr lang="en-US" sz="2400" dirty="0" smtClean="0"/>
              <a:t> is zero.</a:t>
            </a:r>
            <a:endParaRPr lang="en-US" sz="2400" dirty="0"/>
          </a:p>
        </p:txBody>
      </p:sp>
      <mc:AlternateContent xmlns:mc="http://schemas.openxmlformats.org/markup-compatibility/2006" xmlns:a14="http://schemas.microsoft.com/office/drawing/2010/main">
        <mc:Choice Requires="a14">
          <p:sp>
            <p:nvSpPr>
              <p:cNvPr id="13" name="TextBox 12"/>
              <p:cNvSpPr txBox="1"/>
              <p:nvPr/>
            </p:nvSpPr>
            <p:spPr>
              <a:xfrm>
                <a:off x="7278993" y="2803549"/>
                <a:ext cx="1447576"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FF"/>
                          </a:solidFill>
                          <a:latin typeface="Cambria Math" panose="02040503050406030204" pitchFamily="18" charset="0"/>
                          <a:ea typeface="Cambria Math" panose="02040503050406030204" pitchFamily="18" charset="0"/>
                        </a:rPr>
                        <m:t>𝑣</m:t>
                      </m:r>
                      <m:r>
                        <a:rPr lang="en-US" b="0" i="1" smtClean="0">
                          <a:solidFill>
                            <a:srgbClr val="0000FF"/>
                          </a:solidFill>
                          <a:latin typeface="Cambria Math" panose="02040503050406030204" pitchFamily="18" charset="0"/>
                          <a:ea typeface="Cambria Math" panose="02040503050406030204" pitchFamily="18" charset="0"/>
                        </a:rPr>
                        <m:t>(</m:t>
                      </m:r>
                      <m:r>
                        <a:rPr lang="en-US" b="0" i="1" smtClean="0">
                          <a:solidFill>
                            <a:srgbClr val="0000FF"/>
                          </a:solidFill>
                          <a:latin typeface="Cambria Math" panose="02040503050406030204" pitchFamily="18" charset="0"/>
                          <a:ea typeface="Cambria Math" panose="02040503050406030204" pitchFamily="18" charset="0"/>
                        </a:rPr>
                        <m:t>𝑡</m:t>
                      </m:r>
                      <m:r>
                        <a:rPr lang="en-US" b="0" i="1" smtClean="0">
                          <a:solidFill>
                            <a:srgbClr val="0000FF"/>
                          </a:solidFill>
                          <a:latin typeface="Cambria Math" panose="02040503050406030204" pitchFamily="18" charset="0"/>
                          <a:ea typeface="Cambria Math" panose="02040503050406030204" pitchFamily="18" charset="0"/>
                        </a:rPr>
                        <m:t>)=−</m:t>
                      </m:r>
                      <m:f>
                        <m:fPr>
                          <m:ctrlPr>
                            <a:rPr lang="en-US" b="0" i="1" smtClean="0">
                              <a:solidFill>
                                <a:srgbClr val="0000FF"/>
                              </a:solidFill>
                              <a:latin typeface="Cambria Math" panose="02040503050406030204" pitchFamily="18" charset="0"/>
                              <a:ea typeface="Cambria Math" panose="02040503050406030204" pitchFamily="18" charset="0"/>
                            </a:rPr>
                          </m:ctrlPr>
                        </m:fPr>
                        <m:num>
                          <m:r>
                            <a:rPr lang="en-US" b="0" i="1" smtClean="0">
                              <a:solidFill>
                                <a:srgbClr val="0000FF"/>
                              </a:solidFill>
                              <a:latin typeface="Cambria Math" panose="02040503050406030204" pitchFamily="18" charset="0"/>
                              <a:ea typeface="Cambria Math" panose="02040503050406030204" pitchFamily="18" charset="0"/>
                            </a:rPr>
                            <m:t>𝑑</m:t>
                          </m:r>
                          <m:sSub>
                            <m:sSubPr>
                              <m:ctrlPr>
                                <a:rPr lang="en-US" b="0" i="1" smtClean="0">
                                  <a:solidFill>
                                    <a:srgbClr val="0000FF"/>
                                  </a:solidFill>
                                  <a:latin typeface="Cambria Math" panose="02040503050406030204" pitchFamily="18" charset="0"/>
                                  <a:ea typeface="Cambria Math" panose="02040503050406030204" pitchFamily="18" charset="0"/>
                                </a:rPr>
                              </m:ctrlPr>
                            </m:sSubPr>
                            <m:e>
                              <m:r>
                                <m:rPr>
                                  <m:sty m:val="p"/>
                                </m:rPr>
                                <a:rPr lang="el-GR" b="0" i="1" smtClean="0">
                                  <a:solidFill>
                                    <a:srgbClr val="0000FF"/>
                                  </a:solidFill>
                                  <a:latin typeface="Cambria Math" panose="02040503050406030204" pitchFamily="18" charset="0"/>
                                  <a:ea typeface="Cambria Math" panose="02040503050406030204" pitchFamily="18" charset="0"/>
                                </a:rPr>
                                <m:t>Φ</m:t>
                              </m:r>
                            </m:e>
                            <m:sub>
                              <m:r>
                                <a:rPr lang="en-US" b="0" i="1" smtClean="0">
                                  <a:solidFill>
                                    <a:srgbClr val="0000FF"/>
                                  </a:solidFill>
                                  <a:latin typeface="Cambria Math" panose="02040503050406030204" pitchFamily="18" charset="0"/>
                                  <a:ea typeface="Cambria Math" panose="02040503050406030204" pitchFamily="18" charset="0"/>
                                </a:rPr>
                                <m:t>𝐵</m:t>
                              </m:r>
                            </m:sub>
                          </m:sSub>
                        </m:num>
                        <m:den>
                          <m:r>
                            <a:rPr lang="en-US" b="0" i="1" smtClean="0">
                              <a:solidFill>
                                <a:srgbClr val="0000FF"/>
                              </a:solidFill>
                              <a:latin typeface="Cambria Math" panose="02040503050406030204" pitchFamily="18" charset="0"/>
                              <a:ea typeface="Cambria Math" panose="02040503050406030204" pitchFamily="18" charset="0"/>
                            </a:rPr>
                            <m:t>𝑑𝑡</m:t>
                          </m:r>
                        </m:den>
                      </m:f>
                    </m:oMath>
                  </m:oMathPara>
                </a14:m>
                <a:endParaRPr lang="en-US" dirty="0">
                  <a:solidFill>
                    <a:srgbClr val="0000FF"/>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278993" y="2803549"/>
                <a:ext cx="1447576" cy="525913"/>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212115" y="2149166"/>
                <a:ext cx="1514454"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FF"/>
                              </a:solidFill>
                              <a:latin typeface="Cambria Math" panose="02040503050406030204" pitchFamily="18" charset="0"/>
                            </a:rPr>
                          </m:ctrlPr>
                        </m:sSubPr>
                        <m:e>
                          <m:r>
                            <m:rPr>
                              <m:sty m:val="p"/>
                            </m:rPr>
                            <a:rPr lang="el-GR" b="0" i="1" smtClean="0">
                              <a:solidFill>
                                <a:srgbClr val="0000FF"/>
                              </a:solidFill>
                              <a:latin typeface="Cambria Math" panose="02040503050406030204" pitchFamily="18" charset="0"/>
                              <a:ea typeface="Cambria Math" panose="02040503050406030204" pitchFamily="18" charset="0"/>
                            </a:rPr>
                            <m:t>Φ</m:t>
                          </m:r>
                        </m:e>
                        <m:sub>
                          <m:r>
                            <a:rPr lang="en-US" b="0" i="1" smtClean="0">
                              <a:solidFill>
                                <a:srgbClr val="0000FF"/>
                              </a:solidFill>
                              <a:latin typeface="Cambria Math" panose="02040503050406030204" pitchFamily="18" charset="0"/>
                            </a:rPr>
                            <m:t>𝐵</m:t>
                          </m:r>
                        </m:sub>
                      </m:sSub>
                      <m:r>
                        <a:rPr lang="en-US" b="0" i="1" smtClean="0">
                          <a:solidFill>
                            <a:srgbClr val="0000FF"/>
                          </a:solidFill>
                          <a:latin typeface="Cambria Math" panose="02040503050406030204" pitchFamily="18" charset="0"/>
                        </a:rPr>
                        <m:t>=</m:t>
                      </m:r>
                      <m:nary>
                        <m:naryPr>
                          <m:limLoc m:val="undOvr"/>
                          <m:subHide m:val="on"/>
                          <m:supHide m:val="on"/>
                          <m:ctrlPr>
                            <a:rPr lang="en-US" b="0" i="1" smtClean="0">
                              <a:solidFill>
                                <a:srgbClr val="0000FF"/>
                              </a:solidFill>
                              <a:latin typeface="Cambria Math" panose="02040503050406030204" pitchFamily="18" charset="0"/>
                            </a:rPr>
                          </m:ctrlPr>
                        </m:naryPr>
                        <m:sub/>
                        <m:sup/>
                        <m:e>
                          <m:acc>
                            <m:accPr>
                              <m:chr m:val="⃗"/>
                              <m:ctrlPr>
                                <a:rPr lang="en-US" i="1">
                                  <a:solidFill>
                                    <a:srgbClr val="0000FF"/>
                                  </a:solidFill>
                                  <a:latin typeface="Cambria Math" panose="02040503050406030204" pitchFamily="18" charset="0"/>
                                </a:rPr>
                              </m:ctrlPr>
                            </m:accPr>
                            <m:e>
                              <m:r>
                                <a:rPr lang="en-US" i="1">
                                  <a:solidFill>
                                    <a:srgbClr val="0000FF"/>
                                  </a:solidFill>
                                  <a:latin typeface="Cambria Math" panose="02040503050406030204" pitchFamily="18" charset="0"/>
                                </a:rPr>
                                <m:t>𝐵</m:t>
                              </m:r>
                            </m:e>
                          </m:acc>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𝑑</m:t>
                          </m:r>
                          <m:acc>
                            <m:accPr>
                              <m:chr m:val="⃗"/>
                              <m:ctrlPr>
                                <a:rPr lang="en-US" i="1">
                                  <a:solidFill>
                                    <a:srgbClr val="0000FF"/>
                                  </a:solidFill>
                                  <a:latin typeface="Cambria Math" panose="02040503050406030204" pitchFamily="18" charset="0"/>
                                  <a:ea typeface="Cambria Math" panose="02040503050406030204" pitchFamily="18" charset="0"/>
                                </a:rPr>
                              </m:ctrlPr>
                            </m:accPr>
                            <m:e>
                              <m:r>
                                <a:rPr lang="en-US" i="1">
                                  <a:solidFill>
                                    <a:srgbClr val="0000FF"/>
                                  </a:solidFill>
                                  <a:latin typeface="Cambria Math" panose="02040503050406030204" pitchFamily="18" charset="0"/>
                                  <a:ea typeface="Cambria Math" panose="02040503050406030204" pitchFamily="18" charset="0"/>
                                </a:rPr>
                                <m:t>𝐴</m:t>
                              </m:r>
                            </m:e>
                          </m:acc>
                        </m:e>
                      </m:nary>
                    </m:oMath>
                  </m:oMathPara>
                </a14:m>
                <a:endParaRPr lang="en-US" dirty="0">
                  <a:solidFill>
                    <a:srgbClr val="0000FF"/>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212115" y="2149166"/>
                <a:ext cx="1514454" cy="726546"/>
              </a:xfrm>
              <a:prstGeom prst="rect">
                <a:avLst/>
              </a:prstGeom>
              <a:blipFill rotWithShape="0">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6351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608689" y="989850"/>
            <a:ext cx="2382911" cy="1901285"/>
            <a:chOff x="6166240" y="4350633"/>
            <a:chExt cx="2962275" cy="2266950"/>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240" y="4350633"/>
              <a:ext cx="296227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5" name="TextBox 24"/>
                <p:cNvSpPr txBox="1"/>
                <p:nvPr/>
              </p:nvSpPr>
              <p:spPr>
                <a:xfrm>
                  <a:off x="7246854" y="6009816"/>
                  <a:ext cx="295850"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i="1" smtClean="0">
                            <a:latin typeface="Cambria Math"/>
                            <a:ea typeface="Cambria Math"/>
                          </a:rPr>
                          <m:t>𝜃</m:t>
                        </m:r>
                      </m:oMath>
                    </m:oMathPara>
                  </a14:m>
                  <a:endParaRPr lang="en-US" sz="1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246854" y="6009816"/>
                  <a:ext cx="295850" cy="246221"/>
                </a:xfrm>
                <a:prstGeom prst="rect">
                  <a:avLst/>
                </a:prstGeom>
                <a:blipFill rotWithShape="1">
                  <a:blip r:embed="rId8"/>
                  <a:stretch>
                    <a:fillRect/>
                  </a:stretch>
                </a:blipFill>
              </p:spPr>
              <p:txBody>
                <a:bodyPr/>
                <a:lstStyle/>
                <a:p>
                  <a:r>
                    <a:rPr lang="en-US">
                      <a:noFill/>
                    </a:rPr>
                    <a:t> </a:t>
                  </a:r>
                </a:p>
              </p:txBody>
            </p:sp>
          </mc:Fallback>
        </mc:AlternateContent>
      </p:grpSp>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NMR Signals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53150" y="914400"/>
                <a:ext cx="4987519" cy="7945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𝑉</m:t>
                      </m:r>
                      <m:d>
                        <m:dPr>
                          <m:ctrlPr>
                            <a:rPr lang="en-US" sz="2400" b="0" i="1" smtClean="0">
                              <a:latin typeface="Cambria Math" panose="02040503050406030204" pitchFamily="18" charset="0"/>
                            </a:rPr>
                          </m:ctrlPr>
                        </m:dPr>
                        <m:e>
                          <m:r>
                            <a:rPr lang="en-US" sz="2400" b="0" i="1" smtClean="0">
                              <a:latin typeface="Cambria Math"/>
                            </a:rPr>
                            <m:t>𝑡</m:t>
                          </m:r>
                        </m:e>
                      </m:d>
                      <m:r>
                        <a:rPr lang="en-US" sz="2400" i="1" smtClean="0">
                          <a:latin typeface="Cambria Math"/>
                        </a:rPr>
                        <m:t>=</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𝑉</m:t>
                          </m:r>
                        </m:e>
                        <m:sub>
                          <m:r>
                            <a:rPr lang="en-US" sz="2400" b="0" i="1" smtClean="0">
                              <a:latin typeface="Cambria Math"/>
                            </a:rPr>
                            <m:t>𝑠</m:t>
                          </m:r>
                        </m:sub>
                      </m:sSub>
                      <m:f>
                        <m:fPr>
                          <m:ctrlPr>
                            <a:rPr lang="en-US" sz="2400" b="0" i="1" smtClean="0">
                              <a:latin typeface="Cambria Math" panose="02040503050406030204" pitchFamily="18" charset="0"/>
                            </a:rPr>
                          </m:ctrlPr>
                        </m:fPr>
                        <m:num>
                          <m:r>
                            <a:rPr lang="en-US" sz="2400" b="0" i="1" smtClean="0">
                              <a:latin typeface="Cambria Math"/>
                              <a:ea typeface="Cambria Math"/>
                            </a:rPr>
                            <m:t>𝜕</m:t>
                          </m:r>
                        </m:num>
                        <m:den>
                          <m:r>
                            <a:rPr lang="en-US" sz="2400" b="0" i="1" smtClean="0">
                              <a:latin typeface="Cambria Math"/>
                              <a:ea typeface="Cambria Math"/>
                            </a:rPr>
                            <m:t>𝜕</m:t>
                          </m:r>
                          <m:r>
                            <a:rPr lang="en-US" sz="2400" b="0" i="1" smtClean="0">
                              <a:latin typeface="Cambria Math"/>
                              <a:ea typeface="Cambria Math"/>
                            </a:rPr>
                            <m:t>𝑡</m:t>
                          </m:r>
                        </m:den>
                      </m:f>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𝑀</m:t>
                              </m:r>
                            </m:e>
                            <m:sub>
                              <m:r>
                                <a:rPr lang="en-US" sz="2400" i="1">
                                  <a:latin typeface="Cambria Math"/>
                                </a:rPr>
                                <m:t>𝑥</m:t>
                              </m:r>
                            </m:sub>
                          </m:sSub>
                          <m:d>
                            <m:dPr>
                              <m:ctrlPr>
                                <a:rPr lang="en-US" sz="2400" i="1">
                                  <a:latin typeface="Cambria Math" panose="02040503050406030204" pitchFamily="18" charset="0"/>
                                </a:rPr>
                              </m:ctrlPr>
                            </m:dPr>
                            <m:e>
                              <m:r>
                                <a:rPr lang="en-US" sz="2400" i="1">
                                  <a:latin typeface="Cambria Math"/>
                                </a:rPr>
                                <m:t>𝑡</m:t>
                              </m:r>
                            </m:e>
                          </m:d>
                          <m:sSubSup>
                            <m:sSubSupPr>
                              <m:ctrlPr>
                                <a:rPr lang="en-US" sz="2400" i="1">
                                  <a:latin typeface="Cambria Math" panose="02040503050406030204" pitchFamily="18" charset="0"/>
                                </a:rPr>
                              </m:ctrlPr>
                            </m:sSubSupPr>
                            <m:e>
                              <m:r>
                                <a:rPr lang="en-US" sz="2400" i="1">
                                  <a:latin typeface="Cambria Math"/>
                                </a:rPr>
                                <m:t>𝐵</m:t>
                              </m:r>
                            </m:e>
                            <m:sub>
                              <m:r>
                                <a:rPr lang="en-US" sz="2400" i="1">
                                  <a:latin typeface="Cambria Math"/>
                                </a:rPr>
                                <m:t>𝑥</m:t>
                              </m:r>
                            </m:sub>
                            <m:sup>
                              <m:r>
                                <a:rPr lang="en-US" sz="2400" i="1">
                                  <a:latin typeface="Cambria Math"/>
                                </a:rPr>
                                <m:t>𝑟</m:t>
                              </m:r>
                            </m:sup>
                          </m:sSubSup>
                          <m:r>
                            <a:rPr lang="en-US" sz="2400" b="0" i="1" smtClean="0">
                              <a:latin typeface="Cambria Math"/>
                            </a:rPr>
                            <m:t>+</m:t>
                          </m:r>
                          <m:sSub>
                            <m:sSubPr>
                              <m:ctrlPr>
                                <a:rPr lang="en-US" sz="2400" i="1">
                                  <a:latin typeface="Cambria Math" panose="02040503050406030204" pitchFamily="18" charset="0"/>
                                </a:rPr>
                              </m:ctrlPr>
                            </m:sSubPr>
                            <m:e>
                              <m:r>
                                <a:rPr lang="en-US" sz="2400" i="1">
                                  <a:latin typeface="Cambria Math"/>
                                </a:rPr>
                                <m:t>𝑀</m:t>
                              </m:r>
                            </m:e>
                            <m:sub>
                              <m:r>
                                <a:rPr lang="en-US" sz="2400" i="1">
                                  <a:latin typeface="Cambria Math"/>
                                </a:rPr>
                                <m:t>𝑦</m:t>
                              </m:r>
                            </m:sub>
                          </m:sSub>
                          <m:d>
                            <m:dPr>
                              <m:ctrlPr>
                                <a:rPr lang="en-US" sz="2400" i="1">
                                  <a:latin typeface="Cambria Math" panose="02040503050406030204" pitchFamily="18" charset="0"/>
                                </a:rPr>
                              </m:ctrlPr>
                            </m:dPr>
                            <m:e>
                              <m:r>
                                <a:rPr lang="en-US" sz="2400" i="1">
                                  <a:latin typeface="Cambria Math"/>
                                </a:rPr>
                                <m:t>𝑡</m:t>
                              </m:r>
                            </m:e>
                          </m:d>
                          <m:sSubSup>
                            <m:sSubSupPr>
                              <m:ctrlPr>
                                <a:rPr lang="en-US" sz="2400" i="1">
                                  <a:latin typeface="Cambria Math" panose="02040503050406030204" pitchFamily="18" charset="0"/>
                                </a:rPr>
                              </m:ctrlPr>
                            </m:sSubSupPr>
                            <m:e>
                              <m:r>
                                <a:rPr lang="en-US" sz="2400" i="1">
                                  <a:latin typeface="Cambria Math"/>
                                </a:rPr>
                                <m:t>𝐵</m:t>
                              </m:r>
                            </m:e>
                            <m:sub>
                              <m:r>
                                <a:rPr lang="en-US" sz="2400" i="1">
                                  <a:latin typeface="Cambria Math"/>
                                </a:rPr>
                                <m:t>𝑦</m:t>
                              </m:r>
                            </m:sub>
                            <m:sup>
                              <m:r>
                                <a:rPr lang="en-US" sz="2400" i="1">
                                  <a:latin typeface="Cambria Math"/>
                                </a:rPr>
                                <m:t>𝑟</m:t>
                              </m:r>
                            </m:sup>
                          </m:sSubSup>
                        </m:e>
                      </m:d>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53150" y="914400"/>
                <a:ext cx="4987519" cy="794576"/>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8107" y="3558150"/>
                <a:ext cx="9196685" cy="5172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𝑉</m:t>
                      </m:r>
                      <m:d>
                        <m:dPr>
                          <m:ctrlPr>
                            <a:rPr lang="en-US" sz="2400" b="0" i="1" smtClean="0">
                              <a:latin typeface="Cambria Math" panose="02040503050406030204" pitchFamily="18" charset="0"/>
                            </a:rPr>
                          </m:ctrlPr>
                        </m:dPr>
                        <m:e>
                          <m:r>
                            <a:rPr lang="en-US" sz="2400" b="0" i="1" smtClean="0">
                              <a:latin typeface="Cambria Math"/>
                            </a:rPr>
                            <m:t>𝑡</m:t>
                          </m:r>
                        </m:e>
                      </m:d>
                      <m:r>
                        <a:rPr lang="en-US" sz="2400" i="1" smtClean="0">
                          <a:latin typeface="Cambria Math"/>
                        </a:rPr>
                        <m:t>=</m:t>
                      </m:r>
                      <m:r>
                        <a:rPr lang="en-US" sz="2400" b="0" i="1" smtClean="0">
                          <a:latin typeface="Cambria Math"/>
                        </a:rPr>
                        <m:t>−2</m:t>
                      </m:r>
                      <m:r>
                        <a:rPr lang="en-US" sz="2400" b="0" i="1" smtClean="0">
                          <a:latin typeface="Cambria Math"/>
                          <a:ea typeface="Cambria Math"/>
                        </a:rPr>
                        <m:t>𝜋</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𝑣</m:t>
                          </m:r>
                        </m:e>
                        <m:sub>
                          <m:r>
                            <a:rPr lang="en-US" sz="2400" b="0" i="1" smtClean="0">
                              <a:latin typeface="Cambria Math"/>
                              <a:ea typeface="Cambria Math"/>
                            </a:rPr>
                            <m:t>0</m:t>
                          </m:r>
                        </m:sub>
                      </m:sSub>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𝑉</m:t>
                          </m:r>
                        </m:e>
                        <m:sub>
                          <m:r>
                            <a:rPr lang="en-US" sz="2400" b="0" i="1" smtClean="0">
                              <a:latin typeface="Cambria Math"/>
                              <a:ea typeface="Cambria Math"/>
                            </a:rPr>
                            <m:t>𝑠</m:t>
                          </m:r>
                        </m:sub>
                      </m:sSub>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𝑀</m:t>
                          </m:r>
                        </m:e>
                        <m:sub>
                          <m:r>
                            <a:rPr lang="en-US" sz="2400" b="0" i="1" smtClean="0">
                              <a:latin typeface="Cambria Math"/>
                              <a:ea typeface="Cambria Math"/>
                            </a:rPr>
                            <m:t>0</m:t>
                          </m:r>
                        </m:sub>
                      </m:sSub>
                      <m:r>
                        <m:rPr>
                          <m:nor/>
                        </m:rPr>
                        <a:rPr lang="en-US" sz="2400" b="0" i="0" smtClean="0">
                          <a:latin typeface="Cambria Math" panose="02040503050406030204" pitchFamily="18" charset="0"/>
                          <a:ea typeface="Cambria Math"/>
                        </a:rPr>
                        <m:t>sin</m:t>
                      </m:r>
                      <m:r>
                        <a:rPr lang="en-US" sz="2400" b="0" i="1" smtClean="0">
                          <a:latin typeface="Cambria Math"/>
                          <a:ea typeface="Cambria Math"/>
                        </a:rPr>
                        <m:t>𝛼</m:t>
                      </m:r>
                      <m:d>
                        <m:dPr>
                          <m:begChr m:val="["/>
                          <m:endChr m:val="]"/>
                          <m:ctrlPr>
                            <a:rPr lang="en-US" sz="2400" b="0" i="1" smtClean="0">
                              <a:latin typeface="Cambria Math" panose="02040503050406030204" pitchFamily="18" charset="0"/>
                              <a:ea typeface="Cambria Math"/>
                            </a:rPr>
                          </m:ctrlPr>
                        </m:dPr>
                        <m:e>
                          <m:sSubSup>
                            <m:sSubSupPr>
                              <m:ctrlPr>
                                <a:rPr lang="en-US" sz="2400" b="0" i="1" smtClean="0">
                                  <a:latin typeface="Cambria Math" panose="02040503050406030204" pitchFamily="18" charset="0"/>
                                  <a:ea typeface="Cambria Math"/>
                                </a:rPr>
                              </m:ctrlPr>
                            </m:sSubSupPr>
                            <m:e>
                              <m:r>
                                <a:rPr lang="en-US" sz="2400" b="0" i="1" smtClean="0">
                                  <a:latin typeface="Cambria Math"/>
                                  <a:ea typeface="Cambria Math"/>
                                </a:rPr>
                                <m:t>𝐵</m:t>
                              </m:r>
                            </m:e>
                            <m:sub>
                              <m:r>
                                <a:rPr lang="en-US" sz="2400" b="0" i="1" smtClean="0">
                                  <a:latin typeface="Cambria Math"/>
                                  <a:ea typeface="Cambria Math"/>
                                </a:rPr>
                                <m:t>𝑥</m:t>
                              </m:r>
                            </m:sub>
                            <m:sup>
                              <m:r>
                                <a:rPr lang="en-US" sz="2400" b="0" i="1" smtClean="0">
                                  <a:latin typeface="Cambria Math"/>
                                  <a:ea typeface="Cambria Math"/>
                                </a:rPr>
                                <m:t>𝑟</m:t>
                              </m:r>
                            </m:sup>
                          </m:sSubSup>
                          <m:r>
                            <m:rPr>
                              <m:nor/>
                            </m:rPr>
                            <a:rPr lang="en-US" sz="2400" b="0" i="0" smtClean="0">
                              <a:latin typeface="Cambria Math" panose="02040503050406030204" pitchFamily="18" charset="0"/>
                              <a:ea typeface="Cambria Math"/>
                            </a:rPr>
                            <m:t>sin</m:t>
                          </m:r>
                          <m:d>
                            <m:dPr>
                              <m:ctrlPr>
                                <a:rPr lang="en-US" sz="2400" b="0" i="1" smtClean="0">
                                  <a:latin typeface="Cambria Math" panose="02040503050406030204" pitchFamily="18" charset="0"/>
                                  <a:ea typeface="Cambria Math"/>
                                </a:rPr>
                              </m:ctrlPr>
                            </m:dPr>
                            <m:e>
                              <m:r>
                                <a:rPr lang="en-US" sz="2400" b="0" i="1" smtClean="0">
                                  <a:latin typeface="Cambria Math"/>
                                  <a:ea typeface="Cambria Math"/>
                                </a:rPr>
                                <m:t>−2</m:t>
                              </m:r>
                              <m:r>
                                <a:rPr lang="en-US" sz="2400" b="0" i="1" smtClean="0">
                                  <a:latin typeface="Cambria Math"/>
                                  <a:ea typeface="Cambria Math"/>
                                </a:rPr>
                                <m:t>𝜋</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𝑣</m:t>
                                  </m:r>
                                </m:e>
                                <m:sub>
                                  <m:r>
                                    <a:rPr lang="en-US" sz="2400" b="0" i="1" smtClean="0">
                                      <a:latin typeface="Cambria Math"/>
                                      <a:ea typeface="Cambria Math"/>
                                    </a:rPr>
                                    <m:t>0</m:t>
                                  </m:r>
                                </m:sub>
                              </m:sSub>
                              <m:r>
                                <a:rPr lang="en-US" sz="2400" b="0" i="1" smtClean="0">
                                  <a:latin typeface="Cambria Math"/>
                                  <a:ea typeface="Cambria Math"/>
                                </a:rPr>
                                <m:t>𝑡</m:t>
                              </m:r>
                              <m:r>
                                <a:rPr lang="en-US" sz="2400" b="0" i="1" smtClean="0">
                                  <a:latin typeface="Cambria Math"/>
                                  <a:ea typeface="Cambria Math"/>
                                </a:rPr>
                                <m:t>+</m:t>
                              </m:r>
                              <m:r>
                                <a:rPr lang="en-US" sz="2400" b="0" i="1" smtClean="0">
                                  <a:latin typeface="Cambria Math"/>
                                  <a:ea typeface="Cambria Math"/>
                                </a:rPr>
                                <m:t>𝜙</m:t>
                              </m:r>
                            </m:e>
                          </m:d>
                          <m:r>
                            <a:rPr lang="en-US" sz="2400" b="0" i="1" smtClean="0">
                              <a:latin typeface="Cambria Math"/>
                              <a:ea typeface="Cambria Math"/>
                            </a:rPr>
                            <m:t>−</m:t>
                          </m:r>
                          <m:sSubSup>
                            <m:sSubSupPr>
                              <m:ctrlPr>
                                <a:rPr lang="en-US" sz="2400" i="1">
                                  <a:latin typeface="Cambria Math" panose="02040503050406030204" pitchFamily="18" charset="0"/>
                                  <a:ea typeface="Cambria Math"/>
                                </a:rPr>
                              </m:ctrlPr>
                            </m:sSubSupPr>
                            <m:e>
                              <m:r>
                                <a:rPr lang="en-US" sz="2400" i="1">
                                  <a:latin typeface="Cambria Math"/>
                                  <a:ea typeface="Cambria Math"/>
                                </a:rPr>
                                <m:t>𝐵</m:t>
                              </m:r>
                            </m:e>
                            <m:sub>
                              <m:r>
                                <a:rPr lang="en-US" sz="2400" b="0" i="1" smtClean="0">
                                  <a:latin typeface="Cambria Math"/>
                                  <a:ea typeface="Cambria Math"/>
                                </a:rPr>
                                <m:t>𝑦</m:t>
                              </m:r>
                            </m:sub>
                            <m:sup>
                              <m:r>
                                <a:rPr lang="en-US" sz="2400" i="1">
                                  <a:latin typeface="Cambria Math"/>
                                  <a:ea typeface="Cambria Math"/>
                                </a:rPr>
                                <m:t>𝑟</m:t>
                              </m:r>
                            </m:sup>
                          </m:sSubSup>
                          <m:r>
                            <m:rPr>
                              <m:nor/>
                            </m:rPr>
                            <a:rPr lang="en-US" sz="2400" b="0" i="0" smtClean="0">
                              <a:latin typeface="Cambria Math" panose="02040503050406030204" pitchFamily="18" charset="0"/>
                              <a:ea typeface="Cambria Math"/>
                            </a:rPr>
                            <m:t>cos</m:t>
                          </m:r>
                          <m:d>
                            <m:dPr>
                              <m:ctrlPr>
                                <a:rPr lang="en-US" sz="2400" i="1">
                                  <a:latin typeface="Cambria Math" panose="02040503050406030204" pitchFamily="18" charset="0"/>
                                  <a:ea typeface="Cambria Math"/>
                                </a:rPr>
                              </m:ctrlPr>
                            </m:dPr>
                            <m:e>
                              <m:r>
                                <a:rPr lang="en-US" sz="2400" i="1">
                                  <a:latin typeface="Cambria Math"/>
                                  <a:ea typeface="Cambria Math"/>
                                </a:rPr>
                                <m:t>−2</m:t>
                              </m:r>
                              <m:r>
                                <a:rPr lang="en-US" sz="2400" i="1">
                                  <a:latin typeface="Cambria Math"/>
                                  <a:ea typeface="Cambria Math"/>
                                </a:rPr>
                                <m:t>𝜋</m:t>
                              </m:r>
                              <m:sSub>
                                <m:sSubPr>
                                  <m:ctrlPr>
                                    <a:rPr lang="en-US" sz="2400" i="1">
                                      <a:latin typeface="Cambria Math" panose="02040503050406030204" pitchFamily="18" charset="0"/>
                                      <a:ea typeface="Cambria Math"/>
                                    </a:rPr>
                                  </m:ctrlPr>
                                </m:sSubPr>
                                <m:e>
                                  <m:r>
                                    <a:rPr lang="en-US" sz="2400" i="1">
                                      <a:latin typeface="Cambria Math"/>
                                      <a:ea typeface="Cambria Math"/>
                                    </a:rPr>
                                    <m:t>𝑣</m:t>
                                  </m:r>
                                </m:e>
                                <m:sub>
                                  <m:r>
                                    <a:rPr lang="en-US" sz="2400" i="1">
                                      <a:latin typeface="Cambria Math"/>
                                      <a:ea typeface="Cambria Math"/>
                                    </a:rPr>
                                    <m:t>0</m:t>
                                  </m:r>
                                </m:sub>
                              </m:sSub>
                              <m:r>
                                <a:rPr lang="en-US" sz="2400" i="1">
                                  <a:latin typeface="Cambria Math"/>
                                  <a:ea typeface="Cambria Math"/>
                                </a:rPr>
                                <m:t>𝑡</m:t>
                              </m:r>
                              <m:r>
                                <a:rPr lang="en-US" sz="2400" i="1">
                                  <a:latin typeface="Cambria Math"/>
                                  <a:ea typeface="Cambria Math"/>
                                </a:rPr>
                                <m:t>+</m:t>
                              </m:r>
                              <m:r>
                                <a:rPr lang="en-US" sz="2400" i="1">
                                  <a:latin typeface="Cambria Math"/>
                                  <a:ea typeface="Cambria Math"/>
                                </a:rPr>
                                <m:t>𝜙</m:t>
                              </m:r>
                            </m:e>
                          </m:d>
                        </m:e>
                      </m:d>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8107" y="3558150"/>
                <a:ext cx="9196685" cy="51725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6200" y="4882515"/>
                <a:ext cx="668708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𝑉</m:t>
                      </m:r>
                      <m:d>
                        <m:dPr>
                          <m:ctrlPr>
                            <a:rPr lang="en-US" sz="2400" b="0" i="1" smtClean="0">
                              <a:latin typeface="Cambria Math" panose="02040503050406030204" pitchFamily="18" charset="0"/>
                            </a:rPr>
                          </m:ctrlPr>
                        </m:dPr>
                        <m:e>
                          <m:r>
                            <a:rPr lang="en-US" sz="2400" b="0" i="1" smtClean="0">
                              <a:latin typeface="Cambria Math"/>
                            </a:rPr>
                            <m:t>𝑡</m:t>
                          </m:r>
                        </m:e>
                      </m:d>
                      <m:r>
                        <a:rPr lang="en-US" sz="2400" i="1" smtClean="0">
                          <a:latin typeface="Cambria Math"/>
                        </a:rPr>
                        <m:t>=</m:t>
                      </m:r>
                      <m:r>
                        <a:rPr lang="en-US" sz="2400" b="0" i="1" smtClean="0">
                          <a:latin typeface="Cambria Math"/>
                        </a:rPr>
                        <m:t>−2</m:t>
                      </m:r>
                      <m:r>
                        <a:rPr lang="en-US" sz="2400" b="0" i="1" smtClean="0">
                          <a:latin typeface="Cambria Math"/>
                          <a:ea typeface="Cambria Math"/>
                        </a:rPr>
                        <m:t>𝜋</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𝑣</m:t>
                          </m:r>
                        </m:e>
                        <m:sub>
                          <m:r>
                            <a:rPr lang="en-US" sz="2400" b="0" i="1" smtClean="0">
                              <a:latin typeface="Cambria Math"/>
                              <a:ea typeface="Cambria Math"/>
                            </a:rPr>
                            <m:t>0</m:t>
                          </m:r>
                        </m:sub>
                      </m:sSub>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𝑉</m:t>
                          </m:r>
                        </m:e>
                        <m:sub>
                          <m:r>
                            <a:rPr lang="en-US" sz="2400" b="0" i="1" smtClean="0">
                              <a:latin typeface="Cambria Math"/>
                              <a:ea typeface="Cambria Math"/>
                            </a:rPr>
                            <m:t>𝑠</m:t>
                          </m:r>
                        </m:sub>
                      </m:sSub>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𝑀</m:t>
                          </m:r>
                        </m:e>
                        <m:sub>
                          <m:r>
                            <a:rPr lang="en-US" sz="2400" b="0" i="1" smtClean="0">
                              <a:latin typeface="Cambria Math"/>
                              <a:ea typeface="Cambria Math"/>
                            </a:rPr>
                            <m:t>0</m:t>
                          </m:r>
                        </m:sub>
                      </m:sSub>
                      <m:r>
                        <m:rPr>
                          <m:nor/>
                        </m:rPr>
                        <a:rPr lang="en-US" sz="2400" b="0" i="0" smtClean="0">
                          <a:latin typeface="Cambria Math"/>
                          <a:ea typeface="Cambria Math"/>
                        </a:rPr>
                        <m:t>sin</m:t>
                      </m:r>
                      <m:r>
                        <a:rPr lang="en-US" sz="2400" b="0" i="1" smtClean="0">
                          <a:latin typeface="Cambria Math"/>
                          <a:ea typeface="Cambria Math"/>
                        </a:rPr>
                        <m:t>𝛼</m:t>
                      </m:r>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𝐵</m:t>
                          </m:r>
                        </m:e>
                        <m:sup>
                          <m:r>
                            <a:rPr lang="en-US" sz="2400" b="0" i="1" smtClean="0">
                              <a:latin typeface="Cambria Math"/>
                              <a:ea typeface="Cambria Math"/>
                            </a:rPr>
                            <m:t>𝑟</m:t>
                          </m:r>
                        </m:sup>
                      </m:sSup>
                      <m:r>
                        <m:rPr>
                          <m:nor/>
                        </m:rPr>
                        <a:rPr lang="en-US" sz="2400" i="0">
                          <a:latin typeface="Cambria Math"/>
                          <a:ea typeface="Cambria Math"/>
                        </a:rPr>
                        <m:t>sin</m:t>
                      </m:r>
                      <m:d>
                        <m:dPr>
                          <m:ctrlPr>
                            <a:rPr lang="en-US" sz="2400" i="1">
                              <a:latin typeface="Cambria Math" panose="02040503050406030204" pitchFamily="18" charset="0"/>
                              <a:ea typeface="Cambria Math"/>
                            </a:rPr>
                          </m:ctrlPr>
                        </m:dPr>
                        <m:e>
                          <m:r>
                            <a:rPr lang="en-US" sz="2400" i="1">
                              <a:latin typeface="Cambria Math"/>
                              <a:ea typeface="Cambria Math"/>
                            </a:rPr>
                            <m:t>−2</m:t>
                          </m:r>
                          <m:r>
                            <a:rPr lang="en-US" sz="2400" i="1">
                              <a:latin typeface="Cambria Math"/>
                              <a:ea typeface="Cambria Math"/>
                            </a:rPr>
                            <m:t>𝜋</m:t>
                          </m:r>
                          <m:sSub>
                            <m:sSubPr>
                              <m:ctrlPr>
                                <a:rPr lang="en-US" sz="2400" i="1">
                                  <a:latin typeface="Cambria Math" panose="02040503050406030204" pitchFamily="18" charset="0"/>
                                  <a:ea typeface="Cambria Math"/>
                                </a:rPr>
                              </m:ctrlPr>
                            </m:sSubPr>
                            <m:e>
                              <m:r>
                                <a:rPr lang="en-US" sz="2400" i="1">
                                  <a:latin typeface="Cambria Math"/>
                                  <a:ea typeface="Cambria Math"/>
                                </a:rPr>
                                <m:t>𝑣</m:t>
                              </m:r>
                            </m:e>
                            <m:sub>
                              <m:r>
                                <a:rPr lang="en-US" sz="2400" i="1">
                                  <a:latin typeface="Cambria Math"/>
                                  <a:ea typeface="Cambria Math"/>
                                </a:rPr>
                                <m:t>0</m:t>
                              </m:r>
                            </m:sub>
                          </m:sSub>
                          <m:r>
                            <a:rPr lang="en-US" sz="2400" i="1">
                              <a:latin typeface="Cambria Math"/>
                              <a:ea typeface="Cambria Math"/>
                            </a:rPr>
                            <m:t>𝑡</m:t>
                          </m:r>
                          <m:r>
                            <a:rPr lang="en-US" sz="2400" i="1">
                              <a:latin typeface="Cambria Math"/>
                              <a:ea typeface="Cambria Math"/>
                            </a:rPr>
                            <m:t>+</m:t>
                          </m:r>
                          <m:r>
                            <a:rPr lang="en-US" sz="2400" i="1">
                              <a:latin typeface="Cambria Math"/>
                              <a:ea typeface="Cambria Math"/>
                            </a:rPr>
                            <m:t>𝜙</m:t>
                          </m:r>
                          <m:r>
                            <a:rPr lang="en-US" sz="2400" b="0" i="1" smtClean="0">
                              <a:latin typeface="Cambria Math"/>
                              <a:ea typeface="Cambria Math"/>
                            </a:rPr>
                            <m:t>−</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𝜃</m:t>
                              </m:r>
                            </m:e>
                            <m:sub>
                              <m:r>
                                <a:rPr lang="en-US" sz="2400" b="0" i="1" smtClean="0">
                                  <a:latin typeface="Cambria Math"/>
                                  <a:ea typeface="Cambria Math"/>
                                </a:rPr>
                                <m:t>𝑟</m:t>
                              </m:r>
                            </m:sub>
                          </m:sSub>
                        </m:e>
                      </m:d>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6200" y="4882515"/>
                <a:ext cx="6687087" cy="461665"/>
              </a:xfrm>
              <a:prstGeom prst="rect">
                <a:avLst/>
              </a:prstGeom>
              <a:blipFill rotWithShape="0">
                <a:blip r:embed="rId11"/>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05000" y="4262735"/>
                <a:ext cx="2741041"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ea typeface="Cambria Math"/>
                            </a:rPr>
                          </m:ctrlPr>
                        </m:sSubSupPr>
                        <m:e>
                          <m:r>
                            <a:rPr lang="en-US" sz="2400" i="1">
                              <a:latin typeface="Cambria Math"/>
                              <a:ea typeface="Cambria Math"/>
                            </a:rPr>
                            <m:t>𝐵</m:t>
                          </m:r>
                        </m:e>
                        <m:sub>
                          <m:r>
                            <a:rPr lang="en-US" sz="2400" i="1">
                              <a:latin typeface="Cambria Math"/>
                              <a:ea typeface="Cambria Math"/>
                            </a:rPr>
                            <m:t>𝑥</m:t>
                          </m:r>
                        </m:sub>
                        <m:sup>
                          <m:r>
                            <a:rPr lang="en-US" sz="2400" i="1">
                              <a:latin typeface="Cambria Math"/>
                              <a:ea typeface="Cambria Math"/>
                            </a:rPr>
                            <m:t>𝑟</m:t>
                          </m:r>
                        </m:sup>
                      </m:sSubSup>
                      <m:r>
                        <a:rPr lang="en-US" sz="2400" b="0" i="1" smtClean="0">
                          <a:latin typeface="Cambria Math"/>
                          <a:ea typeface="Cambria Math"/>
                        </a:rPr>
                        <m:t>=</m:t>
                      </m:r>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𝐵</m:t>
                          </m:r>
                        </m:e>
                        <m:sup>
                          <m:r>
                            <a:rPr lang="en-US" sz="2400" b="0" i="1" smtClean="0">
                              <a:latin typeface="Cambria Math"/>
                              <a:ea typeface="Cambria Math"/>
                            </a:rPr>
                            <m:t>𝑟</m:t>
                          </m:r>
                        </m:sup>
                      </m:sSup>
                      <m:r>
                        <m:rPr>
                          <m:nor/>
                        </m:rPr>
                        <a:rPr lang="en-US" sz="2400" b="0" i="0" smtClean="0">
                          <a:latin typeface="Cambria Math"/>
                          <a:ea typeface="Cambria Math"/>
                        </a:rPr>
                        <m:t>cos</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𝜃</m:t>
                          </m:r>
                        </m:e>
                        <m:sub>
                          <m:r>
                            <a:rPr lang="en-US" sz="2400" b="0" i="1" smtClean="0">
                              <a:latin typeface="Cambria Math"/>
                              <a:ea typeface="Cambria Math"/>
                            </a:rPr>
                            <m:t>𝑟</m:t>
                          </m:r>
                        </m:sub>
                      </m:sSub>
                    </m:oMath>
                  </m:oMathPara>
                </a14:m>
                <a:endParaRPr lang="en-US" sz="2400" i="1" dirty="0" smtClean="0">
                  <a:latin typeface="Cambria Math"/>
                  <a:ea typeface="Cambria Math"/>
                </a:endParaRPr>
              </a:p>
            </p:txBody>
          </p:sp>
        </mc:Choice>
        <mc:Fallback xmlns="">
          <p:sp>
            <p:nvSpPr>
              <p:cNvPr id="5" name="Rectangle 4"/>
              <p:cNvSpPr>
                <a:spLocks noRot="1" noChangeAspect="1" noMove="1" noResize="1" noEditPoints="1" noAdjustHandles="1" noChangeArrowheads="1" noChangeShapeType="1" noTextEdit="1"/>
              </p:cNvSpPr>
              <p:nvPr/>
            </p:nvSpPr>
            <p:spPr>
              <a:xfrm>
                <a:off x="1905000" y="4262735"/>
                <a:ext cx="2741041" cy="461665"/>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943120" y="4233560"/>
                <a:ext cx="2440559" cy="4908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ea typeface="Cambria Math"/>
                            </a:rPr>
                          </m:ctrlPr>
                        </m:sSubSupPr>
                        <m:e>
                          <m:r>
                            <a:rPr lang="en-US" sz="2400" i="1">
                              <a:latin typeface="Cambria Math"/>
                              <a:ea typeface="Cambria Math"/>
                            </a:rPr>
                            <m:t>𝐵</m:t>
                          </m:r>
                        </m:e>
                        <m:sub>
                          <m:r>
                            <a:rPr lang="en-US" sz="2400" b="0" i="1" smtClean="0">
                              <a:latin typeface="Cambria Math"/>
                              <a:ea typeface="Cambria Math"/>
                            </a:rPr>
                            <m:t>𝑦</m:t>
                          </m:r>
                        </m:sub>
                        <m:sup>
                          <m:r>
                            <a:rPr lang="en-US" sz="2400" i="1">
                              <a:latin typeface="Cambria Math"/>
                              <a:ea typeface="Cambria Math"/>
                            </a:rPr>
                            <m:t>𝑟</m:t>
                          </m:r>
                        </m:sup>
                      </m:sSubSup>
                      <m:r>
                        <a:rPr lang="en-US" sz="2400" b="0" i="1" smtClean="0">
                          <a:latin typeface="Cambria Math"/>
                          <a:ea typeface="Cambria Math"/>
                        </a:rPr>
                        <m:t>=</m:t>
                      </m:r>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𝐵</m:t>
                          </m:r>
                        </m:e>
                        <m:sup>
                          <m:r>
                            <a:rPr lang="en-US" sz="2400" b="0" i="1" smtClean="0">
                              <a:latin typeface="Cambria Math"/>
                              <a:ea typeface="Cambria Math"/>
                            </a:rPr>
                            <m:t>𝑟</m:t>
                          </m:r>
                        </m:sup>
                      </m:sSup>
                      <m:r>
                        <m:rPr>
                          <m:nor/>
                        </m:rPr>
                        <a:rPr lang="en-US" sz="2400" b="0" i="0" smtClean="0">
                          <a:latin typeface="Cambria Math"/>
                          <a:ea typeface="Cambria Math"/>
                        </a:rPr>
                        <m:t>sin</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𝜃</m:t>
                          </m:r>
                        </m:e>
                        <m:sub>
                          <m:r>
                            <a:rPr lang="en-US" sz="2400" b="0" i="1" smtClean="0">
                              <a:latin typeface="Cambria Math"/>
                              <a:ea typeface="Cambria Math"/>
                            </a:rPr>
                            <m:t>𝑟</m:t>
                          </m:r>
                        </m:sub>
                      </m:sSub>
                    </m:oMath>
                  </m:oMathPara>
                </a14:m>
                <a:endParaRPr lang="en-US" sz="2400" i="1" dirty="0" smtClean="0">
                  <a:latin typeface="Cambria Math"/>
                  <a:ea typeface="Cambria Math"/>
                </a:endParaRPr>
              </a:p>
            </p:txBody>
          </p:sp>
        </mc:Choice>
        <mc:Fallback xmlns="">
          <p:sp>
            <p:nvSpPr>
              <p:cNvPr id="14" name="Rectangle 13"/>
              <p:cNvSpPr>
                <a:spLocks noRot="1" noChangeAspect="1" noMove="1" noResize="1" noEditPoints="1" noAdjustHandles="1" noChangeArrowheads="1" noChangeShapeType="1" noTextEdit="1"/>
              </p:cNvSpPr>
              <p:nvPr/>
            </p:nvSpPr>
            <p:spPr>
              <a:xfrm>
                <a:off x="4943120" y="4233560"/>
                <a:ext cx="2440559" cy="490840"/>
              </a:xfrm>
              <a:prstGeom prst="rect">
                <a:avLst/>
              </a:prstGeom>
              <a:blipFill rotWithShape="0">
                <a:blip r:embed="rId13"/>
                <a:stretch>
                  <a:fillRect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810262" y="1935778"/>
                <a:ext cx="479842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𝑥</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cos</m:t>
                      </m:r>
                      <m:r>
                        <a:rPr lang="en-US" sz="2400" b="0" i="0" smtClean="0">
                          <a:latin typeface="Cambria Math" panose="02040503050406030204" pitchFamily="18" charset="0"/>
                          <a:ea typeface="Cambria Math" panose="02040503050406030204" pitchFamily="18" charset="0"/>
                        </a:rPr>
                        <m:t> </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b="0" i="1" smtClean="0">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𝜙</m:t>
                          </m:r>
                        </m:e>
                      </m:d>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810262" y="1935778"/>
                <a:ext cx="4798428" cy="369332"/>
              </a:xfrm>
              <a:prstGeom prst="rect">
                <a:avLst/>
              </a:prstGeom>
              <a:blipFill rotWithShape="1">
                <a:blip r:embed="rId14"/>
                <a:stretch>
                  <a:fillRect l="-889" b="-36667"/>
                </a:stretch>
              </a:blipFill>
            </p:spPr>
            <p:txBody>
              <a:bodyPr/>
              <a:lstStyle/>
              <a:p>
                <a:r>
                  <a:rPr lang="en-US">
                    <a:noFill/>
                  </a:rPr>
                  <a:t> </a:t>
                </a:r>
              </a:p>
            </p:txBody>
          </p:sp>
        </mc:Fallback>
      </mc:AlternateContent>
      <p:sp>
        <p:nvSpPr>
          <p:cNvPr id="21" name="Rectangle 20"/>
          <p:cNvSpPr/>
          <p:nvPr/>
        </p:nvSpPr>
        <p:spPr>
          <a:xfrm>
            <a:off x="76200" y="1828800"/>
            <a:ext cx="1709122" cy="461665"/>
          </a:xfrm>
          <a:prstGeom prst="rect">
            <a:avLst/>
          </a:prstGeom>
        </p:spPr>
        <p:txBody>
          <a:bodyPr wrap="none">
            <a:spAutoFit/>
          </a:bodyPr>
          <a:lstStyle/>
          <a:p>
            <a:r>
              <a:rPr lang="en-US" sz="2400" dirty="0" smtClean="0">
                <a:solidFill>
                  <a:srgbClr val="FF0000"/>
                </a:solidFill>
              </a:rPr>
              <a:t>Remember</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22" name="TextBox 21"/>
              <p:cNvSpPr txBox="1"/>
              <p:nvPr/>
            </p:nvSpPr>
            <p:spPr>
              <a:xfrm>
                <a:off x="1752600" y="2497093"/>
                <a:ext cx="4764188"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𝑦</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sin</m:t>
                      </m:r>
                      <m:r>
                        <a:rPr lang="en-US" sz="2400" b="0" i="0" smtClean="0">
                          <a:latin typeface="Cambria Math" panose="02040503050406030204" pitchFamily="18" charset="0"/>
                          <a:ea typeface="Cambria Math" panose="02040503050406030204" pitchFamily="18" charset="0"/>
                        </a:rPr>
                        <m:t> </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𝑣</m:t>
                              </m:r>
                            </m:e>
                            <m:sub>
                              <m:r>
                                <a:rPr lang="en-US" sz="2400" i="1">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𝜙</m:t>
                          </m:r>
                        </m:e>
                      </m:d>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752600" y="2497093"/>
                <a:ext cx="4764188" cy="398507"/>
              </a:xfrm>
              <a:prstGeom prst="rect">
                <a:avLst/>
              </a:prstGeom>
              <a:blipFill rotWithShape="1">
                <a:blip r:embed="rId15"/>
                <a:stretch>
                  <a:fillRect l="-896" b="-24615"/>
                </a:stretch>
              </a:blipFill>
            </p:spPr>
            <p:txBody>
              <a:bodyPr/>
              <a:lstStyle/>
              <a:p>
                <a:r>
                  <a:rPr lang="en-US">
                    <a:noFill/>
                  </a:rPr>
                  <a:t> </a:t>
                </a:r>
              </a:p>
            </p:txBody>
          </p:sp>
        </mc:Fallback>
      </mc:AlternateContent>
      <p:sp>
        <p:nvSpPr>
          <p:cNvPr id="27" name="Rectangle 26"/>
          <p:cNvSpPr/>
          <p:nvPr/>
        </p:nvSpPr>
        <p:spPr>
          <a:xfrm>
            <a:off x="76201" y="5493379"/>
            <a:ext cx="8915400" cy="1200329"/>
          </a:xfrm>
          <a:prstGeom prst="rect">
            <a:avLst/>
          </a:prstGeom>
        </p:spPr>
        <p:txBody>
          <a:bodyPr wrap="square">
            <a:spAutoFit/>
          </a:bodyPr>
          <a:lstStyle/>
          <a:p>
            <a:r>
              <a:rPr lang="en-US" sz="2400" dirty="0" smtClean="0"/>
              <a:t>The frequency </a:t>
            </a:r>
            <a:r>
              <a:rPr lang="en-US" sz="2400" i="1" dirty="0" smtClean="0">
                <a:latin typeface="Times New Roman" panose="02020603050405020304" pitchFamily="18" charset="0"/>
                <a:cs typeface="Times New Roman" panose="02020603050405020304" pitchFamily="18" charset="0"/>
              </a:rPr>
              <a:t>v</a:t>
            </a:r>
            <a:r>
              <a:rPr lang="en-US" sz="2400" baseline="-25000" dirty="0" smtClean="0">
                <a:latin typeface="Times New Roman" panose="02020603050405020304" pitchFamily="18" charset="0"/>
                <a:cs typeface="Times New Roman" panose="02020603050405020304" pitchFamily="18" charset="0"/>
              </a:rPr>
              <a:t>0</a:t>
            </a:r>
            <a:r>
              <a:rPr lang="en-US" sz="2400" dirty="0" smtClean="0"/>
              <a:t> of </a:t>
            </a:r>
            <a:r>
              <a:rPr lang="en-US" sz="2400" i="1" dirty="0" smtClean="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a:t>
            </a:r>
            <a:r>
              <a:rPr lang="en-US" sz="2400" dirty="0" smtClean="0"/>
              <a:t> will determine the location of the voxel in the body from which the NMR is radiating, and the magnitude will determine the density of the H atoms in the voxel.</a:t>
            </a:r>
            <a:endParaRPr lang="en-US" sz="2400" dirty="0"/>
          </a:p>
        </p:txBody>
      </p:sp>
      <p:sp>
        <p:nvSpPr>
          <p:cNvPr id="28" name="Rectangle 27"/>
          <p:cNvSpPr/>
          <p:nvPr/>
        </p:nvSpPr>
        <p:spPr>
          <a:xfrm>
            <a:off x="76200" y="2955013"/>
            <a:ext cx="7230499" cy="461665"/>
          </a:xfrm>
          <a:prstGeom prst="rect">
            <a:avLst/>
          </a:prstGeom>
        </p:spPr>
        <p:txBody>
          <a:bodyPr wrap="square">
            <a:spAutoFit/>
          </a:bodyPr>
          <a:lstStyle/>
          <a:p>
            <a:r>
              <a:rPr lang="en-US" sz="2400" dirty="0" smtClean="0"/>
              <a:t>The x-y components of </a:t>
            </a:r>
            <a:r>
              <a:rPr lang="en-US" sz="2400" dirty="0"/>
              <a:t>the magnetic field </a:t>
            </a:r>
            <a:r>
              <a:rPr lang="en-US" sz="2400" b="1" dirty="0">
                <a:latin typeface="Times New Roman" panose="02020603050405020304" pitchFamily="18" charset="0"/>
                <a:cs typeface="Times New Roman" panose="02020603050405020304" pitchFamily="18" charset="0"/>
              </a:rPr>
              <a:t>B</a:t>
            </a:r>
            <a:r>
              <a:rPr lang="en-US" sz="2400" i="1" baseline="30000" dirty="0">
                <a:latin typeface="Times New Roman" panose="02020603050405020304" pitchFamily="18" charset="0"/>
                <a:cs typeface="Times New Roman" panose="02020603050405020304" pitchFamily="18" charset="0"/>
              </a:rPr>
              <a:t>r </a:t>
            </a:r>
            <a:r>
              <a:rPr lang="en-US" sz="2400" i="1" baseline="30000" dirty="0" smtClean="0">
                <a:latin typeface="Times New Roman" panose="02020603050405020304" pitchFamily="18" charset="0"/>
                <a:cs typeface="Times New Roman" panose="02020603050405020304" pitchFamily="18" charset="0"/>
              </a:rPr>
              <a:t> </a:t>
            </a:r>
            <a:r>
              <a:rPr lang="en-US" sz="2400" dirty="0" smtClean="0"/>
              <a:t>are </a:t>
            </a:r>
            <a:endParaRPr lang="en-US" sz="2400" dirty="0"/>
          </a:p>
        </p:txBody>
      </p:sp>
    </p:spTree>
    <p:extLst>
      <p:ext uri="{BB962C8B-B14F-4D97-AF65-F5344CB8AC3E}">
        <p14:creationId xmlns:p14="http://schemas.microsoft.com/office/powerpoint/2010/main" val="1825812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3600" dirty="0" smtClean="0">
                <a:solidFill>
                  <a:schemeClr val="accent2"/>
                </a:solidFill>
              </a:rPr>
              <a:t>Maximizing the Magnitude of NMR Signals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9233" y="1066800"/>
            <a:ext cx="8845533" cy="954107"/>
          </a:xfrm>
          <a:prstGeom prst="rect">
            <a:avLst/>
          </a:prstGeom>
          <a:noFill/>
        </p:spPr>
        <p:txBody>
          <a:bodyPr wrap="square" rtlCol="0">
            <a:spAutoFit/>
          </a:bodyPr>
          <a:lstStyle/>
          <a:p>
            <a:r>
              <a:rPr lang="en-US" sz="2800" dirty="0" smtClean="0"/>
              <a:t>The goal is to maximize the magnitude of the NMR signal:</a:t>
            </a:r>
            <a:endParaRPr lang="en-US" sz="2800" baseline="-25000" dirty="0"/>
          </a:p>
        </p:txBody>
      </p:sp>
      <mc:AlternateContent xmlns:mc="http://schemas.openxmlformats.org/markup-compatibility/2006" xmlns:a14="http://schemas.microsoft.com/office/drawing/2010/main">
        <mc:Choice Requires="a14">
          <p:sp>
            <p:nvSpPr>
              <p:cNvPr id="19" name="TextBox 18"/>
              <p:cNvSpPr txBox="1"/>
              <p:nvPr/>
            </p:nvSpPr>
            <p:spPr>
              <a:xfrm>
                <a:off x="1444818" y="1981200"/>
                <a:ext cx="434638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a:rPr>
                            <m:t>𝑉</m:t>
                          </m:r>
                          <m:d>
                            <m:dPr>
                              <m:ctrlPr>
                                <a:rPr lang="en-US" sz="2800" b="0" i="1" smtClean="0">
                                  <a:latin typeface="Cambria Math" panose="02040503050406030204" pitchFamily="18" charset="0"/>
                                </a:rPr>
                              </m:ctrlPr>
                            </m:dPr>
                            <m:e>
                              <m:r>
                                <a:rPr lang="en-US" sz="2800" b="0" i="1" smtClean="0">
                                  <a:latin typeface="Cambria Math"/>
                                </a:rPr>
                                <m:t>𝑡</m:t>
                              </m:r>
                            </m:e>
                          </m:d>
                        </m:e>
                      </m:d>
                      <m:r>
                        <a:rPr lang="en-US" sz="2800" i="1" smtClean="0">
                          <a:latin typeface="Cambria Math"/>
                        </a:rPr>
                        <m:t>=</m:t>
                      </m:r>
                      <m:r>
                        <a:rPr lang="en-US" sz="2800" b="0" i="1" smtClean="0">
                          <a:latin typeface="Cambria Math"/>
                        </a:rPr>
                        <m:t>2</m:t>
                      </m:r>
                      <m:r>
                        <a:rPr lang="en-US" sz="2800" b="0" i="1" smtClean="0">
                          <a:latin typeface="Cambria Math"/>
                          <a:ea typeface="Cambria Math"/>
                        </a:rPr>
                        <m:t>𝜋</m:t>
                      </m:r>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𝑣</m:t>
                          </m:r>
                        </m:e>
                        <m:sub>
                          <m:r>
                            <a:rPr lang="en-US" sz="2800" b="0" i="1" smtClean="0">
                              <a:latin typeface="Cambria Math"/>
                              <a:ea typeface="Cambria Math"/>
                            </a:rPr>
                            <m:t>0</m:t>
                          </m:r>
                        </m:sub>
                      </m:sSub>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𝑉</m:t>
                          </m:r>
                        </m:e>
                        <m:sub>
                          <m:r>
                            <a:rPr lang="en-US" sz="2800" b="0" i="1" smtClean="0">
                              <a:latin typeface="Cambria Math"/>
                              <a:ea typeface="Cambria Math"/>
                            </a:rPr>
                            <m:t>𝑠</m:t>
                          </m:r>
                        </m:sub>
                      </m:sSub>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𝑀</m:t>
                          </m:r>
                        </m:e>
                        <m:sub>
                          <m:r>
                            <a:rPr lang="en-US" sz="2800" b="0" i="1" smtClean="0">
                              <a:latin typeface="Cambria Math"/>
                              <a:ea typeface="Cambria Math"/>
                            </a:rPr>
                            <m:t>0</m:t>
                          </m:r>
                        </m:sub>
                      </m:sSub>
                      <m:sSup>
                        <m:sSupPr>
                          <m:ctrlPr>
                            <a:rPr lang="en-US" sz="2800" i="1">
                              <a:latin typeface="Cambria Math" panose="02040503050406030204" pitchFamily="18" charset="0"/>
                              <a:ea typeface="Cambria Math"/>
                            </a:rPr>
                          </m:ctrlPr>
                        </m:sSupPr>
                        <m:e>
                          <m:r>
                            <a:rPr lang="en-US" sz="2800" i="1">
                              <a:latin typeface="Cambria Math"/>
                              <a:ea typeface="Cambria Math"/>
                            </a:rPr>
                            <m:t>𝐵</m:t>
                          </m:r>
                        </m:e>
                        <m:sup>
                          <m:r>
                            <a:rPr lang="en-US" sz="2800" i="1">
                              <a:latin typeface="Cambria Math"/>
                              <a:ea typeface="Cambria Math"/>
                            </a:rPr>
                            <m:t>𝑟</m:t>
                          </m:r>
                        </m:sup>
                      </m:sSup>
                      <m:r>
                        <m:rPr>
                          <m:sty m:val="p"/>
                        </m:rPr>
                        <a:rPr lang="en-US" sz="2800" b="0" i="0" smtClean="0">
                          <a:latin typeface="Cambria Math"/>
                          <a:ea typeface="Cambria Math"/>
                        </a:rPr>
                        <m:t>sin</m:t>
                      </m:r>
                      <m:r>
                        <a:rPr lang="en-US" sz="2800" b="0" i="1" smtClean="0">
                          <a:latin typeface="Cambria Math"/>
                          <a:ea typeface="Cambria Math"/>
                        </a:rPr>
                        <m:t>𝛼</m:t>
                      </m:r>
                    </m:oMath>
                  </m:oMathPara>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444818" y="1981200"/>
                <a:ext cx="4346382"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53012" y="2819400"/>
                <a:ext cx="8845533" cy="3708708"/>
              </a:xfrm>
              <a:prstGeom prst="rect">
                <a:avLst/>
              </a:prstGeom>
              <a:noFill/>
            </p:spPr>
            <p:txBody>
              <a:bodyPr wrap="square" rtlCol="0">
                <a:spAutoFit/>
              </a:bodyPr>
              <a:lstStyle/>
              <a:p>
                <a14:m>
                  <m:oMath xmlns:m="http://schemas.openxmlformats.org/officeDocument/2006/math">
                    <m:r>
                      <a:rPr lang="en-US" sz="2800" i="1" smtClean="0">
                        <a:latin typeface="Cambria Math"/>
                        <a:ea typeface="Cambria Math"/>
                      </a:rPr>
                      <m:t>𝛼</m:t>
                    </m:r>
                  </m:oMath>
                </a14:m>
                <a:r>
                  <a:rPr lang="en-US" sz="2800" dirty="0" smtClean="0"/>
                  <a:t> is called the </a:t>
                </a:r>
                <a:r>
                  <a:rPr lang="en-US" sz="2800" dirty="0" smtClean="0">
                    <a:solidFill>
                      <a:srgbClr val="0000FF"/>
                    </a:solidFill>
                  </a:rPr>
                  <a:t>tip angle </a:t>
                </a:r>
                <a:r>
                  <a:rPr lang="en-US" sz="2800" dirty="0" smtClean="0"/>
                  <a:t>or </a:t>
                </a:r>
                <a:r>
                  <a:rPr lang="en-US" sz="2800" dirty="0" smtClean="0">
                    <a:solidFill>
                      <a:srgbClr val="0000FF"/>
                    </a:solidFill>
                  </a:rPr>
                  <a:t>flip angle</a:t>
                </a:r>
                <a:r>
                  <a:rPr lang="en-US" sz="2800" dirty="0" smtClean="0"/>
                  <a:t>. </a:t>
                </a:r>
              </a:p>
              <a:p>
                <a:r>
                  <a:rPr lang="en-US" sz="2800" dirty="0" smtClean="0">
                    <a:ea typeface="Cambria Math"/>
                  </a:rPr>
                  <a:t>Increasing </a:t>
                </a:r>
                <a14:m>
                  <m:oMath xmlns:m="http://schemas.openxmlformats.org/officeDocument/2006/math">
                    <m:r>
                      <a:rPr lang="en-US" sz="2800" i="1">
                        <a:latin typeface="Cambria Math"/>
                        <a:ea typeface="Cambria Math"/>
                      </a:rPr>
                      <m:t>𝛼</m:t>
                    </m:r>
                    <m:r>
                      <a:rPr lang="en-US" sz="2800" i="1">
                        <a:latin typeface="Cambria Math"/>
                        <a:ea typeface="Cambria Math"/>
                      </a:rPr>
                      <m:t> </m:t>
                    </m:r>
                  </m:oMath>
                </a14:m>
                <a:r>
                  <a:rPr lang="en-US" sz="2800" dirty="0" smtClean="0"/>
                  <a:t>to </a:t>
                </a:r>
                <a:r>
                  <a:rPr lang="en-US" sz="2800" dirty="0" smtClean="0">
                    <a:solidFill>
                      <a:srgbClr val="0000FF"/>
                    </a:solidFill>
                    <a:sym typeface="Symbol" panose="05050102010706020507" pitchFamily="18" charset="2"/>
                  </a:rPr>
                  <a:t></a:t>
                </a:r>
                <a:r>
                  <a:rPr lang="en-US" sz="2800" dirty="0" smtClean="0">
                    <a:solidFill>
                      <a:srgbClr val="0000FF"/>
                    </a:solidFill>
                  </a:rPr>
                  <a:t>/</a:t>
                </a:r>
                <a:r>
                  <a:rPr lang="en-US" sz="2000" dirty="0" smtClean="0">
                    <a:solidFill>
                      <a:srgbClr val="0000FF"/>
                    </a:solidFill>
                  </a:rPr>
                  <a:t>2</a:t>
                </a:r>
                <a:r>
                  <a:rPr lang="en-US" sz="2800" dirty="0" smtClean="0"/>
                  <a:t> will maximize </a:t>
                </a:r>
                <a:r>
                  <a:rPr lang="en-US" sz="2800" i="1" dirty="0" smtClean="0">
                    <a:latin typeface="Times New Roman" panose="02020603050405020304" pitchFamily="18" charset="0"/>
                    <a:cs typeface="Times New Roman" panose="02020603050405020304" pitchFamily="18" charset="0"/>
                  </a:rPr>
                  <a:t>V</a:t>
                </a:r>
                <a:r>
                  <a:rPr lang="en-US" sz="2800" dirty="0" smtClean="0"/>
                  <a:t> but will increase the time to obtain the NMR signal.</a:t>
                </a:r>
              </a:p>
              <a:p>
                <a:r>
                  <a:rPr lang="en-US" sz="2800" dirty="0" smtClean="0"/>
                  <a:t>Increasing </a:t>
                </a:r>
                <a:r>
                  <a:rPr lang="en-US" sz="2800" i="1" dirty="0" smtClean="0">
                    <a:latin typeface="Times New Roman" panose="02020603050405020304" pitchFamily="18" charset="0"/>
                    <a:cs typeface="Times New Roman" panose="02020603050405020304" pitchFamily="18" charset="0"/>
                  </a:rPr>
                  <a:t>V</a:t>
                </a:r>
                <a:r>
                  <a:rPr lang="en-US" sz="2800" i="1" baseline="-25000" dirty="0" smtClean="0">
                    <a:latin typeface="Times New Roman" panose="02020603050405020304" pitchFamily="18" charset="0"/>
                    <a:cs typeface="Times New Roman" panose="02020603050405020304" pitchFamily="18" charset="0"/>
                  </a:rPr>
                  <a:t>s</a:t>
                </a:r>
                <a:r>
                  <a:rPr lang="en-US" sz="2800" i="1" dirty="0" smtClean="0">
                    <a:latin typeface="Times New Roman" panose="02020603050405020304" pitchFamily="18" charset="0"/>
                    <a:cs typeface="Times New Roman" panose="02020603050405020304" pitchFamily="18" charset="0"/>
                  </a:rPr>
                  <a:t> </a:t>
                </a:r>
                <a:r>
                  <a:rPr lang="en-US" sz="2800" dirty="0" smtClean="0"/>
                  <a:t>will reduce the resolution.</a:t>
                </a:r>
              </a:p>
              <a:p>
                <a:endParaRPr lang="en-US" sz="1100" dirty="0" smtClean="0">
                  <a:solidFill>
                    <a:srgbClr val="3C38DC"/>
                  </a:solidFill>
                </a:endParaRPr>
              </a:p>
              <a:p>
                <a:r>
                  <a:rPr lang="en-US" sz="2800" dirty="0" smtClean="0">
                    <a:solidFill>
                      <a:srgbClr val="3C38DC"/>
                    </a:solidFill>
                  </a:rPr>
                  <a:t>Example:</a:t>
                </a:r>
              </a:p>
              <a:p>
                <a:r>
                  <a:rPr lang="en-US" sz="2800" dirty="0" smtClean="0"/>
                  <a:t>If we want to double the resolution in all three dimensions, by how much should we increase the value of </a:t>
                </a:r>
                <a:r>
                  <a:rPr lang="en-US" sz="2800" i="1" dirty="0" smtClean="0">
                    <a:latin typeface="Times New Roman" panose="02020603050405020304" pitchFamily="18" charset="0"/>
                    <a:cs typeface="Times New Roman" panose="02020603050405020304" pitchFamily="18" charset="0"/>
                  </a:rPr>
                  <a:t>B</a:t>
                </a:r>
                <a:r>
                  <a:rPr lang="en-US" sz="2800" baseline="-25000" dirty="0" smtClean="0">
                    <a:latin typeface="Times New Roman" panose="02020603050405020304" pitchFamily="18" charset="0"/>
                    <a:cs typeface="Times New Roman" panose="02020603050405020304" pitchFamily="18" charset="0"/>
                  </a:rPr>
                  <a:t>0</a:t>
                </a:r>
                <a:r>
                  <a:rPr lang="en-US" sz="2800" dirty="0" smtClean="0"/>
                  <a:t> if it was initially 1.5 tesla?</a:t>
                </a:r>
              </a:p>
            </p:txBody>
          </p:sp>
        </mc:Choice>
        <mc:Fallback xmlns="">
          <p:sp>
            <p:nvSpPr>
              <p:cNvPr id="15" name="TextBox 14"/>
              <p:cNvSpPr txBox="1">
                <a:spLocks noRot="1" noChangeAspect="1" noMove="1" noResize="1" noEditPoints="1" noAdjustHandles="1" noChangeArrowheads="1" noChangeShapeType="1" noTextEdit="1"/>
              </p:cNvSpPr>
              <p:nvPr/>
            </p:nvSpPr>
            <p:spPr>
              <a:xfrm>
                <a:off x="153012" y="2819400"/>
                <a:ext cx="8845533" cy="3708708"/>
              </a:xfrm>
              <a:prstGeom prst="rect">
                <a:avLst/>
              </a:prstGeom>
              <a:blipFill rotWithShape="0">
                <a:blip r:embed="rId3"/>
                <a:stretch>
                  <a:fillRect l="-1378" t="-1809" r="-1999" b="-3618"/>
                </a:stretch>
              </a:blipFill>
            </p:spPr>
            <p:txBody>
              <a:bodyPr/>
              <a:lstStyle/>
              <a:p>
                <a:r>
                  <a:rPr lang="en-US">
                    <a:noFill/>
                  </a:rPr>
                  <a:t> </a:t>
                </a:r>
              </a:p>
            </p:txBody>
          </p:sp>
        </mc:Fallback>
      </mc:AlternateContent>
    </p:spTree>
    <p:extLst>
      <p:ext uri="{BB962C8B-B14F-4D97-AF65-F5344CB8AC3E}">
        <p14:creationId xmlns:p14="http://schemas.microsoft.com/office/powerpoint/2010/main" val="4236452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RF Excitation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200" y="2438400"/>
            <a:ext cx="7162800" cy="4154984"/>
          </a:xfrm>
          <a:prstGeom prst="rect">
            <a:avLst/>
          </a:prstGeom>
          <a:noFill/>
        </p:spPr>
        <p:txBody>
          <a:bodyPr wrap="square" rtlCol="0">
            <a:spAutoFit/>
          </a:bodyPr>
          <a:lstStyle/>
          <a:p>
            <a:pPr marL="457200" indent="-457200">
              <a:buAutoNum type="arabicParenR"/>
            </a:pPr>
            <a:r>
              <a:rPr lang="en-US" sz="2400" dirty="0" smtClean="0"/>
              <a:t>RF excitation is established by a pulse of alternating current running through an antenna (coil) surrounding the sample.</a:t>
            </a:r>
          </a:p>
          <a:p>
            <a:pPr marL="457200" indent="-457200">
              <a:buAutoNum type="arabicParenR"/>
            </a:pPr>
            <a:r>
              <a:rPr lang="en-US" sz="2400" dirty="0" smtClean="0"/>
              <a:t>The antenna will radiate </a:t>
            </a:r>
            <a:r>
              <a:rPr lang="en-US" sz="2400" dirty="0" smtClean="0">
                <a:solidFill>
                  <a:srgbClr val="0000FF"/>
                </a:solidFill>
              </a:rPr>
              <a:t>circularly polarized </a:t>
            </a:r>
            <a:r>
              <a:rPr lang="en-US" sz="2400" dirty="0" smtClean="0"/>
              <a:t>magnetic field </a:t>
            </a:r>
            <a:r>
              <a:rPr lang="en-US" sz="2400" i="1" dirty="0">
                <a:latin typeface="Times New Roman" panose="02020603050405020304" pitchFamily="18" charset="0"/>
                <a:cs typeface="Times New Roman" panose="02020603050405020304" pitchFamily="18" charset="0"/>
              </a:rPr>
              <a:t>B</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t>
            </a:r>
            <a:r>
              <a:rPr lang="en-US" sz="2400" dirty="0" smtClean="0"/>
              <a:t>with </a:t>
            </a:r>
            <a:r>
              <a:rPr lang="en-US" sz="2400" dirty="0" err="1" smtClean="0"/>
              <a:t>Larmor</a:t>
            </a:r>
            <a:r>
              <a:rPr lang="en-US" sz="2400" dirty="0" smtClean="0"/>
              <a:t> frequency using </a:t>
            </a:r>
            <a:r>
              <a:rPr lang="en-US" sz="2400" dirty="0" smtClean="0">
                <a:solidFill>
                  <a:srgbClr val="0000FF"/>
                </a:solidFill>
              </a:rPr>
              <a:t>quadrature</a:t>
            </a:r>
            <a:r>
              <a:rPr lang="en-US" sz="2400" dirty="0" smtClean="0"/>
              <a:t> RF coils. </a:t>
            </a:r>
          </a:p>
          <a:p>
            <a:pPr marL="457200" indent="-457200">
              <a:buAutoNum type="arabicParenR"/>
            </a:pPr>
            <a:r>
              <a:rPr lang="en-US" sz="2400" dirty="0" smtClean="0"/>
              <a:t>When the frequencies of </a:t>
            </a:r>
            <a:r>
              <a:rPr lang="en-US" sz="2400" i="1" dirty="0" smtClean="0">
                <a:latin typeface="Times New Roman" panose="02020603050405020304" pitchFamily="18" charset="0"/>
                <a:cs typeface="Times New Roman" panose="02020603050405020304" pitchFamily="18" charset="0"/>
              </a:rPr>
              <a:t>B</a:t>
            </a:r>
            <a:r>
              <a:rPr lang="en-US" sz="2400" baseline="-25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 </a:t>
            </a:r>
            <a:r>
              <a:rPr lang="en-US" sz="2400" dirty="0" smtClean="0"/>
              <a:t>and </a:t>
            </a:r>
            <a:r>
              <a:rPr lang="en-US" sz="2400" b="1" i="1" dirty="0" smtClean="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a:t>
            </a:r>
            <a:r>
              <a:rPr lang="en-US" sz="2400" dirty="0" smtClean="0"/>
              <a:t> are the same then </a:t>
            </a:r>
            <a:r>
              <a:rPr lang="en-US" sz="2400" b="1"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a:t>
            </a:r>
            <a:r>
              <a:rPr lang="en-US" sz="2400" dirty="0" smtClean="0"/>
              <a:t> will be pushed away from the external magnetic field </a:t>
            </a:r>
            <a:r>
              <a:rPr lang="en-US" sz="2400" i="1" dirty="0" smtClean="0">
                <a:latin typeface="Times New Roman" panose="02020603050405020304" pitchFamily="18" charset="0"/>
                <a:cs typeface="Times New Roman" panose="02020603050405020304" pitchFamily="18" charset="0"/>
              </a:rPr>
              <a:t>B</a:t>
            </a:r>
            <a:r>
              <a:rPr lang="en-US" sz="2400" baseline="-25000" dirty="0" smtClean="0">
                <a:latin typeface="Times New Roman" panose="02020603050405020304" pitchFamily="18" charset="0"/>
                <a:cs typeface="Times New Roman" panose="02020603050405020304" pitchFamily="18" charset="0"/>
              </a:rPr>
              <a:t>0</a:t>
            </a:r>
            <a:r>
              <a:rPr lang="en-US" sz="2400" dirty="0" smtClean="0"/>
              <a:t> by tip angle </a:t>
            </a:r>
            <a:r>
              <a:rPr lang="el-GR" sz="2400" dirty="0" smtClean="0">
                <a:latin typeface="Times New Roman" panose="02020603050405020304" pitchFamily="18" charset="0"/>
                <a:cs typeface="Times New Roman" panose="02020603050405020304" pitchFamily="18" charset="0"/>
              </a:rPr>
              <a:t>α</a:t>
            </a:r>
            <a:r>
              <a:rPr lang="en-US" sz="2400" dirty="0" smtClean="0"/>
              <a:t>.</a:t>
            </a:r>
          </a:p>
          <a:p>
            <a:pPr marL="457200" indent="-457200">
              <a:buAutoNum type="arabicParenR"/>
            </a:pPr>
            <a:r>
              <a:rPr lang="en-US" sz="2400" dirty="0" smtClean="0"/>
              <a:t>The value of </a:t>
            </a:r>
            <a:r>
              <a:rPr lang="el-GR" sz="2400" dirty="0" smtClean="0">
                <a:latin typeface="Times New Roman" panose="02020603050405020304" pitchFamily="18" charset="0"/>
                <a:cs typeface="Times New Roman" panose="02020603050405020304" pitchFamily="18" charset="0"/>
              </a:rPr>
              <a:t>α</a:t>
            </a:r>
            <a:r>
              <a:rPr lang="en-US" sz="2400" dirty="0" smtClean="0">
                <a:latin typeface="Arial"/>
                <a:cs typeface="Arial"/>
              </a:rPr>
              <a:t> depends proportionally on the strength of the pulse and the time duration. </a:t>
            </a:r>
            <a:endParaRPr lang="en-US" sz="2400" dirty="0" smtClean="0"/>
          </a:p>
        </p:txBody>
      </p:sp>
      <p:sp>
        <p:nvSpPr>
          <p:cNvPr id="2" name="Rectangle 1"/>
          <p:cNvSpPr/>
          <p:nvPr/>
        </p:nvSpPr>
        <p:spPr>
          <a:xfrm>
            <a:off x="76200" y="961072"/>
            <a:ext cx="8991600" cy="1569660"/>
          </a:xfrm>
          <a:prstGeom prst="rect">
            <a:avLst/>
          </a:prstGeom>
        </p:spPr>
        <p:txBody>
          <a:bodyPr wrap="square">
            <a:spAutoFit/>
          </a:bodyPr>
          <a:lstStyle/>
          <a:p>
            <a:r>
              <a:rPr lang="en-US" sz="2400" dirty="0"/>
              <a:t>When the magnetization vector </a:t>
            </a:r>
            <a:r>
              <a:rPr lang="en-US" sz="2400" b="1" dirty="0">
                <a:latin typeface="Times New Roman" panose="02020603050405020304" pitchFamily="18" charset="0"/>
                <a:cs typeface="Times New Roman" panose="02020603050405020304" pitchFamily="18" charset="0"/>
              </a:rPr>
              <a:t>M</a:t>
            </a:r>
            <a:r>
              <a:rPr lang="en-US" sz="2400" dirty="0" smtClean="0"/>
              <a:t> </a:t>
            </a:r>
            <a:r>
              <a:rPr lang="en-US" sz="2400" dirty="0"/>
              <a:t>is aligned with the strong external vector </a:t>
            </a:r>
            <a:r>
              <a:rPr lang="en-US" sz="2400" b="1" dirty="0">
                <a:latin typeface="Times New Roman" panose="02020603050405020304" pitchFamily="18" charset="0"/>
                <a:cs typeface="Times New Roman" panose="02020603050405020304" pitchFamily="18" charset="0"/>
              </a:rPr>
              <a:t>B</a:t>
            </a:r>
            <a:r>
              <a:rPr lang="en-US" sz="2400" baseline="-25000" dirty="0">
                <a:latin typeface="Times New Roman" panose="02020603050405020304" pitchFamily="18" charset="0"/>
                <a:cs typeface="Times New Roman" panose="02020603050405020304" pitchFamily="18" charset="0"/>
              </a:rPr>
              <a:t>0</a:t>
            </a:r>
            <a:r>
              <a:rPr lang="en-US" sz="2400" dirty="0"/>
              <a:t> it is very hard to detect </a:t>
            </a:r>
            <a:r>
              <a:rPr lang="en-US" sz="2400" b="1" dirty="0">
                <a:latin typeface="Times New Roman" panose="02020603050405020304" pitchFamily="18" charset="0"/>
                <a:cs typeface="Times New Roman" panose="02020603050405020304" pitchFamily="18" charset="0"/>
              </a:rPr>
              <a:t>M</a:t>
            </a:r>
            <a:r>
              <a:rPr lang="en-US" sz="2400" dirty="0"/>
              <a:t> by the RF antenna. RF excitation is the tool to push </a:t>
            </a:r>
            <a:r>
              <a:rPr lang="en-US" sz="2400" b="1" dirty="0">
                <a:latin typeface="Times New Roman" panose="02020603050405020304" pitchFamily="18" charset="0"/>
                <a:cs typeface="Times New Roman" panose="02020603050405020304" pitchFamily="18" charset="0"/>
              </a:rPr>
              <a:t>M</a:t>
            </a:r>
            <a:r>
              <a:rPr lang="en-US" sz="2400" dirty="0" smtClean="0"/>
              <a:t> </a:t>
            </a:r>
            <a:r>
              <a:rPr lang="en-US" sz="2400" dirty="0"/>
              <a:t>vector away from the </a:t>
            </a:r>
            <a:r>
              <a:rPr lang="en-US" sz="2400" b="1" dirty="0">
                <a:latin typeface="Times New Roman" panose="02020603050405020304" pitchFamily="18" charset="0"/>
                <a:cs typeface="Times New Roman" panose="02020603050405020304" pitchFamily="18" charset="0"/>
              </a:rPr>
              <a:t>B</a:t>
            </a:r>
            <a:r>
              <a:rPr lang="en-US" sz="2400" baseline="-25000" dirty="0">
                <a:latin typeface="Times New Roman" panose="02020603050405020304" pitchFamily="18" charset="0"/>
                <a:cs typeface="Times New Roman" panose="02020603050405020304" pitchFamily="18" charset="0"/>
              </a:rPr>
              <a:t>0</a:t>
            </a:r>
            <a:r>
              <a:rPr lang="en-US" sz="2400" dirty="0" smtClean="0"/>
              <a:t> </a:t>
            </a:r>
            <a:r>
              <a:rPr lang="en-US" sz="2400" dirty="0"/>
              <a:t>in order to detect </a:t>
            </a:r>
            <a:r>
              <a:rPr lang="en-US" sz="2400" b="1" dirty="0">
                <a:latin typeface="Times New Roman" panose="02020603050405020304" pitchFamily="18" charset="0"/>
                <a:cs typeface="Times New Roman" panose="02020603050405020304" pitchFamily="18" charset="0"/>
              </a:rPr>
              <a:t>M</a:t>
            </a:r>
            <a:r>
              <a:rPr lang="en-US" sz="2400" dirty="0" smtClean="0"/>
              <a:t>.</a:t>
            </a:r>
            <a:endParaRPr lang="en-US"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495800"/>
            <a:ext cx="2185774"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stretch>
            <a:fillRect/>
          </a:stretch>
        </p:blipFill>
        <p:spPr>
          <a:xfrm>
            <a:off x="7772400" y="2393513"/>
            <a:ext cx="1029077" cy="1831757"/>
          </a:xfrm>
          <a:prstGeom prst="rect">
            <a:avLst/>
          </a:prstGeom>
        </p:spPr>
      </p:pic>
    </p:spTree>
    <p:extLst>
      <p:ext uri="{BB962C8B-B14F-4D97-AF65-F5344CB8AC3E}">
        <p14:creationId xmlns:p14="http://schemas.microsoft.com/office/powerpoint/2010/main" val="781458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221072" y="2827172"/>
            <a:ext cx="809005" cy="1440029"/>
          </a:xfrm>
          <a:prstGeom prst="rect">
            <a:avLst/>
          </a:prstGeom>
        </p:spPr>
      </p:pic>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RF Excitation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200" y="1066800"/>
            <a:ext cx="6324600" cy="523220"/>
          </a:xfrm>
          <a:prstGeom prst="rect">
            <a:avLst/>
          </a:prstGeom>
          <a:noFill/>
        </p:spPr>
        <p:txBody>
          <a:bodyPr wrap="square" rtlCol="0">
            <a:spAutoFit/>
          </a:bodyPr>
          <a:lstStyle/>
          <a:p>
            <a:r>
              <a:rPr lang="en-US" sz="2800" dirty="0" smtClean="0"/>
              <a:t>The circularly RF excitation pulse </a:t>
            </a:r>
            <a:r>
              <a:rPr lang="en-US" sz="2800" i="1" dirty="0">
                <a:latin typeface="Times New Roman" panose="02020603050405020304" pitchFamily="18" charset="0"/>
                <a:cs typeface="Times New Roman" panose="02020603050405020304" pitchFamily="18" charset="0"/>
              </a:rPr>
              <a:t>B</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a:t>
            </a:r>
            <a:endParaRPr lang="en-US" sz="2800" dirty="0" smtClean="0"/>
          </a:p>
        </p:txBody>
      </p:sp>
      <mc:AlternateContent xmlns:mc="http://schemas.openxmlformats.org/markup-compatibility/2006" xmlns:a14="http://schemas.microsoft.com/office/drawing/2010/main">
        <mc:Choice Requires="a14">
          <p:sp>
            <p:nvSpPr>
              <p:cNvPr id="7" name="TextBox 6"/>
              <p:cNvSpPr txBox="1"/>
              <p:nvPr/>
            </p:nvSpPr>
            <p:spPr>
              <a:xfrm>
                <a:off x="914399" y="1752600"/>
                <a:ext cx="4133567" cy="4609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𝐵</m:t>
                          </m:r>
                        </m:e>
                        <m:sub>
                          <m:r>
                            <a:rPr lang="en-US" sz="2800" b="0" i="1" smtClean="0">
                              <a:latin typeface="Cambria Math"/>
                            </a:rPr>
                            <m:t>1</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Sup>
                        <m:sSubSupPr>
                          <m:ctrlPr>
                            <a:rPr lang="en-US" sz="2800" i="1" smtClean="0">
                              <a:latin typeface="Cambria Math" panose="02040503050406030204" pitchFamily="18" charset="0"/>
                            </a:rPr>
                          </m:ctrlPr>
                        </m:sSubSupPr>
                        <m:e>
                          <m:r>
                            <a:rPr lang="en-US" sz="2800" b="0" i="1" smtClean="0">
                              <a:latin typeface="Cambria Math"/>
                            </a:rPr>
                            <m:t>𝐵</m:t>
                          </m:r>
                        </m:e>
                        <m:sub>
                          <m:r>
                            <a:rPr lang="en-US" sz="2800" b="0" i="1" smtClean="0">
                              <a:latin typeface="Cambria Math"/>
                            </a:rPr>
                            <m:t>1</m:t>
                          </m:r>
                        </m:sub>
                        <m:sup>
                          <m:r>
                            <a:rPr lang="en-US" sz="2800" b="0" i="1" smtClean="0">
                              <a:latin typeface="Cambria Math"/>
                            </a:rPr>
                            <m:t>𝑒</m:t>
                          </m:r>
                        </m:sup>
                      </m:sSubSup>
                      <m:r>
                        <a:rPr lang="en-US" sz="2800" b="0" i="1" smtClean="0">
                          <a:latin typeface="Cambria Math"/>
                        </a:rPr>
                        <m:t>(</m:t>
                      </m:r>
                      <m:r>
                        <a:rPr lang="en-US" sz="2800" b="0" i="1" smtClean="0">
                          <a:latin typeface="Cambria Math"/>
                        </a:rPr>
                        <m:t>𝑡</m:t>
                      </m:r>
                      <m:r>
                        <a:rPr lang="en-US" sz="2800" b="0" i="1" smtClean="0">
                          <a:latin typeface="Cambria Math"/>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𝑗</m:t>
                          </m:r>
                          <m:d>
                            <m:dPr>
                              <m:ctrlPr>
                                <a:rPr lang="en-US" sz="2800" i="1">
                                  <a:latin typeface="Cambria Math" panose="02040503050406030204" pitchFamily="18" charset="0"/>
                                  <a:ea typeface="Cambria Math" panose="02040503050406030204" pitchFamily="18" charset="0"/>
                                </a:rPr>
                              </m:ctrlPr>
                            </m:dPr>
                            <m:e>
                              <m:r>
                                <a:rPr lang="en-US" sz="2800" b="0" i="1" smtClean="0">
                                  <a:latin typeface="Cambria Math"/>
                                  <a:ea typeface="Cambria Math" panose="02040503050406030204" pitchFamily="18" charset="0"/>
                                </a:rPr>
                                <m:t>2</m:t>
                              </m:r>
                              <m:r>
                                <a:rPr lang="en-US" sz="2800" b="0" i="1" smtClean="0">
                                  <a:latin typeface="Cambria Math"/>
                                  <a:ea typeface="Cambria Math"/>
                                </a:rPr>
                                <m:t>𝜋</m:t>
                              </m:r>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i="1" smtClean="0">
                                  <a:latin typeface="Cambria Math"/>
                                  <a:ea typeface="Cambria Math"/>
                                </a:rPr>
                                <m:t>𝜑</m:t>
                              </m:r>
                            </m:e>
                          </m:d>
                        </m:sup>
                      </m:sSup>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914399" y="1752600"/>
                <a:ext cx="4133567" cy="460960"/>
              </a:xfrm>
              <a:prstGeom prst="rect">
                <a:avLst/>
              </a:prstGeom>
              <a:blipFill rotWithShape="1">
                <a:blip r:embed="rId3"/>
                <a:stretch>
                  <a:fillRect/>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1451" y="4343400"/>
            <a:ext cx="2456349" cy="2123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44852" y="6412468"/>
            <a:ext cx="1851789" cy="369332"/>
          </a:xfrm>
          <a:prstGeom prst="rect">
            <a:avLst/>
          </a:prstGeom>
          <a:noFill/>
        </p:spPr>
        <p:txBody>
          <a:bodyPr wrap="none" rtlCol="0">
            <a:spAutoFit/>
          </a:bodyPr>
          <a:lstStyle/>
          <a:p>
            <a:r>
              <a:rPr lang="en-US" dirty="0" smtClean="0">
                <a:solidFill>
                  <a:srgbClr val="3C38DC"/>
                </a:solidFill>
              </a:rPr>
              <a:t>Rotational plane</a:t>
            </a:r>
            <a:endParaRPr lang="en-US" dirty="0">
              <a:solidFill>
                <a:srgbClr val="3C38DC"/>
              </a:solidFill>
            </a:endParaRPr>
          </a:p>
        </p:txBody>
      </p:sp>
      <mc:AlternateContent xmlns:mc="http://schemas.openxmlformats.org/markup-compatibility/2006" xmlns:a14="http://schemas.microsoft.com/office/drawing/2010/main">
        <mc:Choice Requires="a14">
          <p:sp>
            <p:nvSpPr>
              <p:cNvPr id="10" name="Rectangle 9"/>
              <p:cNvSpPr/>
              <p:nvPr/>
            </p:nvSpPr>
            <p:spPr>
              <a:xfrm>
                <a:off x="76200" y="3229991"/>
                <a:ext cx="8144872" cy="1418209"/>
              </a:xfrm>
              <a:prstGeom prst="rect">
                <a:avLst/>
              </a:prstGeom>
            </p:spPr>
            <p:txBody>
              <a:bodyPr wrap="square">
                <a:spAutoFit/>
              </a:bodyPr>
              <a:lstStyle/>
              <a:p>
                <a:r>
                  <a:rPr lang="en-US" sz="2800" dirty="0" smtClean="0"/>
                  <a:t>Common RF pulses are the </a:t>
                </a:r>
                <a14:m>
                  <m:oMath xmlns:m="http://schemas.openxmlformats.org/officeDocument/2006/math">
                    <m:r>
                      <a:rPr lang="en-US" sz="2800" i="1" smtClean="0">
                        <a:latin typeface="Cambria Math"/>
                        <a:ea typeface="Cambria Math"/>
                      </a:rPr>
                      <m:t>𝜋</m:t>
                    </m:r>
                    <m:r>
                      <a:rPr lang="en-US" sz="2800" b="0" i="1" smtClean="0">
                        <a:latin typeface="Cambria Math"/>
                        <a:ea typeface="Cambria Math"/>
                      </a:rPr>
                      <m:t>/2</m:t>
                    </m:r>
                  </m:oMath>
                </a14:m>
                <a:r>
                  <a:rPr lang="en-US" sz="2800" dirty="0" smtClean="0"/>
                  <a:t> (</a:t>
                </a:r>
                <a:r>
                  <a:rPr lang="en-US" sz="2800" i="1" dirty="0" smtClean="0">
                    <a:solidFill>
                      <a:srgbClr val="3C38DC"/>
                    </a:solidFill>
                  </a:rPr>
                  <a:t>pi over 2</a:t>
                </a:r>
                <a:r>
                  <a:rPr lang="en-US" sz="2800" dirty="0" smtClean="0"/>
                  <a:t>) and the </a:t>
                </a:r>
                <a14:m>
                  <m:oMath xmlns:m="http://schemas.openxmlformats.org/officeDocument/2006/math">
                    <m:r>
                      <a:rPr lang="en-US" sz="2800" i="1">
                        <a:latin typeface="Cambria Math"/>
                        <a:ea typeface="Cambria Math"/>
                      </a:rPr>
                      <m:t>𝜋</m:t>
                    </m:r>
                  </m:oMath>
                </a14:m>
                <a:r>
                  <a:rPr lang="en-US" sz="2800" dirty="0" smtClean="0"/>
                  <a:t> (</a:t>
                </a:r>
                <a:r>
                  <a:rPr lang="en-US" sz="2800" i="1" dirty="0" smtClean="0">
                    <a:solidFill>
                      <a:srgbClr val="3C38DC"/>
                    </a:solidFill>
                  </a:rPr>
                  <a:t>the inversion pulse</a:t>
                </a:r>
                <a:r>
                  <a:rPr lang="en-US" sz="2800" dirty="0" smtClean="0"/>
                  <a:t>). </a:t>
                </a:r>
                <a:r>
                  <a:rPr lang="en-US" sz="2800" dirty="0"/>
                  <a:t>The final tip angle after an RF excitation of duration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ea typeface="Cambria Math"/>
                          </a:rPr>
                          <m:t>𝜏</m:t>
                        </m:r>
                      </m:e>
                      <m:sub>
                        <m:r>
                          <a:rPr lang="en-US" sz="2800" i="1">
                            <a:latin typeface="Cambria Math"/>
                          </a:rPr>
                          <m:t>𝑝</m:t>
                        </m:r>
                      </m:sub>
                    </m:sSub>
                  </m:oMath>
                </a14:m>
                <a:r>
                  <a:rPr lang="en-US" sz="2800" dirty="0" smtClean="0"/>
                  <a:t>is</a:t>
                </a:r>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76200" y="3229991"/>
                <a:ext cx="8144872" cy="1418209"/>
              </a:xfrm>
              <a:prstGeom prst="rect">
                <a:avLst/>
              </a:prstGeom>
              <a:blipFill rotWithShape="0">
                <a:blip r:embed="rId5"/>
                <a:stretch>
                  <a:fillRect l="-1572" t="-4721" r="-2395" b="-81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57630" y="4643250"/>
                <a:ext cx="3033459" cy="102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𝛼</m:t>
                      </m:r>
                      <m:r>
                        <a:rPr lang="en-US" sz="2800" b="0" i="1" smtClean="0">
                          <a:latin typeface="Cambria Math"/>
                          <a:ea typeface="Cambria Math"/>
                        </a:rPr>
                        <m:t>=</m:t>
                      </m:r>
                      <m:r>
                        <a:rPr lang="en-US" sz="2800" b="0" i="1" smtClean="0">
                          <a:latin typeface="Cambria Math"/>
                          <a:ea typeface="Cambria Math"/>
                        </a:rPr>
                        <m:t>𝛾</m:t>
                      </m:r>
                      <m:nary>
                        <m:naryPr>
                          <m:ctrlPr>
                            <a:rPr lang="en-US" sz="2800" b="0" i="1" smtClean="0">
                              <a:latin typeface="Cambria Math" panose="02040503050406030204" pitchFamily="18" charset="0"/>
                              <a:ea typeface="Cambria Math"/>
                            </a:rPr>
                          </m:ctrlPr>
                        </m:naryPr>
                        <m:sub>
                          <m:r>
                            <m:rPr>
                              <m:brk m:alnAt="23"/>
                            </m:rPr>
                            <a:rPr lang="en-US" sz="2800" b="0" i="1" smtClean="0">
                              <a:latin typeface="Cambria Math"/>
                              <a:ea typeface="Cambria Math"/>
                            </a:rPr>
                            <m:t>0</m:t>
                          </m:r>
                        </m:sub>
                        <m:sup>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𝜏</m:t>
                              </m:r>
                            </m:e>
                            <m:sub>
                              <m:r>
                                <a:rPr lang="en-US" sz="2800" b="0" i="1" smtClean="0">
                                  <a:latin typeface="Cambria Math"/>
                                  <a:ea typeface="Cambria Math"/>
                                </a:rPr>
                                <m:t>𝑝</m:t>
                              </m:r>
                            </m:sub>
                          </m:sSub>
                        </m:sup>
                        <m:e>
                          <m:sSubSup>
                            <m:sSubSupPr>
                              <m:ctrlPr>
                                <a:rPr lang="en-US" sz="2800" b="0" i="1" smtClean="0">
                                  <a:latin typeface="Cambria Math" panose="02040503050406030204" pitchFamily="18" charset="0"/>
                                  <a:ea typeface="Cambria Math"/>
                                </a:rPr>
                              </m:ctrlPr>
                            </m:sSubSupPr>
                            <m:e>
                              <m:r>
                                <a:rPr lang="en-US" sz="2800" b="0" i="1" smtClean="0">
                                  <a:latin typeface="Cambria Math"/>
                                  <a:ea typeface="Cambria Math"/>
                                </a:rPr>
                                <m:t>𝐵</m:t>
                              </m:r>
                            </m:e>
                            <m:sub>
                              <m:r>
                                <a:rPr lang="en-US" sz="2800" b="0" i="1" smtClean="0">
                                  <a:latin typeface="Cambria Math"/>
                                  <a:ea typeface="Cambria Math"/>
                                </a:rPr>
                                <m:t>1</m:t>
                              </m:r>
                            </m:sub>
                            <m:sup>
                              <m:r>
                                <a:rPr lang="en-US" sz="2800" b="0" i="1" smtClean="0">
                                  <a:latin typeface="Cambria Math"/>
                                  <a:ea typeface="Cambria Math"/>
                                </a:rPr>
                                <m:t>𝑒</m:t>
                              </m:r>
                            </m:sup>
                          </m:sSubSup>
                          <m:d>
                            <m:dPr>
                              <m:ctrlPr>
                                <a:rPr lang="en-US" sz="2800" b="0" i="1" smtClean="0">
                                  <a:latin typeface="Cambria Math" panose="02040503050406030204" pitchFamily="18" charset="0"/>
                                  <a:ea typeface="Cambria Math"/>
                                </a:rPr>
                              </m:ctrlPr>
                            </m:dPr>
                            <m:e>
                              <m:r>
                                <a:rPr lang="en-US" sz="2800" b="0" i="1" smtClean="0">
                                  <a:latin typeface="Cambria Math"/>
                                  <a:ea typeface="Cambria Math"/>
                                </a:rPr>
                                <m:t>𝑡</m:t>
                              </m:r>
                            </m:e>
                          </m:d>
                          <m:r>
                            <a:rPr lang="en-US" sz="2800" b="0" i="1" smtClean="0">
                              <a:latin typeface="Cambria Math"/>
                              <a:ea typeface="Cambria Math"/>
                            </a:rPr>
                            <m:t>𝑑𝑡</m:t>
                          </m:r>
                        </m:e>
                      </m:nary>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57630" y="4643250"/>
                <a:ext cx="3033459" cy="102335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6272" y="5753251"/>
                <a:ext cx="6400800" cy="556434"/>
              </a:xfrm>
              <a:prstGeom prst="rect">
                <a:avLst/>
              </a:prstGeom>
              <a:noFill/>
            </p:spPr>
            <p:txBody>
              <a:bodyPr wrap="square" rtlCol="0">
                <a:spAutoFit/>
              </a:bodyPr>
              <a:lstStyle/>
              <a:p>
                <a:r>
                  <a:rPr lang="en-US" sz="2800" dirty="0" smtClean="0"/>
                  <a:t>For rectangular pulse </a:t>
                </a:r>
                <a14:m>
                  <m:oMath xmlns:m="http://schemas.openxmlformats.org/officeDocument/2006/math">
                    <m:r>
                      <a:rPr lang="en-US" sz="2800" i="1" smtClean="0">
                        <a:latin typeface="Cambria Math"/>
                        <a:ea typeface="Cambria Math"/>
                      </a:rPr>
                      <m:t>𝛼</m:t>
                    </m:r>
                    <m:r>
                      <a:rPr lang="en-US" sz="2800" b="0" i="1" smtClean="0">
                        <a:latin typeface="Cambria Math"/>
                        <a:ea typeface="Cambria Math"/>
                      </a:rPr>
                      <m:t>=</m:t>
                    </m:r>
                    <m:r>
                      <a:rPr lang="en-US" sz="2800" b="0" i="1" smtClean="0">
                        <a:latin typeface="Cambria Math"/>
                        <a:ea typeface="Cambria Math"/>
                      </a:rPr>
                      <m:t>𝛾</m:t>
                    </m:r>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𝐵</m:t>
                        </m:r>
                      </m:e>
                      <m:sub>
                        <m:r>
                          <a:rPr lang="en-US" sz="2800" b="0" i="1" smtClean="0">
                            <a:latin typeface="Cambria Math"/>
                            <a:ea typeface="Cambria Math"/>
                          </a:rPr>
                          <m:t>1</m:t>
                        </m:r>
                      </m:sub>
                    </m:sSub>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𝜏</m:t>
                        </m:r>
                      </m:e>
                      <m:sub>
                        <m:r>
                          <a:rPr lang="en-US" sz="2800" b="0" i="1" smtClean="0">
                            <a:latin typeface="Cambria Math"/>
                            <a:ea typeface="Cambria Math"/>
                          </a:rPr>
                          <m:t>𝑝</m:t>
                        </m:r>
                      </m:sub>
                    </m:sSub>
                  </m:oMath>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96272" y="5753251"/>
                <a:ext cx="6400800" cy="556434"/>
              </a:xfrm>
              <a:prstGeom prst="rect">
                <a:avLst/>
              </a:prstGeom>
              <a:blipFill rotWithShape="1">
                <a:blip r:embed="rId7"/>
                <a:stretch>
                  <a:fillRect l="-2000" t="-12088" b="-23077"/>
                </a:stretch>
              </a:blipFill>
            </p:spPr>
            <p:txBody>
              <a:bodyPr/>
              <a:lstStyle/>
              <a:p>
                <a:r>
                  <a:rPr lang="en-US">
                    <a:noFill/>
                  </a:rPr>
                  <a:t> </a:t>
                </a:r>
              </a:p>
            </p:txBody>
          </p:sp>
        </mc:Fallback>
      </mc:AlternateContent>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914401"/>
            <a:ext cx="1821063" cy="178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Rectangle 1"/>
              <p:cNvSpPr/>
              <p:nvPr/>
            </p:nvSpPr>
            <p:spPr>
              <a:xfrm>
                <a:off x="113923" y="2656515"/>
                <a:ext cx="8036815" cy="492443"/>
              </a:xfrm>
              <a:prstGeom prst="rect">
                <a:avLst/>
              </a:prstGeom>
            </p:spPr>
            <p:txBody>
              <a:bodyPr wrap="none">
                <a:spAutoFit/>
              </a:bodyPr>
              <a:lstStyle/>
              <a:p>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a:rPr>
                          <m:t>𝐵</m:t>
                        </m:r>
                      </m:e>
                      <m:sub>
                        <m:r>
                          <a:rPr lang="en-US" sz="2600" i="1">
                            <a:latin typeface="Cambria Math"/>
                          </a:rPr>
                          <m:t>1</m:t>
                        </m:r>
                      </m:sub>
                      <m:sup>
                        <m:r>
                          <a:rPr lang="en-US" sz="2600" i="1">
                            <a:latin typeface="Cambria Math"/>
                          </a:rPr>
                          <m:t>𝑒</m:t>
                        </m:r>
                      </m:sup>
                    </m:sSubSup>
                    <m:r>
                      <a:rPr lang="en-US" sz="2600" i="1">
                        <a:latin typeface="Cambria Math"/>
                      </a:rPr>
                      <m:t>(</m:t>
                    </m:r>
                    <m:r>
                      <a:rPr lang="en-US" sz="2600" i="1">
                        <a:latin typeface="Cambria Math"/>
                      </a:rPr>
                      <m:t>𝑡</m:t>
                    </m:r>
                    <m:r>
                      <a:rPr lang="en-US" sz="2600" i="1">
                        <a:latin typeface="Cambria Math"/>
                      </a:rPr>
                      <m:t>)</m:t>
                    </m:r>
                  </m:oMath>
                </a14:m>
                <a:r>
                  <a:rPr lang="en-US" sz="2600" dirty="0" smtClean="0"/>
                  <a:t> is the envelop of </a:t>
                </a:r>
                <a:r>
                  <a:rPr lang="en-US" sz="2600" i="1" dirty="0" smtClean="0">
                    <a:latin typeface="Times New Roman" panose="02020603050405020304" pitchFamily="18" charset="0"/>
                    <a:cs typeface="Times New Roman" panose="02020603050405020304" pitchFamily="18" charset="0"/>
                  </a:rPr>
                  <a:t>B</a:t>
                </a:r>
                <a:r>
                  <a:rPr lang="en-US" sz="2600" baseline="-25000" dirty="0" smtClean="0">
                    <a:latin typeface="Times New Roman" panose="02020603050405020304" pitchFamily="18" charset="0"/>
                    <a:cs typeface="Times New Roman" panose="02020603050405020304" pitchFamily="18" charset="0"/>
                  </a:rPr>
                  <a:t>1</a:t>
                </a:r>
                <a:r>
                  <a:rPr lang="en-US" sz="2600" dirty="0" smtClean="0">
                    <a:latin typeface="Times New Roman" panose="02020603050405020304" pitchFamily="18" charset="0"/>
                    <a:cs typeface="Times New Roman" panose="02020603050405020304" pitchFamily="18" charset="0"/>
                  </a:rPr>
                  <a:t>(</a:t>
                </a:r>
                <a:r>
                  <a:rPr lang="en-US" sz="2600" i="1" dirty="0" smtClean="0">
                    <a:latin typeface="Times New Roman" panose="02020603050405020304" pitchFamily="18" charset="0"/>
                    <a:cs typeface="Times New Roman" panose="02020603050405020304" pitchFamily="18" charset="0"/>
                  </a:rPr>
                  <a:t>t</a:t>
                </a:r>
                <a:r>
                  <a:rPr lang="en-US" sz="2600" dirty="0" smtClean="0">
                    <a:latin typeface="Times New Roman" panose="02020603050405020304" pitchFamily="18" charset="0"/>
                    <a:cs typeface="Times New Roman" panose="02020603050405020304" pitchFamily="18" charset="0"/>
                  </a:rPr>
                  <a:t>) </a:t>
                </a:r>
                <a:r>
                  <a:rPr lang="en-US" sz="2600" dirty="0" smtClean="0"/>
                  <a:t>and </a:t>
                </a:r>
                <a14:m>
                  <m:oMath xmlns:m="http://schemas.openxmlformats.org/officeDocument/2006/math">
                    <m:r>
                      <a:rPr lang="en-US" sz="2600" i="1">
                        <a:latin typeface="Cambria Math"/>
                        <a:ea typeface="Cambria Math"/>
                      </a:rPr>
                      <m:t>𝜑</m:t>
                    </m:r>
                  </m:oMath>
                </a14:m>
                <a:r>
                  <a:rPr lang="en-US" sz="2600" dirty="0" smtClean="0"/>
                  <a:t> is the initial phase </a:t>
                </a:r>
                <a:endParaRPr lang="en-US" sz="2600" dirty="0"/>
              </a:p>
            </p:txBody>
          </p:sp>
        </mc:Choice>
        <mc:Fallback xmlns="">
          <p:sp>
            <p:nvSpPr>
              <p:cNvPr id="2" name="Rectangle 1"/>
              <p:cNvSpPr>
                <a:spLocks noRot="1" noChangeAspect="1" noMove="1" noResize="1" noEditPoints="1" noAdjustHandles="1" noChangeArrowheads="1" noChangeShapeType="1" noTextEdit="1"/>
              </p:cNvSpPr>
              <p:nvPr/>
            </p:nvSpPr>
            <p:spPr>
              <a:xfrm>
                <a:off x="113923" y="2656515"/>
                <a:ext cx="8036815" cy="492443"/>
              </a:xfrm>
              <a:prstGeom prst="rect">
                <a:avLst/>
              </a:prstGeom>
              <a:blipFill rotWithShape="0">
                <a:blip r:embed="rId9"/>
                <a:stretch>
                  <a:fillRect t="-12346" r="-379" b="-29630"/>
                </a:stretch>
              </a:blipFill>
            </p:spPr>
            <p:txBody>
              <a:bodyPr/>
              <a:lstStyle/>
              <a:p>
                <a:r>
                  <a:rPr lang="en-US">
                    <a:noFill/>
                  </a:rPr>
                  <a:t> </a:t>
                </a:r>
              </a:p>
            </p:txBody>
          </p:sp>
        </mc:Fallback>
      </mc:AlternateContent>
    </p:spTree>
    <p:extLst>
      <p:ext uri="{BB962C8B-B14F-4D97-AF65-F5344CB8AC3E}">
        <p14:creationId xmlns:p14="http://schemas.microsoft.com/office/powerpoint/2010/main" val="3537737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RF Excitation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8600" y="1066800"/>
            <a:ext cx="8686799" cy="2677656"/>
          </a:xfrm>
          <a:prstGeom prst="rect">
            <a:avLst/>
          </a:prstGeom>
        </p:spPr>
        <p:txBody>
          <a:bodyPr wrap="square">
            <a:spAutoFit/>
          </a:bodyPr>
          <a:lstStyle/>
          <a:p>
            <a:r>
              <a:rPr lang="en-US" sz="2800" dirty="0" smtClean="0">
                <a:solidFill>
                  <a:srgbClr val="3C38DC"/>
                </a:solidFill>
              </a:rPr>
              <a:t>Example</a:t>
            </a:r>
            <a:r>
              <a:rPr lang="en-US" sz="2800" dirty="0" smtClean="0"/>
              <a:t> </a:t>
            </a:r>
          </a:p>
          <a:p>
            <a:r>
              <a:rPr lang="en-US" sz="2800" dirty="0" smtClean="0"/>
              <a:t>We apply an RF pulse to a sample of protons. The sample is in equilibrium with the </a:t>
            </a:r>
            <a:r>
              <a:rPr lang="en-US" sz="2800" i="1" dirty="0">
                <a:latin typeface="Times New Roman" panose="02020603050405020304" pitchFamily="18" charset="0"/>
                <a:cs typeface="Times New Roman" panose="02020603050405020304" pitchFamily="18" charset="0"/>
              </a:rPr>
              <a:t>B</a:t>
            </a:r>
            <a:r>
              <a:rPr lang="en-US" sz="2800" baseline="-25000" dirty="0">
                <a:latin typeface="Times New Roman" panose="02020603050405020304" pitchFamily="18" charset="0"/>
                <a:cs typeface="Times New Roman" panose="02020603050405020304" pitchFamily="18" charset="0"/>
              </a:rPr>
              <a:t>0</a:t>
            </a:r>
            <a:r>
              <a:rPr lang="en-US" sz="2800" dirty="0" smtClean="0"/>
              <a:t> field in the +</a:t>
            </a:r>
            <a:r>
              <a:rPr lang="en-US" sz="2800" i="1" dirty="0" smtClean="0">
                <a:latin typeface="Times New Roman" panose="02020603050405020304" pitchFamily="18" charset="0"/>
                <a:cs typeface="Times New Roman" panose="02020603050405020304" pitchFamily="18" charset="0"/>
              </a:rPr>
              <a:t>Z</a:t>
            </a:r>
            <a:r>
              <a:rPr lang="en-US" sz="2800" dirty="0" smtClean="0"/>
              <a:t> direction. We need to tip the magnetization vector </a:t>
            </a:r>
            <a:r>
              <a:rPr lang="en-US" sz="2800" b="1" i="1" dirty="0" smtClean="0">
                <a:latin typeface="Times New Roman" panose="02020603050405020304" pitchFamily="18" charset="0"/>
                <a:cs typeface="Times New Roman" panose="02020603050405020304" pitchFamily="18" charset="0"/>
              </a:rPr>
              <a:t>M</a:t>
            </a:r>
            <a:r>
              <a:rPr lang="en-US" sz="2800" dirty="0" smtClean="0"/>
              <a:t> into the x-y plane in 3 </a:t>
            </a:r>
            <a:r>
              <a:rPr lang="en-US" sz="2800" dirty="0" err="1" smtClean="0"/>
              <a:t>ms.</a:t>
            </a:r>
            <a:r>
              <a:rPr lang="en-US" sz="2800" dirty="0" smtClean="0"/>
              <a:t> </a:t>
            </a:r>
            <a:r>
              <a:rPr lang="en-US" sz="2800" dirty="0" smtClean="0">
                <a:solidFill>
                  <a:srgbClr val="CC0000"/>
                </a:solidFill>
              </a:rPr>
              <a:t>What should the strength of RF excitation be?</a:t>
            </a:r>
            <a:endParaRPr lang="en-US" sz="2800" dirty="0">
              <a:solidFill>
                <a:srgbClr val="CC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62000" y="3962400"/>
                <a:ext cx="2599328"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𝛼</m:t>
                      </m:r>
                      <m:r>
                        <a:rPr lang="en-US" sz="2800" b="0" i="1" smtClean="0">
                          <a:latin typeface="Cambria Math"/>
                          <a:ea typeface="Cambria Math"/>
                        </a:rPr>
                        <m:t>=</m:t>
                      </m:r>
                      <m:r>
                        <a:rPr lang="en-US" sz="2800" b="0" i="1" smtClean="0">
                          <a:latin typeface="Cambria Math"/>
                          <a:ea typeface="Cambria Math"/>
                        </a:rPr>
                        <m:t>𝛾</m:t>
                      </m:r>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𝐵</m:t>
                          </m:r>
                        </m:e>
                        <m:sub>
                          <m:r>
                            <a:rPr lang="en-US" sz="2800" b="0" i="1" smtClean="0">
                              <a:latin typeface="Cambria Math"/>
                              <a:ea typeface="Cambria Math"/>
                            </a:rPr>
                            <m:t>1</m:t>
                          </m:r>
                        </m:sub>
                      </m:sSub>
                      <m:sSub>
                        <m:sSubPr>
                          <m:ctrlPr>
                            <a:rPr lang="en-US" sz="2800" b="0" i="1" smtClean="0">
                              <a:latin typeface="Cambria Math" panose="02040503050406030204" pitchFamily="18" charset="0"/>
                              <a:ea typeface="Cambria Math"/>
                            </a:rPr>
                          </m:ctrlPr>
                        </m:sSubPr>
                        <m:e>
                          <m:r>
                            <a:rPr lang="en-US" sz="2800" b="0" i="1" smtClean="0">
                              <a:latin typeface="Cambria Math"/>
                              <a:ea typeface="Cambria Math"/>
                            </a:rPr>
                            <m:t>𝜏</m:t>
                          </m:r>
                        </m:e>
                        <m:sub>
                          <m:r>
                            <a:rPr lang="en-US" sz="2800" b="0" i="1" smtClean="0">
                              <a:latin typeface="Cambria Math"/>
                              <a:ea typeface="Cambria Math"/>
                            </a:rPr>
                            <m:t>𝑝</m:t>
                          </m:r>
                        </m:sub>
                      </m:sSub>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762000" y="3962400"/>
                <a:ext cx="2599328" cy="556434"/>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0806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Relaxation after </a:t>
            </a:r>
            <a:r>
              <a:rPr lang="el-GR" sz="4000" dirty="0" smtClean="0">
                <a:solidFill>
                  <a:srgbClr val="002060"/>
                </a:solidFill>
                <a:latin typeface="Times New Roman" panose="02020603050405020304" pitchFamily="18" charset="0"/>
                <a:cs typeface="Times New Roman" panose="02020603050405020304" pitchFamily="18" charset="0"/>
              </a:rPr>
              <a:t>α</a:t>
            </a:r>
            <a:r>
              <a:rPr 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smtClean="0">
                <a:solidFill>
                  <a:schemeClr val="accent2"/>
                </a:solidFill>
              </a:rPr>
              <a:t>Pulse Excitation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200" y="961072"/>
            <a:ext cx="8991600" cy="1815882"/>
          </a:xfrm>
          <a:prstGeom prst="rect">
            <a:avLst/>
          </a:prstGeom>
        </p:spPr>
        <p:txBody>
          <a:bodyPr wrap="square">
            <a:spAutoFit/>
          </a:bodyPr>
          <a:lstStyle/>
          <a:p>
            <a:r>
              <a:rPr lang="en-US" sz="2800" dirty="0" smtClean="0"/>
              <a:t>At the end of the </a:t>
            </a:r>
            <a:r>
              <a:rPr lang="el-GR" sz="2800" dirty="0">
                <a:latin typeface="Times New Roman" panose="02020603050405020304" pitchFamily="18" charset="0"/>
                <a:cs typeface="Times New Roman" panose="02020603050405020304" pitchFamily="18" charset="0"/>
              </a:rPr>
              <a:t>α </a:t>
            </a:r>
            <a:r>
              <a:rPr lang="en-US" sz="2800" dirty="0" smtClean="0"/>
              <a:t>pulse, </a:t>
            </a:r>
            <a:r>
              <a:rPr lang="en-US" sz="2800" b="1" i="1" dirty="0">
                <a:latin typeface="Times New Roman" panose="02020603050405020304" pitchFamily="18" charset="0"/>
                <a:cs typeface="Times New Roman" panose="02020603050405020304" pitchFamily="18" charset="0"/>
              </a:rPr>
              <a:t>M</a:t>
            </a:r>
            <a:r>
              <a:rPr lang="en-US" sz="2800" dirty="0" smtClean="0"/>
              <a:t> will </a:t>
            </a:r>
            <a:r>
              <a:rPr lang="en-US" sz="2800" dirty="0" err="1" smtClean="0"/>
              <a:t>precess</a:t>
            </a:r>
            <a:r>
              <a:rPr lang="en-US" sz="2800" dirty="0" smtClean="0"/>
              <a:t> in response to the presence of the main magnetic field </a:t>
            </a:r>
            <a:r>
              <a:rPr lang="en-US" sz="2800" i="1" dirty="0" smtClean="0">
                <a:latin typeface="Times New Roman" panose="02020603050405020304" pitchFamily="18" charset="0"/>
                <a:cs typeface="Times New Roman" panose="02020603050405020304" pitchFamily="18" charset="0"/>
              </a:rPr>
              <a:t>B</a:t>
            </a:r>
            <a:r>
              <a:rPr lang="en-US" sz="2800" baseline="-25000" dirty="0" smtClean="0">
                <a:latin typeface="Times New Roman" panose="02020603050405020304" pitchFamily="18" charset="0"/>
                <a:cs typeface="Times New Roman" panose="02020603050405020304" pitchFamily="18" charset="0"/>
              </a:rPr>
              <a:t>0</a:t>
            </a:r>
            <a:r>
              <a:rPr lang="en-US" sz="2800" dirty="0" smtClean="0"/>
              <a:t>. The received signal </a:t>
            </a:r>
            <a:r>
              <a:rPr lang="en-US" sz="2800" b="1" i="1" dirty="0" err="1" smtClean="0">
                <a:latin typeface="Times New Roman" panose="02020603050405020304" pitchFamily="18" charset="0"/>
                <a:cs typeface="Times New Roman" panose="02020603050405020304" pitchFamily="18" charset="0"/>
              </a:rPr>
              <a:t>M</a:t>
            </a:r>
            <a:r>
              <a:rPr lang="en-US" sz="2800" i="1" baseline="-25000" dirty="0" err="1" smtClean="0">
                <a:latin typeface="Times New Roman" panose="02020603050405020304" pitchFamily="18" charset="0"/>
                <a:cs typeface="Times New Roman" panose="02020603050405020304" pitchFamily="18" charset="0"/>
              </a:rPr>
              <a:t>xy</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 </a:t>
            </a:r>
            <a:r>
              <a:rPr lang="en-US" sz="2800" dirty="0" smtClean="0"/>
              <a:t>will slowly decay due to </a:t>
            </a:r>
            <a:r>
              <a:rPr lang="en-US" sz="2800" dirty="0">
                <a:solidFill>
                  <a:srgbClr val="3C38DC"/>
                </a:solidFill>
              </a:rPr>
              <a:t>transverse</a:t>
            </a:r>
            <a:r>
              <a:rPr lang="en-US" sz="2800" dirty="0"/>
              <a:t> </a:t>
            </a:r>
            <a:r>
              <a:rPr lang="en-US" sz="2800" dirty="0" smtClean="0"/>
              <a:t>and </a:t>
            </a:r>
            <a:r>
              <a:rPr lang="en-US" sz="2800" dirty="0" smtClean="0">
                <a:solidFill>
                  <a:srgbClr val="3C38DC"/>
                </a:solidFill>
              </a:rPr>
              <a:t>longitudinal</a:t>
            </a:r>
            <a:r>
              <a:rPr lang="en-US" sz="2800" dirty="0" smtClean="0"/>
              <a:t> relaxations mechanisms. </a:t>
            </a:r>
            <a:endParaRPr lang="en-US" sz="2800" dirty="0"/>
          </a:p>
        </p:txBody>
      </p:sp>
      <p:grpSp>
        <p:nvGrpSpPr>
          <p:cNvPr id="4114" name="Group 4113"/>
          <p:cNvGrpSpPr/>
          <p:nvPr/>
        </p:nvGrpSpPr>
        <p:grpSpPr>
          <a:xfrm>
            <a:off x="304800" y="2848570"/>
            <a:ext cx="8534400" cy="1952030"/>
            <a:chOff x="304800" y="2848570"/>
            <a:chExt cx="8534400" cy="1952030"/>
          </a:xfrm>
        </p:grpSpPr>
        <p:cxnSp>
          <p:nvCxnSpPr>
            <p:cNvPr id="4" name="Straight Connector 3"/>
            <p:cNvCxnSpPr/>
            <p:nvPr/>
          </p:nvCxnSpPr>
          <p:spPr>
            <a:xfrm>
              <a:off x="834970" y="2869168"/>
              <a:ext cx="0" cy="1295400"/>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34970" y="4164568"/>
              <a:ext cx="1143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77770" y="4164568"/>
              <a:ext cx="4572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34970" y="3935968"/>
              <a:ext cx="696502"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34970" y="3783568"/>
              <a:ext cx="4549" cy="381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53166" y="4164568"/>
              <a:ext cx="667604" cy="2667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73320" y="4431268"/>
              <a:ext cx="530915" cy="369332"/>
            </a:xfrm>
            <a:prstGeom prst="rect">
              <a:avLst/>
            </a:prstGeom>
            <a:noFill/>
          </p:spPr>
          <p:txBody>
            <a:bodyPr wrap="none" rtlCol="0">
              <a:spAutoFit/>
            </a:bodyPr>
            <a:lstStyle/>
            <a:p>
              <a:r>
                <a:rPr lang="en-US" dirty="0" err="1" smtClean="0"/>
                <a:t>M</a:t>
              </a:r>
              <a:r>
                <a:rPr lang="en-US" baseline="-25000" dirty="0" err="1" smtClean="0"/>
                <a:t>xy</a:t>
              </a:r>
              <a:endParaRPr lang="en-US" baseline="-25000" dirty="0"/>
            </a:p>
          </p:txBody>
        </p:sp>
        <p:sp>
          <p:nvSpPr>
            <p:cNvPr id="30" name="TextBox 29"/>
            <p:cNvSpPr txBox="1"/>
            <p:nvPr/>
          </p:nvSpPr>
          <p:spPr>
            <a:xfrm>
              <a:off x="304800" y="3680936"/>
              <a:ext cx="453970" cy="369332"/>
            </a:xfrm>
            <a:prstGeom prst="rect">
              <a:avLst/>
            </a:prstGeom>
            <a:noFill/>
          </p:spPr>
          <p:txBody>
            <a:bodyPr wrap="none" rtlCol="0">
              <a:spAutoFit/>
            </a:bodyPr>
            <a:lstStyle/>
            <a:p>
              <a:r>
                <a:rPr lang="en-US" dirty="0" err="1" smtClean="0"/>
                <a:t>M</a:t>
              </a:r>
              <a:r>
                <a:rPr lang="en-US" baseline="-25000" dirty="0" err="1"/>
                <a:t>z</a:t>
              </a:r>
              <a:endParaRPr lang="en-US" baseline="-25000" dirty="0"/>
            </a:p>
          </p:txBody>
        </p:sp>
        <p:cxnSp>
          <p:nvCxnSpPr>
            <p:cNvPr id="31" name="Straight Connector 30"/>
            <p:cNvCxnSpPr/>
            <p:nvPr/>
          </p:nvCxnSpPr>
          <p:spPr>
            <a:xfrm>
              <a:off x="2968570" y="2869168"/>
              <a:ext cx="0" cy="1295400"/>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968570" y="4164568"/>
              <a:ext cx="1143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511370" y="4164568"/>
              <a:ext cx="4572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968570" y="3680936"/>
              <a:ext cx="571500" cy="4836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2968570" y="3609706"/>
              <a:ext cx="4555" cy="5548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986766" y="4164568"/>
              <a:ext cx="553304" cy="2667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06920" y="4431268"/>
              <a:ext cx="530915" cy="369332"/>
            </a:xfrm>
            <a:prstGeom prst="rect">
              <a:avLst/>
            </a:prstGeom>
            <a:noFill/>
          </p:spPr>
          <p:txBody>
            <a:bodyPr wrap="none" rtlCol="0">
              <a:spAutoFit/>
            </a:bodyPr>
            <a:lstStyle/>
            <a:p>
              <a:r>
                <a:rPr lang="en-US" dirty="0" err="1" smtClean="0"/>
                <a:t>M</a:t>
              </a:r>
              <a:r>
                <a:rPr lang="en-US" baseline="-25000" dirty="0" err="1" smtClean="0"/>
                <a:t>xy</a:t>
              </a:r>
              <a:endParaRPr lang="en-US" baseline="-25000" dirty="0"/>
            </a:p>
          </p:txBody>
        </p:sp>
        <p:sp>
          <p:nvSpPr>
            <p:cNvPr id="38" name="TextBox 37"/>
            <p:cNvSpPr txBox="1"/>
            <p:nvPr/>
          </p:nvSpPr>
          <p:spPr>
            <a:xfrm>
              <a:off x="2438400" y="3680936"/>
              <a:ext cx="453970" cy="369332"/>
            </a:xfrm>
            <a:prstGeom prst="rect">
              <a:avLst/>
            </a:prstGeom>
            <a:noFill/>
          </p:spPr>
          <p:txBody>
            <a:bodyPr wrap="none" rtlCol="0">
              <a:spAutoFit/>
            </a:bodyPr>
            <a:lstStyle/>
            <a:p>
              <a:r>
                <a:rPr lang="en-US" dirty="0" err="1" smtClean="0"/>
                <a:t>M</a:t>
              </a:r>
              <a:r>
                <a:rPr lang="en-US" baseline="-25000" dirty="0" err="1"/>
                <a:t>z</a:t>
              </a:r>
              <a:endParaRPr lang="en-US" baseline="-25000" dirty="0"/>
            </a:p>
          </p:txBody>
        </p:sp>
        <p:cxnSp>
          <p:nvCxnSpPr>
            <p:cNvPr id="46" name="Straight Connector 45"/>
            <p:cNvCxnSpPr/>
            <p:nvPr/>
          </p:nvCxnSpPr>
          <p:spPr>
            <a:xfrm>
              <a:off x="5479940" y="2869168"/>
              <a:ext cx="0" cy="1295400"/>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479940" y="4164568"/>
              <a:ext cx="1143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5022740" y="4164568"/>
              <a:ext cx="4572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479940" y="3516868"/>
              <a:ext cx="338350" cy="6477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5479940" y="3496270"/>
              <a:ext cx="4555" cy="66829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498136" y="4164568"/>
              <a:ext cx="276652" cy="13335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18290" y="4431268"/>
              <a:ext cx="530915" cy="369332"/>
            </a:xfrm>
            <a:prstGeom prst="rect">
              <a:avLst/>
            </a:prstGeom>
            <a:noFill/>
          </p:spPr>
          <p:txBody>
            <a:bodyPr wrap="none" rtlCol="0">
              <a:spAutoFit/>
            </a:bodyPr>
            <a:lstStyle/>
            <a:p>
              <a:r>
                <a:rPr lang="en-US" dirty="0" err="1" smtClean="0"/>
                <a:t>M</a:t>
              </a:r>
              <a:r>
                <a:rPr lang="en-US" baseline="-25000" dirty="0" err="1" smtClean="0"/>
                <a:t>xy</a:t>
              </a:r>
              <a:endParaRPr lang="en-US" baseline="-25000" dirty="0"/>
            </a:p>
          </p:txBody>
        </p:sp>
        <p:sp>
          <p:nvSpPr>
            <p:cNvPr id="53" name="TextBox 52"/>
            <p:cNvSpPr txBox="1"/>
            <p:nvPr/>
          </p:nvSpPr>
          <p:spPr>
            <a:xfrm>
              <a:off x="4949770" y="3680936"/>
              <a:ext cx="453970" cy="369332"/>
            </a:xfrm>
            <a:prstGeom prst="rect">
              <a:avLst/>
            </a:prstGeom>
            <a:noFill/>
          </p:spPr>
          <p:txBody>
            <a:bodyPr wrap="none" rtlCol="0">
              <a:spAutoFit/>
            </a:bodyPr>
            <a:lstStyle/>
            <a:p>
              <a:r>
                <a:rPr lang="en-US" dirty="0" err="1" smtClean="0"/>
                <a:t>M</a:t>
              </a:r>
              <a:r>
                <a:rPr lang="en-US" baseline="-25000" dirty="0" err="1"/>
                <a:t>z</a:t>
              </a:r>
              <a:endParaRPr lang="en-US" baseline="-25000" dirty="0"/>
            </a:p>
          </p:txBody>
        </p:sp>
        <p:sp>
          <p:nvSpPr>
            <p:cNvPr id="58" name="TextBox 57"/>
            <p:cNvSpPr txBox="1"/>
            <p:nvPr/>
          </p:nvSpPr>
          <p:spPr>
            <a:xfrm>
              <a:off x="5774788" y="3217902"/>
              <a:ext cx="377026" cy="369332"/>
            </a:xfrm>
            <a:prstGeom prst="rect">
              <a:avLst/>
            </a:prstGeom>
            <a:noFill/>
          </p:spPr>
          <p:txBody>
            <a:bodyPr wrap="none" rtlCol="0">
              <a:spAutoFit/>
            </a:bodyPr>
            <a:lstStyle/>
            <a:p>
              <a:r>
                <a:rPr lang="en-US" dirty="0"/>
                <a:t>M</a:t>
              </a:r>
              <a:endParaRPr lang="en-US" baseline="-25000" dirty="0"/>
            </a:p>
          </p:txBody>
        </p:sp>
        <p:sp>
          <p:nvSpPr>
            <p:cNvPr id="59" name="TextBox 58"/>
            <p:cNvSpPr txBox="1"/>
            <p:nvPr/>
          </p:nvSpPr>
          <p:spPr>
            <a:xfrm>
              <a:off x="3383864" y="3311604"/>
              <a:ext cx="377026" cy="369332"/>
            </a:xfrm>
            <a:prstGeom prst="rect">
              <a:avLst/>
            </a:prstGeom>
            <a:noFill/>
          </p:spPr>
          <p:txBody>
            <a:bodyPr wrap="none" rtlCol="0">
              <a:spAutoFit/>
            </a:bodyPr>
            <a:lstStyle/>
            <a:p>
              <a:r>
                <a:rPr lang="en-US" dirty="0"/>
                <a:t>M</a:t>
              </a:r>
              <a:endParaRPr lang="en-US" baseline="-25000" dirty="0"/>
            </a:p>
          </p:txBody>
        </p:sp>
        <p:sp>
          <p:nvSpPr>
            <p:cNvPr id="60" name="TextBox 59"/>
            <p:cNvSpPr txBox="1"/>
            <p:nvPr/>
          </p:nvSpPr>
          <p:spPr>
            <a:xfrm>
              <a:off x="1531472" y="3609706"/>
              <a:ext cx="377026" cy="369332"/>
            </a:xfrm>
            <a:prstGeom prst="rect">
              <a:avLst/>
            </a:prstGeom>
            <a:noFill/>
          </p:spPr>
          <p:txBody>
            <a:bodyPr wrap="none" rtlCol="0">
              <a:spAutoFit/>
            </a:bodyPr>
            <a:lstStyle/>
            <a:p>
              <a:r>
                <a:rPr lang="en-US" dirty="0"/>
                <a:t>M</a:t>
              </a:r>
              <a:endParaRPr lang="en-US" baseline="-25000" dirty="0"/>
            </a:p>
          </p:txBody>
        </p:sp>
        <p:cxnSp>
          <p:nvCxnSpPr>
            <p:cNvPr id="62" name="Straight Connector 61"/>
            <p:cNvCxnSpPr/>
            <p:nvPr/>
          </p:nvCxnSpPr>
          <p:spPr>
            <a:xfrm>
              <a:off x="7696200" y="2869168"/>
              <a:ext cx="0" cy="1295400"/>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696200" y="4164568"/>
              <a:ext cx="1143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239000" y="4164568"/>
              <a:ext cx="4572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7700755" y="3402568"/>
              <a:ext cx="0" cy="762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034550" y="4431268"/>
              <a:ext cx="530915" cy="369332"/>
            </a:xfrm>
            <a:prstGeom prst="rect">
              <a:avLst/>
            </a:prstGeom>
            <a:noFill/>
          </p:spPr>
          <p:txBody>
            <a:bodyPr wrap="none" rtlCol="0">
              <a:spAutoFit/>
            </a:bodyPr>
            <a:lstStyle/>
            <a:p>
              <a:r>
                <a:rPr lang="en-US" dirty="0" err="1" smtClean="0"/>
                <a:t>M</a:t>
              </a:r>
              <a:r>
                <a:rPr lang="en-US" baseline="-25000" dirty="0" err="1" smtClean="0"/>
                <a:t>xy</a:t>
              </a:r>
              <a:endParaRPr lang="en-US" baseline="-25000" dirty="0"/>
            </a:p>
          </p:txBody>
        </p:sp>
        <p:sp>
          <p:nvSpPr>
            <p:cNvPr id="69" name="TextBox 68"/>
            <p:cNvSpPr txBox="1"/>
            <p:nvPr/>
          </p:nvSpPr>
          <p:spPr>
            <a:xfrm>
              <a:off x="7130773" y="3242080"/>
              <a:ext cx="453970" cy="369332"/>
            </a:xfrm>
            <a:prstGeom prst="rect">
              <a:avLst/>
            </a:prstGeom>
            <a:noFill/>
          </p:spPr>
          <p:txBody>
            <a:bodyPr wrap="none" rtlCol="0">
              <a:spAutoFit/>
            </a:bodyPr>
            <a:lstStyle/>
            <a:p>
              <a:r>
                <a:rPr lang="en-US" dirty="0" err="1" smtClean="0"/>
                <a:t>M</a:t>
              </a:r>
              <a:r>
                <a:rPr lang="en-US" baseline="-25000" dirty="0" err="1"/>
                <a:t>z</a:t>
              </a:r>
              <a:endParaRPr lang="en-US" baseline="-25000" dirty="0"/>
            </a:p>
          </p:txBody>
        </p:sp>
        <p:sp>
          <p:nvSpPr>
            <p:cNvPr id="74" name="TextBox 73"/>
            <p:cNvSpPr txBox="1"/>
            <p:nvPr/>
          </p:nvSpPr>
          <p:spPr>
            <a:xfrm>
              <a:off x="7772400" y="3250168"/>
              <a:ext cx="461986" cy="369332"/>
            </a:xfrm>
            <a:prstGeom prst="rect">
              <a:avLst/>
            </a:prstGeom>
            <a:noFill/>
          </p:spPr>
          <p:txBody>
            <a:bodyPr wrap="none" rtlCol="0">
              <a:spAutoFit/>
            </a:bodyPr>
            <a:lstStyle/>
            <a:p>
              <a:r>
                <a:rPr lang="en-US" dirty="0" smtClean="0"/>
                <a:t>M</a:t>
              </a:r>
              <a:r>
                <a:rPr lang="en-US" baseline="-25000" dirty="0" smtClean="0"/>
                <a:t>0</a:t>
              </a:r>
              <a:endParaRPr lang="en-US" baseline="-25000" dirty="0"/>
            </a:p>
          </p:txBody>
        </p:sp>
        <p:cxnSp>
          <p:nvCxnSpPr>
            <p:cNvPr id="4100" name="Straight Connector 4099"/>
            <p:cNvCxnSpPr/>
            <p:nvPr/>
          </p:nvCxnSpPr>
          <p:spPr>
            <a:xfrm>
              <a:off x="1513276" y="3959873"/>
              <a:ext cx="18196" cy="47139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37" idx="0"/>
            </p:cNvCxnSpPr>
            <p:nvPr/>
          </p:nvCxnSpPr>
          <p:spPr>
            <a:xfrm>
              <a:off x="3521874" y="3724175"/>
              <a:ext cx="50504" cy="70709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818290" y="3619500"/>
              <a:ext cx="0" cy="678418"/>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53166" y="3859768"/>
              <a:ext cx="6783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892370" y="3680936"/>
              <a:ext cx="6783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498136" y="3516868"/>
              <a:ext cx="320957"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295400" y="3217902"/>
              <a:ext cx="1143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295400" y="2848570"/>
              <a:ext cx="1266116" cy="369332"/>
            </a:xfrm>
            <a:prstGeom prst="rect">
              <a:avLst/>
            </a:prstGeom>
            <a:noFill/>
          </p:spPr>
          <p:txBody>
            <a:bodyPr wrap="none" rtlCol="0">
              <a:spAutoFit/>
            </a:bodyPr>
            <a:lstStyle/>
            <a:p>
              <a:r>
                <a:rPr lang="en-US" dirty="0" smtClean="0"/>
                <a:t>Time Pass</a:t>
              </a:r>
              <a:endParaRPr lang="en-US" baseline="-25000" dirty="0"/>
            </a:p>
          </p:txBody>
        </p:sp>
        <p:cxnSp>
          <p:nvCxnSpPr>
            <p:cNvPr id="94" name="Straight Arrow Connector 93"/>
            <p:cNvCxnSpPr/>
            <p:nvPr/>
          </p:nvCxnSpPr>
          <p:spPr>
            <a:xfrm>
              <a:off x="3915484" y="3238500"/>
              <a:ext cx="1143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915484" y="2869168"/>
              <a:ext cx="1266116" cy="369332"/>
            </a:xfrm>
            <a:prstGeom prst="rect">
              <a:avLst/>
            </a:prstGeom>
            <a:noFill/>
          </p:spPr>
          <p:txBody>
            <a:bodyPr wrap="none" rtlCol="0">
              <a:spAutoFit/>
            </a:bodyPr>
            <a:lstStyle/>
            <a:p>
              <a:r>
                <a:rPr lang="en-US" dirty="0" smtClean="0"/>
                <a:t>Time Pass</a:t>
              </a:r>
              <a:endParaRPr lang="en-US" baseline="-25000" dirty="0"/>
            </a:p>
          </p:txBody>
        </p:sp>
        <p:cxnSp>
          <p:nvCxnSpPr>
            <p:cNvPr id="96" name="Straight Arrow Connector 95"/>
            <p:cNvCxnSpPr/>
            <p:nvPr/>
          </p:nvCxnSpPr>
          <p:spPr>
            <a:xfrm>
              <a:off x="5972884" y="3238500"/>
              <a:ext cx="1143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972884" y="2869168"/>
              <a:ext cx="1266116" cy="369332"/>
            </a:xfrm>
            <a:prstGeom prst="rect">
              <a:avLst/>
            </a:prstGeom>
            <a:noFill/>
          </p:spPr>
          <p:txBody>
            <a:bodyPr wrap="none" rtlCol="0">
              <a:spAutoFit/>
            </a:bodyPr>
            <a:lstStyle/>
            <a:p>
              <a:r>
                <a:rPr lang="en-US" dirty="0" smtClean="0"/>
                <a:t>Time Pass</a:t>
              </a:r>
              <a:endParaRPr lang="en-US" baseline="-25000" dirty="0"/>
            </a:p>
          </p:txBody>
        </p:sp>
      </p:grpSp>
      <p:sp>
        <p:nvSpPr>
          <p:cNvPr id="4112" name="Rectangle 4111"/>
          <p:cNvSpPr/>
          <p:nvPr/>
        </p:nvSpPr>
        <p:spPr>
          <a:xfrm>
            <a:off x="102514" y="4897355"/>
            <a:ext cx="2557110" cy="369332"/>
          </a:xfrm>
          <a:prstGeom prst="rect">
            <a:avLst/>
          </a:prstGeom>
        </p:spPr>
        <p:txBody>
          <a:bodyPr wrap="none">
            <a:spAutoFit/>
          </a:bodyPr>
          <a:lstStyle/>
          <a:p>
            <a:r>
              <a:rPr lang="en-US" dirty="0" smtClean="0">
                <a:solidFill>
                  <a:srgbClr val="3C38DC"/>
                </a:solidFill>
              </a:rPr>
              <a:t>Longitudinal</a:t>
            </a:r>
            <a:r>
              <a:rPr lang="en-US" dirty="0" smtClean="0"/>
              <a:t> relaxation </a:t>
            </a:r>
            <a:endParaRPr lang="en-US" dirty="0"/>
          </a:p>
        </p:txBody>
      </p:sp>
      <p:grpSp>
        <p:nvGrpSpPr>
          <p:cNvPr id="4113" name="Group 4112"/>
          <p:cNvGrpSpPr/>
          <p:nvPr/>
        </p:nvGrpSpPr>
        <p:grpSpPr>
          <a:xfrm>
            <a:off x="2861036" y="4915194"/>
            <a:ext cx="6130564" cy="1790406"/>
            <a:chOff x="184543" y="3657600"/>
            <a:chExt cx="8552743" cy="2933406"/>
          </a:xfrm>
        </p:grpSpPr>
        <p:pic>
          <p:nvPicPr>
            <p:cNvPr id="101" name="Picture 100" descr="AAESLBU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543" y="3657600"/>
              <a:ext cx="8552743" cy="293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 name="Straight Arrow Connector 101"/>
            <p:cNvCxnSpPr/>
            <p:nvPr/>
          </p:nvCxnSpPr>
          <p:spPr>
            <a:xfrm>
              <a:off x="4321792" y="5167952"/>
              <a:ext cx="9906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1371600" y="5145206"/>
              <a:ext cx="1235122" cy="2274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7239000" y="5170227"/>
              <a:ext cx="6096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4111" name="Rectangle 4110"/>
          <p:cNvSpPr/>
          <p:nvPr/>
        </p:nvSpPr>
        <p:spPr>
          <a:xfrm>
            <a:off x="736986" y="6384842"/>
            <a:ext cx="2330510" cy="369332"/>
          </a:xfrm>
          <a:prstGeom prst="rect">
            <a:avLst/>
          </a:prstGeom>
        </p:spPr>
        <p:txBody>
          <a:bodyPr wrap="none">
            <a:spAutoFit/>
          </a:bodyPr>
          <a:lstStyle/>
          <a:p>
            <a:r>
              <a:rPr lang="en-US" dirty="0" smtClean="0">
                <a:solidFill>
                  <a:srgbClr val="3C38DC"/>
                </a:solidFill>
              </a:rPr>
              <a:t>Transvers</a:t>
            </a:r>
            <a:r>
              <a:rPr lang="en-US" dirty="0" smtClean="0"/>
              <a:t> relaxation </a:t>
            </a:r>
            <a:endParaRPr lang="en-US" dirty="0"/>
          </a:p>
        </p:txBody>
      </p:sp>
    </p:spTree>
    <p:extLst>
      <p:ext uri="{BB962C8B-B14F-4D97-AF65-F5344CB8AC3E}">
        <p14:creationId xmlns:p14="http://schemas.microsoft.com/office/powerpoint/2010/main" val="3522120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a:solidFill>
                  <a:schemeClr val="accent2"/>
                </a:solidFill>
              </a:rPr>
              <a:t>Transverse </a:t>
            </a:r>
            <a:r>
              <a:rPr lang="en-US" altLang="en-US" sz="4000" dirty="0" smtClean="0">
                <a:solidFill>
                  <a:schemeClr val="accent2"/>
                </a:solidFill>
              </a:rPr>
              <a:t>(Spin-Spin) </a:t>
            </a:r>
            <a:r>
              <a:rPr lang="en-US" altLang="en-US" sz="4000" dirty="0">
                <a:solidFill>
                  <a:schemeClr val="accent2"/>
                </a:solidFill>
              </a:rPr>
              <a:t>Relaxation</a:t>
            </a:r>
            <a:endParaRPr lang="en-US" altLang="en-US" sz="4000" dirty="0" smtClean="0">
              <a:solidFill>
                <a:schemeClr val="accent2"/>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7780" y="1066800"/>
            <a:ext cx="9067800" cy="2246769"/>
          </a:xfrm>
          <a:prstGeom prst="rect">
            <a:avLst/>
          </a:prstGeom>
        </p:spPr>
        <p:txBody>
          <a:bodyPr wrap="square">
            <a:spAutoFit/>
          </a:bodyPr>
          <a:lstStyle/>
          <a:p>
            <a:r>
              <a:rPr lang="en-US" sz="2800" dirty="0" smtClean="0">
                <a:solidFill>
                  <a:srgbClr val="3C38DC"/>
                </a:solidFill>
              </a:rPr>
              <a:t>Transverse Relaxation (spin-spin relaxation)</a:t>
            </a:r>
            <a:r>
              <a:rPr lang="en-US" sz="2800" dirty="0" smtClean="0"/>
              <a:t> </a:t>
            </a:r>
          </a:p>
          <a:p>
            <a:r>
              <a:rPr lang="en-US" sz="2800" dirty="0" smtClean="0"/>
              <a:t>Perturbations in the magnetic field due to other spins that are nearby causes some protons to momentarily speed up or slow down, changing their phase. As a result </a:t>
            </a:r>
            <a:r>
              <a:rPr lang="en-US" sz="2800" i="1" dirty="0" err="1" smtClean="0">
                <a:latin typeface="Times New Roman" panose="02020603050405020304" pitchFamily="18" charset="0"/>
                <a:cs typeface="Times New Roman" panose="02020603050405020304" pitchFamily="18" charset="0"/>
              </a:rPr>
              <a:t>M</a:t>
            </a:r>
            <a:r>
              <a:rPr lang="en-US" sz="2800" i="1" baseline="-25000" dirty="0" err="1" smtClean="0">
                <a:latin typeface="Times New Roman" panose="02020603050405020304" pitchFamily="18" charset="0"/>
                <a:cs typeface="Times New Roman" panose="02020603050405020304" pitchFamily="18" charset="0"/>
              </a:rPr>
              <a:t>xy</a:t>
            </a:r>
            <a:r>
              <a:rPr lang="en-US" sz="2800" dirty="0" smtClean="0"/>
              <a:t> exponentially decay to zero. </a:t>
            </a:r>
            <a:endParaRPr lang="en-US" sz="2800" dirty="0"/>
          </a:p>
        </p:txBody>
      </p:sp>
      <p:pic>
        <p:nvPicPr>
          <p:cNvPr id="9" name="Picture 8" descr="AAESLBU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543" y="3657600"/>
            <a:ext cx="8552743" cy="293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4321792" y="5167952"/>
            <a:ext cx="9906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371600" y="5145206"/>
            <a:ext cx="1235122" cy="2274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239000" y="5170227"/>
            <a:ext cx="6096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50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Transverse Relaxation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225" y="914400"/>
            <a:ext cx="8999575" cy="1384995"/>
          </a:xfrm>
          <a:prstGeom prst="rect">
            <a:avLst/>
          </a:prstGeom>
        </p:spPr>
        <p:txBody>
          <a:bodyPr wrap="square">
            <a:spAutoFit/>
          </a:bodyPr>
          <a:lstStyle/>
          <a:p>
            <a:r>
              <a:rPr lang="en-US" sz="2800" dirty="0"/>
              <a:t>The decayed received signal in the antenna is called </a:t>
            </a:r>
            <a:r>
              <a:rPr lang="en-US" sz="2800" dirty="0">
                <a:solidFill>
                  <a:srgbClr val="3C38DC"/>
                </a:solidFill>
              </a:rPr>
              <a:t>free induction decay </a:t>
            </a:r>
            <a:r>
              <a:rPr lang="en-US" sz="2800" dirty="0"/>
              <a:t>(</a:t>
            </a:r>
            <a:r>
              <a:rPr lang="en-US" sz="2800" i="1" dirty="0">
                <a:latin typeface="Times New Roman" panose="02020603050405020304" pitchFamily="18" charset="0"/>
                <a:cs typeface="Times New Roman" panose="02020603050405020304" pitchFamily="18" charset="0"/>
              </a:rPr>
              <a:t>FID</a:t>
            </a:r>
            <a:r>
              <a:rPr lang="en-US" sz="2800" dirty="0"/>
              <a:t>). The decay time constant is called </a:t>
            </a:r>
            <a:r>
              <a:rPr lang="en-US" sz="2800" dirty="0">
                <a:solidFill>
                  <a:srgbClr val="3C38DC"/>
                </a:solidFill>
              </a:rPr>
              <a:t>transverse relaxation time </a:t>
            </a:r>
            <a:r>
              <a:rPr lang="en-US" sz="2800" i="1" dirty="0">
                <a:latin typeface="Times New Roman" panose="02020603050405020304" pitchFamily="18" charset="0"/>
                <a:cs typeface="Times New Roman" panose="02020603050405020304" pitchFamily="18" charset="0"/>
              </a:rPr>
              <a:t>T</a:t>
            </a:r>
            <a:r>
              <a:rPr lang="en-US" sz="2800" i="1" baseline="-25000" dirty="0">
                <a:latin typeface="Times New Roman" panose="02020603050405020304" pitchFamily="18" charset="0"/>
                <a:cs typeface="Times New Roman" panose="02020603050405020304" pitchFamily="18" charset="0"/>
              </a:rPr>
              <a:t>2</a:t>
            </a:r>
            <a:r>
              <a:rPr lang="en-US" sz="2800" dirty="0"/>
              <a:t>.</a:t>
            </a:r>
          </a:p>
        </p:txBody>
      </p:sp>
      <p:pic>
        <p:nvPicPr>
          <p:cNvPr id="7" name="Picture 6" descr="AAESLBV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419600"/>
            <a:ext cx="3962400" cy="235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1160016" y="2383921"/>
                <a:ext cx="5850384" cy="5116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𝑥𝑦</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𝑗</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𝛾</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𝐵</m:t>
                                  </m:r>
                                </m:e>
                                <m:sub>
                                  <m:r>
                                    <a:rPr lang="en-US" sz="2800" i="1">
                                      <a:latin typeface="Cambria Math" panose="02040503050406030204" pitchFamily="18" charset="0"/>
                                      <a:ea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𝜙</m:t>
                              </m:r>
                            </m:e>
                          </m:d>
                        </m:sup>
                      </m:sSup>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a:ea typeface="Cambria Math" panose="02040503050406030204" pitchFamily="18" charset="0"/>
                            </a:rPr>
                            <m:t>𝑒</m:t>
                          </m:r>
                        </m:e>
                        <m:sup>
                          <m:r>
                            <a:rPr lang="en-US" sz="2800" b="0" i="1" smtClean="0">
                              <a:latin typeface="Cambria Math"/>
                              <a:ea typeface="Cambria Math" panose="02040503050406030204" pitchFamily="18" charset="0"/>
                            </a:rPr>
                            <m:t>−</m:t>
                          </m:r>
                          <m:r>
                            <a:rPr lang="en-US" sz="2800" b="0" i="1" smtClean="0">
                              <a:latin typeface="Cambria Math"/>
                              <a:ea typeface="Cambria Math" panose="02040503050406030204" pitchFamily="18" charset="0"/>
                            </a:rPr>
                            <m:t>𝑡</m:t>
                          </m:r>
                          <m:r>
                            <a:rPr lang="en-US" sz="2800" b="0" i="1" smtClean="0">
                              <a:latin typeface="Cambria Math"/>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a:ea typeface="Cambria Math" panose="02040503050406030204" pitchFamily="18" charset="0"/>
                                </a:rPr>
                                <m:t>𝑇</m:t>
                              </m:r>
                            </m:e>
                            <m:sub>
                              <m:r>
                                <a:rPr lang="en-US" sz="2800" b="0" i="1" smtClean="0">
                                  <a:latin typeface="Cambria Math"/>
                                  <a:ea typeface="Cambria Math" panose="02040503050406030204" pitchFamily="18" charset="0"/>
                                </a:rPr>
                                <m:t>2</m:t>
                              </m:r>
                            </m:sub>
                          </m:sSub>
                        </m:sup>
                      </m:sSup>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160016" y="2383921"/>
                <a:ext cx="5850384" cy="51167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28600" y="2958405"/>
                <a:ext cx="8538388" cy="1384995"/>
              </a:xfrm>
              <a:prstGeom prst="rect">
                <a:avLst/>
              </a:prstGeom>
            </p:spPr>
            <p:txBody>
              <a:bodyPr wrap="square">
                <a:spAutoFit/>
              </a:bodyPr>
              <a:lstStyle/>
              <a:p>
                <a:r>
                  <a:rPr lang="en-US" sz="2800" i="1" dirty="0" smtClean="0">
                    <a:latin typeface="Times New Roman" panose="02020603050405020304" pitchFamily="18" charset="0"/>
                    <a:cs typeface="Times New Roman" panose="02020603050405020304" pitchFamily="18" charset="0"/>
                  </a:rPr>
                  <a:t>T</a:t>
                </a:r>
                <a:r>
                  <a:rPr lang="en-US" sz="2800" i="1" baseline="-25000" dirty="0" smtClean="0">
                    <a:latin typeface="Times New Roman" panose="02020603050405020304" pitchFamily="18" charset="0"/>
                    <a:cs typeface="Times New Roman" panose="02020603050405020304" pitchFamily="18" charset="0"/>
                  </a:rPr>
                  <a:t>2</a:t>
                </a:r>
                <a:r>
                  <a:rPr lang="en-US" sz="2800" dirty="0" smtClean="0"/>
                  <a:t> depends on the types of tissues (</a:t>
                </a:r>
                <a:r>
                  <a:rPr lang="en-US" sz="2800" dirty="0" smtClean="0">
                    <a:solidFill>
                      <a:srgbClr val="3C38DC"/>
                    </a:solidFill>
                  </a:rPr>
                  <a:t>causes contrast</a:t>
                </a:r>
                <a:r>
                  <a:rPr lang="en-US" sz="2800" dirty="0" smtClean="0"/>
                  <a:t>).</a:t>
                </a:r>
              </a:p>
              <a:p>
                <a:r>
                  <a:rPr lang="en-US" sz="2800" dirty="0" smtClean="0"/>
                  <a:t>Local perturbations in the static field B</a:t>
                </a:r>
                <a:r>
                  <a:rPr lang="en-US" sz="2800" baseline="-25000" dirty="0" smtClean="0"/>
                  <a:t>0</a:t>
                </a:r>
                <a:r>
                  <a:rPr lang="en-US" sz="2800" dirty="0" smtClean="0"/>
                  <a:t> makes the actual decay time for FID,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𝑇</m:t>
                        </m:r>
                      </m:e>
                      <m:sub>
                        <m:r>
                          <a:rPr lang="en-US" sz="2800" i="1">
                            <a:latin typeface="Cambria Math" panose="02040503050406030204" pitchFamily="18" charset="0"/>
                          </a:rPr>
                          <m:t>2</m:t>
                        </m:r>
                      </m:sub>
                      <m:sup>
                        <m:r>
                          <a:rPr lang="en-US" sz="2800" i="1">
                            <a:latin typeface="Cambria Math" panose="02040503050406030204" pitchFamily="18" charset="0"/>
                          </a:rPr>
                          <m:t>∗</m:t>
                        </m:r>
                      </m:sup>
                    </m:sSubSup>
                  </m:oMath>
                </a14:m>
                <a:r>
                  <a:rPr lang="en-US" sz="2800" dirty="0" smtClean="0"/>
                  <a:t>, shorter so </a:t>
                </a:r>
                <a14:m>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𝑇</m:t>
                        </m:r>
                      </m:e>
                      <m:sub>
                        <m:r>
                          <a:rPr lang="en-US" sz="2800" b="0" i="1" smtClean="0">
                            <a:latin typeface="Cambria Math" panose="02040503050406030204" pitchFamily="18" charset="0"/>
                          </a:rPr>
                          <m:t>2</m:t>
                        </m:r>
                      </m:sub>
                      <m:sup>
                        <m:r>
                          <a:rPr lang="en-US" sz="2800" b="0" i="1" smtClean="0">
                            <a:latin typeface="Cambria Math" panose="02040503050406030204" pitchFamily="18" charset="0"/>
                          </a:rPr>
                          <m:t>∗</m:t>
                        </m:r>
                      </m:sup>
                    </m:sSubSup>
                  </m:oMath>
                </a14:m>
                <a:r>
                  <a:rPr lang="en-US" sz="2800" dirty="0" smtClean="0"/>
                  <a:t> &lt; </a:t>
                </a:r>
                <a:r>
                  <a:rPr lang="en-US" sz="2800" i="1" dirty="0" smtClean="0">
                    <a:latin typeface="Times New Roman" panose="02020603050405020304" pitchFamily="18" charset="0"/>
                    <a:cs typeface="Times New Roman" panose="02020603050405020304" pitchFamily="18" charset="0"/>
                  </a:rPr>
                  <a:t>T</a:t>
                </a:r>
                <a:r>
                  <a:rPr lang="en-US" sz="2800" i="1" baseline="-25000" dirty="0" smtClean="0">
                    <a:latin typeface="Times New Roman" panose="02020603050405020304" pitchFamily="18" charset="0"/>
                    <a:cs typeface="Times New Roman" panose="02020603050405020304" pitchFamily="18" charset="0"/>
                  </a:rPr>
                  <a:t>2</a:t>
                </a:r>
                <a:r>
                  <a:rPr lang="en-US" sz="2800" i="1" dirty="0" smtClean="0">
                    <a:latin typeface="Times New Roman" panose="02020603050405020304" pitchFamily="18" charset="0"/>
                    <a:cs typeface="Times New Roman" panose="02020603050405020304" pitchFamily="18" charset="0"/>
                  </a:rPr>
                  <a:t>.</a:t>
                </a:r>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228600" y="2958405"/>
                <a:ext cx="8538388" cy="1384995"/>
              </a:xfrm>
              <a:prstGeom prst="rect">
                <a:avLst/>
              </a:prstGeom>
              <a:blipFill rotWithShape="0">
                <a:blip r:embed="rId4"/>
                <a:stretch>
                  <a:fillRect l="-1500" t="-4825" r="-1214" b="-10965"/>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a:off x="4495800" y="4521658"/>
            <a:ext cx="4495800" cy="2107742"/>
          </a:xfrm>
          <a:prstGeom prst="rect">
            <a:avLst/>
          </a:prstGeom>
        </p:spPr>
      </p:pic>
    </p:spTree>
    <p:extLst>
      <p:ext uri="{BB962C8B-B14F-4D97-AF65-F5344CB8AC3E}">
        <p14:creationId xmlns:p14="http://schemas.microsoft.com/office/powerpoint/2010/main" val="788007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a:solidFill>
                  <a:schemeClr val="accent2"/>
                </a:solidFill>
              </a:rPr>
              <a:t>T</a:t>
            </a:r>
            <a:r>
              <a:rPr lang="en-US" altLang="en-US" sz="4000" baseline="-25000" dirty="0">
                <a:solidFill>
                  <a:schemeClr val="accent2"/>
                </a:solidFill>
              </a:rPr>
              <a:t>2</a:t>
            </a:r>
            <a:r>
              <a:rPr lang="en-US" altLang="en-US" sz="4000" dirty="0">
                <a:solidFill>
                  <a:schemeClr val="accent2"/>
                </a:solidFill>
              </a:rPr>
              <a:t> of </a:t>
            </a:r>
            <a:r>
              <a:rPr lang="en-US" altLang="en-US" sz="4000" dirty="0" smtClean="0">
                <a:solidFill>
                  <a:schemeClr val="accent2"/>
                </a:solidFill>
              </a:rPr>
              <a:t>Some Normal Tissue Types</a:t>
            </a:r>
            <a:endParaRPr lang="en-US" altLang="en-US" sz="4000" dirty="0">
              <a:solidFill>
                <a:schemeClr val="accent2"/>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3" name="Group 5"/>
          <p:cNvGraphicFramePr>
            <a:graphicFrameLocks noGrp="1"/>
          </p:cNvGraphicFramePr>
          <p:nvPr>
            <p:extLst>
              <p:ext uri="{D42A27DB-BD31-4B8C-83A1-F6EECF244321}">
                <p14:modId xmlns:p14="http://schemas.microsoft.com/office/powerpoint/2010/main" val="2237392898"/>
              </p:ext>
            </p:extLst>
          </p:nvPr>
        </p:nvGraphicFramePr>
        <p:xfrm>
          <a:off x="5029200" y="1104392"/>
          <a:ext cx="3932238" cy="3391408"/>
        </p:xfrm>
        <a:graphic>
          <a:graphicData uri="http://schemas.openxmlformats.org/drawingml/2006/table">
            <a:tbl>
              <a:tblPr/>
              <a:tblGrid>
                <a:gridCol w="2389188"/>
                <a:gridCol w="1543050"/>
              </a:tblGrid>
              <a:tr h="355600">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Tissue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T</a:t>
                      </a:r>
                      <a:r>
                        <a:rPr kumimoji="0" lang="en-US" altLang="en-US" sz="2800" b="0" i="0" u="none" strike="noStrike" cap="none" normalizeH="0" baseline="-25000" smtClean="0">
                          <a:ln>
                            <a:noFill/>
                          </a:ln>
                          <a:solidFill>
                            <a:schemeClr val="tx1"/>
                          </a:solidFill>
                          <a:effectLst/>
                          <a:latin typeface="Arial" panose="020B0604020202020204" pitchFamily="34" charset="0"/>
                        </a:rPr>
                        <a:t>2</a:t>
                      </a:r>
                      <a:r>
                        <a:rPr kumimoji="0" lang="en-US" altLang="en-US" sz="2800" b="0" i="0" u="none" strike="noStrike" cap="none" normalizeH="0" baseline="0" smtClean="0">
                          <a:ln>
                            <a:noFill/>
                          </a:ln>
                          <a:solidFill>
                            <a:schemeClr val="tx1"/>
                          </a:solidFill>
                          <a:effectLst/>
                          <a:latin typeface="Arial" panose="020B0604020202020204" pitchFamily="34" charset="0"/>
                        </a:rPr>
                        <a:t> (ms)</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gray matter</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100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12750">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white matter</a:t>
                      </a:r>
                    </a:p>
                  </a:txBody>
                  <a:tcPr horzOverflow="overflow">
                    <a:lnL cap="flat">
                      <a:noFill/>
                    </a:lnL>
                    <a:lnR>
                      <a:noFill/>
                    </a:lnR>
                    <a:lnT>
                      <a:noFill/>
                    </a:lnT>
                    <a:lnB>
                      <a:noFill/>
                    </a:lnB>
                    <a:lnTlToBr>
                      <a:noFill/>
                    </a:lnTlToBr>
                    <a:lnBlToTr>
                      <a:noFill/>
                    </a:lnBlToTr>
                    <a:noFill/>
                  </a:tcPr>
                </a:tc>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92</a:t>
                      </a:r>
                    </a:p>
                  </a:txBody>
                  <a:tcPr horzOverflow="overflow">
                    <a:lnL>
                      <a:noFill/>
                    </a:lnL>
                    <a:lnR cap="flat">
                      <a:noFill/>
                    </a:lnR>
                    <a:lnT>
                      <a:noFill/>
                    </a:lnT>
                    <a:lnB>
                      <a:noFill/>
                    </a:lnB>
                    <a:lnTlToBr>
                      <a:noFill/>
                    </a:lnTlToBr>
                    <a:lnBlToTr>
                      <a:noFill/>
                    </a:lnBlToTr>
                    <a:noFill/>
                  </a:tcPr>
                </a:tc>
              </a:tr>
              <a:tr h="504825">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muscle</a:t>
                      </a:r>
                    </a:p>
                  </a:txBody>
                  <a:tcPr horzOverflow="overflow">
                    <a:lnL cap="flat">
                      <a:noFill/>
                    </a:lnL>
                    <a:lnR>
                      <a:noFill/>
                    </a:lnR>
                    <a:lnT>
                      <a:noFill/>
                    </a:lnT>
                    <a:lnB>
                      <a:noFill/>
                    </a:lnB>
                    <a:lnTlToBr>
                      <a:noFill/>
                    </a:lnTlToBr>
                    <a:lnBlToTr>
                      <a:noFill/>
                    </a:lnBlToTr>
                    <a:noFill/>
                  </a:tcPr>
                </a:tc>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47</a:t>
                      </a:r>
                    </a:p>
                  </a:txBody>
                  <a:tcPr horzOverflow="overflow">
                    <a:lnL>
                      <a:noFill/>
                    </a:lnL>
                    <a:lnR cap="flat">
                      <a:noFill/>
                    </a:lnR>
                    <a:lnT>
                      <a:noFill/>
                    </a:lnT>
                    <a:lnB>
                      <a:noFill/>
                    </a:lnB>
                    <a:lnTlToBr>
                      <a:noFill/>
                    </a:lnTlToBr>
                    <a:lnBlToTr>
                      <a:noFill/>
                    </a:lnBlToTr>
                    <a:noFill/>
                  </a:tcPr>
                </a:tc>
              </a:tr>
              <a:tr h="520700">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fat</a:t>
                      </a:r>
                    </a:p>
                  </a:txBody>
                  <a:tcPr horzOverflow="overflow">
                    <a:lnL cap="flat">
                      <a:noFill/>
                    </a:lnL>
                    <a:lnR>
                      <a:noFill/>
                    </a:lnR>
                    <a:lnT>
                      <a:noFill/>
                    </a:lnT>
                    <a:lnB>
                      <a:noFill/>
                    </a:lnB>
                    <a:lnTlToBr>
                      <a:noFill/>
                    </a:lnTlToBr>
                    <a:lnBlToTr>
                      <a:noFill/>
                    </a:lnBlToTr>
                    <a:noFill/>
                  </a:tcPr>
                </a:tc>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85</a:t>
                      </a:r>
                    </a:p>
                  </a:txBody>
                  <a:tcPr horzOverflow="overflow">
                    <a:lnL>
                      <a:noFill/>
                    </a:lnL>
                    <a:lnR cap="flat">
                      <a:noFill/>
                    </a:lnR>
                    <a:lnT>
                      <a:noFill/>
                    </a:lnT>
                    <a:lnB>
                      <a:noFill/>
                    </a:lnB>
                    <a:lnTlToBr>
                      <a:noFill/>
                    </a:lnTlToBr>
                    <a:lnBlToTr>
                      <a:noFill/>
                    </a:lnBlToTr>
                    <a:noFill/>
                  </a:tcPr>
                </a:tc>
              </a:tr>
              <a:tr h="228600">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kidney</a:t>
                      </a:r>
                    </a:p>
                  </a:txBody>
                  <a:tcPr horzOverflow="overflow">
                    <a:lnL cap="flat">
                      <a:noFill/>
                    </a:lnL>
                    <a:lnR>
                      <a:noFill/>
                    </a:lnR>
                    <a:lnT>
                      <a:noFill/>
                    </a:lnT>
                    <a:lnB>
                      <a:noFill/>
                    </a:lnB>
                    <a:lnTlToBr>
                      <a:noFill/>
                    </a:lnTlToBr>
                    <a:lnBlToTr>
                      <a:noFill/>
                    </a:lnBlToTr>
                    <a:noFill/>
                  </a:tcPr>
                </a:tc>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58</a:t>
                      </a:r>
                    </a:p>
                  </a:txBody>
                  <a:tcPr horzOverflow="overflow">
                    <a:lnL>
                      <a:noFill/>
                    </a:lnL>
                    <a:lnR cap="flat">
                      <a:noFill/>
                    </a:lnR>
                    <a:lnT>
                      <a:noFill/>
                    </a:lnT>
                    <a:lnB>
                      <a:noFill/>
                    </a:lnB>
                    <a:lnTlToBr>
                      <a:noFill/>
                    </a:lnTlToBr>
                    <a:lnBlToTr>
                      <a:noFill/>
                    </a:lnBlToTr>
                    <a:noFill/>
                  </a:tcPr>
                </a:tc>
              </a:tr>
              <a:tr h="396875">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liver</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85000"/>
                        </a:lnSpc>
                        <a:spcBef>
                          <a:spcPct val="35000"/>
                        </a:spcBef>
                        <a:buClr>
                          <a:schemeClr val="tx1"/>
                        </a:buClr>
                        <a:buSzPct val="100000"/>
                        <a:buFont typeface="Times" panose="02020603050405020304" pitchFamily="18" charset="0"/>
                        <a:defRPr sz="2800">
                          <a:solidFill>
                            <a:schemeClr val="tx1"/>
                          </a:solidFill>
                          <a:latin typeface="Times" panose="02020603050405020304" pitchFamily="18" charset="0"/>
                        </a:defRPr>
                      </a:lvl1pPr>
                      <a:lvl2pPr>
                        <a:lnSpc>
                          <a:spcPct val="85000"/>
                        </a:lnSpc>
                        <a:spcBef>
                          <a:spcPct val="35000"/>
                        </a:spcBef>
                        <a:buClr>
                          <a:schemeClr val="tx1"/>
                        </a:buClr>
                        <a:buSzPct val="100000"/>
                        <a:buFont typeface="Times" panose="02020603050405020304" pitchFamily="18" charset="0"/>
                        <a:defRPr sz="2400">
                          <a:solidFill>
                            <a:schemeClr val="tx1"/>
                          </a:solidFill>
                          <a:latin typeface="Times" panose="02020603050405020304" pitchFamily="18" charset="0"/>
                        </a:defRPr>
                      </a:lvl2pPr>
                      <a:lvl3pPr>
                        <a:lnSpc>
                          <a:spcPct val="85000"/>
                        </a:lnSpc>
                        <a:spcBef>
                          <a:spcPct val="35000"/>
                        </a:spcBef>
                        <a:buClr>
                          <a:schemeClr val="tx1"/>
                        </a:buClr>
                        <a:buSzPct val="100000"/>
                        <a:buFont typeface="Times" panose="02020603050405020304" pitchFamily="18" charset="0"/>
                        <a:defRPr sz="2000">
                          <a:solidFill>
                            <a:schemeClr val="tx1"/>
                          </a:solidFill>
                          <a:latin typeface="Times" panose="02020603050405020304" pitchFamily="18" charset="0"/>
                        </a:defRPr>
                      </a:lvl3pPr>
                      <a:lvl4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4pPr>
                      <a:lvl5pPr>
                        <a:lnSpc>
                          <a:spcPct val="85000"/>
                        </a:lnSpc>
                        <a:spcBef>
                          <a:spcPct val="35000"/>
                        </a:spcBef>
                        <a:buClr>
                          <a:schemeClr val="tx1"/>
                        </a:buClr>
                        <a:buSzPct val="100000"/>
                        <a:buFont typeface="Times" panose="02020603050405020304" pitchFamily="18" charset="0"/>
                        <a:defRPr>
                          <a:solidFill>
                            <a:schemeClr val="tx1"/>
                          </a:solidFill>
                          <a:latin typeface="Times" panose="02020603050405020304" pitchFamily="18" charset="0"/>
                        </a:defRPr>
                      </a:lvl5pPr>
                      <a:lvl6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6pPr>
                      <a:lvl7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7pPr>
                      <a:lvl8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8pPr>
                      <a:lvl9pPr eaLnBrk="0" fontAlgn="base" hangingPunct="0">
                        <a:lnSpc>
                          <a:spcPct val="85000"/>
                        </a:lnSpc>
                        <a:spcBef>
                          <a:spcPct val="35000"/>
                        </a:spcBef>
                        <a:spcAft>
                          <a:spcPct val="0"/>
                        </a:spcAft>
                        <a:buClr>
                          <a:schemeClr val="tx1"/>
                        </a:buClr>
                        <a:buSzPct val="100000"/>
                        <a:buFont typeface="Times" panose="02020603050405020304" pitchFamily="18" charset="0"/>
                        <a:defRPr>
                          <a:solidFill>
                            <a:schemeClr val="tx1"/>
                          </a:solidFill>
                          <a:latin typeface="Times" panose="02020603050405020304" pitchFamily="18" charset="0"/>
                        </a:defRPr>
                      </a:lvl9pPr>
                    </a:lstStyle>
                    <a:p>
                      <a:pPr marL="0" marR="0" lvl="0" indent="0" algn="l" defTabSz="914400" rtl="0" eaLnBrk="0" fontAlgn="base" latinLnBrk="0" hangingPunct="0">
                        <a:lnSpc>
                          <a:spcPct val="85000"/>
                        </a:lnSpc>
                        <a:spcBef>
                          <a:spcPct val="35000"/>
                        </a:spcBef>
                        <a:spcAft>
                          <a:spcPct val="0"/>
                        </a:spcAft>
                        <a:buClr>
                          <a:schemeClr val="tx1"/>
                        </a:buClr>
                        <a:buSzPct val="100000"/>
                        <a:buFont typeface="Times" panose="02020603050405020304" pitchFamily="18" charset="0"/>
                        <a:buNone/>
                        <a:tabLst/>
                      </a:pPr>
                      <a:r>
                        <a:rPr kumimoji="0" lang="en-US" altLang="en-US" sz="2800" b="0" i="0" u="none" strike="noStrike" cap="none" normalizeH="0" baseline="0" dirty="0" smtClean="0">
                          <a:ln>
                            <a:noFill/>
                          </a:ln>
                          <a:solidFill>
                            <a:schemeClr val="tx1"/>
                          </a:solidFill>
                          <a:effectLst/>
                          <a:latin typeface="Arial" panose="020B0604020202020204" pitchFamily="34" charset="0"/>
                        </a:rPr>
                        <a:t>43</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mc:AlternateContent xmlns:mc="http://schemas.openxmlformats.org/markup-compatibility/2006" xmlns:a14="http://schemas.microsoft.com/office/drawing/2010/main">
        <mc:Choice Requires="a14">
          <p:sp>
            <p:nvSpPr>
              <p:cNvPr id="5" name="Rectangle 4"/>
              <p:cNvSpPr/>
              <p:nvPr/>
            </p:nvSpPr>
            <p:spPr>
              <a:xfrm>
                <a:off x="152400" y="4813518"/>
                <a:ext cx="8839200" cy="1815882"/>
              </a:xfrm>
              <a:prstGeom prst="rect">
                <a:avLst/>
              </a:prstGeom>
            </p:spPr>
            <p:txBody>
              <a:bodyPr wrap="square">
                <a:spAutoFit/>
              </a:bodyPr>
              <a:lstStyle/>
              <a:p>
                <a:r>
                  <a:rPr lang="en-US" sz="2800" dirty="0" smtClean="0"/>
                  <a:t>Even though the </a:t>
                </a:r>
                <a:r>
                  <a:rPr lang="en-US" sz="2800" dirty="0"/>
                  <a:t>actual decay time for </a:t>
                </a:r>
                <a:r>
                  <a:rPr lang="en-US" sz="2800" dirty="0" smtClean="0"/>
                  <a:t>FID is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𝑇</m:t>
                        </m:r>
                      </m:e>
                      <m:sub>
                        <m:r>
                          <a:rPr lang="en-US" sz="2800" i="1">
                            <a:latin typeface="Cambria Math" panose="02040503050406030204" pitchFamily="18" charset="0"/>
                          </a:rPr>
                          <m:t>2</m:t>
                        </m:r>
                      </m:sub>
                      <m:sup>
                        <m:r>
                          <a:rPr lang="en-US" sz="2800" i="1">
                            <a:latin typeface="Cambria Math" panose="02040503050406030204" pitchFamily="18" charset="0"/>
                          </a:rPr>
                          <m:t>∗</m:t>
                        </m:r>
                      </m:sup>
                    </m:sSubSup>
                  </m:oMath>
                </a14:m>
                <a:r>
                  <a:rPr lang="en-US" sz="2800" dirty="0" smtClean="0"/>
                  <a:t>, the </a:t>
                </a:r>
                <a:r>
                  <a:rPr lang="en-US" sz="2800" i="1" dirty="0" smtClean="0">
                    <a:latin typeface="Times New Roman" panose="02020603050405020304" pitchFamily="18" charset="0"/>
                    <a:cs typeface="Times New Roman" panose="02020603050405020304" pitchFamily="18" charset="0"/>
                  </a:rPr>
                  <a:t>T</a:t>
                </a:r>
                <a:r>
                  <a:rPr lang="en-US" sz="2800" i="1" baseline="-25000" dirty="0" smtClean="0">
                    <a:latin typeface="Times New Roman" panose="02020603050405020304" pitchFamily="18" charset="0"/>
                    <a:cs typeface="Times New Roman" panose="02020603050405020304" pitchFamily="18" charset="0"/>
                  </a:rPr>
                  <a:t>2</a:t>
                </a:r>
                <a:r>
                  <a:rPr lang="en-US" sz="2800" dirty="0" smtClean="0"/>
                  <a:t> decay still can be measured by special </a:t>
                </a:r>
                <a:r>
                  <a:rPr lang="en-US" sz="2800" dirty="0"/>
                  <a:t>RF pulsing </a:t>
                </a:r>
                <a:r>
                  <a:rPr lang="en-US" sz="2800" dirty="0" smtClean="0"/>
                  <a:t>sequence called </a:t>
                </a:r>
                <a:r>
                  <a:rPr lang="en-US" sz="2800" dirty="0" smtClean="0">
                    <a:solidFill>
                      <a:srgbClr val="3C38DC"/>
                    </a:solidFill>
                  </a:rPr>
                  <a:t>spin echoes</a:t>
                </a:r>
                <a:r>
                  <a:rPr lang="en-US" sz="2800" dirty="0" smtClean="0"/>
                  <a:t>. Spin echoes pulse exploit the latent magnetization coherence that last </a:t>
                </a:r>
                <a:r>
                  <a:rPr lang="en-US" sz="2800" i="1" dirty="0">
                    <a:latin typeface="Times New Roman" panose="02020603050405020304" pitchFamily="18" charset="0"/>
                    <a:cs typeface="Times New Roman" panose="02020603050405020304" pitchFamily="18" charset="0"/>
                  </a:rPr>
                  <a:t>T</a:t>
                </a:r>
                <a:r>
                  <a:rPr lang="en-US" sz="2800" i="1" baseline="-25000" dirty="0">
                    <a:latin typeface="Times New Roman" panose="02020603050405020304" pitchFamily="18" charset="0"/>
                    <a:cs typeface="Times New Roman" panose="02020603050405020304" pitchFamily="18" charset="0"/>
                  </a:rPr>
                  <a:t>2</a:t>
                </a:r>
                <a:r>
                  <a:rPr lang="en-US" sz="2800" dirty="0" smtClean="0"/>
                  <a:t>.</a:t>
                </a:r>
              </a:p>
            </p:txBody>
          </p:sp>
        </mc:Choice>
        <mc:Fallback xmlns="">
          <p:sp>
            <p:nvSpPr>
              <p:cNvPr id="5" name="Rectangle 4"/>
              <p:cNvSpPr>
                <a:spLocks noRot="1" noChangeAspect="1" noMove="1" noResize="1" noEditPoints="1" noAdjustHandles="1" noChangeArrowheads="1" noChangeShapeType="1" noTextEdit="1"/>
              </p:cNvSpPr>
              <p:nvPr/>
            </p:nvSpPr>
            <p:spPr>
              <a:xfrm>
                <a:off x="152400" y="4813518"/>
                <a:ext cx="8839200" cy="1815882"/>
              </a:xfrm>
              <a:prstGeom prst="rect">
                <a:avLst/>
              </a:prstGeom>
              <a:blipFill rotWithShape="1">
                <a:blip r:embed="rId2"/>
                <a:stretch>
                  <a:fillRect l="-1379" t="-3691" b="-8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371600" y="2209551"/>
                <a:ext cx="2214902" cy="9908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a:rPr>
                            <m:t>1</m:t>
                          </m:r>
                        </m:num>
                        <m:den>
                          <m:sSubSup>
                            <m:sSubSupPr>
                              <m:ctrlPr>
                                <a:rPr lang="en-US" sz="2800" i="1">
                                  <a:latin typeface="Cambria Math" panose="02040503050406030204" pitchFamily="18" charset="0"/>
                                </a:rPr>
                              </m:ctrlPr>
                            </m:sSubSupPr>
                            <m:e>
                              <m:r>
                                <a:rPr lang="en-US" sz="2800" i="1">
                                  <a:latin typeface="Cambria Math" panose="02040503050406030204" pitchFamily="18" charset="0"/>
                                </a:rPr>
                                <m:t>𝑇</m:t>
                              </m:r>
                            </m:e>
                            <m:sub>
                              <m:r>
                                <a:rPr lang="en-US" sz="2800" i="1">
                                  <a:latin typeface="Cambria Math" panose="02040503050406030204" pitchFamily="18" charset="0"/>
                                </a:rPr>
                                <m:t>2</m:t>
                              </m:r>
                            </m:sub>
                            <m:sup>
                              <m:r>
                                <a:rPr lang="en-US" sz="2800" i="1">
                                  <a:latin typeface="Cambria Math" panose="02040503050406030204" pitchFamily="18" charset="0"/>
                                </a:rPr>
                                <m:t>∗</m:t>
                              </m:r>
                            </m:sup>
                          </m:sSubSup>
                        </m:den>
                      </m:f>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1</m:t>
                          </m:r>
                        </m:num>
                        <m:den>
                          <m:r>
                            <m:rPr>
                              <m:nor/>
                            </m:rPr>
                            <a:rPr lang="en-US" sz="2800" i="1" dirty="0">
                              <a:latin typeface="Times New Roman" panose="02020603050405020304" pitchFamily="18" charset="0"/>
                              <a:cs typeface="Times New Roman" panose="02020603050405020304" pitchFamily="18" charset="0"/>
                            </a:rPr>
                            <m:t>T</m:t>
                          </m:r>
                          <m:r>
                            <m:rPr>
                              <m:nor/>
                            </m:rPr>
                            <a:rPr lang="en-US" sz="2800" i="1" baseline="-25000" dirty="0">
                              <a:latin typeface="Times New Roman" panose="02020603050405020304" pitchFamily="18" charset="0"/>
                              <a:cs typeface="Times New Roman" panose="02020603050405020304" pitchFamily="18" charset="0"/>
                            </a:rPr>
                            <m:t>2</m:t>
                          </m:r>
                        </m:den>
                      </m:f>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1</m:t>
                          </m:r>
                        </m:num>
                        <m:den>
                          <m:sSubSup>
                            <m:sSubSupPr>
                              <m:ctrlPr>
                                <a:rPr lang="en-US" sz="2800" i="1">
                                  <a:latin typeface="Cambria Math" panose="02040503050406030204" pitchFamily="18" charset="0"/>
                                </a:rPr>
                              </m:ctrlPr>
                            </m:sSubSupPr>
                            <m:e>
                              <m:r>
                                <a:rPr lang="en-US" sz="2800" i="1">
                                  <a:latin typeface="Cambria Math" panose="02040503050406030204" pitchFamily="18" charset="0"/>
                                </a:rPr>
                                <m:t>𝑇</m:t>
                              </m:r>
                            </m:e>
                            <m:sub>
                              <m:r>
                                <a:rPr lang="en-US" sz="2800" i="1">
                                  <a:latin typeface="Cambria Math" panose="02040503050406030204" pitchFamily="18" charset="0"/>
                                </a:rPr>
                                <m:t>2</m:t>
                              </m:r>
                            </m:sub>
                            <m:sup>
                              <m:r>
                                <a:rPr lang="en-US" sz="2800" b="0" i="1" smtClean="0">
                                  <a:latin typeface="Cambria Math"/>
                                </a:rPr>
                                <m:t>′</m:t>
                              </m:r>
                            </m:sup>
                          </m:sSubSup>
                        </m:den>
                      </m:f>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371600" y="2209551"/>
                <a:ext cx="2214902" cy="99084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1529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76200"/>
            <a:ext cx="8610600" cy="762000"/>
          </a:xfrm>
        </p:spPr>
        <p:txBody>
          <a:bodyPr/>
          <a:lstStyle/>
          <a:p>
            <a:pPr eaLnBrk="1" hangingPunct="1"/>
            <a:r>
              <a:rPr lang="en-US" altLang="en-US" sz="4000" dirty="0" smtClean="0">
                <a:solidFill>
                  <a:schemeClr val="accent2"/>
                </a:solidFill>
              </a:rPr>
              <a:t>Magnetic Resonance Imaging</a:t>
            </a:r>
          </a:p>
        </p:txBody>
      </p:sp>
      <p:sp>
        <p:nvSpPr>
          <p:cNvPr id="3075" name="Rectangle 3"/>
          <p:cNvSpPr>
            <a:spLocks noGrp="1" noChangeArrowheads="1"/>
          </p:cNvSpPr>
          <p:nvPr>
            <p:ph type="body" idx="1"/>
          </p:nvPr>
        </p:nvSpPr>
        <p:spPr>
          <a:xfrm>
            <a:off x="76200" y="914400"/>
            <a:ext cx="8991600" cy="5867400"/>
          </a:xfrm>
        </p:spPr>
        <p:txBody>
          <a:bodyPr/>
          <a:lstStyle/>
          <a:p>
            <a:pPr marL="0" lvl="1" indent="0" eaLnBrk="1" hangingPunct="1">
              <a:lnSpc>
                <a:spcPct val="90000"/>
              </a:lnSpc>
              <a:buNone/>
              <a:defRPr/>
            </a:pPr>
            <a:r>
              <a:rPr lang="en-US" altLang="en-US" dirty="0" smtClean="0"/>
              <a:t>A projection of the three-dimensional volume of the body onto a two-dimensional imaging surface.</a:t>
            </a:r>
          </a:p>
          <a:p>
            <a:pPr marL="0" lvl="1" indent="0" eaLnBrk="1" hangingPunct="1">
              <a:lnSpc>
                <a:spcPct val="90000"/>
              </a:lnSpc>
              <a:buNone/>
              <a:defRPr/>
            </a:pPr>
            <a:r>
              <a:rPr lang="en-US" altLang="en-US" dirty="0" smtClean="0"/>
              <a:t>MRI is the imaging of hydrogen density in tissues.</a:t>
            </a:r>
          </a:p>
          <a:p>
            <a:pPr marL="0" lvl="1" indent="0" eaLnBrk="1" hangingPunct="1">
              <a:lnSpc>
                <a:spcPct val="90000"/>
              </a:lnSpc>
              <a:buNone/>
              <a:defRPr/>
            </a:pPr>
            <a:endParaRPr lang="en-US" altLang="en-US" sz="1000" dirty="0" smtClean="0"/>
          </a:p>
          <a:p>
            <a:pPr marL="0" lvl="1" indent="0" eaLnBrk="1" hangingPunct="1">
              <a:lnSpc>
                <a:spcPct val="90000"/>
              </a:lnSpc>
              <a:buNone/>
              <a:defRPr/>
            </a:pPr>
            <a:endParaRPr lang="en-US" altLang="en-US" sz="1000" dirty="0" smtClean="0"/>
          </a:p>
          <a:p>
            <a:pPr marL="0" lvl="1" indent="0" eaLnBrk="1" hangingPunct="1">
              <a:lnSpc>
                <a:spcPct val="90000"/>
              </a:lnSpc>
              <a:buNone/>
              <a:defRPr/>
            </a:pPr>
            <a:r>
              <a:rPr lang="en-US" altLang="en-US" dirty="0" smtClean="0">
                <a:solidFill>
                  <a:srgbClr val="3C38DC"/>
                </a:solidFill>
              </a:rPr>
              <a:t>Advantage</a:t>
            </a:r>
            <a:r>
              <a:rPr lang="en-US" altLang="en-US" dirty="0" smtClean="0"/>
              <a:t>:</a:t>
            </a:r>
          </a:p>
          <a:p>
            <a:pPr marL="0" lvl="1" indent="0" eaLnBrk="1" hangingPunct="1">
              <a:lnSpc>
                <a:spcPct val="90000"/>
              </a:lnSpc>
              <a:buNone/>
              <a:defRPr/>
            </a:pPr>
            <a:r>
              <a:rPr lang="en-US" altLang="en-US" dirty="0" smtClean="0"/>
              <a:t>1- High image quality</a:t>
            </a:r>
          </a:p>
          <a:p>
            <a:pPr marL="0" lvl="1" indent="0" eaLnBrk="1" hangingPunct="1">
              <a:lnSpc>
                <a:spcPct val="90000"/>
              </a:lnSpc>
              <a:buNone/>
              <a:defRPr/>
            </a:pPr>
            <a:r>
              <a:rPr lang="en-US" altLang="en-US" dirty="0" smtClean="0"/>
              <a:t>2- risk-free imaging</a:t>
            </a:r>
          </a:p>
          <a:p>
            <a:pPr marL="0" lvl="1" indent="0" eaLnBrk="1" hangingPunct="1">
              <a:lnSpc>
                <a:spcPct val="90000"/>
              </a:lnSpc>
              <a:buNone/>
              <a:defRPr/>
            </a:pPr>
            <a:endParaRPr lang="en-US" altLang="en-US" dirty="0" smtClean="0"/>
          </a:p>
          <a:p>
            <a:pPr marL="0" lvl="1" indent="0" eaLnBrk="1" hangingPunct="1">
              <a:lnSpc>
                <a:spcPct val="90000"/>
              </a:lnSpc>
              <a:buNone/>
              <a:defRPr/>
            </a:pPr>
            <a:endParaRPr lang="en-US" altLang="en-US" sz="1000" dirty="0" smtClean="0"/>
          </a:p>
          <a:p>
            <a:pPr marL="0" lvl="1" indent="0" eaLnBrk="1" hangingPunct="1">
              <a:lnSpc>
                <a:spcPct val="90000"/>
              </a:lnSpc>
              <a:buNone/>
              <a:defRPr/>
            </a:pPr>
            <a:endParaRPr lang="en-US" altLang="en-US" sz="1000" dirty="0" smtClean="0"/>
          </a:p>
          <a:p>
            <a:pPr marL="0" lvl="1" indent="0" eaLnBrk="1" hangingPunct="1">
              <a:lnSpc>
                <a:spcPct val="90000"/>
              </a:lnSpc>
              <a:buNone/>
              <a:defRPr/>
            </a:pPr>
            <a:endParaRPr lang="en-US" altLang="en-US" sz="1000" dirty="0"/>
          </a:p>
          <a:p>
            <a:pPr marL="0" lvl="1" indent="0" eaLnBrk="1" hangingPunct="1">
              <a:lnSpc>
                <a:spcPct val="90000"/>
              </a:lnSpc>
              <a:buNone/>
              <a:defRPr/>
            </a:pPr>
            <a:r>
              <a:rPr lang="en-US" altLang="en-US" dirty="0" smtClean="0">
                <a:solidFill>
                  <a:srgbClr val="3C38DC"/>
                </a:solidFill>
              </a:rPr>
              <a:t>Disadvantage:</a:t>
            </a:r>
            <a:r>
              <a:rPr lang="en-US" altLang="en-US" dirty="0" smtClean="0"/>
              <a:t> high cost</a:t>
            </a:r>
          </a:p>
          <a:p>
            <a:pPr marL="0" lvl="1" indent="0" eaLnBrk="1" hangingPunct="1">
              <a:lnSpc>
                <a:spcPct val="90000"/>
              </a:lnSpc>
              <a:buNone/>
              <a:defRPr/>
            </a:pPr>
            <a:endParaRPr lang="en-US" altLang="en-US" sz="2000" dirty="0" smtClean="0"/>
          </a:p>
          <a:p>
            <a:pPr marL="0" lvl="1" indent="0" eaLnBrk="1" hangingPunct="1">
              <a:lnSpc>
                <a:spcPct val="90000"/>
              </a:lnSpc>
              <a:buNone/>
              <a:defRPr/>
            </a:pPr>
            <a:r>
              <a:rPr lang="en-US" altLang="en-US" dirty="0" smtClean="0">
                <a:solidFill>
                  <a:srgbClr val="3C38DC"/>
                </a:solidFill>
              </a:rPr>
              <a:t>Uses</a:t>
            </a:r>
            <a:r>
              <a:rPr lang="en-US" altLang="en-US" dirty="0">
                <a:solidFill>
                  <a:srgbClr val="002060"/>
                </a:solidFill>
              </a:rPr>
              <a:t>: </a:t>
            </a:r>
            <a:r>
              <a:rPr lang="en-US" sz="2400" dirty="0" smtClean="0"/>
              <a:t>Assess Neurological effects </a:t>
            </a:r>
            <a:r>
              <a:rPr lang="en-US" sz="2400" dirty="0"/>
              <a:t>of stroke, trauma or disease. Orthopedic scans </a:t>
            </a:r>
            <a:r>
              <a:rPr lang="en-US" sz="2400" dirty="0" smtClean="0"/>
              <a:t>for injuries </a:t>
            </a:r>
            <a:r>
              <a:rPr lang="en-US" sz="2400" dirty="0"/>
              <a:t>and degeneration involving knees, shoulders, feet and ankles</a:t>
            </a:r>
            <a:r>
              <a:rPr lang="en-US" sz="2400" dirty="0" smtClean="0"/>
              <a:t>.</a:t>
            </a:r>
            <a:endParaRPr lang="en-US" altLang="en-US" sz="2400" dirty="0"/>
          </a:p>
          <a:p>
            <a:pPr marL="0" lvl="1" indent="0" eaLnBrk="1" hangingPunct="1">
              <a:lnSpc>
                <a:spcPct val="90000"/>
              </a:lnSpc>
              <a:buNone/>
              <a:defRPr/>
            </a:pPr>
            <a:endParaRPr lang="en-US" altLang="en-US" dirty="0" smtClean="0"/>
          </a:p>
        </p:txBody>
      </p:sp>
      <p:cxnSp>
        <p:nvCxnSpPr>
          <p:cNvPr id="3" name="Straight Connector 2"/>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3" descr="imag1"/>
          <p:cNvPicPr>
            <a:picLocks noChangeAspect="1" noChangeArrowheads="1"/>
          </p:cNvPicPr>
          <p:nvPr/>
        </p:nvPicPr>
        <p:blipFill>
          <a:blip r:embed="rId2" cstate="print">
            <a:extLst>
              <a:ext uri="{28A0092B-C50C-407E-A947-70E740481C1C}">
                <a14:useLocalDpi xmlns:a14="http://schemas.microsoft.com/office/drawing/2010/main" val="0"/>
              </a:ext>
            </a:extLst>
          </a:blip>
          <a:srcRect l="6813" t="18823" r="9187" b="8217"/>
          <a:stretch>
            <a:fillRect/>
          </a:stretch>
        </p:blipFill>
        <p:spPr bwMode="auto">
          <a:xfrm>
            <a:off x="5105400" y="2282056"/>
            <a:ext cx="3738880" cy="348307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478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Longitudinal (spin-lattice) Relaxation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225" y="914400"/>
            <a:ext cx="8999575" cy="1692771"/>
          </a:xfrm>
          <a:prstGeom prst="rect">
            <a:avLst/>
          </a:prstGeom>
        </p:spPr>
        <p:txBody>
          <a:bodyPr wrap="square">
            <a:spAutoFit/>
          </a:bodyPr>
          <a:lstStyle/>
          <a:p>
            <a:r>
              <a:rPr lang="en-US" sz="2600" dirty="0"/>
              <a:t>The </a:t>
            </a:r>
            <a:r>
              <a:rPr lang="en-US" sz="2600" dirty="0" smtClean="0">
                <a:solidFill>
                  <a:srgbClr val="3C38DC"/>
                </a:solidFill>
              </a:rPr>
              <a:t>longitudinal relaxation time </a:t>
            </a:r>
            <a:r>
              <a:rPr lang="en-US" sz="2600" dirty="0" smtClean="0"/>
              <a:t>(</a:t>
            </a:r>
            <a:r>
              <a:rPr lang="en-US" sz="2600" i="1" dirty="0" smtClean="0">
                <a:latin typeface="Times New Roman" panose="02020603050405020304" pitchFamily="18" charset="0"/>
                <a:cs typeface="Times New Roman" panose="02020603050405020304" pitchFamily="18" charset="0"/>
              </a:rPr>
              <a:t>T</a:t>
            </a:r>
            <a:r>
              <a:rPr lang="en-US" sz="2600" baseline="-25000" dirty="0" smtClean="0">
                <a:latin typeface="Times New Roman" panose="02020603050405020304" pitchFamily="18" charset="0"/>
                <a:cs typeface="Times New Roman" panose="02020603050405020304" pitchFamily="18" charset="0"/>
              </a:rPr>
              <a:t>1</a:t>
            </a:r>
            <a:r>
              <a:rPr lang="en-US" sz="2600" dirty="0" smtClean="0"/>
              <a:t>) is the time it takes for the longitudinal magnetization </a:t>
            </a:r>
            <a:r>
              <a:rPr lang="en-US" sz="2600" i="1" dirty="0" err="1">
                <a:latin typeface="Times New Roman" panose="02020603050405020304" pitchFamily="18" charset="0"/>
                <a:cs typeface="Times New Roman" panose="02020603050405020304" pitchFamily="18" charset="0"/>
              </a:rPr>
              <a:t>M</a:t>
            </a:r>
            <a:r>
              <a:rPr lang="en-US" sz="2600" i="1" baseline="-25000" dirty="0" err="1" smtClean="0">
                <a:latin typeface="Times New Roman" panose="02020603050405020304" pitchFamily="18" charset="0"/>
                <a:cs typeface="Times New Roman" panose="02020603050405020304" pitchFamily="18" charset="0"/>
              </a:rPr>
              <a:t>z</a:t>
            </a:r>
            <a:r>
              <a:rPr lang="en-US" sz="2600" dirty="0" smtClean="0">
                <a:latin typeface="Times New Roman" panose="02020603050405020304" pitchFamily="18" charset="0"/>
                <a:cs typeface="Times New Roman" panose="02020603050405020304" pitchFamily="18" charset="0"/>
              </a:rPr>
              <a:t>(</a:t>
            </a:r>
            <a:r>
              <a:rPr lang="en-US" sz="2600" i="1" dirty="0" smtClean="0">
                <a:latin typeface="Times New Roman" panose="02020603050405020304" pitchFamily="18" charset="0"/>
                <a:cs typeface="Times New Roman" panose="02020603050405020304" pitchFamily="18" charset="0"/>
              </a:rPr>
              <a:t>t</a:t>
            </a:r>
            <a:r>
              <a:rPr lang="en-US" sz="2600" dirty="0" smtClean="0">
                <a:latin typeface="Times New Roman" panose="02020603050405020304" pitchFamily="18" charset="0"/>
                <a:cs typeface="Times New Roman" panose="02020603050405020304" pitchFamily="18" charset="0"/>
              </a:rPr>
              <a:t>)</a:t>
            </a:r>
            <a:r>
              <a:rPr lang="en-US" sz="2600" i="1" dirty="0" smtClean="0">
                <a:latin typeface="Times New Roman" panose="02020603050405020304" pitchFamily="18" charset="0"/>
                <a:cs typeface="Times New Roman" panose="02020603050405020304" pitchFamily="18" charset="0"/>
              </a:rPr>
              <a:t> </a:t>
            </a:r>
            <a:r>
              <a:rPr lang="en-US" sz="2600" dirty="0" smtClean="0"/>
              <a:t>to recovers back to its equilibrium value </a:t>
            </a:r>
            <a:r>
              <a:rPr lang="en-US" sz="2600" i="1" dirty="0" smtClean="0">
                <a:latin typeface="Times New Roman" panose="02020603050405020304" pitchFamily="18" charset="0"/>
                <a:cs typeface="Times New Roman" panose="02020603050405020304" pitchFamily="18" charset="0"/>
              </a:rPr>
              <a:t>M</a:t>
            </a:r>
            <a:r>
              <a:rPr lang="en-US" sz="2600" baseline="-25000" dirty="0" smtClean="0">
                <a:latin typeface="Times New Roman" panose="02020603050405020304" pitchFamily="18" charset="0"/>
                <a:cs typeface="Times New Roman" panose="02020603050405020304" pitchFamily="18" charset="0"/>
              </a:rPr>
              <a:t>0</a:t>
            </a:r>
            <a:r>
              <a:rPr lang="en-US" sz="2600" dirty="0" smtClean="0"/>
              <a:t>. </a:t>
            </a:r>
            <a:r>
              <a:rPr lang="en-US" sz="2600" i="1" dirty="0" err="1">
                <a:latin typeface="Times New Roman" panose="02020603050405020304" pitchFamily="18" charset="0"/>
                <a:cs typeface="Times New Roman" panose="02020603050405020304" pitchFamily="18" charset="0"/>
              </a:rPr>
              <a:t>M</a:t>
            </a:r>
            <a:r>
              <a:rPr lang="en-US" sz="2600" i="1" baseline="-25000" dirty="0" err="1">
                <a:latin typeface="Times New Roman" panose="02020603050405020304" pitchFamily="18" charset="0"/>
                <a:cs typeface="Times New Roman" panose="02020603050405020304" pitchFamily="18" charset="0"/>
              </a:rPr>
              <a:t>z</a:t>
            </a:r>
            <a:r>
              <a:rPr lang="en-US" sz="2600"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t</a:t>
            </a:r>
            <a:r>
              <a:rPr lang="en-US" sz="2600"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 </a:t>
            </a:r>
            <a:r>
              <a:rPr lang="en-US" sz="2600" dirty="0" smtClean="0"/>
              <a:t>rises exponentially the rising time </a:t>
            </a:r>
            <a:r>
              <a:rPr lang="en-US" sz="2600" i="1" dirty="0">
                <a:latin typeface="Times New Roman" panose="02020603050405020304" pitchFamily="18" charset="0"/>
                <a:cs typeface="Times New Roman" panose="02020603050405020304" pitchFamily="18" charset="0"/>
              </a:rPr>
              <a:t>T</a:t>
            </a:r>
            <a:r>
              <a:rPr lang="en-US" sz="2600" baseline="-25000" dirty="0">
                <a:latin typeface="Times New Roman" panose="02020603050405020304" pitchFamily="18" charset="0"/>
                <a:cs typeface="Times New Roman" panose="02020603050405020304" pitchFamily="18" charset="0"/>
              </a:rPr>
              <a:t>1</a:t>
            </a:r>
            <a:r>
              <a:rPr lang="en-US" sz="2600" dirty="0" smtClean="0"/>
              <a:t> depends on the tissue property. </a:t>
            </a:r>
            <a:endParaRPr lang="en-US" sz="2600" dirty="0"/>
          </a:p>
        </p:txBody>
      </p:sp>
      <mc:AlternateContent xmlns:mc="http://schemas.openxmlformats.org/markup-compatibility/2006" xmlns:a14="http://schemas.microsoft.com/office/drawing/2010/main">
        <mc:Choice Requires="a14">
          <p:sp>
            <p:nvSpPr>
              <p:cNvPr id="8" name="TextBox 7"/>
              <p:cNvSpPr txBox="1"/>
              <p:nvPr/>
            </p:nvSpPr>
            <p:spPr>
              <a:xfrm>
                <a:off x="76200" y="4474013"/>
                <a:ext cx="5885714" cy="451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𝑧</m:t>
                          </m:r>
                        </m:sub>
                      </m:sSub>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𝑡</m:t>
                          </m:r>
                        </m:e>
                      </m:d>
                      <m:r>
                        <a:rPr lang="en-US" sz="2600" i="1" smtClean="0">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 </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1−</m:t>
                          </m:r>
                          <m:sSup>
                            <m:sSupPr>
                              <m:ctrlPr>
                                <a:rPr lang="en-US" sz="2600" i="1">
                                  <a:latin typeface="Cambria Math" panose="02040503050406030204" pitchFamily="18" charset="0"/>
                                  <a:ea typeface="Cambria Math" panose="02040503050406030204" pitchFamily="18" charset="0"/>
                                </a:rPr>
                              </m:ctrlPr>
                            </m:sSupPr>
                            <m:e>
                              <m:r>
                                <a:rPr lang="en-US" sz="2600" i="1">
                                  <a:latin typeface="Cambria Math"/>
                                  <a:ea typeface="Cambria Math" panose="02040503050406030204" pitchFamily="18" charset="0"/>
                                </a:rPr>
                                <m:t>𝑒</m:t>
                              </m:r>
                            </m:e>
                            <m:sup>
                              <m:r>
                                <a:rPr lang="en-US" sz="2600" i="1">
                                  <a:latin typeface="Cambria Math"/>
                                  <a:ea typeface="Cambria Math" panose="02040503050406030204" pitchFamily="18" charset="0"/>
                                </a:rPr>
                                <m:t>−</m:t>
                              </m:r>
                              <m:r>
                                <a:rPr lang="en-US" sz="2600" i="1">
                                  <a:latin typeface="Cambria Math"/>
                                  <a:ea typeface="Cambria Math" panose="02040503050406030204" pitchFamily="18" charset="0"/>
                                </a:rPr>
                                <m:t>𝑡</m:t>
                              </m:r>
                              <m:r>
                                <a:rPr lang="en-US" sz="2600" i="1">
                                  <a:latin typeface="Cambria Math"/>
                                  <a:ea typeface="Cambria Math" panose="02040503050406030204" pitchFamily="18" charset="0"/>
                                </a:rPr>
                                <m:t>/</m:t>
                              </m:r>
                              <m:sSub>
                                <m:sSubPr>
                                  <m:ctrlPr>
                                    <a:rPr lang="en-US" sz="2600" i="1">
                                      <a:latin typeface="Cambria Math" panose="02040503050406030204" pitchFamily="18" charset="0"/>
                                      <a:ea typeface="Cambria Math" panose="02040503050406030204" pitchFamily="18" charset="0"/>
                                    </a:rPr>
                                  </m:ctrlPr>
                                </m:sSubPr>
                                <m:e>
                                  <m:r>
                                    <a:rPr lang="en-US" sz="2600" i="1">
                                      <a:latin typeface="Cambria Math"/>
                                      <a:ea typeface="Cambria Math" panose="02040503050406030204" pitchFamily="18" charset="0"/>
                                    </a:rPr>
                                    <m:t>𝑇</m:t>
                                  </m:r>
                                </m:e>
                                <m:sub>
                                  <m:r>
                                    <a:rPr lang="en-US" sz="2600" b="0" i="1" smtClean="0">
                                      <a:latin typeface="Cambria Math" panose="02040503050406030204" pitchFamily="18" charset="0"/>
                                      <a:ea typeface="Cambria Math" panose="02040503050406030204" pitchFamily="18" charset="0"/>
                                    </a:rPr>
                                    <m:t>1</m:t>
                                  </m:r>
                                </m:sub>
                              </m:sSub>
                            </m:sup>
                          </m:sSup>
                        </m:e>
                      </m:d>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𝑧</m:t>
                          </m:r>
                        </m:sub>
                      </m:sSub>
                      <m:d>
                        <m:dPr>
                          <m:ctrlPr>
                            <a:rPr lang="en-US" sz="2600" b="0" i="1" smtClean="0">
                              <a:latin typeface="Cambria Math" panose="02040503050406030204" pitchFamily="18" charset="0"/>
                            </a:rPr>
                          </m:ctrlPr>
                        </m:dPr>
                        <m:e>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0</m:t>
                              </m:r>
                            </m:e>
                            <m:sup>
                              <m:r>
                                <a:rPr lang="en-US" sz="2600" b="0" i="1" smtClean="0">
                                  <a:latin typeface="Cambria Math" panose="02040503050406030204" pitchFamily="18" charset="0"/>
                                </a:rPr>
                                <m:t>+</m:t>
                              </m:r>
                            </m:sup>
                          </m:sSup>
                        </m:e>
                      </m:d>
                      <m:sSup>
                        <m:sSupPr>
                          <m:ctrlPr>
                            <a:rPr lang="en-US" sz="2600" i="1" smtClean="0">
                              <a:latin typeface="Cambria Math" panose="02040503050406030204" pitchFamily="18" charset="0"/>
                              <a:ea typeface="Cambria Math" panose="02040503050406030204" pitchFamily="18" charset="0"/>
                            </a:rPr>
                          </m:ctrlPr>
                        </m:sSupPr>
                        <m:e>
                          <m:r>
                            <a:rPr lang="en-US" sz="2600" b="0" i="1" smtClean="0">
                              <a:latin typeface="Cambria Math"/>
                              <a:ea typeface="Cambria Math" panose="02040503050406030204" pitchFamily="18" charset="0"/>
                            </a:rPr>
                            <m:t>𝑒</m:t>
                          </m:r>
                        </m:e>
                        <m:sup>
                          <m:r>
                            <a:rPr lang="en-US" sz="2600" b="0" i="1" smtClean="0">
                              <a:latin typeface="Cambria Math"/>
                              <a:ea typeface="Cambria Math" panose="02040503050406030204" pitchFamily="18" charset="0"/>
                            </a:rPr>
                            <m:t>−</m:t>
                          </m:r>
                          <m:r>
                            <a:rPr lang="en-US" sz="2600" b="0" i="1" smtClean="0">
                              <a:latin typeface="Cambria Math"/>
                              <a:ea typeface="Cambria Math" panose="02040503050406030204" pitchFamily="18" charset="0"/>
                            </a:rPr>
                            <m:t>𝑡</m:t>
                          </m:r>
                          <m:r>
                            <a:rPr lang="en-US" sz="2600" b="0" i="1" smtClean="0">
                              <a:latin typeface="Cambria Math"/>
                              <a:ea typeface="Cambria Math" panose="02040503050406030204" pitchFamily="18" charset="0"/>
                            </a:rPr>
                            <m:t>/</m:t>
                          </m:r>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a:ea typeface="Cambria Math" panose="02040503050406030204" pitchFamily="18" charset="0"/>
                                </a:rPr>
                                <m:t>𝑇</m:t>
                              </m:r>
                            </m:e>
                            <m:sub>
                              <m:r>
                                <a:rPr lang="en-US" sz="2600" b="0" i="1" smtClean="0">
                                  <a:latin typeface="Cambria Math" panose="02040503050406030204" pitchFamily="18" charset="0"/>
                                  <a:ea typeface="Cambria Math" panose="02040503050406030204" pitchFamily="18" charset="0"/>
                                </a:rPr>
                                <m:t>1</m:t>
                              </m:r>
                            </m:sub>
                          </m:sSub>
                        </m:sup>
                      </m:sSup>
                    </m:oMath>
                  </m:oMathPara>
                </a14:m>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76200" y="4474013"/>
                <a:ext cx="5885714" cy="45166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16837" y="6415307"/>
                <a:ext cx="2879570"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𝑧</m:t>
                          </m:r>
                        </m:sub>
                      </m:sSub>
                      <m:d>
                        <m:dPr>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r>
                                <a:rPr lang="en-US" sz="2600" i="1">
                                  <a:latin typeface="Cambria Math" panose="02040503050406030204" pitchFamily="18" charset="0"/>
                                </a:rPr>
                                <m:t>0</m:t>
                              </m:r>
                            </m:e>
                            <m:sup>
                              <m:r>
                                <a:rPr lang="en-US" sz="2600" i="1">
                                  <a:latin typeface="Cambria Math" panose="02040503050406030204" pitchFamily="18" charset="0"/>
                                </a:rPr>
                                <m:t>+</m:t>
                              </m:r>
                            </m:sup>
                          </m:sSup>
                        </m:e>
                      </m:d>
                      <m:r>
                        <a:rPr lang="en-US" sz="2600" i="1" smtClean="0">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0</m:t>
                          </m:r>
                        </m:sub>
                      </m:sSub>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cos</m:t>
                          </m:r>
                        </m:fName>
                        <m:e>
                          <m:r>
                            <a:rPr lang="en-US" sz="2600" i="1">
                              <a:latin typeface="Cambria Math" panose="02040503050406030204" pitchFamily="18" charset="0"/>
                              <a:ea typeface="Cambria Math" panose="02040503050406030204" pitchFamily="18" charset="0"/>
                            </a:rPr>
                            <m:t>𝛼</m:t>
                          </m:r>
                          <m:r>
                            <m:rPr>
                              <m:nor/>
                            </m:rPr>
                            <a:rPr lang="en-US" sz="2600" dirty="0"/>
                            <m:t> </m:t>
                          </m:r>
                        </m:e>
                      </m:func>
                    </m:oMath>
                  </m:oMathPara>
                </a14:m>
                <a:endParaRPr lang="en-US" sz="2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16837" y="6415307"/>
                <a:ext cx="2879570"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0" y="5608117"/>
                <a:ext cx="5058953" cy="830997"/>
              </a:xfrm>
              <a:prstGeom prst="rect">
                <a:avLst/>
              </a:prstGeom>
            </p:spPr>
            <p:txBody>
              <a:bodyPr wrap="square">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𝑧</m:t>
                        </m:r>
                      </m:sub>
                    </m:sSub>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0</m:t>
                            </m:r>
                          </m:e>
                          <m:sup>
                            <m:r>
                              <a:rPr lang="en-US" sz="2400" i="1">
                                <a:latin typeface="Cambria Math" panose="02040503050406030204" pitchFamily="18" charset="0"/>
                              </a:rPr>
                              <m:t>+</m:t>
                            </m:r>
                          </m:sup>
                        </m:sSup>
                      </m:e>
                    </m:d>
                  </m:oMath>
                </a14:m>
                <a:r>
                  <a:rPr lang="en-US" sz="2400" dirty="0" smtClean="0"/>
                  <a:t>: longitudinal magnetization immediately after the </a:t>
                </a:r>
                <a14:m>
                  <m:oMath xmlns:m="http://schemas.openxmlformats.org/officeDocument/2006/math">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 </m:t>
                    </m:r>
                  </m:oMath>
                </a14:m>
                <a:r>
                  <a:rPr lang="en-US" sz="2400" dirty="0" smtClean="0"/>
                  <a:t>pulse.</a:t>
                </a:r>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0" y="5608117"/>
                <a:ext cx="5058953" cy="830997"/>
              </a:xfrm>
              <a:prstGeom prst="rect">
                <a:avLst/>
              </a:prstGeom>
              <a:blipFill rotWithShape="0">
                <a:blip r:embed="rId5"/>
                <a:stretch>
                  <a:fillRect l="-1807" t="-5147" b="-16912"/>
                </a:stretch>
              </a:blipFill>
            </p:spPr>
            <p:txBody>
              <a:bodyPr/>
              <a:lstStyle/>
              <a:p>
                <a:r>
                  <a:rPr lang="en-US">
                    <a:noFill/>
                  </a:rPr>
                  <a:t> </a:t>
                </a:r>
              </a:p>
            </p:txBody>
          </p:sp>
        </mc:Fallback>
      </mc:AlternateContent>
      <p:grpSp>
        <p:nvGrpSpPr>
          <p:cNvPr id="4" name="Group 3"/>
          <p:cNvGrpSpPr/>
          <p:nvPr/>
        </p:nvGrpSpPr>
        <p:grpSpPr>
          <a:xfrm>
            <a:off x="92798" y="2618637"/>
            <a:ext cx="7222834" cy="1674178"/>
            <a:chOff x="92798" y="2618637"/>
            <a:chExt cx="7222834" cy="1674178"/>
          </a:xfrm>
        </p:grpSpPr>
        <p:grpSp>
          <p:nvGrpSpPr>
            <p:cNvPr id="5" name="Group 4"/>
            <p:cNvGrpSpPr/>
            <p:nvPr/>
          </p:nvGrpSpPr>
          <p:grpSpPr>
            <a:xfrm>
              <a:off x="6112599" y="2963476"/>
              <a:ext cx="1203033" cy="1321007"/>
              <a:chOff x="454506" y="5460793"/>
              <a:chExt cx="1203033" cy="1321007"/>
            </a:xfrm>
          </p:grpSpPr>
          <p:cxnSp>
            <p:nvCxnSpPr>
              <p:cNvPr id="123" name="Straight Connector 122"/>
              <p:cNvCxnSpPr/>
              <p:nvPr/>
            </p:nvCxnSpPr>
            <p:spPr>
              <a:xfrm>
                <a:off x="966769" y="5460793"/>
                <a:ext cx="0" cy="865452"/>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966769" y="6326245"/>
                <a:ext cx="6907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552557" y="6326245"/>
                <a:ext cx="414212" cy="455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970896" y="5675453"/>
                <a:ext cx="0" cy="6507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454506" y="5538387"/>
                <a:ext cx="411286" cy="315431"/>
              </a:xfrm>
              <a:prstGeom prst="rect">
                <a:avLst/>
              </a:prstGeom>
              <a:noFill/>
            </p:spPr>
            <p:txBody>
              <a:bodyPr wrap="none" rtlCol="0">
                <a:spAutoFit/>
              </a:bodyPr>
              <a:lstStyle/>
              <a:p>
                <a:r>
                  <a:rPr lang="en-US" dirty="0" err="1" smtClean="0"/>
                  <a:t>M</a:t>
                </a:r>
                <a:r>
                  <a:rPr lang="en-US" baseline="-25000" dirty="0" err="1"/>
                  <a:t>z</a:t>
                </a:r>
                <a:endParaRPr lang="en-US" baseline="-25000" dirty="0"/>
              </a:p>
            </p:txBody>
          </p:sp>
          <p:sp>
            <p:nvSpPr>
              <p:cNvPr id="128" name="TextBox 127"/>
              <p:cNvSpPr txBox="1"/>
              <p:nvPr/>
            </p:nvSpPr>
            <p:spPr>
              <a:xfrm>
                <a:off x="1035805" y="5545295"/>
                <a:ext cx="418548" cy="315431"/>
              </a:xfrm>
              <a:prstGeom prst="rect">
                <a:avLst/>
              </a:prstGeom>
              <a:noFill/>
            </p:spPr>
            <p:txBody>
              <a:bodyPr wrap="none" rtlCol="0">
                <a:spAutoFit/>
              </a:bodyPr>
              <a:lstStyle/>
              <a:p>
                <a:r>
                  <a:rPr lang="en-US" dirty="0" smtClean="0"/>
                  <a:t>M</a:t>
                </a:r>
                <a:r>
                  <a:rPr lang="en-US" baseline="-25000" dirty="0" smtClean="0"/>
                  <a:t>0</a:t>
                </a:r>
                <a:endParaRPr lang="en-US" baseline="-25000" dirty="0"/>
              </a:p>
            </p:txBody>
          </p:sp>
        </p:grpSp>
        <p:grpSp>
          <p:nvGrpSpPr>
            <p:cNvPr id="7" name="Group 6"/>
            <p:cNvGrpSpPr/>
            <p:nvPr/>
          </p:nvGrpSpPr>
          <p:grpSpPr>
            <a:xfrm>
              <a:off x="2539080" y="3033349"/>
              <a:ext cx="1132035" cy="1184036"/>
              <a:chOff x="2223244" y="3953685"/>
              <a:chExt cx="1132035" cy="1184036"/>
            </a:xfrm>
          </p:grpSpPr>
          <p:cxnSp>
            <p:nvCxnSpPr>
              <p:cNvPr id="112" name="Straight Connector 111"/>
              <p:cNvCxnSpPr/>
              <p:nvPr/>
            </p:nvCxnSpPr>
            <p:spPr>
              <a:xfrm>
                <a:off x="2637456" y="3953685"/>
                <a:ext cx="0" cy="728481"/>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2637456" y="4682166"/>
                <a:ext cx="717823"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2223244" y="4682166"/>
                <a:ext cx="414212" cy="455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2637456" y="4269116"/>
                <a:ext cx="517765" cy="413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2637456" y="4208281"/>
                <a:ext cx="4127" cy="47388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3013702" y="3953685"/>
                <a:ext cx="341577" cy="315431"/>
              </a:xfrm>
              <a:prstGeom prst="rect">
                <a:avLst/>
              </a:prstGeom>
              <a:noFill/>
            </p:spPr>
            <p:txBody>
              <a:bodyPr wrap="none" rtlCol="0">
                <a:spAutoFit/>
              </a:bodyPr>
              <a:lstStyle/>
              <a:p>
                <a:r>
                  <a:rPr lang="en-US" dirty="0"/>
                  <a:t>M</a:t>
                </a:r>
                <a:endParaRPr lang="en-US" baseline="-25000" dirty="0"/>
              </a:p>
            </p:txBody>
          </p:sp>
          <p:cxnSp>
            <p:nvCxnSpPr>
              <p:cNvPr id="129" name="Straight Connector 128"/>
              <p:cNvCxnSpPr/>
              <p:nvPr/>
            </p:nvCxnSpPr>
            <p:spPr>
              <a:xfrm>
                <a:off x="2568421" y="4269116"/>
                <a:ext cx="614529"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92798" y="3012794"/>
              <a:ext cx="1775750" cy="1271689"/>
              <a:chOff x="59374" y="1892956"/>
              <a:chExt cx="1960041" cy="1488996"/>
            </a:xfrm>
          </p:grpSpPr>
          <p:cxnSp>
            <p:nvCxnSpPr>
              <p:cNvPr id="137" name="Straight Connector 136"/>
              <p:cNvCxnSpPr/>
              <p:nvPr/>
            </p:nvCxnSpPr>
            <p:spPr>
              <a:xfrm>
                <a:off x="941236" y="1892956"/>
                <a:ext cx="4651" cy="852964"/>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488687" y="2745920"/>
                <a:ext cx="4572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945887" y="2517320"/>
                <a:ext cx="696502"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945887" y="2364920"/>
                <a:ext cx="4549" cy="381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964083" y="2745920"/>
                <a:ext cx="667604" cy="2667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284237" y="3012620"/>
                <a:ext cx="530915" cy="369332"/>
              </a:xfrm>
              <a:prstGeom prst="rect">
                <a:avLst/>
              </a:prstGeom>
              <a:noFill/>
            </p:spPr>
            <p:txBody>
              <a:bodyPr wrap="none" rtlCol="0">
                <a:spAutoFit/>
              </a:bodyPr>
              <a:lstStyle/>
              <a:p>
                <a:r>
                  <a:rPr lang="en-US" dirty="0" err="1" smtClean="0"/>
                  <a:t>M</a:t>
                </a:r>
                <a:r>
                  <a:rPr lang="en-US" baseline="-25000" dirty="0" err="1" smtClean="0"/>
                  <a:t>xy</a:t>
                </a:r>
                <a:endParaRPr lang="en-US" baseline="-25000" dirty="0"/>
              </a:p>
            </p:txBody>
          </p:sp>
          <p:sp>
            <p:nvSpPr>
              <p:cNvPr id="143" name="TextBox 142"/>
              <p:cNvSpPr txBox="1"/>
              <p:nvPr/>
            </p:nvSpPr>
            <p:spPr>
              <a:xfrm>
                <a:off x="59374" y="2180254"/>
                <a:ext cx="825867" cy="369332"/>
              </a:xfrm>
              <a:prstGeom prst="rect">
                <a:avLst/>
              </a:prstGeom>
              <a:noFill/>
            </p:spPr>
            <p:txBody>
              <a:bodyPr wrap="none" rtlCol="0">
                <a:spAutoFit/>
              </a:bodyPr>
              <a:lstStyle/>
              <a:p>
                <a:r>
                  <a:rPr lang="en-US" dirty="0" err="1" smtClean="0"/>
                  <a:t>M</a:t>
                </a:r>
                <a:r>
                  <a:rPr lang="en-US" baseline="-25000" dirty="0" err="1" smtClean="0"/>
                  <a:t>z</a:t>
                </a:r>
                <a:r>
                  <a:rPr lang="en-US" dirty="0" smtClean="0"/>
                  <a:t>(0</a:t>
                </a:r>
                <a:r>
                  <a:rPr lang="en-US" baseline="30000" dirty="0" smtClean="0"/>
                  <a:t>+</a:t>
                </a:r>
                <a:r>
                  <a:rPr lang="en-US" dirty="0" smtClean="0"/>
                  <a:t>)</a:t>
                </a:r>
                <a:endParaRPr lang="en-US" baseline="-25000" dirty="0"/>
              </a:p>
            </p:txBody>
          </p:sp>
          <p:sp>
            <p:nvSpPr>
              <p:cNvPr id="144" name="TextBox 143"/>
              <p:cNvSpPr txBox="1"/>
              <p:nvPr/>
            </p:nvSpPr>
            <p:spPr>
              <a:xfrm>
                <a:off x="1642389" y="2191058"/>
                <a:ext cx="377026" cy="369332"/>
              </a:xfrm>
              <a:prstGeom prst="rect">
                <a:avLst/>
              </a:prstGeom>
              <a:noFill/>
            </p:spPr>
            <p:txBody>
              <a:bodyPr wrap="none" rtlCol="0">
                <a:spAutoFit/>
              </a:bodyPr>
              <a:lstStyle/>
              <a:p>
                <a:r>
                  <a:rPr lang="en-US" dirty="0"/>
                  <a:t>M</a:t>
                </a:r>
                <a:endParaRPr lang="en-US" baseline="-25000" dirty="0"/>
              </a:p>
            </p:txBody>
          </p:sp>
          <p:cxnSp>
            <p:nvCxnSpPr>
              <p:cNvPr id="145" name="Straight Connector 144"/>
              <p:cNvCxnSpPr/>
              <p:nvPr/>
            </p:nvCxnSpPr>
            <p:spPr>
              <a:xfrm>
                <a:off x="1624193" y="2541225"/>
                <a:ext cx="18196" cy="47139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64083" y="2441120"/>
                <a:ext cx="6783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950436" y="2356559"/>
                <a:ext cx="304892" cy="369332"/>
              </a:xfrm>
              <a:prstGeom prst="rect">
                <a:avLst/>
              </a:prstGeom>
            </p:spPr>
            <p:txBody>
              <a:bodyPr wrap="none">
                <a:spAutoFit/>
              </a:bodyPr>
              <a:lstStyle/>
              <a:p>
                <a:r>
                  <a:rPr lang="el-GR" dirty="0">
                    <a:solidFill>
                      <a:srgbClr val="002060"/>
                    </a:solidFill>
                    <a:latin typeface="Times New Roman" panose="02020603050405020304" pitchFamily="18" charset="0"/>
                    <a:cs typeface="Times New Roman" panose="02020603050405020304" pitchFamily="18" charset="0"/>
                  </a:rPr>
                  <a:t>α</a:t>
                </a:r>
                <a:endParaRPr lang="en-US" dirty="0"/>
              </a:p>
            </p:txBody>
          </p:sp>
          <p:cxnSp>
            <p:nvCxnSpPr>
              <p:cNvPr id="148" name="Straight Arrow Connector 147"/>
              <p:cNvCxnSpPr/>
              <p:nvPr/>
            </p:nvCxnSpPr>
            <p:spPr>
              <a:xfrm flipV="1">
                <a:off x="1011959" y="2745920"/>
                <a:ext cx="1007456" cy="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4377616" y="3028752"/>
              <a:ext cx="1156059" cy="1264063"/>
              <a:chOff x="2239729" y="5460793"/>
              <a:chExt cx="1156059" cy="1264063"/>
            </a:xfrm>
          </p:grpSpPr>
          <p:cxnSp>
            <p:nvCxnSpPr>
              <p:cNvPr id="117" name="Straight Connector 116"/>
              <p:cNvCxnSpPr/>
              <p:nvPr/>
            </p:nvCxnSpPr>
            <p:spPr>
              <a:xfrm flipH="1">
                <a:off x="2653941" y="5460793"/>
                <a:ext cx="16485" cy="808508"/>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2239729" y="6269301"/>
                <a:ext cx="414212" cy="455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2653941" y="5716128"/>
                <a:ext cx="306537" cy="5531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flipV="1">
                <a:off x="2653941" y="5698536"/>
                <a:ext cx="4127" cy="5707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2921066" y="5460793"/>
                <a:ext cx="341577" cy="315431"/>
              </a:xfrm>
              <a:prstGeom prst="rect">
                <a:avLst/>
              </a:prstGeom>
              <a:noFill/>
            </p:spPr>
            <p:txBody>
              <a:bodyPr wrap="none" rtlCol="0">
                <a:spAutoFit/>
              </a:bodyPr>
              <a:lstStyle/>
              <a:p>
                <a:r>
                  <a:rPr lang="en-US" dirty="0"/>
                  <a:t>M</a:t>
                </a:r>
                <a:endParaRPr lang="en-US" baseline="-25000" dirty="0"/>
              </a:p>
            </p:txBody>
          </p:sp>
          <p:cxnSp>
            <p:nvCxnSpPr>
              <p:cNvPr id="130" name="Straight Connector 129"/>
              <p:cNvCxnSpPr/>
              <p:nvPr/>
            </p:nvCxnSpPr>
            <p:spPr>
              <a:xfrm>
                <a:off x="2670426" y="5716128"/>
                <a:ext cx="290779"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V="1">
                <a:off x="2677965" y="6241744"/>
                <a:ext cx="717823"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33" name="Straight Arrow Connector 132"/>
            <p:cNvCxnSpPr/>
            <p:nvPr/>
          </p:nvCxnSpPr>
          <p:spPr>
            <a:xfrm flipV="1">
              <a:off x="1792588" y="2947366"/>
              <a:ext cx="717823"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1792588" y="2618637"/>
              <a:ext cx="624249" cy="315431"/>
            </a:xfrm>
            <a:prstGeom prst="rect">
              <a:avLst/>
            </a:prstGeom>
            <a:noFill/>
          </p:spPr>
          <p:txBody>
            <a:bodyPr wrap="none" rtlCol="0">
              <a:spAutoFit/>
            </a:bodyPr>
            <a:lstStyle/>
            <a:p>
              <a:r>
                <a:rPr lang="en-US" dirty="0" smtClean="0"/>
                <a:t>Time</a:t>
              </a:r>
              <a:endParaRPr lang="en-US" baseline="-25000" dirty="0"/>
            </a:p>
          </p:txBody>
        </p:sp>
      </p:grpSp>
      <mc:AlternateContent xmlns:mc="http://schemas.openxmlformats.org/markup-compatibility/2006" xmlns:a14="http://schemas.microsoft.com/office/drawing/2010/main">
        <mc:Choice Requires="a14">
          <p:sp>
            <p:nvSpPr>
              <p:cNvPr id="52" name="TextBox 51"/>
              <p:cNvSpPr txBox="1"/>
              <p:nvPr/>
            </p:nvSpPr>
            <p:spPr>
              <a:xfrm>
                <a:off x="111388" y="5080449"/>
                <a:ext cx="5174814" cy="4150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𝑧</m:t>
                          </m:r>
                        </m:sub>
                      </m:sSub>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𝑡</m:t>
                          </m:r>
                        </m:e>
                      </m:d>
                      <m:r>
                        <a:rPr lang="en-US" sz="2600" i="1" smtClean="0">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rPr>
                                <m:t>𝑀</m:t>
                              </m:r>
                            </m:e>
                            <m:sub>
                              <m:r>
                                <a:rPr lang="en-US" sz="2600" i="1">
                                  <a:latin typeface="Cambria Math" panose="02040503050406030204" pitchFamily="18" charset="0"/>
                                </a:rPr>
                                <m:t>𝑧</m:t>
                              </m:r>
                            </m:sub>
                          </m:sSub>
                          <m:d>
                            <m:dPr>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r>
                                    <a:rPr lang="en-US" sz="2600" i="1">
                                      <a:latin typeface="Cambria Math" panose="02040503050406030204" pitchFamily="18" charset="0"/>
                                    </a:rPr>
                                    <m:t>0</m:t>
                                  </m:r>
                                </m:e>
                                <m:sup>
                                  <m:r>
                                    <a:rPr lang="en-US" sz="2600" i="1">
                                      <a:latin typeface="Cambria Math" panose="02040503050406030204" pitchFamily="18" charset="0"/>
                                    </a:rPr>
                                    <m:t>+</m:t>
                                  </m:r>
                                </m:sup>
                              </m:sSup>
                            </m:e>
                          </m:d>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𝑀</m:t>
                              </m:r>
                            </m:e>
                            <m:sub>
                              <m:r>
                                <a:rPr lang="en-US" sz="2600" i="1">
                                  <a:latin typeface="Cambria Math" panose="02040503050406030204" pitchFamily="18" charset="0"/>
                                </a:rPr>
                                <m:t>0</m:t>
                              </m:r>
                            </m:sub>
                          </m:sSub>
                        </m:e>
                      </m:d>
                      <m:sSup>
                        <m:sSupPr>
                          <m:ctrlPr>
                            <a:rPr lang="en-US" sz="2600" i="1" smtClean="0">
                              <a:latin typeface="Cambria Math" panose="02040503050406030204" pitchFamily="18" charset="0"/>
                              <a:ea typeface="Cambria Math" panose="02040503050406030204" pitchFamily="18" charset="0"/>
                            </a:rPr>
                          </m:ctrlPr>
                        </m:sSupPr>
                        <m:e>
                          <m:r>
                            <a:rPr lang="en-US" sz="2600" b="0" i="1" smtClean="0">
                              <a:latin typeface="Cambria Math"/>
                              <a:ea typeface="Cambria Math" panose="02040503050406030204" pitchFamily="18" charset="0"/>
                            </a:rPr>
                            <m:t>𝑒</m:t>
                          </m:r>
                        </m:e>
                        <m:sup>
                          <m:r>
                            <a:rPr lang="en-US" sz="2600" b="0" i="1" smtClean="0">
                              <a:latin typeface="Cambria Math"/>
                              <a:ea typeface="Cambria Math" panose="02040503050406030204" pitchFamily="18" charset="0"/>
                            </a:rPr>
                            <m:t>−</m:t>
                          </m:r>
                          <m:r>
                            <a:rPr lang="en-US" sz="2600" b="0" i="1" smtClean="0">
                              <a:latin typeface="Cambria Math"/>
                              <a:ea typeface="Cambria Math" panose="02040503050406030204" pitchFamily="18" charset="0"/>
                            </a:rPr>
                            <m:t>𝑡</m:t>
                          </m:r>
                          <m:r>
                            <a:rPr lang="en-US" sz="2600" b="0" i="1" smtClean="0">
                              <a:latin typeface="Cambria Math"/>
                              <a:ea typeface="Cambria Math" panose="02040503050406030204" pitchFamily="18" charset="0"/>
                            </a:rPr>
                            <m:t>/</m:t>
                          </m:r>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a:ea typeface="Cambria Math" panose="02040503050406030204" pitchFamily="18" charset="0"/>
                                </a:rPr>
                                <m:t>𝑇</m:t>
                              </m:r>
                            </m:e>
                            <m:sub>
                              <m:r>
                                <a:rPr lang="en-US" sz="2600" b="0" i="1" smtClean="0">
                                  <a:latin typeface="Cambria Math" panose="02040503050406030204" pitchFamily="18" charset="0"/>
                                  <a:ea typeface="Cambria Math" panose="02040503050406030204" pitchFamily="18" charset="0"/>
                                </a:rPr>
                                <m:t>1</m:t>
                              </m:r>
                            </m:sub>
                          </m:sSub>
                        </m:sup>
                      </m:sSup>
                    </m:oMath>
                  </m:oMathPara>
                </a14:m>
                <a:endParaRPr lang="en-US" sz="2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111388" y="5080449"/>
                <a:ext cx="5174814" cy="415050"/>
              </a:xfrm>
              <a:prstGeom prst="rect">
                <a:avLst/>
              </a:prstGeom>
              <a:blipFill rotWithShape="0">
                <a:blip r:embed="rId6"/>
                <a:stretch>
                  <a:fillRect/>
                </a:stretch>
              </a:blipFill>
            </p:spPr>
            <p:txBody>
              <a:bodyPr/>
              <a:lstStyle/>
              <a:p>
                <a:r>
                  <a:rPr lang="en-US">
                    <a:noFill/>
                  </a:rPr>
                  <a:t> </a:t>
                </a:r>
              </a:p>
            </p:txBody>
          </p:sp>
        </mc:Fallback>
      </mc:AlternateContent>
      <p:pic>
        <p:nvPicPr>
          <p:cNvPr id="53" name="Picture 52"/>
          <p:cNvPicPr>
            <a:picLocks noChangeAspect="1"/>
          </p:cNvPicPr>
          <p:nvPr/>
        </p:nvPicPr>
        <p:blipFill>
          <a:blip r:embed="rId7"/>
          <a:stretch>
            <a:fillRect/>
          </a:stretch>
        </p:blipFill>
        <p:spPr>
          <a:xfrm>
            <a:off x="5675713" y="4906662"/>
            <a:ext cx="3420662" cy="1875138"/>
          </a:xfrm>
          <a:prstGeom prst="rect">
            <a:avLst/>
          </a:prstGeom>
        </p:spPr>
      </p:pic>
    </p:spTree>
    <p:extLst>
      <p:ext uri="{BB962C8B-B14F-4D97-AF65-F5344CB8AC3E}">
        <p14:creationId xmlns:p14="http://schemas.microsoft.com/office/powerpoint/2010/main" val="961870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T</a:t>
            </a:r>
            <a:r>
              <a:rPr lang="en-US" altLang="en-US" sz="4000" baseline="-25000" dirty="0" smtClean="0">
                <a:solidFill>
                  <a:schemeClr val="accent2"/>
                </a:solidFill>
              </a:rPr>
              <a:t>1</a:t>
            </a:r>
            <a:r>
              <a:rPr lang="en-US" altLang="en-US" sz="4000" dirty="0" smtClean="0">
                <a:solidFill>
                  <a:schemeClr val="accent2"/>
                </a:solidFill>
              </a:rPr>
              <a:t> and T</a:t>
            </a:r>
            <a:r>
              <a:rPr lang="en-US" altLang="en-US" sz="4000" baseline="-25000" dirty="0" smtClean="0">
                <a:solidFill>
                  <a:schemeClr val="accent2"/>
                </a:solidFill>
              </a:rPr>
              <a:t>2</a:t>
            </a:r>
            <a:r>
              <a:rPr lang="en-US" altLang="en-US" sz="4000" dirty="0" smtClean="0">
                <a:solidFill>
                  <a:schemeClr val="accent2"/>
                </a:solidFill>
              </a:rPr>
              <a:t> for Different Tissues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l="-145"/>
          <a:stretch>
            <a:fillRect/>
          </a:stretch>
        </p:blipFill>
        <p:spPr bwMode="auto">
          <a:xfrm>
            <a:off x="161925" y="3540914"/>
            <a:ext cx="8905875" cy="2021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73366" y="1295400"/>
            <a:ext cx="3611566" cy="2154436"/>
          </a:xfrm>
          <a:prstGeom prst="rect">
            <a:avLst/>
          </a:prstGeom>
          <a:noFill/>
        </p:spPr>
        <p:txBody>
          <a:bodyPr wrap="none" lIns="0" tIns="0" rIns="0" bIns="0" rtlCol="0">
            <a:spAutoFit/>
          </a:bodyPr>
          <a:lstStyle/>
          <a:p>
            <a:r>
              <a:rPr lang="en-US" sz="2800" dirty="0" smtClean="0">
                <a:latin typeface="+mj-lt"/>
                <a:cs typeface="Times New Roman" panose="02020603050405020304" pitchFamily="18" charset="0"/>
              </a:rPr>
              <a:t>250 </a:t>
            </a:r>
            <a:r>
              <a:rPr lang="en-US" sz="2800" dirty="0" err="1" smtClean="0">
                <a:latin typeface="+mj-lt"/>
                <a:cs typeface="Times New Roman" panose="02020603050405020304" pitchFamily="18" charset="0"/>
              </a:rPr>
              <a:t>ms</a:t>
            </a:r>
            <a:r>
              <a:rPr lang="en-US" sz="2800" dirty="0" smtClean="0">
                <a:latin typeface="+mj-lt"/>
                <a:cs typeface="Times New Roman" panose="02020603050405020304" pitchFamily="18" charset="0"/>
              </a:rPr>
              <a:t> &lt; </a:t>
            </a:r>
            <a:r>
              <a:rPr lang="en-US" sz="2800" i="1" dirty="0" smtClean="0">
                <a:latin typeface="Times New Roman" panose="02020603050405020304" pitchFamily="18" charset="0"/>
                <a:cs typeface="Times New Roman" panose="02020603050405020304" pitchFamily="18" charset="0"/>
              </a:rPr>
              <a:t>T</a:t>
            </a:r>
            <a:r>
              <a:rPr lang="en-US" sz="2800" baseline="-25000" dirty="0" smtClean="0"/>
              <a:t>1</a:t>
            </a:r>
            <a:r>
              <a:rPr lang="en-US" sz="2800" dirty="0" smtClean="0"/>
              <a:t>&lt; 2500 </a:t>
            </a:r>
            <a:r>
              <a:rPr lang="en-US" sz="2800" dirty="0" err="1" smtClean="0"/>
              <a:t>ms</a:t>
            </a:r>
            <a:endParaRPr lang="en-US" sz="2800" dirty="0" smtClean="0"/>
          </a:p>
          <a:p>
            <a:r>
              <a:rPr lang="en-US" sz="2800" dirty="0" smtClean="0">
                <a:cs typeface="Times New Roman" panose="02020603050405020304" pitchFamily="18" charset="0"/>
              </a:rPr>
              <a:t>25 </a:t>
            </a:r>
            <a:r>
              <a:rPr lang="en-US" sz="2800" dirty="0" err="1">
                <a:cs typeface="Times New Roman" panose="02020603050405020304" pitchFamily="18" charset="0"/>
              </a:rPr>
              <a:t>ms</a:t>
            </a:r>
            <a:r>
              <a:rPr lang="en-US" sz="2800" dirty="0">
                <a:cs typeface="Times New Roman" panose="02020603050405020304" pitchFamily="18" charset="0"/>
              </a:rPr>
              <a:t> &lt; </a:t>
            </a:r>
            <a:r>
              <a:rPr lang="en-US" sz="2800" i="1" dirty="0" smtClean="0">
                <a:latin typeface="Times New Roman" panose="02020603050405020304" pitchFamily="18" charset="0"/>
                <a:cs typeface="Times New Roman" panose="02020603050405020304" pitchFamily="18" charset="0"/>
              </a:rPr>
              <a:t>T</a:t>
            </a:r>
            <a:r>
              <a:rPr lang="en-US" sz="2800" baseline="-25000" dirty="0" smtClean="0"/>
              <a:t>2 </a:t>
            </a:r>
            <a:r>
              <a:rPr lang="en-US" sz="2800" dirty="0" smtClean="0"/>
              <a:t>&lt; 250 </a:t>
            </a:r>
            <a:r>
              <a:rPr lang="en-US" sz="2800" dirty="0" err="1" smtClean="0"/>
              <a:t>ms</a:t>
            </a:r>
            <a:endParaRPr lang="en-US" sz="2800" dirty="0" smtClean="0"/>
          </a:p>
          <a:p>
            <a:endParaRPr lang="en-US" sz="2800" dirty="0" smtClean="0">
              <a:cs typeface="Times New Roman" panose="02020603050405020304" pitchFamily="18" charset="0"/>
            </a:endParaRPr>
          </a:p>
          <a:p>
            <a:r>
              <a:rPr lang="en-US" sz="2800" dirty="0" smtClean="0">
                <a:cs typeface="Times New Roman" panose="02020603050405020304" pitchFamily="18" charset="0"/>
              </a:rPr>
              <a:t>5</a:t>
            </a:r>
            <a:r>
              <a:rPr lang="en-US" sz="2800" i="1" dirty="0" smtClean="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T</a:t>
            </a:r>
            <a:r>
              <a:rPr lang="en-US" sz="2800" baseline="-25000" dirty="0"/>
              <a:t>2 </a:t>
            </a:r>
            <a:r>
              <a:rPr lang="en-US" sz="2800" dirty="0" smtClean="0">
                <a:cs typeface="Times New Roman" panose="02020603050405020304" pitchFamily="18" charset="0"/>
              </a:rPr>
              <a:t>&lt; </a:t>
            </a:r>
            <a:r>
              <a:rPr lang="en-US" sz="2800" i="1" dirty="0" smtClean="0">
                <a:latin typeface="Times New Roman" panose="02020603050405020304" pitchFamily="18" charset="0"/>
                <a:cs typeface="Times New Roman" panose="02020603050405020304" pitchFamily="18" charset="0"/>
              </a:rPr>
              <a:t>T</a:t>
            </a:r>
            <a:r>
              <a:rPr lang="en-US" sz="2800" baseline="-25000" dirty="0" smtClean="0"/>
              <a:t>1 </a:t>
            </a:r>
            <a:r>
              <a:rPr lang="en-US" sz="2800" dirty="0"/>
              <a:t>&lt; </a:t>
            </a:r>
            <a:r>
              <a:rPr lang="en-US" sz="2800" dirty="0" smtClean="0"/>
              <a:t>10</a:t>
            </a:r>
            <a:r>
              <a:rPr lang="en-US" sz="2800" i="1"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T</a:t>
            </a:r>
            <a:r>
              <a:rPr lang="en-US" sz="2800" baseline="-25000" dirty="0" smtClean="0"/>
              <a:t>2</a:t>
            </a:r>
            <a:endParaRPr lang="en-US" sz="2800" dirty="0"/>
          </a:p>
          <a:p>
            <a:endParaRPr lang="en-US" sz="2800" dirty="0"/>
          </a:p>
        </p:txBody>
      </p:sp>
    </p:spTree>
    <p:extLst>
      <p:ext uri="{BB962C8B-B14F-4D97-AF65-F5344CB8AC3E}">
        <p14:creationId xmlns:p14="http://schemas.microsoft.com/office/powerpoint/2010/main" val="3455085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Examples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225" y="914400"/>
            <a:ext cx="8999575" cy="1384995"/>
          </a:xfrm>
          <a:prstGeom prst="rect">
            <a:avLst/>
          </a:prstGeom>
        </p:spPr>
        <p:txBody>
          <a:bodyPr wrap="square">
            <a:spAutoFit/>
          </a:bodyPr>
          <a:lstStyle/>
          <a:p>
            <a:r>
              <a:rPr lang="en-US" sz="2800" dirty="0" smtClean="0"/>
              <a:t>A sample is in equilibrium if there have been no external excitation for at least 3 times the largest </a:t>
            </a:r>
            <a:r>
              <a:rPr lang="en-US" sz="2800" i="1" dirty="0" smtClean="0">
                <a:latin typeface="Times New Roman" panose="02020603050405020304" pitchFamily="18" charset="0"/>
                <a:cs typeface="Times New Roman" panose="02020603050405020304" pitchFamily="18" charset="0"/>
              </a:rPr>
              <a:t>T</a:t>
            </a:r>
            <a:r>
              <a:rPr lang="en-US" sz="2800" baseline="-25000" dirty="0" smtClean="0"/>
              <a:t>1</a:t>
            </a:r>
            <a:r>
              <a:rPr lang="en-US" sz="2800" dirty="0" smtClean="0"/>
              <a:t> in the sample.</a:t>
            </a:r>
            <a:endParaRPr lang="en-US" sz="2800" dirty="0"/>
          </a:p>
        </p:txBody>
      </p:sp>
      <p:sp>
        <p:nvSpPr>
          <p:cNvPr id="3" name="Rectangle 2"/>
          <p:cNvSpPr/>
          <p:nvPr/>
        </p:nvSpPr>
        <p:spPr>
          <a:xfrm>
            <a:off x="152400" y="2438400"/>
            <a:ext cx="8763000" cy="1815882"/>
          </a:xfrm>
          <a:prstGeom prst="rect">
            <a:avLst/>
          </a:prstGeom>
        </p:spPr>
        <p:txBody>
          <a:bodyPr wrap="square">
            <a:spAutoFit/>
          </a:bodyPr>
          <a:lstStyle/>
          <a:p>
            <a:r>
              <a:rPr lang="en-US" sz="2800" dirty="0" smtClean="0">
                <a:solidFill>
                  <a:srgbClr val="3C38DC"/>
                </a:solidFill>
              </a:rPr>
              <a:t>Example</a:t>
            </a:r>
            <a:r>
              <a:rPr lang="en-US" sz="2800" dirty="0" smtClean="0"/>
              <a:t>:</a:t>
            </a:r>
          </a:p>
          <a:p>
            <a:r>
              <a:rPr lang="en-US" sz="2800" dirty="0" smtClean="0"/>
              <a:t>Suppose a sample is in equilibrium, and a </a:t>
            </a:r>
            <a:r>
              <a:rPr lang="en-US" sz="2800" dirty="0" smtClean="0">
                <a:sym typeface="Symbol" panose="05050102010706020507" pitchFamily="18" charset="2"/>
              </a:rPr>
              <a:t>/2 pulse is applied. </a:t>
            </a:r>
            <a:r>
              <a:rPr lang="en-US" sz="2800" dirty="0" smtClean="0">
                <a:solidFill>
                  <a:srgbClr val="CC0000"/>
                </a:solidFill>
                <a:sym typeface="Symbol" panose="05050102010706020507" pitchFamily="18" charset="2"/>
              </a:rPr>
              <a:t>What happens to the longitudinal magnetization of the sample</a:t>
            </a:r>
            <a:r>
              <a:rPr lang="en-US" sz="2800" dirty="0" smtClean="0">
                <a:sym typeface="Symbol" panose="05050102010706020507" pitchFamily="18" charset="2"/>
              </a:rPr>
              <a:t>?</a:t>
            </a:r>
            <a:endParaRPr lang="en-US" sz="2800" dirty="0"/>
          </a:p>
        </p:txBody>
      </p:sp>
      <p:sp>
        <p:nvSpPr>
          <p:cNvPr id="10" name="Rectangle 9"/>
          <p:cNvSpPr/>
          <p:nvPr/>
        </p:nvSpPr>
        <p:spPr>
          <a:xfrm>
            <a:off x="152400" y="4406682"/>
            <a:ext cx="8763000" cy="2246769"/>
          </a:xfrm>
          <a:prstGeom prst="rect">
            <a:avLst/>
          </a:prstGeom>
        </p:spPr>
        <p:txBody>
          <a:bodyPr wrap="square">
            <a:spAutoFit/>
          </a:bodyPr>
          <a:lstStyle/>
          <a:p>
            <a:r>
              <a:rPr lang="en-US" sz="2800" dirty="0" smtClean="0">
                <a:solidFill>
                  <a:srgbClr val="3C38DC"/>
                </a:solidFill>
              </a:rPr>
              <a:t>Example</a:t>
            </a:r>
            <a:r>
              <a:rPr lang="en-US" sz="2800" dirty="0" smtClean="0"/>
              <a:t>:</a:t>
            </a:r>
          </a:p>
          <a:p>
            <a:r>
              <a:rPr lang="en-US" sz="2800" dirty="0" smtClean="0"/>
              <a:t>Suppose a sample is in equilibrium, and an </a:t>
            </a:r>
            <a:r>
              <a:rPr lang="en-US" sz="2800" dirty="0" smtClean="0">
                <a:sym typeface="Symbol" panose="05050102010706020507" pitchFamily="18" charset="2"/>
              </a:rPr>
              <a:t> pulse is applied. </a:t>
            </a:r>
            <a:r>
              <a:rPr lang="en-US" sz="2800" dirty="0" smtClean="0">
                <a:solidFill>
                  <a:srgbClr val="CC0000"/>
                </a:solidFill>
                <a:sym typeface="Symbol" panose="05050102010706020507" pitchFamily="18" charset="2"/>
              </a:rPr>
              <a:t>What are the transverse and longitudinal magnetizations of the sample, expressed in the rotating and non rotating frames?</a:t>
            </a:r>
            <a:endParaRPr lang="en-US" sz="2800" dirty="0">
              <a:solidFill>
                <a:srgbClr val="CC0000"/>
              </a:solidFill>
            </a:endParaRPr>
          </a:p>
        </p:txBody>
      </p:sp>
    </p:spTree>
    <p:extLst>
      <p:ext uri="{BB962C8B-B14F-4D97-AF65-F5344CB8AC3E}">
        <p14:creationId xmlns:p14="http://schemas.microsoft.com/office/powerpoint/2010/main" val="1689845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The Bloch Equations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2250" y="926188"/>
            <a:ext cx="8999575" cy="1384995"/>
          </a:xfrm>
          <a:prstGeom prst="rect">
            <a:avLst/>
          </a:prstGeom>
        </p:spPr>
        <p:txBody>
          <a:bodyPr wrap="square">
            <a:spAutoFit/>
          </a:bodyPr>
          <a:lstStyle/>
          <a:p>
            <a:r>
              <a:rPr lang="en-US" sz="2800" dirty="0" smtClean="0"/>
              <a:t>Bloch equations describe the behavior of the magnetic spin at the presence of the forced magnetic fields and the relaxation behavior.</a:t>
            </a:r>
            <a:endParaRPr lang="en-US" sz="2800" dirty="0"/>
          </a:p>
        </p:txBody>
      </p:sp>
      <mc:AlternateContent xmlns:mc="http://schemas.openxmlformats.org/markup-compatibility/2006" xmlns:a14="http://schemas.microsoft.com/office/drawing/2010/main">
        <mc:Choice Requires="a14">
          <p:sp>
            <p:nvSpPr>
              <p:cNvPr id="7" name="TextBox 6"/>
              <p:cNvSpPr txBox="1"/>
              <p:nvPr/>
            </p:nvSpPr>
            <p:spPr>
              <a:xfrm>
                <a:off x="1660199" y="2322971"/>
                <a:ext cx="6302174" cy="8206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𝑑</m:t>
                          </m:r>
                          <m:r>
                            <a:rPr lang="en-US" sz="2800" b="1" i="0" smtClean="0">
                              <a:latin typeface="Cambria Math" panose="02040503050406030204" pitchFamily="18" charset="0"/>
                            </a:rPr>
                            <m:t>𝐌</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num>
                        <m:den>
                          <m:r>
                            <a:rPr lang="en-US" sz="2800" b="0" i="1" smtClean="0">
                              <a:latin typeface="Cambria Math" panose="02040503050406030204" pitchFamily="18" charset="0"/>
                            </a:rPr>
                            <m:t>𝑑𝑡</m:t>
                          </m:r>
                        </m:den>
                      </m:f>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𝛾</m:t>
                      </m:r>
                      <m:r>
                        <a:rPr lang="en-US" sz="2800" b="1" i="0" smtClean="0">
                          <a:latin typeface="Cambria Math" panose="02040503050406030204" pitchFamily="18" charset="0"/>
                        </a:rPr>
                        <m:t>𝐌</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1" i="0" smtClean="0">
                          <a:latin typeface="Cambria Math" panose="02040503050406030204" pitchFamily="18" charset="0"/>
                          <a:ea typeface="Cambria Math" panose="02040503050406030204" pitchFamily="18" charset="0"/>
                        </a:rPr>
                        <m:t>𝐁</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𝑡</m:t>
                          </m:r>
                        </m:e>
                      </m:d>
                      <m:r>
                        <a:rPr lang="en-US" sz="2800" b="0" i="1" smtClean="0">
                          <a:latin typeface="Cambria Math"/>
                          <a:ea typeface="Cambria Math" panose="02040503050406030204" pitchFamily="18" charset="0"/>
                        </a:rPr>
                        <m:t>−</m:t>
                      </m:r>
                      <m:r>
                        <m:rPr>
                          <m:sty m:val="p"/>
                        </m:rPr>
                        <a:rPr lang="en-US" sz="2800" b="0" i="0" smtClean="0">
                          <a:latin typeface="Cambria Math"/>
                          <a:ea typeface="Cambria Math" panose="02040503050406030204" pitchFamily="18" charset="0"/>
                        </a:rPr>
                        <m:t>R</m:t>
                      </m:r>
                      <m:d>
                        <m:dPr>
                          <m:begChr m:val="{"/>
                          <m:endChr m:val="}"/>
                          <m:ctrlPr>
                            <a:rPr lang="en-US" sz="2800" b="0" i="1" smtClean="0">
                              <a:latin typeface="Cambria Math" panose="02040503050406030204" pitchFamily="18" charset="0"/>
                              <a:ea typeface="Cambria Math" panose="02040503050406030204" pitchFamily="18" charset="0"/>
                            </a:rPr>
                          </m:ctrlPr>
                        </m:dPr>
                        <m:e>
                          <m:r>
                            <a:rPr lang="en-US" sz="2800" b="1" i="0" smtClean="0">
                              <a:latin typeface="Cambria Math"/>
                              <a:ea typeface="Cambria Math" panose="02040503050406030204" pitchFamily="18" charset="0"/>
                            </a:rPr>
                            <m:t>𝐌</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a:ea typeface="Cambria Math" panose="02040503050406030204" pitchFamily="18" charset="0"/>
                                </a:rPr>
                                <m:t>𝑡</m:t>
                              </m:r>
                            </m:e>
                          </m:d>
                          <m:r>
                            <a:rPr lang="en-US" sz="2800" b="0" i="1" smtClean="0">
                              <a:latin typeface="Cambria Math"/>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1" i="0" smtClean="0">
                                  <a:latin typeface="Cambria Math"/>
                                  <a:ea typeface="Cambria Math" panose="02040503050406030204" pitchFamily="18" charset="0"/>
                                </a:rPr>
                                <m:t>𝐌</m:t>
                              </m:r>
                            </m:e>
                            <m:sub>
                              <m:r>
                                <a:rPr lang="en-US" sz="2800" b="0" i="1" smtClean="0">
                                  <a:latin typeface="Cambria Math"/>
                                  <a:ea typeface="Cambria Math" panose="02040503050406030204" pitchFamily="18" charset="0"/>
                                </a:rPr>
                                <m:t>0</m:t>
                              </m:r>
                            </m:sub>
                          </m:sSub>
                        </m:e>
                      </m:d>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660199" y="2322971"/>
                <a:ext cx="6302174" cy="82067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10150" y="3663905"/>
                <a:ext cx="270009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a:rPr>
                        <m:t>𝐁</m:t>
                      </m:r>
                      <m:d>
                        <m:dPr>
                          <m:ctrlPr>
                            <a:rPr lang="en-US" sz="2400" b="0" i="1" smtClean="0">
                              <a:latin typeface="Cambria Math" panose="02040503050406030204" pitchFamily="18" charset="0"/>
                            </a:rPr>
                          </m:ctrlPr>
                        </m:dPr>
                        <m:e>
                          <m:r>
                            <a:rPr lang="en-US" sz="2400" b="0" i="1" smtClean="0">
                              <a:latin typeface="Cambria Math"/>
                            </a:rPr>
                            <m:t>𝑡</m:t>
                          </m:r>
                        </m:e>
                      </m:d>
                      <m:r>
                        <a:rPr lang="en-US" sz="2400" b="0" i="1" smtClean="0">
                          <a:latin typeface="Cambria Math"/>
                        </a:rPr>
                        <m:t>=</m:t>
                      </m:r>
                      <m:sSub>
                        <m:sSubPr>
                          <m:ctrlPr>
                            <a:rPr lang="en-US" sz="2400" b="0" i="1" smtClean="0">
                              <a:latin typeface="Cambria Math" panose="02040503050406030204" pitchFamily="18" charset="0"/>
                            </a:rPr>
                          </m:ctrlPr>
                        </m:sSubPr>
                        <m:e>
                          <m:r>
                            <a:rPr lang="en-US" sz="2400" b="1" i="0" smtClean="0">
                              <a:latin typeface="Cambria Math"/>
                            </a:rPr>
                            <m:t>𝐁</m:t>
                          </m:r>
                        </m:e>
                        <m:sub>
                          <m:r>
                            <a:rPr lang="en-US" sz="2400" b="0" i="1" smtClean="0">
                              <a:latin typeface="Cambria Math"/>
                            </a:rPr>
                            <m:t>0</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1" i="0" smtClean="0">
                              <a:latin typeface="Cambria Math"/>
                            </a:rPr>
                            <m:t>𝐁</m:t>
                          </m:r>
                        </m:e>
                        <m:sub>
                          <m:r>
                            <a:rPr lang="en-US" sz="2400" b="0" i="1" smtClean="0">
                              <a:latin typeface="Cambria Math"/>
                            </a:rPr>
                            <m:t>1</m:t>
                          </m:r>
                        </m:sub>
                      </m:sSub>
                      <m:r>
                        <a:rPr lang="en-US" sz="2400" b="0" i="1" smtClean="0">
                          <a:latin typeface="Cambria Math"/>
                        </a:rPr>
                        <m:t>(</m:t>
                      </m:r>
                      <m:r>
                        <a:rPr lang="en-US" sz="2400" b="0" i="1" smtClean="0">
                          <a:latin typeface="Cambria Math"/>
                        </a:rPr>
                        <m:t>𝑡</m:t>
                      </m:r>
                      <m:r>
                        <a:rPr lang="en-US" sz="2400" b="0" i="1" smtClean="0">
                          <a:latin typeface="Cambria Math"/>
                        </a:rPr>
                        <m:t>)</m:t>
                      </m:r>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10150" y="3663905"/>
                <a:ext cx="2700098" cy="461665"/>
              </a:xfrm>
              <a:prstGeom prst="rect">
                <a:avLst/>
              </a:prstGeom>
              <a:blipFill rotWithShape="0">
                <a:blip r:embed="rId4"/>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581400" y="3249048"/>
                <a:ext cx="3727174" cy="1281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R</m:t>
                      </m:r>
                      <m:r>
                        <a:rPr lang="en-US" sz="2400" b="0" i="1" smtClean="0">
                          <a:latin typeface="Cambria Math"/>
                        </a:rPr>
                        <m:t>=</m:t>
                      </m:r>
                      <m:d>
                        <m:dPr>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r>
                                  <m:rPr>
                                    <m:brk m:alnAt="7"/>
                                  </m:rPr>
                                  <a:rPr lang="en-US" sz="2400" b="0" i="1" smtClean="0">
                                    <a:latin typeface="Cambria Math"/>
                                  </a:rPr>
                                  <m:t>1</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𝑇</m:t>
                                    </m:r>
                                  </m:e>
                                  <m:sub>
                                    <m:r>
                                      <a:rPr lang="en-US" sz="2400" b="0" i="1" smtClean="0">
                                        <a:latin typeface="Cambria Math"/>
                                      </a:rPr>
                                      <m:t>2</m:t>
                                    </m:r>
                                  </m:sub>
                                </m:sSub>
                              </m:e>
                              <m:e>
                                <m:r>
                                  <a:rPr lang="en-US" sz="2400" b="0" i="1" smtClean="0">
                                    <a:latin typeface="Cambria Math"/>
                                  </a:rPr>
                                  <m:t>0</m:t>
                                </m:r>
                              </m:e>
                              <m:e>
                                <m:r>
                                  <a:rPr lang="en-US" sz="2400" b="0" i="1" smtClean="0">
                                    <a:latin typeface="Cambria Math"/>
                                  </a:rPr>
                                  <m:t>0</m:t>
                                </m:r>
                              </m:e>
                            </m:mr>
                            <m:mr>
                              <m:e>
                                <m:r>
                                  <a:rPr lang="en-US" sz="2400" b="0" i="1" smtClean="0">
                                    <a:latin typeface="Cambria Math"/>
                                  </a:rPr>
                                  <m:t>0</m:t>
                                </m:r>
                              </m:e>
                              <m:e>
                                <m:r>
                                  <m:rPr>
                                    <m:brk m:alnAt="7"/>
                                  </m:rPr>
                                  <a:rPr lang="en-US" sz="2400" i="1">
                                    <a:solidFill>
                                      <a:srgbClr val="000000"/>
                                    </a:solidFill>
                                    <a:latin typeface="Cambria Math"/>
                                  </a:rPr>
                                  <m:t>1</m:t>
                                </m:r>
                                <m:r>
                                  <a:rPr lang="en-US" sz="2400" i="1">
                                    <a:solidFill>
                                      <a:srgbClr val="000000"/>
                                    </a:solidFill>
                                    <a:latin typeface="Cambria Math"/>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𝑇</m:t>
                                    </m:r>
                                  </m:e>
                                  <m:sub>
                                    <m:r>
                                      <a:rPr lang="en-US" sz="2400" i="1">
                                        <a:solidFill>
                                          <a:srgbClr val="000000"/>
                                        </a:solidFill>
                                        <a:latin typeface="Cambria Math"/>
                                      </a:rPr>
                                      <m:t>2</m:t>
                                    </m:r>
                                  </m:sub>
                                </m:sSub>
                              </m:e>
                              <m:e>
                                <m:r>
                                  <a:rPr lang="en-US" sz="2400" b="0" i="1" smtClean="0">
                                    <a:latin typeface="Cambria Math"/>
                                  </a:rPr>
                                  <m:t>0</m:t>
                                </m:r>
                              </m:e>
                            </m:mr>
                            <m:mr>
                              <m:e>
                                <m:r>
                                  <a:rPr lang="en-US" sz="2400" b="0" i="1" smtClean="0">
                                    <a:latin typeface="Cambria Math"/>
                                  </a:rPr>
                                  <m:t>0</m:t>
                                </m:r>
                              </m:e>
                              <m:e>
                                <m:r>
                                  <a:rPr lang="en-US" sz="2400" b="0" i="1" smtClean="0">
                                    <a:latin typeface="Cambria Math"/>
                                  </a:rPr>
                                  <m:t>0</m:t>
                                </m:r>
                              </m:e>
                              <m:e>
                                <m:r>
                                  <m:rPr>
                                    <m:brk m:alnAt="7"/>
                                  </m:rPr>
                                  <a:rPr lang="en-US" sz="2400" i="1">
                                    <a:latin typeface="Cambria Math"/>
                                  </a:rPr>
                                  <m:t>1</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𝑇</m:t>
                                    </m:r>
                                  </m:e>
                                  <m:sub>
                                    <m:r>
                                      <a:rPr lang="en-US" sz="2400" b="0" i="1" smtClean="0">
                                        <a:latin typeface="Cambria Math"/>
                                      </a:rPr>
                                      <m:t>1</m:t>
                                    </m:r>
                                  </m:sub>
                                </m:sSub>
                              </m:e>
                            </m:mr>
                          </m:m>
                        </m:e>
                      </m:d>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581400" y="3249048"/>
                <a:ext cx="3727174" cy="128137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2009" y="4645831"/>
                <a:ext cx="8541377" cy="2171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𝑑</m:t>
                          </m:r>
                        </m:num>
                        <m:den>
                          <m:r>
                            <a:rPr lang="en-US" sz="2200" b="0" i="1" smtClean="0">
                              <a:latin typeface="Cambria Math" panose="02040503050406030204" pitchFamily="18" charset="0"/>
                            </a:rPr>
                            <m:t>𝑑𝑡</m:t>
                          </m:r>
                        </m:den>
                      </m:f>
                      <m:d>
                        <m:dPr>
                          <m:ctrlPr>
                            <a:rPr lang="en-US" sz="2200" i="1" smtClean="0">
                              <a:latin typeface="Cambria Math" panose="02040503050406030204" pitchFamily="18" charset="0"/>
                            </a:rPr>
                          </m:ctrlPr>
                        </m:dPr>
                        <m:e>
                          <m:m>
                            <m:mPr>
                              <m:mcs>
                                <m:mc>
                                  <m:mcPr>
                                    <m:count m:val="1"/>
                                    <m:mcJc m:val="center"/>
                                  </m:mcPr>
                                </m:mc>
                              </m:mcs>
                              <m:ctrlPr>
                                <a:rPr lang="en-US" sz="2200" i="1" smtClean="0">
                                  <a:latin typeface="Cambria Math" panose="02040503050406030204" pitchFamily="18" charset="0"/>
                                </a:rPr>
                              </m:ctrlPr>
                            </m:mPr>
                            <m:m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𝑀</m:t>
                                    </m:r>
                                  </m:e>
                                  <m:sub>
                                    <m:r>
                                      <a:rPr lang="en-US" sz="2200" b="0" i="1" smtClean="0">
                                        <a:latin typeface="Cambria Math" panose="02040503050406030204" pitchFamily="18" charset="0"/>
                                      </a:rPr>
                                      <m:t>𝑥</m:t>
                                    </m:r>
                                  </m:sub>
                                </m:sSub>
                                <m:r>
                                  <m:rPr>
                                    <m:brk m:alnAt="7"/>
                                  </m:rP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e>
                            </m:mr>
                            <m:mr>
                              <m:e>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𝑦</m:t>
                                    </m:r>
                                  </m:sub>
                                </m:sSub>
                                <m:r>
                                  <m:rPr>
                                    <m:brk m:alnAt="7"/>
                                  </m:rPr>
                                  <a:rPr lang="en-US" sz="2200" i="1">
                                    <a:latin typeface="Cambria Math" panose="02040503050406030204" pitchFamily="18" charset="0"/>
                                  </a:rPr>
                                  <m:t>(</m:t>
                                </m:r>
                                <m:r>
                                  <a:rPr lang="en-US" sz="2200" i="1">
                                    <a:latin typeface="Cambria Math" panose="02040503050406030204" pitchFamily="18" charset="0"/>
                                  </a:rPr>
                                  <m:t>𝑡</m:t>
                                </m:r>
                                <m:r>
                                  <a:rPr lang="en-US" sz="2200" i="1">
                                    <a:latin typeface="Cambria Math" panose="02040503050406030204" pitchFamily="18" charset="0"/>
                                  </a:rPr>
                                  <m:t>)</m:t>
                                </m:r>
                              </m:e>
                            </m:mr>
                            <m:mr>
                              <m:e>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𝑧</m:t>
                                    </m:r>
                                  </m:sub>
                                </m:sSub>
                                <m:r>
                                  <m:rPr>
                                    <m:brk m:alnAt="7"/>
                                  </m:rPr>
                                  <a:rPr lang="en-US" sz="2200" i="1">
                                    <a:latin typeface="Cambria Math" panose="02040503050406030204" pitchFamily="18" charset="0"/>
                                  </a:rPr>
                                  <m:t>(</m:t>
                                </m:r>
                                <m:r>
                                  <a:rPr lang="en-US" sz="2200" i="1">
                                    <a:latin typeface="Cambria Math" panose="02040503050406030204" pitchFamily="18" charset="0"/>
                                  </a:rPr>
                                  <m:t>𝑡</m:t>
                                </m:r>
                                <m:r>
                                  <a:rPr lang="en-US" sz="2200" i="1">
                                    <a:latin typeface="Cambria Math" panose="02040503050406030204" pitchFamily="18" charset="0"/>
                                  </a:rPr>
                                  <m:t>)</m:t>
                                </m:r>
                              </m:e>
                            </m:mr>
                          </m:m>
                        </m:e>
                      </m:d>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𝛾</m:t>
                      </m:r>
                      <m:d>
                        <m:dPr>
                          <m:ctrlPr>
                            <a:rPr lang="en-US" sz="22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2200" b="0" i="1" smtClean="0">
                                  <a:latin typeface="Cambria Math" panose="02040503050406030204" pitchFamily="18" charset="0"/>
                                  <a:ea typeface="Cambria Math" panose="02040503050406030204" pitchFamily="18" charset="0"/>
                                </a:rPr>
                              </m:ctrlPr>
                            </m:mPr>
                            <m:mr>
                              <m:e>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i="1">
                                        <a:latin typeface="Cambria Math" panose="02040503050406030204" pitchFamily="18" charset="0"/>
                                      </a:rPr>
                                      <m:t>𝑦</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sSub>
                                  <m:sSubPr>
                                    <m:ctrlPr>
                                      <a:rPr lang="en-US" sz="2200" i="1">
                                        <a:latin typeface="Cambria Math" panose="02040503050406030204" pitchFamily="18" charset="0"/>
                                      </a:rPr>
                                    </m:ctrlPr>
                                  </m:sSubPr>
                                  <m:e>
                                    <m:r>
                                      <a:rPr lang="en-US" sz="2200" b="0" i="1" smtClean="0">
                                        <a:latin typeface="Cambria Math" panose="02040503050406030204" pitchFamily="18" charset="0"/>
                                      </a:rPr>
                                      <m:t>𝐵</m:t>
                                    </m:r>
                                  </m:e>
                                  <m:sub>
                                    <m:r>
                                      <a:rPr lang="en-US" sz="2200" b="0" i="1" smtClean="0">
                                        <a:latin typeface="Cambria Math" panose="02040503050406030204" pitchFamily="18" charset="0"/>
                                      </a:rPr>
                                      <m:t>𝑧</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𝑧</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b="0" i="1" smtClean="0">
                                        <a:latin typeface="Cambria Math" panose="02040503050406030204" pitchFamily="18" charset="0"/>
                                      </a:rPr>
                                      <m:t>𝑦</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e>
                            </m:mr>
                            <m:mr>
                              <m:e>
                                <m:sSub>
                                  <m:sSubPr>
                                    <m:ctrlPr>
                                      <a:rPr lang="en-US" sz="2200" i="1">
                                        <a:latin typeface="Cambria Math" panose="02040503050406030204" pitchFamily="18" charset="0"/>
                                      </a:rPr>
                                    </m:ctrlPr>
                                  </m:sSubPr>
                                  <m:e>
                                    <m:r>
                                      <a:rPr lang="en-US" sz="2200" b="0" i="1" smtClean="0">
                                        <a:latin typeface="Cambria Math" panose="02040503050406030204" pitchFamily="18" charset="0"/>
                                      </a:rPr>
                                      <m:t>−</m:t>
                                    </m:r>
                                    <m:r>
                                      <a:rPr lang="en-US" sz="2200" i="1">
                                        <a:latin typeface="Cambria Math" panose="02040503050406030204" pitchFamily="18" charset="0"/>
                                      </a:rPr>
                                      <m:t>𝑀</m:t>
                                    </m:r>
                                  </m:e>
                                  <m:sub>
                                    <m:r>
                                      <a:rPr lang="en-US" sz="2200" b="0" i="1" smtClean="0">
                                        <a:latin typeface="Cambria Math" panose="02040503050406030204" pitchFamily="18" charset="0"/>
                                      </a:rPr>
                                      <m:t>𝑥</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i="1">
                                        <a:latin typeface="Cambria Math" panose="02040503050406030204" pitchFamily="18" charset="0"/>
                                      </a:rPr>
                                      <m:t>𝑧</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i="1">
                                        <a:latin typeface="Cambria Math" panose="02040503050406030204" pitchFamily="18" charset="0"/>
                                      </a:rPr>
                                      <m:t>𝑧</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b="0" i="1" smtClean="0">
                                        <a:latin typeface="Cambria Math" panose="02040503050406030204" pitchFamily="18" charset="0"/>
                                      </a:rPr>
                                      <m:t>𝑥</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e>
                            </m:mr>
                            <m:mr>
                              <m:e>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𝑥</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b="0" i="1" smtClean="0">
                                        <a:latin typeface="Cambria Math" panose="02040503050406030204" pitchFamily="18" charset="0"/>
                                      </a:rPr>
                                      <m:t>𝑦</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𝑦</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b="0" i="1" smtClean="0">
                                        <a:latin typeface="Cambria Math" panose="02040503050406030204" pitchFamily="18" charset="0"/>
                                      </a:rPr>
                                      <m:t>𝑥</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e>
                            </m:mr>
                          </m:m>
                        </m:e>
                      </m:d>
                      <m:r>
                        <a:rPr lang="en-US" sz="2200" b="0" i="1" smtClean="0">
                          <a:latin typeface="Cambria Math" panose="02040503050406030204" pitchFamily="18" charset="0"/>
                          <a:ea typeface="Cambria Math" panose="02040503050406030204" pitchFamily="18" charset="0"/>
                        </a:rPr>
                        <m:t>−</m:t>
                      </m:r>
                      <m:d>
                        <m:dPr>
                          <m:ctrlPr>
                            <a:rPr lang="en-US" sz="22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2200" b="0" i="1" smtClean="0">
                                  <a:latin typeface="Cambria Math" panose="02040503050406030204" pitchFamily="18" charset="0"/>
                                  <a:ea typeface="Cambria Math" panose="02040503050406030204" pitchFamily="18" charset="0"/>
                                </a:rPr>
                              </m:ctrlPr>
                            </m:mPr>
                            <m:mr>
                              <m:e>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1</m:t>
                                    </m:r>
                                  </m:num>
                                  <m:den>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𝑇</m:t>
                                        </m:r>
                                      </m:e>
                                      <m:sub>
                                        <m:r>
                                          <a:rPr lang="en-US" sz="2200" b="0" i="1" smtClean="0">
                                            <a:latin typeface="Cambria Math" panose="02040503050406030204" pitchFamily="18" charset="0"/>
                                            <a:ea typeface="Cambria Math" panose="02040503050406030204" pitchFamily="18" charset="0"/>
                                          </a:rPr>
                                          <m:t>2</m:t>
                                        </m:r>
                                      </m:sub>
                                    </m:sSub>
                                  </m:den>
                                </m:f>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i="1">
                                        <a:latin typeface="Cambria Math" panose="02040503050406030204" pitchFamily="18" charset="0"/>
                                      </a:rPr>
                                      <m:t>𝑥</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e>
                            </m:mr>
                            <m:mr>
                              <m:e>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1</m:t>
                                    </m:r>
                                  </m:num>
                                  <m:den>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𝑇</m:t>
                                        </m:r>
                                      </m:e>
                                      <m:sub>
                                        <m:r>
                                          <a:rPr lang="en-US" sz="2200" i="1">
                                            <a:latin typeface="Cambria Math" panose="02040503050406030204" pitchFamily="18" charset="0"/>
                                            <a:ea typeface="Cambria Math" panose="02040503050406030204" pitchFamily="18" charset="0"/>
                                          </a:rPr>
                                          <m:t>2</m:t>
                                        </m:r>
                                      </m:sub>
                                    </m:sSub>
                                  </m:den>
                                </m:f>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𝑦</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e>
                            </m:mr>
                            <m:mr>
                              <m:e>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1</m:t>
                                    </m:r>
                                  </m:num>
                                  <m:den>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𝑇</m:t>
                                        </m:r>
                                      </m:e>
                                      <m:sub>
                                        <m:r>
                                          <a:rPr lang="en-US" sz="2200" b="0" i="1" smtClean="0">
                                            <a:latin typeface="Cambria Math" panose="02040503050406030204" pitchFamily="18" charset="0"/>
                                            <a:ea typeface="Cambria Math" panose="02040503050406030204" pitchFamily="18" charset="0"/>
                                          </a:rPr>
                                          <m:t>1</m:t>
                                        </m:r>
                                      </m:sub>
                                    </m:sSub>
                                  </m:den>
                                </m:f>
                                <m:d>
                                  <m:dPr>
                                    <m:ctrlPr>
                                      <a:rPr lang="en-US" sz="220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𝑧</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0</m:t>
                                        </m:r>
                                        <m:r>
                                          <a:rPr lang="en-US" sz="2200" b="0" i="1" smtClean="0">
                                            <a:latin typeface="Cambria Math" panose="02040503050406030204" pitchFamily="18" charset="0"/>
                                          </a:rPr>
                                          <m:t>𝑧</m:t>
                                        </m:r>
                                      </m:sub>
                                    </m:sSub>
                                  </m:e>
                                </m:d>
                              </m:e>
                            </m:mr>
                          </m:m>
                        </m:e>
                      </m:d>
                    </m:oMath>
                  </m:oMathPara>
                </a14:m>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182009" y="4645831"/>
                <a:ext cx="8541377" cy="2171428"/>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41166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Solution of Bloch Equations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425" y="879962"/>
            <a:ext cx="8999575" cy="954107"/>
          </a:xfrm>
          <a:prstGeom prst="rect">
            <a:avLst/>
          </a:prstGeom>
        </p:spPr>
        <p:txBody>
          <a:bodyPr wrap="square">
            <a:spAutoFit/>
          </a:bodyPr>
          <a:lstStyle/>
          <a:p>
            <a:r>
              <a:rPr lang="en-US" sz="2800" dirty="0" smtClean="0"/>
              <a:t>After </a:t>
            </a:r>
            <a:r>
              <a:rPr lang="en-US" sz="2800" dirty="0" smtClean="0">
                <a:sym typeface="Symbol" panose="05050102010706020507" pitchFamily="18" charset="2"/>
              </a:rPr>
              <a:t> </a:t>
            </a:r>
            <a:r>
              <a:rPr lang="en-US" sz="2800" dirty="0" smtClean="0"/>
              <a:t>pulse, the RF field </a:t>
            </a:r>
            <a:r>
              <a:rPr lang="en-US" sz="2800" b="1" dirty="0" smtClean="0"/>
              <a:t>B</a:t>
            </a:r>
            <a:r>
              <a:rPr lang="en-US" sz="2800" b="1" baseline="-25000" dirty="0" smtClean="0"/>
              <a:t>1</a:t>
            </a:r>
            <a:r>
              <a:rPr lang="en-US" sz="2800" dirty="0" smtClean="0"/>
              <a:t> is shut down and only </a:t>
            </a:r>
            <a:r>
              <a:rPr lang="en-US" sz="2800" b="1" dirty="0" smtClean="0"/>
              <a:t>B</a:t>
            </a:r>
            <a:r>
              <a:rPr lang="en-US" sz="2800" b="1" baseline="-25000" dirty="0" smtClean="0"/>
              <a:t>0</a:t>
            </a:r>
            <a:r>
              <a:rPr lang="en-US" sz="2800" dirty="0" smtClean="0"/>
              <a:t> is nonzero. Therefore </a:t>
            </a:r>
            <a:r>
              <a:rPr lang="en-US" sz="2800" i="1" dirty="0" err="1" smtClean="0">
                <a:latin typeface="Times New Roman" panose="02020603050405020304" pitchFamily="18" charset="0"/>
                <a:cs typeface="Times New Roman" panose="02020603050405020304" pitchFamily="18" charset="0"/>
              </a:rPr>
              <a:t>B</a:t>
            </a:r>
            <a:r>
              <a:rPr lang="en-US" sz="2800" i="1" baseline="-25000" dirty="0" err="1" smtClean="0">
                <a:latin typeface="Times New Roman" panose="02020603050405020304" pitchFamily="18" charset="0"/>
                <a:cs typeface="Times New Roman" panose="02020603050405020304" pitchFamily="18" charset="0"/>
              </a:rPr>
              <a:t>x</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 = </a:t>
            </a:r>
            <a:r>
              <a:rPr lang="en-US" sz="2800" i="1" dirty="0" smtClean="0">
                <a:latin typeface="Times New Roman" panose="02020603050405020304" pitchFamily="18" charset="0"/>
                <a:cs typeface="Times New Roman" panose="02020603050405020304" pitchFamily="18" charset="0"/>
              </a:rPr>
              <a:t>B</a:t>
            </a:r>
            <a:r>
              <a:rPr lang="en-US" sz="2800" i="1" baseline="-25000" dirty="0" smtClean="0">
                <a:latin typeface="Times New Roman" panose="02020603050405020304" pitchFamily="18" charset="0"/>
                <a:cs typeface="Times New Roman" panose="02020603050405020304" pitchFamily="18" charset="0"/>
              </a:rPr>
              <a:t>y</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 = 0 and </a:t>
            </a:r>
            <a:r>
              <a:rPr lang="en-US" sz="2800" i="1" dirty="0" err="1" smtClean="0">
                <a:latin typeface="Times New Roman" panose="02020603050405020304" pitchFamily="18" charset="0"/>
                <a:cs typeface="Times New Roman" panose="02020603050405020304" pitchFamily="18" charset="0"/>
              </a:rPr>
              <a:t>B</a:t>
            </a:r>
            <a:r>
              <a:rPr lang="en-US" sz="2800" i="1" baseline="-25000" dirty="0" err="1">
                <a:latin typeface="Times New Roman" panose="02020603050405020304" pitchFamily="18" charset="0"/>
                <a:cs typeface="Times New Roman" panose="02020603050405020304" pitchFamily="18" charset="0"/>
              </a:rPr>
              <a:t>z</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 = </a:t>
            </a:r>
            <a:r>
              <a:rPr lang="en-US" sz="2800" i="1" dirty="0" smtClean="0">
                <a:latin typeface="Times New Roman" panose="02020603050405020304" pitchFamily="18" charset="0"/>
                <a:cs typeface="Times New Roman" panose="02020603050405020304" pitchFamily="18" charset="0"/>
              </a:rPr>
              <a:t>B</a:t>
            </a:r>
            <a:r>
              <a:rPr lang="en-US" sz="2800" baseline="-25000" dirty="0" smtClean="0"/>
              <a:t>0</a:t>
            </a:r>
            <a:r>
              <a:rPr lang="en-US" sz="2800" dirty="0" smtClean="0"/>
              <a:t> ,</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454265" y="4277436"/>
                <a:ext cx="6624378" cy="4469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𝑥</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cos</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𝜙</m:t>
                          </m:r>
                        </m:e>
                      </m:d>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2</m:t>
                              </m:r>
                            </m:sub>
                          </m:sSub>
                        </m:sup>
                      </m:sSup>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54265" y="4277436"/>
                <a:ext cx="6624378" cy="44698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8171" y="4921581"/>
                <a:ext cx="6477671" cy="490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𝑦</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sin</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𝜙</m:t>
                          </m:r>
                        </m:e>
                      </m:d>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𝑒</m:t>
                          </m:r>
                        </m:e>
                        <m: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𝑡</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𝑇</m:t>
                              </m:r>
                            </m:e>
                            <m:sub>
                              <m:r>
                                <a:rPr lang="en-US" sz="2800" i="1">
                                  <a:latin typeface="Cambria Math" panose="02040503050406030204" pitchFamily="18" charset="0"/>
                                  <a:ea typeface="Cambria Math" panose="02040503050406030204" pitchFamily="18" charset="0"/>
                                </a:rPr>
                                <m:t>2</m:t>
                              </m:r>
                            </m:sub>
                          </m:sSub>
                        </m:sup>
                      </m:sSup>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38171" y="4921581"/>
                <a:ext cx="6477671" cy="49090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57200" y="5609648"/>
                <a:ext cx="7175939" cy="486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𝑧</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ea typeface="Cambria Math" panose="02040503050406030204" pitchFamily="18" charset="0"/>
                            </a:rPr>
                            <m:t>𝛼</m:t>
                          </m:r>
                        </m:e>
                      </m:func>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a:ea typeface="Cambria Math" panose="02040503050406030204" pitchFamily="18" charset="0"/>
                                </a:rPr>
                                <m:t>𝑒</m:t>
                              </m:r>
                            </m:e>
                            <m:sup>
                              <m:r>
                                <a:rPr lang="en-US" sz="2800" i="1">
                                  <a:latin typeface="Cambria Math"/>
                                  <a:ea typeface="Cambria Math" panose="02040503050406030204" pitchFamily="18" charset="0"/>
                                </a:rPr>
                                <m:t>−</m:t>
                              </m:r>
                              <m:r>
                                <a:rPr lang="en-US" sz="2800" i="1">
                                  <a:latin typeface="Cambria Math"/>
                                  <a:ea typeface="Cambria Math" panose="02040503050406030204" pitchFamily="18" charset="0"/>
                                </a:rPr>
                                <m:t>𝑡</m:t>
                              </m:r>
                              <m:r>
                                <a:rPr lang="en-US" sz="2800" i="1">
                                  <a:latin typeface="Cambria Math"/>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1</m:t>
                                  </m:r>
                                </m:sub>
                              </m:sSub>
                            </m:sup>
                          </m:sSup>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𝑧</m:t>
                          </m:r>
                        </m:sub>
                      </m:sSub>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0</m:t>
                              </m:r>
                            </m:e>
                            <m:sup>
                              <m:r>
                                <a:rPr lang="en-US" sz="2800" b="0" i="1" smtClean="0">
                                  <a:latin typeface="Cambria Math" panose="02040503050406030204" pitchFamily="18" charset="0"/>
                                </a:rPr>
                                <m:t>+</m:t>
                              </m:r>
                            </m:sup>
                          </m:sSup>
                        </m:e>
                      </m:d>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a:ea typeface="Cambria Math" panose="02040503050406030204" pitchFamily="18" charset="0"/>
                            </a:rPr>
                            <m:t>𝑒</m:t>
                          </m:r>
                        </m:e>
                        <m:sup>
                          <m:r>
                            <a:rPr lang="en-US" sz="2800" b="0" i="1" smtClean="0">
                              <a:latin typeface="Cambria Math"/>
                              <a:ea typeface="Cambria Math" panose="02040503050406030204" pitchFamily="18" charset="0"/>
                            </a:rPr>
                            <m:t>−</m:t>
                          </m:r>
                          <m:r>
                            <a:rPr lang="en-US" sz="2800" b="0" i="1" smtClean="0">
                              <a:latin typeface="Cambria Math"/>
                              <a:ea typeface="Cambria Math" panose="02040503050406030204" pitchFamily="18" charset="0"/>
                            </a:rPr>
                            <m:t>𝑡</m:t>
                          </m:r>
                          <m:r>
                            <a:rPr lang="en-US" sz="2800" b="0" i="1" smtClean="0">
                              <a:latin typeface="Cambria Math"/>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1</m:t>
                              </m:r>
                            </m:sub>
                          </m:sSub>
                        </m:sup>
                      </m:sSup>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57200" y="5609648"/>
                <a:ext cx="7175939" cy="48635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5359" y="2031232"/>
                <a:ext cx="6643293" cy="2171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𝑑</m:t>
                          </m:r>
                        </m:num>
                        <m:den>
                          <m:r>
                            <a:rPr lang="en-US" sz="2200" b="0" i="1" smtClean="0">
                              <a:latin typeface="Cambria Math" panose="02040503050406030204" pitchFamily="18" charset="0"/>
                            </a:rPr>
                            <m:t>𝑑𝑡</m:t>
                          </m:r>
                        </m:den>
                      </m:f>
                      <m:d>
                        <m:dPr>
                          <m:ctrlPr>
                            <a:rPr lang="en-US" sz="2200" i="1" smtClean="0">
                              <a:latin typeface="Cambria Math" panose="02040503050406030204" pitchFamily="18" charset="0"/>
                            </a:rPr>
                          </m:ctrlPr>
                        </m:dPr>
                        <m:e>
                          <m:m>
                            <m:mPr>
                              <m:mcs>
                                <m:mc>
                                  <m:mcPr>
                                    <m:count m:val="1"/>
                                    <m:mcJc m:val="center"/>
                                  </m:mcPr>
                                </m:mc>
                              </m:mcs>
                              <m:ctrlPr>
                                <a:rPr lang="en-US" sz="2200" i="1" smtClean="0">
                                  <a:latin typeface="Cambria Math" panose="02040503050406030204" pitchFamily="18" charset="0"/>
                                </a:rPr>
                              </m:ctrlPr>
                            </m:mPr>
                            <m:mr>
                              <m:e>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𝑀</m:t>
                                    </m:r>
                                  </m:e>
                                  <m:sub>
                                    <m:r>
                                      <a:rPr lang="en-US" sz="2200" b="0" i="1" smtClean="0">
                                        <a:latin typeface="Cambria Math" panose="02040503050406030204" pitchFamily="18" charset="0"/>
                                      </a:rPr>
                                      <m:t>𝑥</m:t>
                                    </m:r>
                                  </m:sub>
                                </m:sSub>
                                <m:r>
                                  <m:rPr>
                                    <m:brk m:alnAt="7"/>
                                  </m:rPr>
                                  <a:rPr lang="en-US" sz="2200" b="0" i="1" smtClean="0">
                                    <a:latin typeface="Cambria Math" panose="02040503050406030204" pitchFamily="18" charset="0"/>
                                  </a:rPr>
                                  <m:t>(</m:t>
                                </m:r>
                                <m:r>
                                  <a:rPr lang="en-US" sz="2200" b="0" i="1" smtClean="0">
                                    <a:latin typeface="Cambria Math" panose="02040503050406030204" pitchFamily="18" charset="0"/>
                                  </a:rPr>
                                  <m:t>𝑡</m:t>
                                </m:r>
                                <m:r>
                                  <a:rPr lang="en-US" sz="2200" b="0" i="1" smtClean="0">
                                    <a:latin typeface="Cambria Math" panose="02040503050406030204" pitchFamily="18" charset="0"/>
                                  </a:rPr>
                                  <m:t>)</m:t>
                                </m:r>
                              </m:e>
                            </m:mr>
                            <m:mr>
                              <m:e>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𝑦</m:t>
                                    </m:r>
                                  </m:sub>
                                </m:sSub>
                                <m:r>
                                  <m:rPr>
                                    <m:brk m:alnAt="7"/>
                                  </m:rPr>
                                  <a:rPr lang="en-US" sz="2200" i="1">
                                    <a:latin typeface="Cambria Math" panose="02040503050406030204" pitchFamily="18" charset="0"/>
                                  </a:rPr>
                                  <m:t>(</m:t>
                                </m:r>
                                <m:r>
                                  <a:rPr lang="en-US" sz="2200" i="1">
                                    <a:latin typeface="Cambria Math" panose="02040503050406030204" pitchFamily="18" charset="0"/>
                                  </a:rPr>
                                  <m:t>𝑡</m:t>
                                </m:r>
                                <m:r>
                                  <a:rPr lang="en-US" sz="2200" i="1">
                                    <a:latin typeface="Cambria Math" panose="02040503050406030204" pitchFamily="18" charset="0"/>
                                  </a:rPr>
                                  <m:t>)</m:t>
                                </m:r>
                              </m:e>
                            </m:mr>
                            <m:mr>
                              <m:e>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𝑧</m:t>
                                    </m:r>
                                  </m:sub>
                                </m:sSub>
                                <m:r>
                                  <m:rPr>
                                    <m:brk m:alnAt="7"/>
                                  </m:rPr>
                                  <a:rPr lang="en-US" sz="2200" i="1">
                                    <a:latin typeface="Cambria Math" panose="02040503050406030204" pitchFamily="18" charset="0"/>
                                  </a:rPr>
                                  <m:t>(</m:t>
                                </m:r>
                                <m:r>
                                  <a:rPr lang="en-US" sz="2200" i="1">
                                    <a:latin typeface="Cambria Math" panose="02040503050406030204" pitchFamily="18" charset="0"/>
                                  </a:rPr>
                                  <m:t>𝑡</m:t>
                                </m:r>
                                <m:r>
                                  <a:rPr lang="en-US" sz="2200" i="1">
                                    <a:latin typeface="Cambria Math" panose="02040503050406030204" pitchFamily="18" charset="0"/>
                                  </a:rPr>
                                  <m:t>)</m:t>
                                </m:r>
                              </m:e>
                            </m:mr>
                          </m:m>
                        </m:e>
                      </m:d>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𝛾</m:t>
                      </m:r>
                      <m:d>
                        <m:dPr>
                          <m:ctrlPr>
                            <a:rPr lang="en-US" sz="22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2200" b="0" i="1" smtClean="0">
                                  <a:latin typeface="Cambria Math" panose="02040503050406030204" pitchFamily="18" charset="0"/>
                                  <a:ea typeface="Cambria Math" panose="02040503050406030204" pitchFamily="18" charset="0"/>
                                </a:rPr>
                              </m:ctrlPr>
                            </m:mPr>
                            <m:mr>
                              <m:e>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i="1">
                                        <a:latin typeface="Cambria Math" panose="02040503050406030204" pitchFamily="18" charset="0"/>
                                      </a:rPr>
                                      <m:t>𝑦</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sSub>
                                  <m:sSubPr>
                                    <m:ctrlPr>
                                      <a:rPr lang="en-US" sz="2200" i="1">
                                        <a:latin typeface="Cambria Math" panose="02040503050406030204" pitchFamily="18" charset="0"/>
                                      </a:rPr>
                                    </m:ctrlPr>
                                  </m:sSubPr>
                                  <m:e>
                                    <m:r>
                                      <a:rPr lang="en-US" sz="2200" b="0" i="1" smtClean="0">
                                        <a:latin typeface="Cambria Math" panose="02040503050406030204" pitchFamily="18" charset="0"/>
                                      </a:rPr>
                                      <m:t>𝐵</m:t>
                                    </m:r>
                                  </m:e>
                                  <m:sub>
                                    <m:r>
                                      <a:rPr lang="en-US" sz="2200" b="0" i="1" smtClean="0">
                                        <a:latin typeface="Cambria Math" panose="02040503050406030204" pitchFamily="18" charset="0"/>
                                      </a:rPr>
                                      <m:t>0</m:t>
                                    </m:r>
                                  </m:sub>
                                </m:sSub>
                              </m:e>
                            </m:mr>
                            <m:mr>
                              <m:e>
                                <m:sSub>
                                  <m:sSubPr>
                                    <m:ctrlPr>
                                      <a:rPr lang="en-US" sz="2200" i="1">
                                        <a:latin typeface="Cambria Math" panose="02040503050406030204" pitchFamily="18" charset="0"/>
                                      </a:rPr>
                                    </m:ctrlPr>
                                  </m:sSubPr>
                                  <m:e>
                                    <m:r>
                                      <a:rPr lang="en-US" sz="2200" b="0" i="1" smtClean="0">
                                        <a:latin typeface="Cambria Math" panose="02040503050406030204" pitchFamily="18" charset="0"/>
                                      </a:rPr>
                                      <m:t>−</m:t>
                                    </m:r>
                                    <m:r>
                                      <a:rPr lang="en-US" sz="2200" i="1">
                                        <a:latin typeface="Cambria Math" panose="02040503050406030204" pitchFamily="18" charset="0"/>
                                      </a:rPr>
                                      <m:t>𝑀</m:t>
                                    </m:r>
                                  </m:e>
                                  <m:sub>
                                    <m:r>
                                      <a:rPr lang="en-US" sz="2200" b="0" i="1" smtClean="0">
                                        <a:latin typeface="Cambria Math" panose="02040503050406030204" pitchFamily="18" charset="0"/>
                                      </a:rPr>
                                      <m:t>𝑥</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sSub>
                                  <m:sSubPr>
                                    <m:ctrlPr>
                                      <a:rPr lang="en-US" sz="2200" i="1">
                                        <a:latin typeface="Cambria Math" panose="02040503050406030204" pitchFamily="18" charset="0"/>
                                      </a:rPr>
                                    </m:ctrlPr>
                                  </m:sSubPr>
                                  <m:e>
                                    <m:r>
                                      <a:rPr lang="en-US" sz="2200" i="1">
                                        <a:latin typeface="Cambria Math" panose="02040503050406030204" pitchFamily="18" charset="0"/>
                                      </a:rPr>
                                      <m:t>𝐵</m:t>
                                    </m:r>
                                  </m:e>
                                  <m:sub>
                                    <m:r>
                                      <a:rPr lang="en-US" sz="2200" b="0" i="1" smtClean="0">
                                        <a:latin typeface="Cambria Math" panose="02040503050406030204" pitchFamily="18" charset="0"/>
                                      </a:rPr>
                                      <m:t>0</m:t>
                                    </m:r>
                                  </m:sub>
                                </m:sSub>
                              </m:e>
                            </m:mr>
                            <m:mr>
                              <m:e>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𝑥</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e>
                            </m:mr>
                          </m:m>
                        </m:e>
                      </m:d>
                      <m:r>
                        <a:rPr lang="en-US" sz="2200" b="0" i="1" smtClean="0">
                          <a:latin typeface="Cambria Math" panose="02040503050406030204" pitchFamily="18" charset="0"/>
                          <a:ea typeface="Cambria Math" panose="02040503050406030204" pitchFamily="18" charset="0"/>
                        </a:rPr>
                        <m:t>−</m:t>
                      </m:r>
                      <m:d>
                        <m:dPr>
                          <m:ctrlPr>
                            <a:rPr lang="en-US" sz="22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2200" b="0" i="1" smtClean="0">
                                  <a:latin typeface="Cambria Math" panose="02040503050406030204" pitchFamily="18" charset="0"/>
                                  <a:ea typeface="Cambria Math" panose="02040503050406030204" pitchFamily="18" charset="0"/>
                                </a:rPr>
                              </m:ctrlPr>
                            </m:mPr>
                            <m:mr>
                              <m:e>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1</m:t>
                                    </m:r>
                                  </m:num>
                                  <m:den>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𝑇</m:t>
                                        </m:r>
                                      </m:e>
                                      <m:sub>
                                        <m:r>
                                          <a:rPr lang="en-US" sz="2200" b="0" i="1" smtClean="0">
                                            <a:latin typeface="Cambria Math" panose="02040503050406030204" pitchFamily="18" charset="0"/>
                                            <a:ea typeface="Cambria Math" panose="02040503050406030204" pitchFamily="18" charset="0"/>
                                          </a:rPr>
                                          <m:t>2</m:t>
                                        </m:r>
                                      </m:sub>
                                    </m:sSub>
                                  </m:den>
                                </m:f>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i="1">
                                        <a:latin typeface="Cambria Math" panose="02040503050406030204" pitchFamily="18" charset="0"/>
                                      </a:rPr>
                                      <m:t>𝑥</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e>
                            </m:mr>
                            <m:mr>
                              <m:e>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1</m:t>
                                    </m:r>
                                  </m:num>
                                  <m:den>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𝑇</m:t>
                                        </m:r>
                                      </m:e>
                                      <m:sub>
                                        <m:r>
                                          <a:rPr lang="en-US" sz="2200" i="1">
                                            <a:latin typeface="Cambria Math" panose="02040503050406030204" pitchFamily="18" charset="0"/>
                                            <a:ea typeface="Cambria Math" panose="02040503050406030204" pitchFamily="18" charset="0"/>
                                          </a:rPr>
                                          <m:t>2</m:t>
                                        </m:r>
                                      </m:sub>
                                    </m:sSub>
                                  </m:den>
                                </m:f>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𝑦</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e>
                            </m:mr>
                            <m:mr>
                              <m:e>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1</m:t>
                                    </m:r>
                                  </m:num>
                                  <m:den>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𝑇</m:t>
                                        </m:r>
                                      </m:e>
                                      <m:sub>
                                        <m:r>
                                          <a:rPr lang="en-US" sz="2200" b="0" i="1" smtClean="0">
                                            <a:latin typeface="Cambria Math" panose="02040503050406030204" pitchFamily="18" charset="0"/>
                                            <a:ea typeface="Cambria Math" panose="02040503050406030204" pitchFamily="18" charset="0"/>
                                          </a:rPr>
                                          <m:t>1</m:t>
                                        </m:r>
                                      </m:sub>
                                    </m:sSub>
                                  </m:den>
                                </m:f>
                                <m:d>
                                  <m:dPr>
                                    <m:ctrlPr>
                                      <a:rPr lang="en-US" sz="220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𝑧</m:t>
                                        </m:r>
                                      </m:sub>
                                    </m:sSub>
                                    <m:d>
                                      <m:dPr>
                                        <m:ctrlPr>
                                          <a:rPr lang="en-US" sz="2200" i="1">
                                            <a:latin typeface="Cambria Math" panose="02040503050406030204" pitchFamily="18" charset="0"/>
                                          </a:rPr>
                                        </m:ctrlPr>
                                      </m:dPr>
                                      <m:e>
                                        <m:r>
                                          <a:rPr lang="en-US" sz="2200" i="1">
                                            <a:latin typeface="Cambria Math" panose="02040503050406030204" pitchFamily="18" charset="0"/>
                                          </a:rPr>
                                          <m:t>𝑡</m:t>
                                        </m:r>
                                      </m:e>
                                    </m:d>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𝑀</m:t>
                                        </m:r>
                                      </m:e>
                                      <m:sub>
                                        <m:r>
                                          <a:rPr lang="en-US" sz="2200" b="0" i="1" smtClean="0">
                                            <a:latin typeface="Cambria Math" panose="02040503050406030204" pitchFamily="18" charset="0"/>
                                          </a:rPr>
                                          <m:t>0</m:t>
                                        </m:r>
                                        <m:r>
                                          <a:rPr lang="en-US" sz="2200" b="0" i="1" smtClean="0">
                                            <a:latin typeface="Cambria Math" panose="02040503050406030204" pitchFamily="18" charset="0"/>
                                          </a:rPr>
                                          <m:t>𝑧</m:t>
                                        </m:r>
                                      </m:sub>
                                    </m:sSub>
                                  </m:e>
                                </m:d>
                              </m:e>
                            </m:mr>
                          </m:m>
                        </m:e>
                      </m:d>
                    </m:oMath>
                  </m:oMathPara>
                </a14:m>
                <a:endParaRPr lang="en-US"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5359" y="2031232"/>
                <a:ext cx="6643293" cy="2171428"/>
              </a:xfrm>
              <a:prstGeom prst="rect">
                <a:avLst/>
              </a:prstGeom>
              <a:blipFill rotWithShape="0">
                <a:blip r:embed="rId6"/>
                <a:stretch>
                  <a:fillRect/>
                </a:stretch>
              </a:blipFill>
            </p:spPr>
            <p:txBody>
              <a:bodyPr/>
              <a:lstStyle/>
              <a:p>
                <a:r>
                  <a:rPr lang="en-US">
                    <a:noFill/>
                  </a:rPr>
                  <a:t> </a:t>
                </a:r>
              </a:p>
            </p:txBody>
          </p:sp>
        </mc:Fallback>
      </mc:AlternateContent>
      <p:sp>
        <p:nvSpPr>
          <p:cNvPr id="2" name="Rectangle 1"/>
          <p:cNvSpPr/>
          <p:nvPr/>
        </p:nvSpPr>
        <p:spPr>
          <a:xfrm>
            <a:off x="152400" y="6123915"/>
            <a:ext cx="8915400" cy="707886"/>
          </a:xfrm>
          <a:prstGeom prst="rect">
            <a:avLst/>
          </a:prstGeom>
        </p:spPr>
        <p:txBody>
          <a:bodyPr wrap="square">
            <a:spAutoFit/>
          </a:bodyPr>
          <a:lstStyle/>
          <a:p>
            <a:r>
              <a:rPr lang="en-US" sz="2000" dirty="0" smtClean="0">
                <a:solidFill>
                  <a:srgbClr val="FF0000"/>
                </a:solidFill>
              </a:rPr>
              <a:t>Verify </a:t>
            </a:r>
            <a:r>
              <a:rPr lang="en-US" sz="2000" dirty="0">
                <a:solidFill>
                  <a:srgbClr val="FF0000"/>
                </a:solidFill>
              </a:rPr>
              <a:t>that the transverse and longitudinal relaxation </a:t>
            </a:r>
            <a:r>
              <a:rPr lang="en-US" sz="2000" dirty="0" smtClean="0">
                <a:solidFill>
                  <a:srgbClr val="FF0000"/>
                </a:solidFill>
              </a:rPr>
              <a:t>solution satisfy Bloch equations. </a:t>
            </a:r>
            <a:endParaRPr lang="en-US" sz="2000" dirty="0"/>
          </a:p>
        </p:txBody>
      </p:sp>
    </p:spTree>
    <p:extLst>
      <p:ext uri="{BB962C8B-B14F-4D97-AF65-F5344CB8AC3E}">
        <p14:creationId xmlns:p14="http://schemas.microsoft.com/office/powerpoint/2010/main" val="3929532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Magnetization M for </a:t>
            </a:r>
            <a:r>
              <a:rPr lang="en-US" altLang="en-US" sz="4000" dirty="0" smtClean="0">
                <a:solidFill>
                  <a:schemeClr val="accent2"/>
                </a:solidFill>
                <a:sym typeface="Symbol" panose="05050102010706020507" pitchFamily="18" charset="2"/>
              </a:rPr>
              <a:t>/2 Pulse</a:t>
            </a:r>
            <a:endParaRPr lang="en-US" altLang="en-US" sz="4000" dirty="0" smtClean="0">
              <a:solidFill>
                <a:schemeClr val="accent2"/>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54265" y="4143952"/>
                <a:ext cx="4950458" cy="4469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𝑥</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𝑡</m:t>
                          </m:r>
                        </m:e>
                      </m:d>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2</m:t>
                              </m:r>
                            </m:sub>
                          </m:sSub>
                        </m:sup>
                      </m:sSup>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54265" y="4143952"/>
                <a:ext cx="4950458" cy="44698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8171" y="4950733"/>
                <a:ext cx="5010731" cy="490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𝑦</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cos</m:t>
                      </m:r>
                      <m:r>
                        <a:rPr lang="en-US" sz="2800" b="0" i="0" smtClean="0">
                          <a:latin typeface="Cambria Math" panose="02040503050406030204" pitchFamily="18" charset="0"/>
                          <a:ea typeface="Cambria Math" panose="02040503050406030204" pitchFamily="18" charset="0"/>
                        </a:rPr>
                        <m:t> </m:t>
                      </m:r>
                      <m:d>
                        <m:dPr>
                          <m:ctrlPr>
                            <a:rPr lang="en-US" sz="2800" b="0" i="1" smtClean="0">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𝑡</m:t>
                          </m:r>
                        </m:e>
                      </m:d>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𝑒</m:t>
                          </m:r>
                        </m:e>
                        <m:sup>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𝑡</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𝑇</m:t>
                              </m:r>
                            </m:e>
                            <m:sub>
                              <m:r>
                                <a:rPr lang="en-US" sz="2800" i="1">
                                  <a:latin typeface="Cambria Math" panose="02040503050406030204" pitchFamily="18" charset="0"/>
                                  <a:ea typeface="Cambria Math" panose="02040503050406030204" pitchFamily="18" charset="0"/>
                                </a:rPr>
                                <m:t>2</m:t>
                              </m:r>
                            </m:sub>
                          </m:sSub>
                        </m:sup>
                      </m:sSup>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38171" y="4950733"/>
                <a:ext cx="5010731" cy="49090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57200" y="5791200"/>
                <a:ext cx="3523337" cy="4469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𝑧</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𝑧</m:t>
                          </m:r>
                        </m:sub>
                      </m:sSub>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0</m:t>
                              </m:r>
                            </m:e>
                            <m:sup>
                              <m:r>
                                <a:rPr lang="en-US" sz="2800" b="0" i="1" smtClean="0">
                                  <a:latin typeface="Cambria Math" panose="02040503050406030204" pitchFamily="18" charset="0"/>
                                </a:rPr>
                                <m:t>+</m:t>
                              </m:r>
                            </m:sup>
                          </m:sSup>
                        </m:e>
                      </m:d>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a:ea typeface="Cambria Math" panose="02040503050406030204" pitchFamily="18" charset="0"/>
                            </a:rPr>
                            <m:t>𝑒</m:t>
                          </m:r>
                        </m:e>
                        <m:sup>
                          <m:r>
                            <a:rPr lang="en-US" sz="2800" b="0" i="1" smtClean="0">
                              <a:latin typeface="Cambria Math"/>
                              <a:ea typeface="Cambria Math" panose="02040503050406030204" pitchFamily="18" charset="0"/>
                            </a:rPr>
                            <m:t>−</m:t>
                          </m:r>
                          <m:r>
                            <a:rPr lang="en-US" sz="2800" b="0" i="1" smtClean="0">
                              <a:latin typeface="Cambria Math"/>
                              <a:ea typeface="Cambria Math" panose="02040503050406030204" pitchFamily="18" charset="0"/>
                            </a:rPr>
                            <m:t>𝑡</m:t>
                          </m:r>
                          <m:r>
                            <a:rPr lang="en-US" sz="2800" b="0" i="1" smtClean="0">
                              <a:latin typeface="Cambria Math"/>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1</m:t>
                              </m:r>
                            </m:sub>
                          </m:sSub>
                        </m:sup>
                      </m:sSup>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57200" y="5791200"/>
                <a:ext cx="3523337" cy="446982"/>
              </a:xfrm>
              <a:prstGeom prst="rect">
                <a:avLst/>
              </a:prstGeom>
              <a:blipFill rotWithShape="0">
                <a:blip r:embed="rId5"/>
                <a:stretch>
                  <a:fillRect/>
                </a:stretch>
              </a:blipFill>
            </p:spPr>
            <p:txBody>
              <a:bodyPr/>
              <a:lstStyle/>
              <a:p>
                <a:r>
                  <a:rPr lang="en-US">
                    <a:noFill/>
                  </a:rPr>
                  <a:t> </a:t>
                </a:r>
              </a:p>
            </p:txBody>
          </p:sp>
        </mc:Fallback>
      </mc:AlternateContent>
      <p:sp>
        <p:nvSpPr>
          <p:cNvPr id="8" name="Rectangle 7"/>
          <p:cNvSpPr/>
          <p:nvPr/>
        </p:nvSpPr>
        <p:spPr>
          <a:xfrm>
            <a:off x="76200" y="1001474"/>
            <a:ext cx="8991600" cy="2677656"/>
          </a:xfrm>
          <a:prstGeom prst="rect">
            <a:avLst/>
          </a:prstGeom>
        </p:spPr>
        <p:txBody>
          <a:bodyPr wrap="square">
            <a:spAutoFit/>
          </a:bodyPr>
          <a:lstStyle/>
          <a:p>
            <a:r>
              <a:rPr lang="en-US" sz="2800" dirty="0" smtClean="0">
                <a:solidFill>
                  <a:srgbClr val="3C38DC"/>
                </a:solidFill>
              </a:rPr>
              <a:t>Example</a:t>
            </a:r>
            <a:r>
              <a:rPr lang="en-US" sz="2800" dirty="0" smtClean="0"/>
              <a:t>:</a:t>
            </a:r>
          </a:p>
          <a:p>
            <a:r>
              <a:rPr lang="en-US" sz="2800" dirty="0" smtClean="0"/>
              <a:t>The Bloch equations describe the behavior of </a:t>
            </a:r>
            <a:r>
              <a:rPr lang="en-US" sz="2800" b="1" dirty="0" smtClean="0">
                <a:latin typeface="Times New Roman" panose="02020603050405020304" pitchFamily="18" charset="0"/>
                <a:cs typeface="Times New Roman" panose="02020603050405020304" pitchFamily="18" charset="0"/>
              </a:rPr>
              <a:t>M</a:t>
            </a:r>
            <a:r>
              <a:rPr lang="en-US" sz="2800" dirty="0" smtClean="0"/>
              <a:t> in the laboratory frame. </a:t>
            </a:r>
            <a:r>
              <a:rPr lang="en-US" sz="2800" dirty="0" smtClean="0">
                <a:solidFill>
                  <a:srgbClr val="FF0000"/>
                </a:solidFill>
              </a:rPr>
              <a:t>Find the equations for the </a:t>
            </a:r>
            <a:r>
              <a:rPr lang="en-US" sz="2800" i="1" dirty="0" smtClean="0">
                <a:solidFill>
                  <a:srgbClr val="FF0000"/>
                </a:solidFill>
                <a:latin typeface="Times New Roman" panose="02020603050405020304" pitchFamily="18" charset="0"/>
                <a:cs typeface="Times New Roman" panose="02020603050405020304" pitchFamily="18" charset="0"/>
              </a:rPr>
              <a:t>x</a:t>
            </a:r>
            <a:r>
              <a:rPr lang="en-US" sz="2800" dirty="0" smtClean="0">
                <a:solidFill>
                  <a:srgbClr val="FF0000"/>
                </a:solidFill>
              </a:rPr>
              <a:t>, </a:t>
            </a:r>
            <a:r>
              <a:rPr lang="en-US" sz="2800" i="1" dirty="0" smtClean="0">
                <a:solidFill>
                  <a:srgbClr val="FF0000"/>
                </a:solidFill>
                <a:latin typeface="Times New Roman" panose="02020603050405020304" pitchFamily="18" charset="0"/>
                <a:cs typeface="Times New Roman" panose="02020603050405020304" pitchFamily="18" charset="0"/>
              </a:rPr>
              <a:t>y</a:t>
            </a:r>
            <a:r>
              <a:rPr lang="en-US" sz="2800" dirty="0" smtClean="0">
                <a:solidFill>
                  <a:srgbClr val="FF0000"/>
                </a:solidFill>
              </a:rPr>
              <a:t>, and </a:t>
            </a:r>
            <a:r>
              <a:rPr lang="en-US" sz="2800" i="1" dirty="0" smtClean="0">
                <a:solidFill>
                  <a:srgbClr val="FF0000"/>
                </a:solidFill>
                <a:latin typeface="Times New Roman" panose="02020603050405020304" pitchFamily="18" charset="0"/>
                <a:cs typeface="Times New Roman" panose="02020603050405020304" pitchFamily="18" charset="0"/>
              </a:rPr>
              <a:t>z</a:t>
            </a:r>
            <a:r>
              <a:rPr lang="en-US" sz="2800" dirty="0" smtClean="0">
                <a:solidFill>
                  <a:srgbClr val="FF0000"/>
                </a:solidFill>
              </a:rPr>
              <a:t> </a:t>
            </a:r>
            <a:r>
              <a:rPr lang="en-US" sz="2800" dirty="0">
                <a:solidFill>
                  <a:srgbClr val="FF0000"/>
                </a:solidFill>
              </a:rPr>
              <a:t>components of </a:t>
            </a:r>
            <a:r>
              <a:rPr lang="en-US" sz="2800" b="1" dirty="0" smtClean="0">
                <a:solidFill>
                  <a:srgbClr val="FF0000"/>
                </a:solidFill>
                <a:latin typeface="Times New Roman" panose="02020603050405020304" pitchFamily="18" charset="0"/>
                <a:cs typeface="Times New Roman" panose="02020603050405020304" pitchFamily="18" charset="0"/>
              </a:rPr>
              <a:t>M</a:t>
            </a:r>
            <a:r>
              <a:rPr lang="en-US" sz="2800" dirty="0">
                <a:solidFill>
                  <a:srgbClr val="FF0000"/>
                </a:solidFill>
              </a:rPr>
              <a:t> </a:t>
            </a:r>
            <a:r>
              <a:rPr lang="en-US" sz="2800" dirty="0" smtClean="0">
                <a:solidFill>
                  <a:srgbClr val="FF0000"/>
                </a:solidFill>
              </a:rPr>
              <a:t>after </a:t>
            </a:r>
            <a:r>
              <a:rPr lang="en-US" sz="2800" dirty="0">
                <a:solidFill>
                  <a:srgbClr val="FF0000"/>
                </a:solidFill>
              </a:rPr>
              <a:t>a </a:t>
            </a:r>
            <a:r>
              <a:rPr lang="en-US" sz="2800" dirty="0">
                <a:solidFill>
                  <a:srgbClr val="FF0000"/>
                </a:solidFill>
                <a:sym typeface="Symbol" panose="05050102010706020507" pitchFamily="18" charset="2"/>
              </a:rPr>
              <a:t>/2 pulse </a:t>
            </a:r>
            <a:r>
              <a:rPr lang="en-US" sz="2800" dirty="0" smtClean="0">
                <a:solidFill>
                  <a:srgbClr val="FF0000"/>
                </a:solidFill>
                <a:sym typeface="Symbol" panose="05050102010706020507" pitchFamily="18" charset="2"/>
              </a:rPr>
              <a:t>(in the </a:t>
            </a:r>
            <a:r>
              <a:rPr lang="en-US" sz="2800" i="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x</a:t>
            </a:r>
            <a:r>
              <a:rPr lang="en-US" sz="2800" dirty="0" smtClean="0">
                <a:solidFill>
                  <a:srgbClr val="FF0000"/>
                </a:solidFill>
                <a:sym typeface="Symbol" panose="05050102010706020507" pitchFamily="18" charset="2"/>
              </a:rPr>
              <a:t> direction) </a:t>
            </a:r>
            <a:r>
              <a:rPr lang="en-US" sz="2800" dirty="0" smtClean="0">
                <a:solidFill>
                  <a:srgbClr val="FF0000"/>
                </a:solidFill>
              </a:rPr>
              <a:t>satisfy the equations.</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87875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rgbClr val="3C38DC"/>
                </a:solidFill>
              </a:rPr>
              <a:t>Spin Echoes to Measure T</a:t>
            </a:r>
            <a:r>
              <a:rPr lang="en-US" altLang="en-US" sz="4000" baseline="-25000" dirty="0" smtClean="0">
                <a:solidFill>
                  <a:srgbClr val="3C38DC"/>
                </a:solidFill>
              </a:rPr>
              <a:t>2</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225" y="848874"/>
            <a:ext cx="8999575" cy="1692771"/>
          </a:xfrm>
          <a:prstGeom prst="rect">
            <a:avLst/>
          </a:prstGeom>
        </p:spPr>
        <p:txBody>
          <a:bodyPr wrap="square">
            <a:spAutoFit/>
          </a:bodyPr>
          <a:lstStyle/>
          <a:p>
            <a:r>
              <a:rPr lang="en-US" sz="2600" dirty="0" smtClean="0"/>
              <a:t>Pure transverse relaxation, characterized by the time constant </a:t>
            </a:r>
            <a:r>
              <a:rPr lang="en-US" sz="2600" i="1" dirty="0" smtClean="0">
                <a:latin typeface="Times New Roman" panose="02020603050405020304" pitchFamily="18" charset="0"/>
                <a:cs typeface="Times New Roman" panose="02020603050405020304" pitchFamily="18" charset="0"/>
              </a:rPr>
              <a:t>T</a:t>
            </a:r>
            <a:r>
              <a:rPr lang="en-US" sz="2600" baseline="-25000" dirty="0" smtClean="0"/>
              <a:t>2</a:t>
            </a:r>
            <a:r>
              <a:rPr lang="en-US" sz="2600" dirty="0" smtClean="0"/>
              <a:t>, is a random phenomenon characterized by tissue properties. A </a:t>
            </a:r>
            <a:r>
              <a:rPr lang="en-US" sz="2600" dirty="0" smtClean="0">
                <a:sym typeface="Symbol" panose="05050102010706020507" pitchFamily="18" charset="2"/>
              </a:rPr>
              <a:t></a:t>
            </a:r>
            <a:r>
              <a:rPr lang="en-US" sz="2600" dirty="0" smtClean="0">
                <a:latin typeface="Times New Roman" panose="02020603050405020304" pitchFamily="18" charset="0"/>
                <a:cs typeface="Times New Roman" panose="02020603050405020304" pitchFamily="18" charset="0"/>
                <a:sym typeface="Symbol" panose="05050102010706020507" pitchFamily="18" charset="2"/>
              </a:rPr>
              <a:t>/2 </a:t>
            </a:r>
            <a:r>
              <a:rPr lang="en-US" sz="2600" dirty="0" smtClean="0">
                <a:sym typeface="Symbol" panose="05050102010706020507" pitchFamily="18" charset="2"/>
              </a:rPr>
              <a:t>RF pulse followed by  pulse elicit the spin echoes transverse signal </a:t>
            </a:r>
            <a:r>
              <a:rPr lang="en-US" sz="2600" i="1" dirty="0" err="1" smtClean="0">
                <a:latin typeface="Times New Roman" panose="02020603050405020304" pitchFamily="18" charset="0"/>
                <a:cs typeface="Times New Roman" panose="02020603050405020304" pitchFamily="18" charset="0"/>
                <a:sym typeface="Symbol" panose="05050102010706020507" pitchFamily="18" charset="2"/>
              </a:rPr>
              <a:t>M</a:t>
            </a:r>
            <a:r>
              <a:rPr lang="en-US" sz="2600" i="1" baseline="-25000" dirty="0" err="1" smtClean="0">
                <a:latin typeface="Times New Roman" panose="02020603050405020304" pitchFamily="18" charset="0"/>
                <a:cs typeface="Times New Roman" panose="02020603050405020304" pitchFamily="18" charset="0"/>
                <a:sym typeface="Symbol" panose="05050102010706020507" pitchFamily="18" charset="2"/>
              </a:rPr>
              <a:t>xy</a:t>
            </a:r>
            <a:r>
              <a:rPr lang="en-US" sz="26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600" i="1" dirty="0" smtClean="0">
                <a:latin typeface="Times New Roman" panose="02020603050405020304" pitchFamily="18" charset="0"/>
                <a:cs typeface="Times New Roman" panose="02020603050405020304" pitchFamily="18" charset="0"/>
                <a:sym typeface="Symbol" panose="05050102010706020507" pitchFamily="18" charset="2"/>
              </a:rPr>
              <a:t>t</a:t>
            </a:r>
            <a:r>
              <a:rPr lang="en-US" sz="2600"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sz="2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39" y="4168892"/>
            <a:ext cx="9143999" cy="1692771"/>
          </a:xfrm>
          <a:prstGeom prst="rect">
            <a:avLst/>
          </a:prstGeom>
          <a:noFill/>
        </p:spPr>
        <p:txBody>
          <a:bodyPr wrap="square" rtlCol="0">
            <a:spAutoFit/>
          </a:bodyPr>
          <a:lstStyle/>
          <a:p>
            <a:r>
              <a:rPr lang="en-US" sz="2600" dirty="0" smtClean="0"/>
              <a:t>Two mechanisms that causes spin echo amplitude to decrease:</a:t>
            </a:r>
          </a:p>
          <a:p>
            <a:r>
              <a:rPr lang="en-US" sz="2600" dirty="0" smtClean="0"/>
              <a:t>1- Longitudinal relaxation </a:t>
            </a:r>
            <a:r>
              <a:rPr lang="en-US" sz="2600" i="1" dirty="0" smtClean="0">
                <a:latin typeface="Times New Roman" panose="02020603050405020304" pitchFamily="18" charset="0"/>
                <a:cs typeface="Times New Roman" panose="02020603050405020304" pitchFamily="18" charset="0"/>
              </a:rPr>
              <a:t>T</a:t>
            </a:r>
            <a:r>
              <a:rPr lang="en-US" sz="2600" baseline="-25000" dirty="0" smtClean="0"/>
              <a:t>1</a:t>
            </a:r>
          </a:p>
          <a:p>
            <a:r>
              <a:rPr lang="en-US" sz="2600" dirty="0" smtClean="0"/>
              <a:t>2- Phase of the coherent echo is never perfectly aligned.</a:t>
            </a:r>
          </a:p>
        </p:txBody>
      </p:sp>
      <mc:AlternateContent xmlns:mc="http://schemas.openxmlformats.org/markup-compatibility/2006" xmlns:a14="http://schemas.microsoft.com/office/drawing/2010/main">
        <mc:Choice Requires="a14">
          <p:sp>
            <p:nvSpPr>
              <p:cNvPr id="5" name="Rectangle 4"/>
              <p:cNvSpPr/>
              <p:nvPr/>
            </p:nvSpPr>
            <p:spPr>
              <a:xfrm>
                <a:off x="76200" y="5924468"/>
                <a:ext cx="8991600" cy="892552"/>
              </a:xfrm>
              <a:prstGeom prst="rect">
                <a:avLst/>
              </a:prstGeom>
            </p:spPr>
            <p:txBody>
              <a:bodyPr wrap="square">
                <a:spAutoFit/>
              </a:bodyPr>
              <a:lstStyle/>
              <a:p>
                <a:r>
                  <a:rPr lang="en-US" sz="2600" dirty="0" smtClean="0"/>
                  <a:t>The problem is FID decay at the rate of </a:t>
                </a: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rPr>
                          <m:t>𝑇</m:t>
                        </m:r>
                      </m:e>
                      <m:sub>
                        <m:r>
                          <a:rPr lang="en-US" sz="2600" i="1">
                            <a:latin typeface="Cambria Math" panose="02040503050406030204" pitchFamily="18" charset="0"/>
                          </a:rPr>
                          <m:t>2</m:t>
                        </m:r>
                      </m:sub>
                      <m:sup>
                        <m:r>
                          <a:rPr lang="en-US" sz="2600" i="1">
                            <a:latin typeface="Cambria Math" panose="02040503050406030204" pitchFamily="18" charset="0"/>
                          </a:rPr>
                          <m:t>∗</m:t>
                        </m:r>
                      </m:sup>
                    </m:sSubSup>
                  </m:oMath>
                </a14:m>
                <a:r>
                  <a:rPr lang="en-US" sz="2600" dirty="0"/>
                  <a:t>, </a:t>
                </a:r>
                <a:r>
                  <a:rPr lang="en-US" sz="2600" dirty="0" smtClean="0"/>
                  <a:t>which is much smaller than </a:t>
                </a:r>
                <a:r>
                  <a:rPr lang="en-US" sz="2600" i="1" dirty="0">
                    <a:latin typeface="Times New Roman" panose="02020603050405020304" pitchFamily="18" charset="0"/>
                    <a:cs typeface="Times New Roman" panose="02020603050405020304" pitchFamily="18" charset="0"/>
                  </a:rPr>
                  <a:t>T</a:t>
                </a:r>
                <a:r>
                  <a:rPr lang="en-US" sz="2600" i="1" baseline="-25000" dirty="0">
                    <a:latin typeface="Times New Roman" panose="02020603050405020304" pitchFamily="18" charset="0"/>
                    <a:cs typeface="Times New Roman" panose="02020603050405020304" pitchFamily="18" charset="0"/>
                  </a:rPr>
                  <a:t>2</a:t>
                </a:r>
                <a:r>
                  <a:rPr lang="en-US" sz="2600" dirty="0"/>
                  <a:t> </a:t>
                </a:r>
              </a:p>
            </p:txBody>
          </p:sp>
        </mc:Choice>
        <mc:Fallback xmlns="">
          <p:sp>
            <p:nvSpPr>
              <p:cNvPr id="5" name="Rectangle 4"/>
              <p:cNvSpPr>
                <a:spLocks noRot="1" noChangeAspect="1" noMove="1" noResize="1" noEditPoints="1" noAdjustHandles="1" noChangeArrowheads="1" noChangeShapeType="1" noTextEdit="1"/>
              </p:cNvSpPr>
              <p:nvPr/>
            </p:nvSpPr>
            <p:spPr>
              <a:xfrm>
                <a:off x="76200" y="5924468"/>
                <a:ext cx="8991600" cy="892552"/>
              </a:xfrm>
              <a:prstGeom prst="rect">
                <a:avLst/>
              </a:prstGeom>
              <a:blipFill rotWithShape="0">
                <a:blip r:embed="rId3"/>
                <a:stretch>
                  <a:fillRect l="-1220" t="-6164" b="-16438"/>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5943600" y="2562382"/>
            <a:ext cx="2438400" cy="1674490"/>
          </a:xfrm>
          <a:prstGeom prst="rect">
            <a:avLst/>
          </a:prstGeom>
        </p:spPr>
      </p:pic>
      <p:pic>
        <p:nvPicPr>
          <p:cNvPr id="4" name="Picture 3"/>
          <p:cNvPicPr>
            <a:picLocks noChangeAspect="1"/>
          </p:cNvPicPr>
          <p:nvPr/>
        </p:nvPicPr>
        <p:blipFill>
          <a:blip r:embed="rId5"/>
          <a:stretch>
            <a:fillRect/>
          </a:stretch>
        </p:blipFill>
        <p:spPr>
          <a:xfrm>
            <a:off x="762000" y="2524117"/>
            <a:ext cx="2070249" cy="1720974"/>
          </a:xfrm>
          <a:prstGeom prst="rect">
            <a:avLst/>
          </a:prstGeom>
        </p:spPr>
      </p:pic>
      <p:sp>
        <p:nvSpPr>
          <p:cNvPr id="6" name="Rectangle 5"/>
          <p:cNvSpPr/>
          <p:nvPr/>
        </p:nvSpPr>
        <p:spPr>
          <a:xfrm>
            <a:off x="3431031" y="3076461"/>
            <a:ext cx="2209259" cy="830997"/>
          </a:xfrm>
          <a:prstGeom prst="rect">
            <a:avLst/>
          </a:prstGeom>
        </p:spPr>
        <p:txBody>
          <a:bodyPr wrap="none">
            <a:spAutoFit/>
          </a:bodyPr>
          <a:lstStyle/>
          <a:p>
            <a:r>
              <a:rPr lang="en-US" sz="2400" i="1" dirty="0">
                <a:latin typeface="Times New Roman" panose="02020603050405020304" pitchFamily="18" charset="0"/>
              </a:rPr>
              <a:t>T</a:t>
            </a:r>
            <a:r>
              <a:rPr lang="en-US" sz="2400" i="1" baseline="-25000" dirty="0">
                <a:latin typeface="Times New Roman" panose="02020603050405020304" pitchFamily="18" charset="0"/>
              </a:rPr>
              <a:t>R</a:t>
            </a:r>
            <a:r>
              <a:rPr lang="en-US" sz="2400" dirty="0">
                <a:latin typeface="Times New Roman" panose="02020603050405020304" pitchFamily="18" charset="0"/>
              </a:rPr>
              <a:t> </a:t>
            </a:r>
            <a:r>
              <a:rPr lang="en-US" sz="2400" dirty="0" smtClean="0">
                <a:latin typeface="Times New Roman" panose="02020603050405020304" pitchFamily="18" charset="0"/>
              </a:rPr>
              <a:t>&gt; 2000msec</a:t>
            </a:r>
            <a:r>
              <a:rPr lang="en-US" sz="2400" dirty="0">
                <a:latin typeface="Times New Roman" panose="02020603050405020304" pitchFamily="18" charset="0"/>
              </a:rPr>
              <a:t>, </a:t>
            </a:r>
            <a:endParaRPr lang="en-US" sz="2400" dirty="0" smtClean="0">
              <a:latin typeface="Times New Roman" panose="02020603050405020304" pitchFamily="18" charset="0"/>
            </a:endParaRPr>
          </a:p>
          <a:p>
            <a:r>
              <a:rPr lang="en-US" sz="2400" i="1" dirty="0" smtClean="0">
                <a:latin typeface="Times New Roman" panose="02020603050405020304" pitchFamily="18" charset="0"/>
              </a:rPr>
              <a:t>T</a:t>
            </a:r>
            <a:r>
              <a:rPr lang="en-US" sz="2400" i="1" baseline="-25000" dirty="0" smtClean="0">
                <a:latin typeface="Times New Roman" panose="02020603050405020304" pitchFamily="18" charset="0"/>
              </a:rPr>
              <a:t>E</a:t>
            </a:r>
            <a:r>
              <a:rPr lang="en-US" sz="2400" dirty="0" smtClean="0">
                <a:latin typeface="Times New Roman" panose="02020603050405020304" pitchFamily="18" charset="0"/>
              </a:rPr>
              <a:t> &gt; 80msec</a:t>
            </a:r>
            <a:endParaRPr lang="en-US" sz="2400" dirty="0"/>
          </a:p>
        </p:txBody>
      </p:sp>
    </p:spTree>
    <p:extLst>
      <p:ext uri="{BB962C8B-B14F-4D97-AF65-F5344CB8AC3E}">
        <p14:creationId xmlns:p14="http://schemas.microsoft.com/office/powerpoint/2010/main" val="2059320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200" y="947348"/>
            <a:ext cx="8991600" cy="4234252"/>
          </a:xfrm>
          <a:prstGeom prst="rect">
            <a:avLst/>
          </a:prstGeom>
        </p:spPr>
      </p:pic>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rgbClr val="3C38DC"/>
                </a:solidFill>
              </a:rPr>
              <a:t>Spin Echoes to Measure T</a:t>
            </a:r>
            <a:r>
              <a:rPr lang="en-US" altLang="en-US" sz="4000" baseline="-25000" dirty="0" smtClean="0">
                <a:solidFill>
                  <a:srgbClr val="3C38DC"/>
                </a:solidFill>
              </a:rPr>
              <a:t>2</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19800" y="4186534"/>
            <a:ext cx="2722220" cy="461665"/>
          </a:xfrm>
          <a:prstGeom prst="rect">
            <a:avLst/>
          </a:prstGeom>
          <a:noFill/>
        </p:spPr>
        <p:txBody>
          <a:bodyPr wrap="none" rtlCol="0">
            <a:spAutoFit/>
          </a:bodyPr>
          <a:lstStyle/>
          <a:p>
            <a:r>
              <a:rPr lang="en-US" sz="2400" i="1" dirty="0" smtClean="0">
                <a:latin typeface="Times New Roman" panose="02020603050405020304" pitchFamily="18" charset="0"/>
                <a:cs typeface="Times New Roman" panose="02020603050405020304" pitchFamily="18" charset="0"/>
              </a:rPr>
              <a:t>T</a:t>
            </a:r>
            <a:r>
              <a:rPr lang="en-US" sz="2400" i="1" baseline="-25000" dirty="0" smtClean="0">
                <a:latin typeface="Times New Roman" panose="02020603050405020304" pitchFamily="18" charset="0"/>
                <a:cs typeface="Times New Roman" panose="02020603050405020304" pitchFamily="18" charset="0"/>
              </a:rPr>
              <a:t>E</a:t>
            </a:r>
            <a:r>
              <a:rPr lang="en-US" sz="2400" dirty="0" smtClean="0"/>
              <a:t> is the echo time</a:t>
            </a:r>
            <a:endParaRPr lang="en-US" sz="2400"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181600"/>
            <a:ext cx="2590800" cy="163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4904096" y="5701352"/>
            <a:ext cx="3635992" cy="775648"/>
            <a:chOff x="4904096" y="5638800"/>
            <a:chExt cx="3635992" cy="928048"/>
          </a:xfrm>
        </p:grpSpPr>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288" y="5638800"/>
              <a:ext cx="1828800" cy="88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04096" y="5638801"/>
              <a:ext cx="1828800" cy="92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6" name="Straight Connector 15"/>
          <p:cNvCxnSpPr/>
          <p:nvPr/>
        </p:nvCxnSpPr>
        <p:spPr>
          <a:xfrm>
            <a:off x="3124200" y="6060744"/>
            <a:ext cx="2057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701040" y="5191760"/>
            <a:ext cx="8341360" cy="741680"/>
          </a:xfrm>
          <a:custGeom>
            <a:avLst/>
            <a:gdLst>
              <a:gd name="connsiteX0" fmla="*/ 0 w 8341360"/>
              <a:gd name="connsiteY0" fmla="*/ 0 h 741680"/>
              <a:gd name="connsiteX1" fmla="*/ 2499360 w 8341360"/>
              <a:gd name="connsiteY1" fmla="*/ 386080 h 741680"/>
              <a:gd name="connsiteX2" fmla="*/ 6014720 w 8341360"/>
              <a:gd name="connsiteY2" fmla="*/ 548640 h 741680"/>
              <a:gd name="connsiteX3" fmla="*/ 8341360 w 8341360"/>
              <a:gd name="connsiteY3" fmla="*/ 741680 h 741680"/>
            </a:gdLst>
            <a:ahLst/>
            <a:cxnLst>
              <a:cxn ang="0">
                <a:pos x="connsiteX0" y="connsiteY0"/>
              </a:cxn>
              <a:cxn ang="0">
                <a:pos x="connsiteX1" y="connsiteY1"/>
              </a:cxn>
              <a:cxn ang="0">
                <a:pos x="connsiteX2" y="connsiteY2"/>
              </a:cxn>
              <a:cxn ang="0">
                <a:pos x="connsiteX3" y="connsiteY3"/>
              </a:cxn>
            </a:cxnLst>
            <a:rect l="l" t="t" r="r" b="b"/>
            <a:pathLst>
              <a:path w="8341360" h="741680">
                <a:moveTo>
                  <a:pt x="0" y="0"/>
                </a:moveTo>
                <a:cubicBezTo>
                  <a:pt x="748453" y="147320"/>
                  <a:pt x="1496907" y="294640"/>
                  <a:pt x="2499360" y="386080"/>
                </a:cubicBezTo>
                <a:cubicBezTo>
                  <a:pt x="3501813" y="477520"/>
                  <a:pt x="5041053" y="489373"/>
                  <a:pt x="6014720" y="548640"/>
                </a:cubicBezTo>
                <a:cubicBezTo>
                  <a:pt x="6988387" y="607907"/>
                  <a:pt x="7664873" y="674793"/>
                  <a:pt x="8341360" y="741680"/>
                </a:cubicBezTo>
              </a:path>
            </a:pathLst>
          </a:cu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1066800" y="5411271"/>
                <a:ext cx="4903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2</m:t>
                          </m:r>
                        </m:sub>
                        <m:sup>
                          <m:r>
                            <a:rPr lang="en-US" i="1">
                              <a:latin typeface="Cambria Math" panose="02040503050406030204" pitchFamily="18" charset="0"/>
                            </a:rPr>
                            <m:t>∗</m:t>
                          </m:r>
                        </m:sup>
                      </m:sSubSup>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66800" y="5411271"/>
                <a:ext cx="490327" cy="369332"/>
              </a:xfrm>
              <a:prstGeom prst="rect">
                <a:avLst/>
              </a:prstGeom>
              <a:blipFill rotWithShape="0">
                <a:blip r:embed="rId5"/>
                <a:stretch>
                  <a:fillRect b="-3333"/>
                </a:stretch>
              </a:blipFill>
            </p:spPr>
            <p:txBody>
              <a:bodyPr/>
              <a:lstStyle/>
              <a:p>
                <a:r>
                  <a:rPr lang="en-US">
                    <a:noFill/>
                  </a:rPr>
                  <a:t> </a:t>
                </a:r>
              </a:p>
            </p:txBody>
          </p:sp>
        </mc:Fallback>
      </mc:AlternateContent>
      <p:sp>
        <p:nvSpPr>
          <p:cNvPr id="4" name="Rectangle 3"/>
          <p:cNvSpPr/>
          <p:nvPr/>
        </p:nvSpPr>
        <p:spPr>
          <a:xfrm>
            <a:off x="3081675" y="5181600"/>
            <a:ext cx="389850"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2</a:t>
            </a:r>
            <a:endParaRPr lang="en-US" dirty="0"/>
          </a:p>
        </p:txBody>
      </p:sp>
      <p:cxnSp>
        <p:nvCxnSpPr>
          <p:cNvPr id="8" name="Straight Arrow Connector 7"/>
          <p:cNvCxnSpPr/>
          <p:nvPr/>
        </p:nvCxnSpPr>
        <p:spPr>
          <a:xfrm flipH="1">
            <a:off x="3799840" y="1833880"/>
            <a:ext cx="538480" cy="86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81200" y="6393291"/>
            <a:ext cx="4950969" cy="461665"/>
          </a:xfrm>
          <a:prstGeom prst="rect">
            <a:avLst/>
          </a:prstGeom>
        </p:spPr>
        <p:txBody>
          <a:bodyPr wrap="square">
            <a:spAutoFit/>
          </a:bodyPr>
          <a:lstStyle/>
          <a:p>
            <a:r>
              <a:rPr lang="en-US" sz="2400" i="1" dirty="0">
                <a:latin typeface="Times New Roman" panose="02020603050405020304" pitchFamily="18" charset="0"/>
              </a:rPr>
              <a:t>T</a:t>
            </a:r>
            <a:r>
              <a:rPr lang="en-US" sz="2400" i="1" baseline="-25000" dirty="0">
                <a:latin typeface="Times New Roman" panose="02020603050405020304" pitchFamily="18" charset="0"/>
              </a:rPr>
              <a:t>R</a:t>
            </a:r>
            <a:r>
              <a:rPr lang="en-US" sz="2400" dirty="0">
                <a:latin typeface="Times New Roman" panose="02020603050405020304" pitchFamily="18" charset="0"/>
              </a:rPr>
              <a:t> </a:t>
            </a:r>
            <a:r>
              <a:rPr lang="en-US" sz="2400" dirty="0" smtClean="0">
                <a:latin typeface="Times New Roman" panose="02020603050405020304" pitchFamily="18" charset="0"/>
              </a:rPr>
              <a:t>&gt; 2000msec</a:t>
            </a:r>
            <a:r>
              <a:rPr lang="en-US" sz="2400" dirty="0">
                <a:latin typeface="Times New Roman" panose="02020603050405020304" pitchFamily="18" charset="0"/>
              </a:rPr>
              <a:t>, 	</a:t>
            </a:r>
            <a:r>
              <a:rPr lang="en-US" sz="2400" i="1" dirty="0" smtClean="0">
                <a:latin typeface="Times New Roman" panose="02020603050405020304" pitchFamily="18" charset="0"/>
              </a:rPr>
              <a:t>T</a:t>
            </a:r>
            <a:r>
              <a:rPr lang="en-US" sz="2400" i="1" baseline="-25000" dirty="0" smtClean="0">
                <a:latin typeface="Times New Roman" panose="02020603050405020304" pitchFamily="18" charset="0"/>
              </a:rPr>
              <a:t>E</a:t>
            </a:r>
            <a:r>
              <a:rPr lang="en-US" sz="2400" dirty="0" smtClean="0">
                <a:latin typeface="Times New Roman" panose="02020603050405020304" pitchFamily="18" charset="0"/>
              </a:rPr>
              <a:t> &gt; 80msec</a:t>
            </a:r>
            <a:endParaRPr lang="en-US" sz="2400" dirty="0"/>
          </a:p>
        </p:txBody>
      </p:sp>
    </p:spTree>
    <p:extLst>
      <p:ext uri="{BB962C8B-B14F-4D97-AF65-F5344CB8AC3E}">
        <p14:creationId xmlns:p14="http://schemas.microsoft.com/office/powerpoint/2010/main" val="15122042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rgbClr val="3C38DC"/>
                </a:solidFill>
              </a:rPr>
              <a:t>Spin </a:t>
            </a:r>
            <a:r>
              <a:rPr lang="en-US" altLang="en-US" sz="4000" dirty="0">
                <a:solidFill>
                  <a:srgbClr val="3C38DC"/>
                </a:solidFill>
              </a:rPr>
              <a:t>Echoes to Measure T</a:t>
            </a:r>
            <a:r>
              <a:rPr lang="en-US" altLang="en-US" sz="4000" baseline="-25000" dirty="0">
                <a:solidFill>
                  <a:srgbClr val="3C38DC"/>
                </a:solidFill>
              </a:rPr>
              <a:t>2</a:t>
            </a:r>
            <a:endParaRPr lang="en-US" altLang="en-US" sz="4000" dirty="0" smtClean="0">
              <a:solidFill>
                <a:srgbClr val="3C38DC"/>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descr="AAESLBY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22" y="990600"/>
            <a:ext cx="8711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150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rgbClr val="3C38DC"/>
                </a:solidFill>
              </a:rPr>
              <a:t>Example</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225" y="977205"/>
            <a:ext cx="8923375" cy="3108543"/>
          </a:xfrm>
          <a:prstGeom prst="rect">
            <a:avLst/>
          </a:prstGeom>
        </p:spPr>
        <p:txBody>
          <a:bodyPr wrap="square">
            <a:spAutoFit/>
          </a:bodyPr>
          <a:lstStyle/>
          <a:p>
            <a:r>
              <a:rPr lang="en-US" sz="2800" dirty="0" smtClean="0"/>
              <a:t>Suppose two </a:t>
            </a:r>
            <a:r>
              <a:rPr lang="en-US" sz="2800" baseline="30000" dirty="0" smtClean="0"/>
              <a:t>1</a:t>
            </a:r>
            <a:r>
              <a:rPr lang="en-US" sz="2800" dirty="0" smtClean="0"/>
              <a:t>H </a:t>
            </a:r>
            <a:r>
              <a:rPr lang="en-US" sz="2800" dirty="0" err="1" smtClean="0"/>
              <a:t>isochromats</a:t>
            </a:r>
            <a:r>
              <a:rPr lang="en-US" sz="2800" dirty="0" smtClean="0"/>
              <a:t> are in different locations in a 1.5 T magnet, and the fractional difference in field strength is 20 ppm (parts per million). </a:t>
            </a:r>
          </a:p>
          <a:p>
            <a:pPr marL="514350" indent="-514350">
              <a:buAutoNum type="alphaLcParenR"/>
            </a:pPr>
            <a:r>
              <a:rPr lang="en-US" sz="2800" dirty="0" smtClean="0">
                <a:solidFill>
                  <a:srgbClr val="FF0000"/>
                </a:solidFill>
              </a:rPr>
              <a:t>How long will it take before these </a:t>
            </a:r>
            <a:r>
              <a:rPr lang="en-US" sz="2800" dirty="0" err="1" smtClean="0">
                <a:solidFill>
                  <a:srgbClr val="FF0000"/>
                </a:solidFill>
              </a:rPr>
              <a:t>isochromats</a:t>
            </a:r>
            <a:r>
              <a:rPr lang="en-US" sz="2800" dirty="0" smtClean="0">
                <a:solidFill>
                  <a:srgbClr val="FF0000"/>
                </a:solidFill>
              </a:rPr>
              <a:t> are 180</a:t>
            </a:r>
            <a:r>
              <a:rPr lang="en-US" sz="2800" baseline="30000" dirty="0" smtClean="0">
                <a:solidFill>
                  <a:srgbClr val="FF0000"/>
                </a:solidFill>
              </a:rPr>
              <a:t>o</a:t>
            </a:r>
            <a:r>
              <a:rPr lang="en-US" sz="2800" dirty="0" smtClean="0">
                <a:solidFill>
                  <a:srgbClr val="FF0000"/>
                </a:solidFill>
              </a:rPr>
              <a:t> out of phase?</a:t>
            </a:r>
          </a:p>
          <a:p>
            <a:pPr marL="514350" indent="-514350">
              <a:buAutoNum type="alphaLcParenR"/>
            </a:pPr>
            <a:r>
              <a:rPr lang="en-US" sz="2800" dirty="0" smtClean="0">
                <a:solidFill>
                  <a:srgbClr val="FF0000"/>
                </a:solidFill>
              </a:rPr>
              <a:t>What will be their phase difference at </a:t>
            </a:r>
            <a:r>
              <a:rPr lang="en-US" sz="2800" i="1" dirty="0" smtClean="0">
                <a:solidFill>
                  <a:srgbClr val="FF0000"/>
                </a:solidFill>
                <a:latin typeface="Times New Roman" panose="02020603050405020304" pitchFamily="18" charset="0"/>
                <a:cs typeface="Times New Roman" panose="02020603050405020304" pitchFamily="18" charset="0"/>
              </a:rPr>
              <a:t>T</a:t>
            </a:r>
            <a:r>
              <a:rPr lang="en-US" sz="2800" i="1" baseline="-25000" dirty="0" smtClean="0">
                <a:solidFill>
                  <a:srgbClr val="FF0000"/>
                </a:solidFill>
                <a:latin typeface="Times New Roman" panose="02020603050405020304" pitchFamily="18" charset="0"/>
                <a:cs typeface="Times New Roman" panose="02020603050405020304" pitchFamily="18" charset="0"/>
              </a:rPr>
              <a:t>E</a:t>
            </a:r>
            <a:r>
              <a:rPr lang="en-US" sz="2800" dirty="0" smtClean="0">
                <a:solidFill>
                  <a:srgbClr val="FF0000"/>
                </a:solidFill>
              </a:rPr>
              <a:t>/2 if the echo time is 4 </a:t>
            </a:r>
            <a:r>
              <a:rPr lang="en-US" sz="2800" dirty="0" err="1" smtClean="0">
                <a:solidFill>
                  <a:srgbClr val="FF0000"/>
                </a:solidFill>
              </a:rPr>
              <a:t>ms</a:t>
            </a:r>
            <a:r>
              <a:rPr lang="en-US" sz="2800" dirty="0" smtClean="0">
                <a:solidFill>
                  <a:srgbClr val="FF0000"/>
                </a:solidFill>
              </a:rPr>
              <a:t>?</a:t>
            </a:r>
          </a:p>
        </p:txBody>
      </p:sp>
    </p:spTree>
    <p:extLst>
      <p:ext uri="{BB962C8B-B14F-4D97-AF65-F5344CB8AC3E}">
        <p14:creationId xmlns:p14="http://schemas.microsoft.com/office/powerpoint/2010/main" val="1401091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76200"/>
            <a:ext cx="8610600" cy="762000"/>
          </a:xfrm>
        </p:spPr>
        <p:txBody>
          <a:bodyPr/>
          <a:lstStyle/>
          <a:p>
            <a:pPr eaLnBrk="1" hangingPunct="1"/>
            <a:r>
              <a:rPr lang="en-US" altLang="en-US" sz="4000" dirty="0" smtClean="0">
                <a:solidFill>
                  <a:schemeClr val="accent2"/>
                </a:solidFill>
              </a:rPr>
              <a:t>Magnetic Resonance Imaging</a:t>
            </a:r>
          </a:p>
        </p:txBody>
      </p:sp>
      <p:cxnSp>
        <p:nvCxnSpPr>
          <p:cNvPr id="3" name="Straight Connector 2"/>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2" descr="AAESLCE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372994"/>
            <a:ext cx="2743199" cy="315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0" y="914400"/>
            <a:ext cx="4615366" cy="2169825"/>
          </a:xfrm>
          <a:prstGeom prst="rect">
            <a:avLst/>
          </a:prstGeom>
        </p:spPr>
        <p:txBody>
          <a:bodyPr wrap="none">
            <a:spAutoFit/>
          </a:bodyPr>
          <a:lstStyle/>
          <a:p>
            <a:pPr marL="0" lvl="1" indent="0" eaLnBrk="1" hangingPunct="1">
              <a:lnSpc>
                <a:spcPct val="150000"/>
              </a:lnSpc>
              <a:buNone/>
              <a:defRPr/>
            </a:pPr>
            <a:r>
              <a:rPr lang="en-US" altLang="en-US" dirty="0" smtClean="0">
                <a:solidFill>
                  <a:srgbClr val="3C38DC"/>
                </a:solidFill>
              </a:rPr>
              <a:t>Magnetic Field Strength</a:t>
            </a:r>
          </a:p>
          <a:p>
            <a:pPr marL="0" lvl="1" indent="0" eaLnBrk="1" hangingPunct="1">
              <a:lnSpc>
                <a:spcPct val="150000"/>
              </a:lnSpc>
              <a:buNone/>
              <a:defRPr/>
            </a:pPr>
            <a:r>
              <a:rPr lang="en-US" altLang="en-US" dirty="0" smtClean="0"/>
              <a:t>Earth: 25 to 65 </a:t>
            </a:r>
            <a:r>
              <a:rPr lang="en-US" altLang="en-US" dirty="0" err="1" smtClean="0"/>
              <a:t>microTesla</a:t>
            </a:r>
            <a:endParaRPr lang="en-US" altLang="en-US" dirty="0" smtClean="0"/>
          </a:p>
          <a:p>
            <a:pPr marL="0" lvl="1" indent="0" eaLnBrk="1" hangingPunct="1">
              <a:lnSpc>
                <a:spcPct val="150000"/>
              </a:lnSpc>
              <a:buNone/>
              <a:defRPr/>
            </a:pPr>
            <a:r>
              <a:rPr lang="en-US" altLang="en-US" dirty="0" smtClean="0"/>
              <a:t>External Magnetic field B</a:t>
            </a:r>
            <a:r>
              <a:rPr lang="en-US" altLang="en-US" baseline="-25000" dirty="0" smtClean="0"/>
              <a:t>0</a:t>
            </a:r>
            <a:r>
              <a:rPr lang="en-US" altLang="en-US" dirty="0" smtClean="0"/>
              <a:t> = 0.5 to 7 Tesla</a:t>
            </a:r>
          </a:p>
          <a:p>
            <a:pPr marL="0" lvl="1" indent="0" eaLnBrk="1" hangingPunct="1">
              <a:lnSpc>
                <a:spcPct val="150000"/>
              </a:lnSpc>
              <a:buNone/>
              <a:defRPr/>
            </a:pPr>
            <a:r>
              <a:rPr lang="en-US" altLang="en-US" dirty="0" smtClean="0"/>
              <a:t>Gradient Magnetic Coil = 10-60 </a:t>
            </a:r>
            <a:r>
              <a:rPr lang="en-US" altLang="en-US" dirty="0" err="1" smtClean="0"/>
              <a:t>mT</a:t>
            </a:r>
            <a:r>
              <a:rPr lang="en-US" altLang="en-US" dirty="0" smtClean="0"/>
              <a:t>/meter</a:t>
            </a:r>
          </a:p>
          <a:p>
            <a:pPr marL="0" lvl="1" indent="0" eaLnBrk="1" hangingPunct="1">
              <a:lnSpc>
                <a:spcPct val="150000"/>
              </a:lnSpc>
              <a:buNone/>
              <a:defRPr/>
            </a:pPr>
            <a:r>
              <a:rPr lang="en-US" altLang="en-US" dirty="0" smtClean="0"/>
              <a:t>1 Tesla = 10,000 Gauss</a:t>
            </a:r>
            <a:endParaRPr lang="en-US" altLang="en-US" dirty="0"/>
          </a:p>
        </p:txBody>
      </p:sp>
      <p:pic>
        <p:nvPicPr>
          <p:cNvPr id="21" name="Picture 20" descr="AAESLCC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573461"/>
            <a:ext cx="4998091" cy="424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2960297" y="3581400"/>
            <a:ext cx="937757" cy="781899"/>
            <a:chOff x="3105769" y="3332903"/>
            <a:chExt cx="937757" cy="781899"/>
          </a:xfrm>
        </p:grpSpPr>
        <p:sp>
          <p:nvSpPr>
            <p:cNvPr id="24" name="Rectangle 23"/>
            <p:cNvSpPr/>
            <p:nvPr/>
          </p:nvSpPr>
          <p:spPr>
            <a:xfrm>
              <a:off x="3105769" y="3522972"/>
              <a:ext cx="261804" cy="324698"/>
            </a:xfrm>
            <a:prstGeom prst="rect">
              <a:avLst/>
            </a:prstGeom>
          </p:spPr>
          <p:txBody>
            <a:bodyPr wrap="none">
              <a:spAutoFit/>
            </a:bodyPr>
            <a:lstStyle/>
            <a:p>
              <a:r>
                <a:rPr lang="en-US" altLang="en-US" i="1" dirty="0" smtClean="0">
                  <a:latin typeface="Times New Roman" panose="02020603050405020304" pitchFamily="18" charset="0"/>
                  <a:cs typeface="Times New Roman" panose="02020603050405020304" pitchFamily="18" charset="0"/>
                </a:rPr>
                <a:t>x</a:t>
              </a:r>
              <a:endParaRPr lang="en-US" i="1" dirty="0">
                <a:latin typeface="Times New Roman" panose="02020603050405020304" pitchFamily="18" charset="0"/>
                <a:cs typeface="Times New Roman" panose="02020603050405020304" pitchFamily="18" charset="0"/>
              </a:endParaRPr>
            </a:p>
          </p:txBody>
        </p:sp>
        <p:sp>
          <p:nvSpPr>
            <p:cNvPr id="26" name="Rectangle 25"/>
            <p:cNvSpPr/>
            <p:nvPr/>
          </p:nvSpPr>
          <p:spPr>
            <a:xfrm>
              <a:off x="3396012" y="3332903"/>
              <a:ext cx="261804" cy="324698"/>
            </a:xfrm>
            <a:prstGeom prst="rect">
              <a:avLst/>
            </a:prstGeom>
          </p:spPr>
          <p:txBody>
            <a:bodyPr wrap="none">
              <a:spAutoFit/>
            </a:bodyPr>
            <a:lstStyle/>
            <a:p>
              <a:r>
                <a:rPr lang="en-US" altLang="en-US" i="1" dirty="0" smtClean="0">
                  <a:latin typeface="Times New Roman" panose="02020603050405020304" pitchFamily="18" charset="0"/>
                  <a:cs typeface="Times New Roman" panose="02020603050405020304" pitchFamily="18" charset="0"/>
                </a:rPr>
                <a:t>y</a:t>
              </a:r>
              <a:endParaRPr lang="en-US" i="1" dirty="0">
                <a:latin typeface="Times New Roman" panose="02020603050405020304" pitchFamily="18" charset="0"/>
                <a:cs typeface="Times New Roman" panose="02020603050405020304" pitchFamily="18" charset="0"/>
              </a:endParaRPr>
            </a:p>
          </p:txBody>
        </p:sp>
        <p:sp>
          <p:nvSpPr>
            <p:cNvPr id="27" name="Rectangle 26"/>
            <p:cNvSpPr/>
            <p:nvPr/>
          </p:nvSpPr>
          <p:spPr>
            <a:xfrm>
              <a:off x="3793409" y="3790104"/>
              <a:ext cx="250117" cy="324698"/>
            </a:xfrm>
            <a:prstGeom prst="rect">
              <a:avLst/>
            </a:prstGeom>
          </p:spPr>
          <p:txBody>
            <a:bodyPr wrap="none">
              <a:spAutoFit/>
            </a:bodyPr>
            <a:lstStyle/>
            <a:p>
              <a:r>
                <a:rPr lang="en-US" altLang="en-US" i="1" dirty="0" smtClean="0">
                  <a:latin typeface="Times New Roman" panose="02020603050405020304" pitchFamily="18" charset="0"/>
                  <a:cs typeface="Times New Roman" panose="02020603050405020304" pitchFamily="18" charset="0"/>
                </a:rPr>
                <a:t>z</a:t>
              </a:r>
              <a:endParaRPr lang="en-US" i="1" dirty="0">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H="1" flipV="1">
              <a:off x="3238498" y="3810000"/>
              <a:ext cx="266701"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505199" y="3685320"/>
              <a:ext cx="0" cy="429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505199" y="4114800"/>
              <a:ext cx="3810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8473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i="1" dirty="0" smtClean="0">
                <a:solidFill>
                  <a:srgbClr val="3C38DC"/>
                </a:solidFill>
              </a:rPr>
              <a:t>T</a:t>
            </a:r>
            <a:r>
              <a:rPr lang="en-US" altLang="en-US" sz="4000" baseline="-25000" dirty="0">
                <a:solidFill>
                  <a:srgbClr val="3C38DC"/>
                </a:solidFill>
              </a:rPr>
              <a:t>1</a:t>
            </a:r>
            <a:r>
              <a:rPr lang="en-US" altLang="en-US" sz="4000" dirty="0">
                <a:solidFill>
                  <a:srgbClr val="3C38DC"/>
                </a:solidFill>
              </a:rPr>
              <a:t>-Weighted Contrast Image</a:t>
            </a:r>
            <a:endParaRPr lang="en-US" altLang="en-US" sz="4000" dirty="0" smtClean="0">
              <a:solidFill>
                <a:srgbClr val="3C38DC"/>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2183882"/>
            <a:ext cx="6353175" cy="459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 y="990600"/>
            <a:ext cx="9067800" cy="954107"/>
          </a:xfrm>
          <a:prstGeom prst="rect">
            <a:avLst/>
          </a:prstGeom>
        </p:spPr>
        <p:txBody>
          <a:bodyPr wrap="square">
            <a:spAutoFit/>
          </a:bodyPr>
          <a:lstStyle/>
          <a:p>
            <a:pPr>
              <a:spcBef>
                <a:spcPts val="1200"/>
              </a:spcBef>
            </a:pPr>
            <a:r>
              <a:rPr lang="en-US" altLang="en-US" sz="2800" dirty="0">
                <a:latin typeface="+mj-lt"/>
              </a:rPr>
              <a:t>The image intensity is proportional to the time relaxation of the longitudinal component of magnetization. </a:t>
            </a:r>
          </a:p>
        </p:txBody>
      </p:sp>
    </p:spTree>
    <p:extLst>
      <p:ext uri="{BB962C8B-B14F-4D97-AF65-F5344CB8AC3E}">
        <p14:creationId xmlns:p14="http://schemas.microsoft.com/office/powerpoint/2010/main" val="1700771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rgbClr val="3C38DC"/>
                </a:solidFill>
              </a:rPr>
              <a:t>Spin-Spin Pulse to Measure </a:t>
            </a:r>
            <a:r>
              <a:rPr lang="en-US" altLang="en-US" sz="4000" i="1" dirty="0" smtClean="0">
                <a:solidFill>
                  <a:srgbClr val="3C38DC"/>
                </a:solidFill>
              </a:rPr>
              <a:t>T</a:t>
            </a:r>
            <a:r>
              <a:rPr lang="en-US" altLang="en-US" sz="4000" baseline="-25000" dirty="0" smtClean="0">
                <a:solidFill>
                  <a:srgbClr val="3C38DC"/>
                </a:solidFill>
              </a:rPr>
              <a:t>1</a:t>
            </a:r>
            <a:endParaRPr lang="en-US" altLang="en-US" sz="4000" dirty="0" smtClean="0">
              <a:solidFill>
                <a:srgbClr val="3C38DC"/>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7789258"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48" name="Straight Arrow Connector 2047"/>
          <p:cNvCxnSpPr/>
          <p:nvPr/>
        </p:nvCxnSpPr>
        <p:spPr>
          <a:xfrm flipV="1">
            <a:off x="404163" y="1828800"/>
            <a:ext cx="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a:off x="228600" y="1183831"/>
            <a:ext cx="556563" cy="523220"/>
          </a:xfrm>
          <a:prstGeom prst="rect">
            <a:avLst/>
          </a:prstGeom>
          <a:noFill/>
        </p:spPr>
        <p:txBody>
          <a:bodyPr wrap="none" rtlCol="0">
            <a:spAutoFit/>
          </a:bodyPr>
          <a:lstStyle/>
          <a:p>
            <a:r>
              <a:rPr lang="en-US" sz="2800" dirty="0" smtClean="0"/>
              <a:t>B</a:t>
            </a:r>
            <a:r>
              <a:rPr lang="en-US" sz="2800" baseline="-25000" dirty="0" smtClean="0"/>
              <a:t>0</a:t>
            </a:r>
            <a:endParaRPr lang="en-US" sz="2800" baseline="-25000" dirty="0"/>
          </a:p>
        </p:txBody>
      </p:sp>
      <p:sp>
        <p:nvSpPr>
          <p:cNvPr id="70" name="TextBox 69"/>
          <p:cNvSpPr txBox="1"/>
          <p:nvPr/>
        </p:nvSpPr>
        <p:spPr>
          <a:xfrm>
            <a:off x="2639704" y="3886200"/>
            <a:ext cx="471091" cy="523220"/>
          </a:xfrm>
          <a:prstGeom prst="rect">
            <a:avLst/>
          </a:prstGeom>
          <a:noFill/>
        </p:spPr>
        <p:txBody>
          <a:bodyPr wrap="none" rtlCol="0">
            <a:spAutoFit/>
          </a:bodyPr>
          <a:lstStyle/>
          <a:p>
            <a:r>
              <a:rPr lang="en-US" sz="2800" i="1" dirty="0" err="1" smtClean="0">
                <a:latin typeface="Times New Roman" panose="02020603050405020304" pitchFamily="18" charset="0"/>
                <a:cs typeface="Times New Roman" panose="02020603050405020304" pitchFamily="18" charset="0"/>
              </a:rPr>
              <a:t>T</a:t>
            </a:r>
            <a:r>
              <a:rPr lang="en-US" sz="2800" i="1" baseline="-25000" dirty="0" err="1">
                <a:latin typeface="Times New Roman" panose="02020603050405020304" pitchFamily="18" charset="0"/>
                <a:cs typeface="Times New Roman" panose="02020603050405020304" pitchFamily="18" charset="0"/>
              </a:rPr>
              <a:t>r</a:t>
            </a:r>
            <a:endParaRPr lang="en-US" sz="2800" i="1"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2514600" y="6357451"/>
                <a:ext cx="6066341" cy="451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𝑧</m:t>
                          </m:r>
                        </m:sub>
                      </m:sSub>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𝑡</m:t>
                          </m:r>
                        </m:e>
                      </m:d>
                      <m:r>
                        <a:rPr lang="en-US" sz="2600" i="1" smtClean="0">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 </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1−</m:t>
                          </m:r>
                          <m:sSup>
                            <m:sSupPr>
                              <m:ctrlPr>
                                <a:rPr lang="en-US" sz="2600" i="1">
                                  <a:latin typeface="Cambria Math" panose="02040503050406030204" pitchFamily="18" charset="0"/>
                                  <a:ea typeface="Cambria Math" panose="02040503050406030204" pitchFamily="18" charset="0"/>
                                </a:rPr>
                              </m:ctrlPr>
                            </m:sSupPr>
                            <m:e>
                              <m:r>
                                <a:rPr lang="en-US" sz="2600" i="1">
                                  <a:latin typeface="Cambria Math"/>
                                  <a:ea typeface="Cambria Math" panose="02040503050406030204" pitchFamily="18" charset="0"/>
                                </a:rPr>
                                <m:t>𝑒</m:t>
                              </m:r>
                            </m:e>
                            <m:sup>
                              <m:r>
                                <a:rPr lang="en-US" sz="2600" i="1">
                                  <a:latin typeface="Cambria Math"/>
                                  <a:ea typeface="Cambria Math" panose="02040503050406030204" pitchFamily="18" charset="0"/>
                                </a:rPr>
                                <m:t>−</m:t>
                              </m:r>
                              <m:r>
                                <a:rPr lang="en-US" sz="2600" i="1">
                                  <a:latin typeface="Cambria Math"/>
                                  <a:ea typeface="Cambria Math" panose="02040503050406030204" pitchFamily="18" charset="0"/>
                                </a:rPr>
                                <m:t>𝑡</m:t>
                              </m:r>
                              <m:r>
                                <a:rPr lang="en-US" sz="2600" i="1">
                                  <a:latin typeface="Cambria Math"/>
                                  <a:ea typeface="Cambria Math" panose="02040503050406030204" pitchFamily="18" charset="0"/>
                                </a:rPr>
                                <m:t>/</m:t>
                              </m:r>
                              <m:sSub>
                                <m:sSubPr>
                                  <m:ctrlPr>
                                    <a:rPr lang="en-US" sz="2600" i="1">
                                      <a:latin typeface="Cambria Math" panose="02040503050406030204" pitchFamily="18" charset="0"/>
                                      <a:ea typeface="Cambria Math" panose="02040503050406030204" pitchFamily="18" charset="0"/>
                                    </a:rPr>
                                  </m:ctrlPr>
                                </m:sSubPr>
                                <m:e>
                                  <m:r>
                                    <a:rPr lang="en-US" sz="2600" i="1">
                                      <a:latin typeface="Cambria Math"/>
                                      <a:ea typeface="Cambria Math" panose="02040503050406030204" pitchFamily="18" charset="0"/>
                                    </a:rPr>
                                    <m:t>𝑇</m:t>
                                  </m:r>
                                </m:e>
                                <m:sub>
                                  <m:r>
                                    <a:rPr lang="en-US" sz="2600" b="0" i="1" smtClean="0">
                                      <a:latin typeface="Cambria Math" panose="02040503050406030204" pitchFamily="18" charset="0"/>
                                      <a:ea typeface="Cambria Math" panose="02040503050406030204" pitchFamily="18" charset="0"/>
                                    </a:rPr>
                                    <m:t>1</m:t>
                                  </m:r>
                                </m:sub>
                              </m:sSub>
                            </m:sup>
                          </m:sSup>
                        </m:e>
                      </m:d>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0</m:t>
                          </m:r>
                        </m:sub>
                      </m:sSub>
                      <m:r>
                        <m:rPr>
                          <m:nor/>
                        </m:rPr>
                        <a:rPr lang="en-US" sz="2600" b="0" i="0" smtClean="0">
                          <a:latin typeface="Cambria Math" panose="02040503050406030204" pitchFamily="18" charset="0"/>
                        </a:rPr>
                        <m:t>cos</m:t>
                      </m:r>
                      <m:r>
                        <a:rPr lang="en-US" sz="2600" b="0" i="1" smtClean="0">
                          <a:latin typeface="Cambria Math" panose="02040503050406030204" pitchFamily="18" charset="0"/>
                          <a:ea typeface="Cambria Math" panose="02040503050406030204" pitchFamily="18" charset="0"/>
                        </a:rPr>
                        <m:t>𝛼</m:t>
                      </m:r>
                      <m:r>
                        <a:rPr lang="en-US" sz="2600" b="0" i="1" smtClean="0">
                          <a:latin typeface="Cambria Math" panose="02040503050406030204" pitchFamily="18" charset="0"/>
                          <a:ea typeface="Cambria Math" panose="02040503050406030204" pitchFamily="18" charset="0"/>
                        </a:rPr>
                        <m:t> </m:t>
                      </m:r>
                      <m:sSup>
                        <m:sSupPr>
                          <m:ctrlPr>
                            <a:rPr lang="en-US" sz="2600" i="1" smtClean="0">
                              <a:latin typeface="Cambria Math" panose="02040503050406030204" pitchFamily="18" charset="0"/>
                              <a:ea typeface="Cambria Math" panose="02040503050406030204" pitchFamily="18" charset="0"/>
                            </a:rPr>
                          </m:ctrlPr>
                        </m:sSupPr>
                        <m:e>
                          <m:r>
                            <a:rPr lang="en-US" sz="2600" b="0" i="1" smtClean="0">
                              <a:latin typeface="Cambria Math"/>
                              <a:ea typeface="Cambria Math" panose="02040503050406030204" pitchFamily="18" charset="0"/>
                            </a:rPr>
                            <m:t>𝑒</m:t>
                          </m:r>
                        </m:e>
                        <m:sup>
                          <m:r>
                            <a:rPr lang="en-US" sz="2600" b="0" i="1" smtClean="0">
                              <a:latin typeface="Cambria Math"/>
                              <a:ea typeface="Cambria Math" panose="02040503050406030204" pitchFamily="18" charset="0"/>
                            </a:rPr>
                            <m:t>−</m:t>
                          </m:r>
                          <m:r>
                            <a:rPr lang="en-US" sz="2600" b="0" i="1" smtClean="0">
                              <a:latin typeface="Cambria Math"/>
                              <a:ea typeface="Cambria Math" panose="02040503050406030204" pitchFamily="18" charset="0"/>
                            </a:rPr>
                            <m:t>𝑡</m:t>
                          </m:r>
                          <m:r>
                            <a:rPr lang="en-US" sz="2600" b="0" i="1" smtClean="0">
                              <a:latin typeface="Cambria Math"/>
                              <a:ea typeface="Cambria Math" panose="02040503050406030204" pitchFamily="18" charset="0"/>
                            </a:rPr>
                            <m:t>/</m:t>
                          </m:r>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a:ea typeface="Cambria Math" panose="02040503050406030204" pitchFamily="18" charset="0"/>
                                </a:rPr>
                                <m:t>𝑇</m:t>
                              </m:r>
                            </m:e>
                            <m:sub>
                              <m:r>
                                <a:rPr lang="en-US" sz="2600" b="0" i="1" smtClean="0">
                                  <a:latin typeface="Cambria Math" panose="02040503050406030204" pitchFamily="18" charset="0"/>
                                  <a:ea typeface="Cambria Math" panose="02040503050406030204" pitchFamily="18" charset="0"/>
                                </a:rPr>
                                <m:t>1</m:t>
                              </m:r>
                            </m:sub>
                          </m:sSub>
                        </m:sup>
                      </m:sSup>
                    </m:oMath>
                  </m:oMathPara>
                </a14:m>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2514600" y="6357451"/>
                <a:ext cx="6066341" cy="451662"/>
              </a:xfrm>
              <a:prstGeom prst="rect">
                <a:avLst/>
              </a:prstGeom>
              <a:blipFill rotWithShape="0">
                <a:blip r:embed="rId4"/>
                <a:stretch>
                  <a:fillRect/>
                </a:stretch>
              </a:blipFill>
            </p:spPr>
            <p:txBody>
              <a:bodyPr/>
              <a:lstStyle/>
              <a:p>
                <a:r>
                  <a:rPr lang="en-US">
                    <a:noFill/>
                  </a:rPr>
                  <a:t> </a:t>
                </a:r>
              </a:p>
            </p:txBody>
          </p:sp>
        </mc:Fallback>
      </mc:AlternateContent>
      <p:sp>
        <p:nvSpPr>
          <p:cNvPr id="2" name="Freeform 1"/>
          <p:cNvSpPr/>
          <p:nvPr/>
        </p:nvSpPr>
        <p:spPr>
          <a:xfrm>
            <a:off x="1174667" y="4594671"/>
            <a:ext cx="7750179" cy="649904"/>
          </a:xfrm>
          <a:custGeom>
            <a:avLst/>
            <a:gdLst>
              <a:gd name="connsiteX0" fmla="*/ 11786 w 7750179"/>
              <a:gd name="connsiteY0" fmla="*/ 649904 h 649904"/>
              <a:gd name="connsiteX1" fmla="*/ 465207 w 7750179"/>
              <a:gd name="connsiteY1" fmla="*/ 566777 h 649904"/>
              <a:gd name="connsiteX2" fmla="*/ 3049710 w 7750179"/>
              <a:gd name="connsiteY2" fmla="*/ 408079 h 649904"/>
              <a:gd name="connsiteX3" fmla="*/ 5996950 w 7750179"/>
              <a:gd name="connsiteY3" fmla="*/ 120912 h 649904"/>
              <a:gd name="connsiteX4" fmla="*/ 7750179 w 7750179"/>
              <a:gd name="connsiteY4" fmla="*/ 0 h 649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179" h="649904">
                <a:moveTo>
                  <a:pt x="11786" y="649904"/>
                </a:moveTo>
                <a:cubicBezTo>
                  <a:pt x="-14664" y="628492"/>
                  <a:pt x="-41113" y="607081"/>
                  <a:pt x="465207" y="566777"/>
                </a:cubicBezTo>
                <a:cubicBezTo>
                  <a:pt x="971527" y="526473"/>
                  <a:pt x="2127753" y="482390"/>
                  <a:pt x="3049710" y="408079"/>
                </a:cubicBezTo>
                <a:cubicBezTo>
                  <a:pt x="3971667" y="333768"/>
                  <a:pt x="5213539" y="188925"/>
                  <a:pt x="5996950" y="120912"/>
                </a:cubicBezTo>
                <a:cubicBezTo>
                  <a:pt x="6780361" y="52899"/>
                  <a:pt x="7265270" y="26449"/>
                  <a:pt x="775017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0" y="4734957"/>
            <a:ext cx="410690" cy="369332"/>
          </a:xfrm>
          <a:prstGeom prst="rect">
            <a:avLst/>
          </a:prstGeom>
          <a:noFill/>
        </p:spPr>
        <p:txBody>
          <a:bodyPr wrap="none" rtlCol="0">
            <a:spAutoFit/>
          </a:bodyPr>
          <a:lstStyle/>
          <a:p>
            <a:r>
              <a:rPr lang="en-US" dirty="0" smtClean="0"/>
              <a:t>T</a:t>
            </a:r>
            <a:r>
              <a:rPr lang="en-US" baseline="-25000" dirty="0" smtClean="0"/>
              <a:t>1</a:t>
            </a:r>
            <a:endParaRPr lang="en-US" baseline="-25000" dirty="0"/>
          </a:p>
        </p:txBody>
      </p:sp>
      <p:sp>
        <p:nvSpPr>
          <p:cNvPr id="12" name="Rectangle 11"/>
          <p:cNvSpPr/>
          <p:nvPr/>
        </p:nvSpPr>
        <p:spPr>
          <a:xfrm>
            <a:off x="76200" y="5809406"/>
            <a:ext cx="4950969" cy="461665"/>
          </a:xfrm>
          <a:prstGeom prst="rect">
            <a:avLst/>
          </a:prstGeom>
        </p:spPr>
        <p:txBody>
          <a:bodyPr wrap="square">
            <a:spAutoFit/>
          </a:bodyPr>
          <a:lstStyle/>
          <a:p>
            <a:r>
              <a:rPr lang="en-US" sz="2400" i="1" dirty="0">
                <a:latin typeface="Times New Roman" panose="02020603050405020304" pitchFamily="18" charset="0"/>
              </a:rPr>
              <a:t>T</a:t>
            </a:r>
            <a:r>
              <a:rPr lang="en-US" sz="2400" i="1" baseline="-25000" dirty="0">
                <a:latin typeface="Times New Roman" panose="02020603050405020304" pitchFamily="18" charset="0"/>
              </a:rPr>
              <a:t>R</a:t>
            </a:r>
            <a:r>
              <a:rPr lang="en-US" sz="2400" dirty="0">
                <a:latin typeface="Times New Roman" panose="02020603050405020304" pitchFamily="18" charset="0"/>
              </a:rPr>
              <a:t> &lt; 1000msec, 	</a:t>
            </a:r>
            <a:r>
              <a:rPr lang="en-US" sz="2400" i="1" dirty="0" smtClean="0">
                <a:latin typeface="Times New Roman" panose="02020603050405020304" pitchFamily="18" charset="0"/>
              </a:rPr>
              <a:t>T</a:t>
            </a:r>
            <a:r>
              <a:rPr lang="en-US" sz="2400" i="1" baseline="-25000" dirty="0" smtClean="0">
                <a:latin typeface="Times New Roman" panose="02020603050405020304" pitchFamily="18" charset="0"/>
              </a:rPr>
              <a:t>E</a:t>
            </a:r>
            <a:r>
              <a:rPr lang="en-US" sz="2400" dirty="0" smtClean="0">
                <a:latin typeface="Times New Roman" panose="02020603050405020304" pitchFamily="18" charset="0"/>
              </a:rPr>
              <a:t> </a:t>
            </a:r>
            <a:r>
              <a:rPr lang="en-US" sz="2400" dirty="0">
                <a:latin typeface="Times New Roman" panose="02020603050405020304" pitchFamily="18" charset="0"/>
              </a:rPr>
              <a:t>&lt; 30msec</a:t>
            </a:r>
            <a:endParaRPr lang="en-US" sz="2400" dirty="0"/>
          </a:p>
        </p:txBody>
      </p:sp>
    </p:spTree>
    <p:extLst>
      <p:ext uri="{BB962C8B-B14F-4D97-AF65-F5344CB8AC3E}">
        <p14:creationId xmlns:p14="http://schemas.microsoft.com/office/powerpoint/2010/main" val="4207767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rgbClr val="3C38DC"/>
                </a:solidFill>
              </a:rPr>
              <a:t>Spin-Spin Pulse to Measure </a:t>
            </a:r>
            <a:r>
              <a:rPr lang="en-US" altLang="en-US" sz="4000" i="1" dirty="0" smtClean="0">
                <a:solidFill>
                  <a:srgbClr val="3C38DC"/>
                </a:solidFill>
              </a:rPr>
              <a:t>T</a:t>
            </a:r>
            <a:r>
              <a:rPr lang="en-US" altLang="en-US" sz="4000" baseline="-25000" dirty="0" smtClean="0">
                <a:solidFill>
                  <a:srgbClr val="3C38DC"/>
                </a:solidFill>
              </a:rPr>
              <a:t>1</a:t>
            </a:r>
            <a:endParaRPr lang="en-US" altLang="en-US" sz="4000" dirty="0" smtClean="0">
              <a:solidFill>
                <a:srgbClr val="3C38DC"/>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 y="977205"/>
            <a:ext cx="9067799" cy="4462760"/>
          </a:xfrm>
          <a:prstGeom prst="rect">
            <a:avLst/>
          </a:prstGeom>
        </p:spPr>
        <p:txBody>
          <a:bodyPr wrap="square">
            <a:spAutoFit/>
          </a:bodyPr>
          <a:lstStyle/>
          <a:p>
            <a:pPr marL="457200" indent="-457200">
              <a:spcBef>
                <a:spcPts val="1200"/>
              </a:spcBef>
              <a:buFont typeface="Arial" panose="020B0604020202020204" pitchFamily="34" charset="0"/>
              <a:buChar char="•"/>
            </a:pPr>
            <a:r>
              <a:rPr lang="en-US" sz="2600" dirty="0" smtClean="0">
                <a:latin typeface="Verdana" panose="020B0604030504040204" pitchFamily="34" charset="0"/>
              </a:rPr>
              <a:t>When the sample at equilibrium and excited by </a:t>
            </a:r>
            <a:r>
              <a:rPr lang="en-US" sz="2600" dirty="0" smtClean="0">
                <a:sym typeface="Symbol" panose="05050102010706020507" pitchFamily="18" charset="2"/>
              </a:rPr>
              <a:t></a:t>
            </a:r>
            <a:r>
              <a:rPr lang="en-US" sz="2600" dirty="0" smtClean="0">
                <a:latin typeface="Verdana" panose="020B0604030504040204" pitchFamily="34" charset="0"/>
              </a:rPr>
              <a:t> pulse then</a:t>
            </a:r>
          </a:p>
          <a:p>
            <a:pPr>
              <a:spcBef>
                <a:spcPts val="1200"/>
              </a:spcBef>
            </a:pPr>
            <a:r>
              <a:rPr lang="en-US" sz="2600" dirty="0" smtClean="0">
                <a:latin typeface="Verdana" panose="020B0604030504040204" pitchFamily="34" charset="0"/>
              </a:rPr>
              <a:t> </a:t>
            </a:r>
            <a:endParaRPr lang="en-US" sz="2600" dirty="0">
              <a:latin typeface="Verdana" panose="020B0604030504040204" pitchFamily="34" charset="0"/>
            </a:endParaRPr>
          </a:p>
          <a:p>
            <a:pPr>
              <a:spcBef>
                <a:spcPts val="1200"/>
              </a:spcBef>
            </a:pPr>
            <a:endParaRPr lang="en-US" sz="800" dirty="0">
              <a:latin typeface="Verdana" panose="020B0604030504040204" pitchFamily="34" charset="0"/>
            </a:endParaRPr>
          </a:p>
          <a:p>
            <a:pPr marL="457200" indent="-457200">
              <a:spcBef>
                <a:spcPts val="1200"/>
              </a:spcBef>
              <a:buFont typeface="Arial" panose="020B0604020202020204" pitchFamily="34" charset="0"/>
              <a:buChar char="•"/>
            </a:pPr>
            <a:r>
              <a:rPr lang="en-US" sz="2600" dirty="0" smtClean="0">
                <a:latin typeface="Verdana" panose="020B0604030504040204" pitchFamily="34" charset="0"/>
              </a:rPr>
              <a:t>After </a:t>
            </a:r>
            <a:r>
              <a:rPr lang="en-US" sz="2600" i="1" dirty="0" smtClean="0">
                <a:latin typeface="Times New Roman" panose="02020603050405020304" pitchFamily="18" charset="0"/>
                <a:cs typeface="Times New Roman" panose="02020603050405020304" pitchFamily="18" charset="0"/>
              </a:rPr>
              <a:t>T</a:t>
            </a:r>
            <a:r>
              <a:rPr lang="en-US" sz="2600" baseline="-25000" dirty="0" smtClean="0">
                <a:latin typeface="Verdana" panose="020B0604030504040204" pitchFamily="34" charset="0"/>
              </a:rPr>
              <a:t>1</a:t>
            </a:r>
            <a:r>
              <a:rPr lang="en-US" sz="2600" dirty="0" smtClean="0">
                <a:latin typeface="Verdana" panose="020B0604030504040204" pitchFamily="34" charset="0"/>
              </a:rPr>
              <a:t> which is larger than 3 times </a:t>
            </a:r>
            <a:r>
              <a:rPr lang="en-US" sz="2600" i="1" dirty="0" smtClean="0">
                <a:latin typeface="Times New Roman" panose="02020603050405020304" pitchFamily="18" charset="0"/>
                <a:cs typeface="Times New Roman" panose="02020603050405020304" pitchFamily="18" charset="0"/>
              </a:rPr>
              <a:t>T</a:t>
            </a:r>
            <a:r>
              <a:rPr lang="en-US" sz="2600" baseline="-25000" dirty="0" smtClean="0">
                <a:latin typeface="Verdana" panose="020B0604030504040204" pitchFamily="34" charset="0"/>
              </a:rPr>
              <a:t>2</a:t>
            </a:r>
            <a:r>
              <a:rPr lang="en-US" sz="2600" dirty="0" smtClean="0">
                <a:latin typeface="Verdana" panose="020B0604030504040204" pitchFamily="34" charset="0"/>
              </a:rPr>
              <a:t>, </a:t>
            </a:r>
            <a:r>
              <a:rPr lang="en-US" sz="2600" i="1" dirty="0" err="1" smtClean="0">
                <a:latin typeface="Times New Roman" panose="02020603050405020304" pitchFamily="18" charset="0"/>
                <a:cs typeface="Times New Roman" panose="02020603050405020304" pitchFamily="18" charset="0"/>
              </a:rPr>
              <a:t>M</a:t>
            </a:r>
            <a:r>
              <a:rPr lang="en-US" sz="2600" i="1" baseline="-25000" dirty="0" err="1" smtClean="0">
                <a:latin typeface="Times New Roman" panose="02020603050405020304" pitchFamily="18" charset="0"/>
                <a:cs typeface="Times New Roman" panose="02020603050405020304" pitchFamily="18" charset="0"/>
              </a:rPr>
              <a:t>xy</a:t>
            </a:r>
            <a:r>
              <a:rPr lang="en-US" sz="2600" dirty="0" smtClean="0">
                <a:latin typeface="Verdana" panose="020B0604030504040204" pitchFamily="34" charset="0"/>
              </a:rPr>
              <a:t> will be negligible but </a:t>
            </a:r>
            <a:r>
              <a:rPr lang="en-US" sz="2600" i="1" dirty="0" err="1" smtClean="0">
                <a:latin typeface="Times New Roman" panose="02020603050405020304" pitchFamily="18" charset="0"/>
                <a:cs typeface="Times New Roman" panose="02020603050405020304" pitchFamily="18" charset="0"/>
              </a:rPr>
              <a:t>M</a:t>
            </a:r>
            <a:r>
              <a:rPr lang="en-US" sz="2600" i="1" baseline="-25000" dirty="0" err="1" smtClean="0">
                <a:latin typeface="Times New Roman" panose="02020603050405020304" pitchFamily="18" charset="0"/>
                <a:cs typeface="Times New Roman" panose="02020603050405020304" pitchFamily="18" charset="0"/>
              </a:rPr>
              <a:t>z</a:t>
            </a:r>
            <a:r>
              <a:rPr lang="en-US" sz="2600" dirty="0" smtClean="0">
                <a:latin typeface="Times New Roman" panose="02020603050405020304" pitchFamily="18" charset="0"/>
                <a:cs typeface="Times New Roman" panose="02020603050405020304" pitchFamily="18" charset="0"/>
              </a:rPr>
              <a:t>(</a:t>
            </a:r>
            <a:r>
              <a:rPr lang="en-US" sz="2600" i="1" dirty="0" smtClean="0">
                <a:latin typeface="Times New Roman" panose="02020603050405020304" pitchFamily="18" charset="0"/>
                <a:cs typeface="Times New Roman" panose="02020603050405020304" pitchFamily="18" charset="0"/>
              </a:rPr>
              <a:t>t</a:t>
            </a:r>
            <a:r>
              <a:rPr lang="en-US" sz="2600" dirty="0" smtClean="0">
                <a:latin typeface="Times New Roman" panose="02020603050405020304" pitchFamily="18" charset="0"/>
                <a:cs typeface="Times New Roman" panose="02020603050405020304" pitchFamily="18" charset="0"/>
              </a:rPr>
              <a:t>) </a:t>
            </a:r>
            <a:r>
              <a:rPr lang="en-US" sz="2600" dirty="0" smtClean="0">
                <a:latin typeface="Verdana" panose="020B0604030504040204" pitchFamily="34" charset="0"/>
              </a:rPr>
              <a:t>will have value</a:t>
            </a:r>
          </a:p>
          <a:p>
            <a:pPr>
              <a:spcBef>
                <a:spcPts val="1200"/>
              </a:spcBef>
            </a:pPr>
            <a:endParaRPr lang="en-US" sz="2600" dirty="0" smtClean="0">
              <a:latin typeface="Verdana" panose="020B0604030504040204" pitchFamily="34" charset="0"/>
            </a:endParaRPr>
          </a:p>
          <a:p>
            <a:pPr>
              <a:spcBef>
                <a:spcPts val="1200"/>
              </a:spcBef>
            </a:pPr>
            <a:endParaRPr lang="en-US" sz="800" dirty="0" smtClean="0">
              <a:latin typeface="Verdana" panose="020B0604030504040204" pitchFamily="34" charset="0"/>
            </a:endParaRPr>
          </a:p>
          <a:p>
            <a:pPr marL="457200" indent="-457200">
              <a:spcBef>
                <a:spcPts val="1200"/>
              </a:spcBef>
              <a:buFont typeface="Arial" panose="020B0604020202020204" pitchFamily="34" charset="0"/>
              <a:buChar char="•"/>
            </a:pPr>
            <a:r>
              <a:rPr lang="en-US" sz="2600" dirty="0" smtClean="0">
                <a:latin typeface="Verdana" panose="020B0604030504040204" pitchFamily="34" charset="0"/>
              </a:rPr>
              <a:t>If at time </a:t>
            </a:r>
            <a:r>
              <a:rPr lang="en-US" sz="2600" i="1" dirty="0" smtClean="0">
                <a:latin typeface="Times New Roman" panose="02020603050405020304" pitchFamily="18" charset="0"/>
                <a:cs typeface="Times New Roman" panose="02020603050405020304" pitchFamily="18" charset="0"/>
              </a:rPr>
              <a:t>T</a:t>
            </a:r>
            <a:r>
              <a:rPr lang="en-US" sz="2600" i="1" baseline="-25000" dirty="0" smtClean="0">
                <a:latin typeface="Times New Roman" panose="02020603050405020304" pitchFamily="18" charset="0"/>
                <a:cs typeface="Times New Roman" panose="02020603050405020304" pitchFamily="18" charset="0"/>
              </a:rPr>
              <a:t>R</a:t>
            </a:r>
            <a:r>
              <a:rPr lang="en-US" sz="2600" dirty="0" smtClean="0">
                <a:latin typeface="Verdana" panose="020B0604030504040204" pitchFamily="34" charset="0"/>
              </a:rPr>
              <a:t>=</a:t>
            </a:r>
            <a:r>
              <a:rPr lang="en-US" sz="2600" i="1" dirty="0" smtClean="0">
                <a:latin typeface="Times New Roman" panose="02020603050405020304" pitchFamily="18" charset="0"/>
                <a:cs typeface="Times New Roman" panose="02020603050405020304" pitchFamily="18" charset="0"/>
              </a:rPr>
              <a:t>T</a:t>
            </a:r>
            <a:r>
              <a:rPr lang="en-US" sz="2600" baseline="-25000" dirty="0" smtClean="0">
                <a:latin typeface="Verdana" panose="020B0604030504040204" pitchFamily="34" charset="0"/>
              </a:rPr>
              <a:t>1</a:t>
            </a:r>
            <a:r>
              <a:rPr lang="en-US" sz="2600" dirty="0" smtClean="0">
                <a:latin typeface="Verdana" panose="020B0604030504040204" pitchFamily="34" charset="0"/>
              </a:rPr>
              <a:t> the tissue is excited with another </a:t>
            </a:r>
            <a:r>
              <a:rPr lang="en-US" sz="2600" dirty="0">
                <a:sym typeface="Symbol" panose="05050102010706020507" pitchFamily="18" charset="2"/>
              </a:rPr>
              <a:t></a:t>
            </a:r>
            <a:r>
              <a:rPr lang="en-US" sz="2600" dirty="0">
                <a:latin typeface="Verdana" panose="020B0604030504040204" pitchFamily="34" charset="0"/>
              </a:rPr>
              <a:t> pulse </a:t>
            </a:r>
            <a:r>
              <a:rPr lang="en-US" sz="2600" dirty="0" smtClean="0">
                <a:latin typeface="Verdana" panose="020B0604030504040204" pitchFamily="34" charset="0"/>
              </a:rPr>
              <a:t>then the transverse magnetization  </a:t>
            </a:r>
            <a:endParaRPr lang="en-US" sz="2600" dirty="0" smtClean="0"/>
          </a:p>
        </p:txBody>
      </p:sp>
      <mc:AlternateContent xmlns:mc="http://schemas.openxmlformats.org/markup-compatibility/2006" xmlns:a14="http://schemas.microsoft.com/office/drawing/2010/main">
        <mc:Choice Requires="a14">
          <p:sp>
            <p:nvSpPr>
              <p:cNvPr id="5" name="TextBox 4"/>
              <p:cNvSpPr txBox="1"/>
              <p:nvPr/>
            </p:nvSpPr>
            <p:spPr>
              <a:xfrm>
                <a:off x="2171710" y="2079121"/>
                <a:ext cx="5850384" cy="5116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𝑥𝑦</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𝑗</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𝑡</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𝜙</m:t>
                              </m:r>
                            </m:e>
                          </m:d>
                        </m:sup>
                      </m:sSup>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a:ea typeface="Cambria Math" panose="02040503050406030204" pitchFamily="18" charset="0"/>
                            </a:rPr>
                            <m:t>𝑒</m:t>
                          </m:r>
                        </m:e>
                        <m:sup>
                          <m:r>
                            <a:rPr lang="en-US" sz="2800" b="0" i="1" smtClean="0">
                              <a:latin typeface="Cambria Math"/>
                              <a:ea typeface="Cambria Math" panose="02040503050406030204" pitchFamily="18" charset="0"/>
                            </a:rPr>
                            <m:t>−</m:t>
                          </m:r>
                          <m:r>
                            <a:rPr lang="en-US" sz="2800" b="0" i="1" smtClean="0">
                              <a:latin typeface="Cambria Math"/>
                              <a:ea typeface="Cambria Math" panose="02040503050406030204" pitchFamily="18" charset="0"/>
                            </a:rPr>
                            <m:t>𝑡</m:t>
                          </m:r>
                          <m:r>
                            <a:rPr lang="en-US" sz="2800" b="0" i="1" smtClean="0">
                              <a:latin typeface="Cambria Math"/>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a:ea typeface="Cambria Math" panose="02040503050406030204" pitchFamily="18" charset="0"/>
                                </a:rPr>
                                <m:t>𝑇</m:t>
                              </m:r>
                            </m:e>
                            <m:sub>
                              <m:r>
                                <a:rPr lang="en-US" sz="2800" b="0" i="1" smtClean="0">
                                  <a:latin typeface="Cambria Math"/>
                                  <a:ea typeface="Cambria Math" panose="02040503050406030204" pitchFamily="18" charset="0"/>
                                </a:rPr>
                                <m:t>2</m:t>
                              </m:r>
                            </m:sub>
                          </m:sSub>
                        </m:sup>
                      </m:sSup>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171710" y="2079121"/>
                <a:ext cx="5850384" cy="51167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855694" y="3810000"/>
                <a:ext cx="6453562" cy="486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𝑧</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a:ea typeface="Cambria Math" panose="02040503050406030204" pitchFamily="18" charset="0"/>
                                </a:rPr>
                                <m:t>𝑒</m:t>
                              </m:r>
                            </m:e>
                            <m:sup>
                              <m:r>
                                <a:rPr lang="en-US" sz="2800" i="1">
                                  <a:latin typeface="Cambria Math"/>
                                  <a:ea typeface="Cambria Math" panose="02040503050406030204" pitchFamily="18" charset="0"/>
                                </a:rPr>
                                <m:t>−</m:t>
                              </m:r>
                              <m:r>
                                <a:rPr lang="en-US" sz="2800" i="1">
                                  <a:latin typeface="Cambria Math"/>
                                  <a:ea typeface="Cambria Math" panose="02040503050406030204" pitchFamily="18" charset="0"/>
                                </a:rPr>
                                <m:t>𝑡</m:t>
                              </m:r>
                              <m:r>
                                <a:rPr lang="en-US" sz="2800" i="1">
                                  <a:latin typeface="Cambria Math"/>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1</m:t>
                                  </m:r>
                                </m:sub>
                              </m:sSub>
                            </m:sup>
                          </m:sSup>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𝑧</m:t>
                          </m:r>
                        </m:sub>
                      </m:sSub>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0</m:t>
                              </m:r>
                            </m:e>
                            <m:sup>
                              <m:r>
                                <a:rPr lang="en-US" sz="2800" b="0" i="1" smtClean="0">
                                  <a:latin typeface="Cambria Math" panose="02040503050406030204" pitchFamily="18" charset="0"/>
                                </a:rPr>
                                <m:t>+</m:t>
                              </m:r>
                            </m:sup>
                          </m:sSup>
                        </m:e>
                      </m:d>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a:ea typeface="Cambria Math" panose="02040503050406030204" pitchFamily="18" charset="0"/>
                            </a:rPr>
                            <m:t>𝑒</m:t>
                          </m:r>
                        </m:e>
                        <m:sup>
                          <m:r>
                            <a:rPr lang="en-US" sz="2800" b="0" i="1" smtClean="0">
                              <a:latin typeface="Cambria Math"/>
                              <a:ea typeface="Cambria Math" panose="02040503050406030204" pitchFamily="18" charset="0"/>
                            </a:rPr>
                            <m:t>−</m:t>
                          </m:r>
                          <m:r>
                            <a:rPr lang="en-US" sz="2800" b="0" i="1" smtClean="0">
                              <a:latin typeface="Cambria Math"/>
                              <a:ea typeface="Cambria Math" panose="02040503050406030204" pitchFamily="18" charset="0"/>
                            </a:rPr>
                            <m:t>𝑡</m:t>
                          </m:r>
                          <m:r>
                            <a:rPr lang="en-US" sz="2800" b="0" i="1" smtClean="0">
                              <a:latin typeface="Cambria Math"/>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1</m:t>
                              </m:r>
                            </m:sub>
                          </m:sSub>
                        </m:sup>
                      </m:sSup>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855694" y="3810000"/>
                <a:ext cx="6453562" cy="48635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6400" y="5774088"/>
                <a:ext cx="6424708" cy="5038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𝑥𝑦</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b="0" i="1" smtClean="0">
                              <a:latin typeface="Cambria Math" panose="02040503050406030204" pitchFamily="18" charset="0"/>
                            </a:rPr>
                            <m:t>𝑧</m:t>
                          </m:r>
                        </m:sub>
                      </m:sSub>
                      <m:d>
                        <m:dPr>
                          <m:ctrlPr>
                            <a:rPr lang="en-US" sz="2800" i="1">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0</m:t>
                              </m:r>
                            </m:e>
                            <m:sup>
                              <m:r>
                                <a:rPr lang="en-US" sz="2800" b="0" i="1" smtClean="0">
                                  <a:latin typeface="Cambria Math" panose="02040503050406030204" pitchFamily="18" charset="0"/>
                                </a:rPr>
                                <m:t>−</m:t>
                              </m:r>
                            </m:sup>
                          </m:sSup>
                        </m:e>
                      </m:d>
                      <m:r>
                        <m:rPr>
                          <m:sty m:val="p"/>
                        </m:rPr>
                        <a:rPr lang="en-US" sz="2800" b="0" i="0" smtClean="0">
                          <a:latin typeface="Cambria Math" panose="02040503050406030204" pitchFamily="18" charset="0"/>
                        </a:rPr>
                        <m:t>sin</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𝑗</m:t>
                          </m:r>
                          <m:d>
                            <m:dPr>
                              <m:ctrlPr>
                                <a:rPr lang="en-US" sz="2800" i="1">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𝑣</m:t>
                                  </m:r>
                                </m:e>
                                <m:sub>
                                  <m:r>
                                    <a:rPr lang="en-US" sz="2800" i="1">
                                      <a:latin typeface="Cambria Math" panose="02040503050406030204" pitchFamily="18" charset="0"/>
                                      <a:ea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𝜙</m:t>
                              </m:r>
                            </m:e>
                          </m:d>
                        </m:sup>
                      </m:sSup>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a:ea typeface="Cambria Math" panose="02040503050406030204" pitchFamily="18" charset="0"/>
                            </a:rPr>
                            <m:t>𝑒</m:t>
                          </m:r>
                        </m:e>
                        <m:sup>
                          <m:r>
                            <a:rPr lang="en-US" sz="2800" b="0" i="1" smtClean="0">
                              <a:latin typeface="Cambria Math"/>
                              <a:ea typeface="Cambria Math" panose="02040503050406030204" pitchFamily="18" charset="0"/>
                            </a:rPr>
                            <m:t>−</m:t>
                          </m:r>
                          <m:r>
                            <a:rPr lang="en-US" sz="2800" b="0" i="1" smtClean="0">
                              <a:latin typeface="Cambria Math"/>
                              <a:ea typeface="Cambria Math" panose="02040503050406030204" pitchFamily="18" charset="0"/>
                            </a:rPr>
                            <m:t>𝑡</m:t>
                          </m:r>
                          <m:r>
                            <a:rPr lang="en-US" sz="2800" b="0" i="1" smtClean="0">
                              <a:latin typeface="Cambria Math"/>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a:ea typeface="Cambria Math" panose="02040503050406030204" pitchFamily="18" charset="0"/>
                                </a:rPr>
                                <m:t>𝑇</m:t>
                              </m:r>
                            </m:e>
                            <m:sub>
                              <m:r>
                                <a:rPr lang="en-US" sz="2800" b="0" i="1" smtClean="0">
                                  <a:latin typeface="Cambria Math"/>
                                  <a:ea typeface="Cambria Math" panose="02040503050406030204" pitchFamily="18" charset="0"/>
                                </a:rPr>
                                <m:t>2</m:t>
                              </m:r>
                            </m:sub>
                          </m:sSub>
                        </m:sup>
                      </m:sSup>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676400" y="5774088"/>
                <a:ext cx="6424708" cy="503856"/>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44241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rgbClr val="3C38DC"/>
                </a:solidFill>
              </a:rPr>
              <a:t>Basic Contrast Mechanisms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225" y="977205"/>
            <a:ext cx="8923375" cy="5170646"/>
          </a:xfrm>
          <a:prstGeom prst="rect">
            <a:avLst/>
          </a:prstGeom>
        </p:spPr>
        <p:txBody>
          <a:bodyPr wrap="square">
            <a:spAutoFit/>
          </a:bodyPr>
          <a:lstStyle/>
          <a:p>
            <a:r>
              <a:rPr lang="en-US" sz="2800" dirty="0" smtClean="0"/>
              <a:t>The transverse magnetization </a:t>
            </a:r>
            <a:r>
              <a:rPr lang="en-US" sz="2800" i="1" dirty="0" err="1" smtClean="0">
                <a:latin typeface="Times New Roman" panose="02020603050405020304" pitchFamily="18" charset="0"/>
                <a:cs typeface="Times New Roman" panose="02020603050405020304" pitchFamily="18" charset="0"/>
              </a:rPr>
              <a:t>M</a:t>
            </a:r>
            <a:r>
              <a:rPr lang="en-US" sz="2800" i="1" baseline="-25000" dirty="0" err="1" smtClean="0">
                <a:latin typeface="Times New Roman" panose="02020603050405020304" pitchFamily="18" charset="0"/>
                <a:cs typeface="Times New Roman" panose="02020603050405020304" pitchFamily="18" charset="0"/>
              </a:rPr>
              <a:t>xy</a:t>
            </a:r>
            <a:r>
              <a:rPr lang="en-US" sz="2800" dirty="0" smtClean="0">
                <a:latin typeface="Times New Roman" panose="02020603050405020304" pitchFamily="18" charset="0"/>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t</a:t>
            </a:r>
            <a:r>
              <a:rPr lang="en-US" sz="2800" dirty="0" smtClean="0">
                <a:latin typeface="Times New Roman" panose="02020603050405020304" pitchFamily="18" charset="0"/>
                <a:cs typeface="Times New Roman" panose="02020603050405020304" pitchFamily="18" charset="0"/>
              </a:rPr>
              <a:t>) </a:t>
            </a:r>
            <a:r>
              <a:rPr lang="en-US" sz="2800" dirty="0" smtClean="0"/>
              <a:t>produces the measurable MR signal. </a:t>
            </a:r>
          </a:p>
          <a:p>
            <a:endParaRPr lang="en-US" sz="2800" dirty="0" smtClean="0"/>
          </a:p>
          <a:p>
            <a:r>
              <a:rPr lang="en-US" sz="2800" dirty="0" smtClean="0">
                <a:solidFill>
                  <a:srgbClr val="3C38DC"/>
                </a:solidFill>
              </a:rPr>
              <a:t>Tissue contrast in </a:t>
            </a:r>
            <a:r>
              <a:rPr lang="en-US" sz="2800" dirty="0">
                <a:solidFill>
                  <a:srgbClr val="3C38DC"/>
                </a:solidFill>
              </a:rPr>
              <a:t>MRI determined </a:t>
            </a:r>
            <a:r>
              <a:rPr lang="en-US" sz="2800" dirty="0" smtClean="0">
                <a:solidFill>
                  <a:srgbClr val="3C38DC"/>
                </a:solidFill>
              </a:rPr>
              <a:t>by </a:t>
            </a:r>
          </a:p>
          <a:p>
            <a:pPr marL="514350" indent="-514350">
              <a:spcBef>
                <a:spcPts val="1200"/>
              </a:spcBef>
              <a:buFont typeface="+mj-lt"/>
              <a:buAutoNum type="arabicPeriod"/>
            </a:pPr>
            <a:r>
              <a:rPr lang="en-US" sz="2800" dirty="0" smtClean="0"/>
              <a:t>Tissue properties </a:t>
            </a:r>
            <a:r>
              <a:rPr lang="en-US" sz="2800" i="1" dirty="0" smtClean="0">
                <a:latin typeface="Times New Roman" panose="02020603050405020304" pitchFamily="18" charset="0"/>
                <a:cs typeface="Times New Roman" panose="02020603050405020304" pitchFamily="18" charset="0"/>
              </a:rPr>
              <a:t>P</a:t>
            </a:r>
            <a:r>
              <a:rPr lang="en-US" sz="2800" i="1" baseline="-25000" dirty="0" smtClean="0">
                <a:latin typeface="Times New Roman" panose="02020603050405020304" pitchFamily="18" charset="0"/>
                <a:cs typeface="Times New Roman" panose="02020603050405020304" pitchFamily="18" charset="0"/>
              </a:rPr>
              <a:t>D</a:t>
            </a:r>
            <a:r>
              <a:rPr lang="en-US" sz="2800" dirty="0" smtClean="0"/>
              <a:t>, </a:t>
            </a:r>
            <a:r>
              <a:rPr lang="en-US" sz="2800" i="1" dirty="0" smtClean="0">
                <a:latin typeface="Times New Roman" panose="02020603050405020304" pitchFamily="18" charset="0"/>
                <a:cs typeface="Times New Roman" panose="02020603050405020304" pitchFamily="18" charset="0"/>
              </a:rPr>
              <a:t>T</a:t>
            </a:r>
            <a:r>
              <a:rPr lang="en-US" sz="2800" baseline="-25000" dirty="0" smtClean="0"/>
              <a:t>2</a:t>
            </a:r>
            <a:r>
              <a:rPr lang="en-US" sz="2800" dirty="0" smtClean="0"/>
              <a:t>, and </a:t>
            </a:r>
            <a:r>
              <a:rPr lang="en-US" sz="2800" i="1" dirty="0" smtClean="0">
                <a:latin typeface="Times New Roman" panose="02020603050405020304" pitchFamily="18" charset="0"/>
                <a:cs typeface="Times New Roman" panose="02020603050405020304" pitchFamily="18" charset="0"/>
              </a:rPr>
              <a:t>T</a:t>
            </a:r>
            <a:r>
              <a:rPr lang="en-US" sz="2800" baseline="-25000" dirty="0" smtClean="0"/>
              <a:t>1</a:t>
            </a:r>
            <a:r>
              <a:rPr lang="en-US" sz="2800" dirty="0" smtClean="0"/>
              <a:t>.</a:t>
            </a:r>
          </a:p>
          <a:p>
            <a:pPr marL="514350" indent="-514350">
              <a:spcBef>
                <a:spcPts val="1200"/>
              </a:spcBef>
              <a:buFont typeface="+mj-lt"/>
              <a:buAutoNum type="arabicPeriod"/>
            </a:pPr>
            <a:r>
              <a:rPr lang="en-US" sz="2800" dirty="0" smtClean="0"/>
              <a:t>Characteristic of the externally applied excitations:</a:t>
            </a:r>
          </a:p>
          <a:p>
            <a:pPr marL="971550" lvl="1" indent="-514350">
              <a:spcBef>
                <a:spcPts val="1200"/>
              </a:spcBef>
              <a:buFont typeface="+mj-lt"/>
              <a:buAutoNum type="alphaLcPeriod"/>
            </a:pPr>
            <a:r>
              <a:rPr lang="en-US" sz="2800" dirty="0" smtClean="0"/>
              <a:t>Tip angle </a:t>
            </a:r>
            <a:r>
              <a:rPr lang="en-US" sz="2800" dirty="0" smtClean="0">
                <a:sym typeface="Symbol" panose="05050102010706020507" pitchFamily="18" charset="2"/>
              </a:rPr>
              <a:t></a:t>
            </a:r>
            <a:endParaRPr lang="en-US" sz="2800" dirty="0" smtClean="0"/>
          </a:p>
          <a:p>
            <a:pPr marL="971550" lvl="1" indent="-514350">
              <a:spcBef>
                <a:spcPts val="1200"/>
              </a:spcBef>
              <a:buFont typeface="+mj-lt"/>
              <a:buAutoNum type="alphaLcPeriod"/>
            </a:pPr>
            <a:r>
              <a:rPr lang="en-US" sz="2800" dirty="0" smtClean="0"/>
              <a:t>Echo time </a:t>
            </a:r>
            <a:r>
              <a:rPr lang="en-US" sz="2800" i="1" dirty="0" smtClean="0">
                <a:latin typeface="Times New Roman" panose="02020603050405020304" pitchFamily="18" charset="0"/>
                <a:cs typeface="Times New Roman" panose="02020603050405020304" pitchFamily="18" charset="0"/>
              </a:rPr>
              <a:t>T</a:t>
            </a:r>
            <a:r>
              <a:rPr lang="en-US" sz="2800" i="1" baseline="-25000" dirty="0" smtClean="0">
                <a:latin typeface="Times New Roman" panose="02020603050405020304" pitchFamily="18" charset="0"/>
                <a:cs typeface="Times New Roman" panose="02020603050405020304" pitchFamily="18" charset="0"/>
              </a:rPr>
              <a:t>E</a:t>
            </a:r>
          </a:p>
          <a:p>
            <a:pPr marL="971550" lvl="1" indent="-514350">
              <a:spcBef>
                <a:spcPts val="1200"/>
              </a:spcBef>
              <a:buFont typeface="+mj-lt"/>
              <a:buAutoNum type="alphaLcPeriod"/>
            </a:pPr>
            <a:r>
              <a:rPr lang="en-US" sz="2800" dirty="0" smtClean="0"/>
              <a:t>Pulse repetition interval </a:t>
            </a:r>
            <a:r>
              <a:rPr lang="en-US" sz="2800" i="1" dirty="0" smtClean="0">
                <a:latin typeface="Times New Roman" panose="02020603050405020304" pitchFamily="18" charset="0"/>
                <a:cs typeface="Times New Roman" panose="02020603050405020304" pitchFamily="18" charset="0"/>
              </a:rPr>
              <a:t>T</a:t>
            </a:r>
            <a:r>
              <a:rPr lang="en-US" sz="2800" i="1" baseline="-25000" dirty="0" smtClean="0">
                <a:latin typeface="Times New Roman" panose="02020603050405020304" pitchFamily="18" charset="0"/>
                <a:cs typeface="Times New Roman" panose="02020603050405020304" pitchFamily="18" charset="0"/>
              </a:rPr>
              <a:t>R</a:t>
            </a:r>
          </a:p>
          <a:p>
            <a:endParaRPr lang="en-US" sz="2800" dirty="0" smtClean="0"/>
          </a:p>
        </p:txBody>
      </p:sp>
    </p:spTree>
    <p:extLst>
      <p:ext uri="{BB962C8B-B14F-4D97-AF65-F5344CB8AC3E}">
        <p14:creationId xmlns:p14="http://schemas.microsoft.com/office/powerpoint/2010/main" val="995523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rgbClr val="3C38DC"/>
                </a:solidFill>
              </a:rPr>
              <a:t>Weighted Images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225" y="977205"/>
            <a:ext cx="8923375" cy="1815882"/>
          </a:xfrm>
          <a:prstGeom prst="rect">
            <a:avLst/>
          </a:prstGeom>
        </p:spPr>
        <p:txBody>
          <a:bodyPr wrap="square">
            <a:spAutoFit/>
          </a:bodyPr>
          <a:lstStyle/>
          <a:p>
            <a:r>
              <a:rPr lang="en-US" altLang="en-US" sz="2800" dirty="0">
                <a:latin typeface="Verdana" panose="020B0604030504040204" pitchFamily="34" charset="0"/>
              </a:rPr>
              <a:t>Three images of the same slice through the skull. Contrast between the tissue types are classified as (a) </a:t>
            </a:r>
            <a:r>
              <a:rPr lang="en-US" altLang="en-US" sz="2800" i="1" dirty="0">
                <a:latin typeface="Verdana" panose="020B0604030504040204" pitchFamily="34" charset="0"/>
              </a:rPr>
              <a:t>P</a:t>
            </a:r>
            <a:r>
              <a:rPr lang="en-US" altLang="en-US" sz="2800" i="1" baseline="-25000" dirty="0">
                <a:latin typeface="Verdana" panose="020B0604030504040204" pitchFamily="34" charset="0"/>
              </a:rPr>
              <a:t>D</a:t>
            </a:r>
            <a:r>
              <a:rPr lang="en-US" altLang="en-US" sz="2800" dirty="0">
                <a:latin typeface="Verdana" panose="020B0604030504040204" pitchFamily="34" charset="0"/>
              </a:rPr>
              <a:t>-weighted, (b) </a:t>
            </a:r>
            <a:r>
              <a:rPr lang="en-US" altLang="en-US" sz="2800" i="1" dirty="0">
                <a:latin typeface="Times" panose="02020603050405020304" pitchFamily="18" charset="0"/>
              </a:rPr>
              <a:t>Τ</a:t>
            </a:r>
            <a:r>
              <a:rPr lang="en-US" altLang="en-US" sz="2800" baseline="-25000" dirty="0">
                <a:latin typeface="Verdana" panose="020B0604030504040204" pitchFamily="34" charset="0"/>
              </a:rPr>
              <a:t>2</a:t>
            </a:r>
            <a:r>
              <a:rPr lang="en-US" altLang="en-US" sz="2800" dirty="0">
                <a:latin typeface="Verdana" panose="020B0604030504040204" pitchFamily="34" charset="0"/>
              </a:rPr>
              <a:t>-weighted, and (c) </a:t>
            </a:r>
            <a:r>
              <a:rPr lang="en-US" altLang="en-US" sz="2800" i="1" dirty="0">
                <a:latin typeface="Times" panose="02020603050405020304" pitchFamily="18" charset="0"/>
              </a:rPr>
              <a:t>Τ</a:t>
            </a:r>
            <a:r>
              <a:rPr lang="en-US" altLang="en-US" sz="2800" baseline="-25000" dirty="0">
                <a:latin typeface="Verdana" panose="020B0604030504040204" pitchFamily="34" charset="0"/>
              </a:rPr>
              <a:t>1</a:t>
            </a:r>
            <a:r>
              <a:rPr lang="en-US" altLang="en-US" sz="2800" dirty="0">
                <a:latin typeface="Verdana" panose="020B0604030504040204" pitchFamily="34" charset="0"/>
              </a:rPr>
              <a:t>-weighted</a:t>
            </a:r>
            <a:r>
              <a:rPr lang="en-US" altLang="en-US" sz="2800" dirty="0" smtClean="0">
                <a:latin typeface="Verdana" panose="020B0604030504040204" pitchFamily="34" charset="0"/>
              </a:rPr>
              <a:t>.</a:t>
            </a:r>
            <a:endParaRPr lang="en-US" sz="2800" dirty="0" smtClean="0"/>
          </a:p>
        </p:txBody>
      </p:sp>
      <p:pic>
        <p:nvPicPr>
          <p:cNvPr id="5" name="Picture 2" descr="ASSET5218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260725"/>
            <a:ext cx="8229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221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rgbClr val="3C38DC"/>
                </a:solidFill>
              </a:rPr>
              <a:t>Brain Tissue Parameters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28599" y="1219200"/>
            <a:ext cx="8686801" cy="4095929"/>
            <a:chOff x="169825" y="2819400"/>
            <a:chExt cx="8686801" cy="4095929"/>
          </a:xfrm>
        </p:grpSpPr>
        <p:pic>
          <p:nvPicPr>
            <p:cNvPr id="6" name="Picture 2" descr="tab12_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825" y="2819400"/>
              <a:ext cx="86868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9826" y="5715000"/>
              <a:ext cx="8686800" cy="1200329"/>
            </a:xfrm>
            <a:prstGeom prst="rect">
              <a:avLst/>
            </a:prstGeom>
          </p:spPr>
          <p:txBody>
            <a:bodyPr wrap="square">
              <a:spAutoFit/>
            </a:bodyPr>
            <a:lstStyle/>
            <a:p>
              <a:r>
                <a:rPr lang="en-US" sz="2400" dirty="0" smtClean="0"/>
                <a:t>Water						    3000	    3000</a:t>
              </a:r>
            </a:p>
            <a:p>
              <a:r>
                <a:rPr lang="en-US" sz="2400" dirty="0" smtClean="0"/>
                <a:t>Liver					    	    45  		    420</a:t>
              </a:r>
            </a:p>
            <a:p>
              <a:r>
                <a:rPr lang="en-US" sz="2400" dirty="0" smtClean="0"/>
                <a:t>Fat						    85		    240</a:t>
              </a:r>
            </a:p>
          </p:txBody>
        </p:sp>
      </p:grpSp>
    </p:spTree>
    <p:extLst>
      <p:ext uri="{BB962C8B-B14F-4D97-AF65-F5344CB8AC3E}">
        <p14:creationId xmlns:p14="http://schemas.microsoft.com/office/powerpoint/2010/main" val="1378930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i="1" dirty="0" smtClean="0">
                <a:solidFill>
                  <a:srgbClr val="3C38DC"/>
                </a:solidFill>
                <a:latin typeface="Verdana" panose="020B0604030504040204" pitchFamily="34" charset="0"/>
              </a:rPr>
              <a:t>P</a:t>
            </a:r>
            <a:r>
              <a:rPr lang="en-US" altLang="en-US" sz="4000" i="1" baseline="-25000" dirty="0" smtClean="0">
                <a:solidFill>
                  <a:srgbClr val="3C38DC"/>
                </a:solidFill>
                <a:latin typeface="Verdana" panose="020B0604030504040204" pitchFamily="34" charset="0"/>
              </a:rPr>
              <a:t>D</a:t>
            </a:r>
            <a:r>
              <a:rPr lang="en-US" altLang="en-US" sz="4000" dirty="0" smtClean="0">
                <a:solidFill>
                  <a:srgbClr val="3C38DC"/>
                </a:solidFill>
                <a:latin typeface="Verdana" panose="020B0604030504040204" pitchFamily="34" charset="0"/>
              </a:rPr>
              <a:t>-Weighted Contrast Image</a:t>
            </a:r>
            <a:endParaRPr lang="en-US" altLang="en-US" sz="4000" dirty="0" smtClean="0">
              <a:solidFill>
                <a:srgbClr val="3C38DC"/>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225" y="1306592"/>
            <a:ext cx="8923375" cy="3570208"/>
          </a:xfrm>
          <a:prstGeom prst="rect">
            <a:avLst/>
          </a:prstGeom>
        </p:spPr>
        <p:txBody>
          <a:bodyPr wrap="square">
            <a:spAutoFit/>
          </a:bodyPr>
          <a:lstStyle/>
          <a:p>
            <a:pPr marL="457200" indent="-457200">
              <a:spcBef>
                <a:spcPts val="1800"/>
              </a:spcBef>
              <a:buFont typeface="Arial" panose="020B0604020202020204" pitchFamily="34" charset="0"/>
              <a:buChar char="•"/>
            </a:pPr>
            <a:r>
              <a:rPr lang="en-US" altLang="en-US" sz="2800" dirty="0" smtClean="0">
                <a:latin typeface="Verdana" panose="020B0604030504040204" pitchFamily="34" charset="0"/>
              </a:rPr>
              <a:t>The image intensity is proportional to the number of hydrogen nuclei in the sample.</a:t>
            </a:r>
          </a:p>
          <a:p>
            <a:pPr marL="457200" indent="-457200">
              <a:spcBef>
                <a:spcPts val="1800"/>
              </a:spcBef>
              <a:buFont typeface="Arial" panose="020B0604020202020204" pitchFamily="34" charset="0"/>
              <a:buChar char="•"/>
            </a:pPr>
            <a:r>
              <a:rPr lang="en-US" altLang="en-US" sz="2800" dirty="0" smtClean="0">
                <a:latin typeface="Verdana" panose="020B0604030504040204" pitchFamily="34" charset="0"/>
              </a:rPr>
              <a:t>Need to image the sample in equilibrium before the signal has a chance to decay from </a:t>
            </a:r>
            <a:r>
              <a:rPr lang="en-US" altLang="en-US" sz="2800" i="1" dirty="0" smtClean="0">
                <a:latin typeface="Times New Roman" panose="02020603050405020304" pitchFamily="18" charset="0"/>
                <a:cs typeface="Times New Roman" panose="02020603050405020304" pitchFamily="18" charset="0"/>
              </a:rPr>
              <a:t>T</a:t>
            </a:r>
            <a:r>
              <a:rPr lang="en-US" altLang="en-US" sz="2800" baseline="-25000" dirty="0" smtClean="0">
                <a:latin typeface="Verdana" panose="020B0604030504040204" pitchFamily="34" charset="0"/>
              </a:rPr>
              <a:t>2</a:t>
            </a:r>
            <a:r>
              <a:rPr lang="en-US" altLang="en-US" sz="2800" dirty="0">
                <a:latin typeface="Verdana" panose="020B0604030504040204" pitchFamily="34" charset="0"/>
              </a:rPr>
              <a:t> </a:t>
            </a:r>
            <a:r>
              <a:rPr lang="en-US" altLang="en-US" sz="2800" dirty="0" smtClean="0">
                <a:latin typeface="Verdana" panose="020B0604030504040204" pitchFamily="34" charset="0"/>
              </a:rPr>
              <a:t>effects.</a:t>
            </a:r>
          </a:p>
          <a:p>
            <a:pPr marL="457200" indent="-457200">
              <a:spcBef>
                <a:spcPts val="1800"/>
              </a:spcBef>
              <a:buFont typeface="Arial" panose="020B0604020202020204" pitchFamily="34" charset="0"/>
              <a:buChar char="•"/>
            </a:pPr>
            <a:r>
              <a:rPr lang="en-US" sz="2800" dirty="0" smtClean="0">
                <a:latin typeface="Verdana" panose="020B0604030504040204" pitchFamily="34" charset="0"/>
              </a:rPr>
              <a:t>RF signal: Long </a:t>
            </a:r>
            <a:r>
              <a:rPr lang="en-US" sz="2800" i="1" dirty="0" smtClean="0">
                <a:latin typeface="Times New Roman" panose="02020603050405020304" pitchFamily="18" charset="0"/>
                <a:cs typeface="Times New Roman" panose="02020603050405020304" pitchFamily="18" charset="0"/>
              </a:rPr>
              <a:t>T</a:t>
            </a:r>
            <a:r>
              <a:rPr lang="en-US" sz="2800" i="1" baseline="-25000" dirty="0" smtClean="0">
                <a:latin typeface="Times New Roman" panose="02020603050405020304" pitchFamily="18" charset="0"/>
                <a:cs typeface="Times New Roman" panose="02020603050405020304" pitchFamily="18" charset="0"/>
              </a:rPr>
              <a:t>R</a:t>
            </a:r>
            <a:r>
              <a:rPr lang="en-US" sz="2800" dirty="0" smtClean="0">
                <a:latin typeface="Verdana" panose="020B0604030504040204" pitchFamily="34" charset="0"/>
              </a:rPr>
              <a:t> = 3500 </a:t>
            </a:r>
            <a:r>
              <a:rPr lang="en-US" sz="2800" dirty="0" err="1" smtClean="0">
                <a:latin typeface="Verdana" panose="020B0604030504040204" pitchFamily="34" charset="0"/>
              </a:rPr>
              <a:t>ms</a:t>
            </a:r>
            <a:r>
              <a:rPr lang="en-US" sz="2800" dirty="0" smtClean="0">
                <a:latin typeface="Verdana" panose="020B0604030504040204" pitchFamily="34" charset="0"/>
              </a:rPr>
              <a:t>, short </a:t>
            </a:r>
            <a:r>
              <a:rPr lang="en-US" sz="2800" i="1" dirty="0" smtClean="0">
                <a:latin typeface="Times New Roman" panose="02020603050405020304" pitchFamily="18" charset="0"/>
                <a:cs typeface="Times New Roman" panose="02020603050405020304" pitchFamily="18" charset="0"/>
              </a:rPr>
              <a:t>T</a:t>
            </a:r>
            <a:r>
              <a:rPr lang="en-US" sz="2800" i="1" baseline="-25000" dirty="0" smtClean="0">
                <a:latin typeface="Times New Roman" panose="02020603050405020304" pitchFamily="18" charset="0"/>
                <a:cs typeface="Times New Roman" panose="02020603050405020304" pitchFamily="18" charset="0"/>
              </a:rPr>
              <a:t>E</a:t>
            </a:r>
            <a:r>
              <a:rPr lang="en-US" sz="2800" dirty="0" smtClean="0">
                <a:latin typeface="Verdana" panose="020B0604030504040204" pitchFamily="34" charset="0"/>
              </a:rPr>
              <a:t> = 17 </a:t>
            </a:r>
            <a:r>
              <a:rPr lang="en-US" sz="2800" dirty="0" err="1" smtClean="0">
                <a:latin typeface="Verdana" panose="020B0604030504040204" pitchFamily="34" charset="0"/>
              </a:rPr>
              <a:t>ms</a:t>
            </a:r>
            <a:r>
              <a:rPr lang="en-US" sz="2800" dirty="0" smtClean="0">
                <a:latin typeface="Verdana" panose="020B0604030504040204" pitchFamily="34" charset="0"/>
              </a:rPr>
              <a:t>, and </a:t>
            </a:r>
            <a:r>
              <a:rPr lang="en-US" sz="2800" dirty="0" smtClean="0">
                <a:sym typeface="Symbol" panose="05050102010706020507" pitchFamily="18" charset="2"/>
              </a:rPr>
              <a:t> = </a:t>
            </a:r>
            <a:r>
              <a:rPr lang="en-US" sz="2800" dirty="0">
                <a:sym typeface="Symbol" panose="05050102010706020507" pitchFamily="18" charset="2"/>
              </a:rPr>
              <a:t>/</a:t>
            </a:r>
            <a:r>
              <a:rPr lang="en-US" sz="2800" dirty="0" smtClean="0">
                <a:sym typeface="Symbol" panose="05050102010706020507" pitchFamily="18" charset="2"/>
              </a:rPr>
              <a:t>2. </a:t>
            </a:r>
            <a:endParaRPr lang="en-US" sz="2800" dirty="0" smtClean="0"/>
          </a:p>
        </p:txBody>
      </p:sp>
      <p:pic>
        <p:nvPicPr>
          <p:cNvPr id="3" name="Picture 2"/>
          <p:cNvPicPr>
            <a:picLocks noChangeAspect="1"/>
          </p:cNvPicPr>
          <p:nvPr/>
        </p:nvPicPr>
        <p:blipFill>
          <a:blip r:embed="rId3"/>
          <a:stretch>
            <a:fillRect/>
          </a:stretch>
        </p:blipFill>
        <p:spPr>
          <a:xfrm>
            <a:off x="7296150" y="4448175"/>
            <a:ext cx="1847850" cy="2409825"/>
          </a:xfrm>
          <a:prstGeom prst="rect">
            <a:avLst/>
          </a:prstGeom>
        </p:spPr>
      </p:pic>
    </p:spTree>
    <p:extLst>
      <p:ext uri="{BB962C8B-B14F-4D97-AF65-F5344CB8AC3E}">
        <p14:creationId xmlns:p14="http://schemas.microsoft.com/office/powerpoint/2010/main" val="12603660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i="1" dirty="0">
                <a:solidFill>
                  <a:srgbClr val="3C38DC"/>
                </a:solidFill>
                <a:latin typeface="Verdana" panose="020B0604030504040204" pitchFamily="34" charset="0"/>
              </a:rPr>
              <a:t>T</a:t>
            </a:r>
            <a:r>
              <a:rPr lang="en-US" altLang="en-US" sz="4000" baseline="-25000" dirty="0" smtClean="0">
                <a:solidFill>
                  <a:srgbClr val="3C38DC"/>
                </a:solidFill>
                <a:latin typeface="Verdana" panose="020B0604030504040204" pitchFamily="34" charset="0"/>
              </a:rPr>
              <a:t>2</a:t>
            </a:r>
            <a:r>
              <a:rPr lang="en-US" altLang="en-US" sz="4000" dirty="0">
                <a:solidFill>
                  <a:srgbClr val="3C38DC"/>
                </a:solidFill>
                <a:latin typeface="Verdana" panose="020B0604030504040204" pitchFamily="34" charset="0"/>
              </a:rPr>
              <a:t>-Weighted Contrast Image</a:t>
            </a:r>
            <a:endParaRPr lang="en-US" altLang="en-US" sz="4000" dirty="0" smtClean="0">
              <a:solidFill>
                <a:srgbClr val="3C38DC"/>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878" y="914400"/>
            <a:ext cx="9069238" cy="4201150"/>
          </a:xfrm>
          <a:prstGeom prst="rect">
            <a:avLst/>
          </a:prstGeom>
        </p:spPr>
        <p:txBody>
          <a:bodyPr wrap="square" lIns="0" rIns="0">
            <a:spAutoFit/>
          </a:bodyPr>
          <a:lstStyle/>
          <a:p>
            <a:pPr marL="457200" indent="-274320">
              <a:spcBef>
                <a:spcPts val="600"/>
              </a:spcBef>
              <a:buFont typeface="Arial" panose="020B0604020202020204" pitchFamily="34" charset="0"/>
              <a:buChar char="•"/>
            </a:pPr>
            <a:r>
              <a:rPr lang="en-US" altLang="en-US" sz="2800" dirty="0">
                <a:latin typeface="Verdana" panose="020B0604030504040204" pitchFamily="34" charset="0"/>
              </a:rPr>
              <a:t>The image intensity is proportional </a:t>
            </a:r>
            <a:r>
              <a:rPr lang="en-US" altLang="en-US" sz="2800" dirty="0" smtClean="0">
                <a:latin typeface="Verdana" panose="020B0604030504040204" pitchFamily="34" charset="0"/>
              </a:rPr>
              <a:t>to the transverse relaxation times of different tissues. </a:t>
            </a:r>
          </a:p>
          <a:p>
            <a:pPr marL="457200" indent="-274320">
              <a:spcBef>
                <a:spcPts val="600"/>
              </a:spcBef>
              <a:buFont typeface="Arial" panose="020B0604020202020204" pitchFamily="34" charset="0"/>
              <a:buChar char="•"/>
            </a:pPr>
            <a:r>
              <a:rPr lang="en-US" sz="2800" dirty="0" smtClean="0">
                <a:latin typeface="Verdana" panose="020B0604030504040204" pitchFamily="34" charset="0"/>
              </a:rPr>
              <a:t>RF signal: Long </a:t>
            </a:r>
            <a:r>
              <a:rPr lang="en-US" sz="2800" i="1" dirty="0" smtClean="0">
                <a:latin typeface="Times New Roman" panose="02020603050405020304" pitchFamily="18" charset="0"/>
                <a:cs typeface="Times New Roman" panose="02020603050405020304" pitchFamily="18" charset="0"/>
              </a:rPr>
              <a:t>T</a:t>
            </a:r>
            <a:r>
              <a:rPr lang="en-US" sz="2800" i="1" baseline="-25000" dirty="0" smtClean="0">
                <a:latin typeface="Times New Roman" panose="02020603050405020304" pitchFamily="18" charset="0"/>
                <a:cs typeface="Times New Roman" panose="02020603050405020304" pitchFamily="18" charset="0"/>
              </a:rPr>
              <a:t>R</a:t>
            </a:r>
            <a:r>
              <a:rPr lang="en-US" sz="2800" dirty="0" smtClean="0">
                <a:latin typeface="Verdana" panose="020B0604030504040204" pitchFamily="34" charset="0"/>
              </a:rPr>
              <a:t> = 3500 </a:t>
            </a:r>
            <a:r>
              <a:rPr lang="en-US" sz="2800" dirty="0" err="1" smtClean="0">
                <a:latin typeface="Verdana" panose="020B0604030504040204" pitchFamily="34" charset="0"/>
              </a:rPr>
              <a:t>ms</a:t>
            </a:r>
            <a:r>
              <a:rPr lang="en-US" sz="2800" dirty="0" smtClean="0">
                <a:latin typeface="Verdana" panose="020B0604030504040204" pitchFamily="34" charset="0"/>
              </a:rPr>
              <a:t>, long </a:t>
            </a:r>
            <a:r>
              <a:rPr lang="en-US" sz="2800" i="1" dirty="0" smtClean="0">
                <a:latin typeface="Times New Roman" panose="02020603050405020304" pitchFamily="18" charset="0"/>
                <a:cs typeface="Times New Roman" panose="02020603050405020304" pitchFamily="18" charset="0"/>
              </a:rPr>
              <a:t>T</a:t>
            </a:r>
            <a:r>
              <a:rPr lang="en-US" sz="2800" i="1" baseline="-25000" dirty="0" smtClean="0">
                <a:latin typeface="Times New Roman" panose="02020603050405020304" pitchFamily="18" charset="0"/>
                <a:cs typeface="Times New Roman" panose="02020603050405020304" pitchFamily="18" charset="0"/>
              </a:rPr>
              <a:t>E </a:t>
            </a:r>
            <a:r>
              <a:rPr lang="en-US" sz="2800" dirty="0" smtClean="0">
                <a:latin typeface="Verdana" panose="020B0604030504040204" pitchFamily="34" charset="0"/>
              </a:rPr>
              <a:t>= </a:t>
            </a:r>
            <a:r>
              <a:rPr lang="en-US" sz="2800" i="1" dirty="0" smtClean="0">
                <a:latin typeface="Times New Roman" panose="02020603050405020304" pitchFamily="18" charset="0"/>
                <a:cs typeface="Times New Roman" panose="02020603050405020304" pitchFamily="18" charset="0"/>
              </a:rPr>
              <a:t>T</a:t>
            </a:r>
            <a:r>
              <a:rPr lang="en-US" sz="2800" baseline="-25000" dirty="0" smtClean="0">
                <a:latin typeface="Verdana" panose="020B0604030504040204" pitchFamily="34" charset="0"/>
              </a:rPr>
              <a:t>2</a:t>
            </a:r>
            <a:r>
              <a:rPr lang="en-US" sz="2800" dirty="0" smtClean="0">
                <a:latin typeface="Verdana" panose="020B0604030504040204" pitchFamily="34" charset="0"/>
              </a:rPr>
              <a:t> of the tissues being imaged.</a:t>
            </a:r>
          </a:p>
          <a:p>
            <a:pPr marL="457200" indent="-274320">
              <a:spcBef>
                <a:spcPts val="600"/>
              </a:spcBef>
              <a:buFont typeface="Arial" panose="020B0604020202020204" pitchFamily="34" charset="0"/>
              <a:buChar char="•"/>
            </a:pPr>
            <a:r>
              <a:rPr lang="en-US" sz="2800" dirty="0" smtClean="0">
                <a:latin typeface="Verdana" panose="020B0604030504040204" pitchFamily="34" charset="0"/>
                <a:sym typeface="Symbol" panose="05050102010706020507" pitchFamily="18" charset="2"/>
              </a:rPr>
              <a:t>GM and WM has small contrast with respect to each other and large contrast with respect to CSF. </a:t>
            </a:r>
          </a:p>
          <a:p>
            <a:pPr marL="457200" indent="-274320">
              <a:spcBef>
                <a:spcPts val="600"/>
              </a:spcBef>
              <a:buFont typeface="Arial" panose="020B0604020202020204" pitchFamily="34" charset="0"/>
              <a:buChar char="•"/>
            </a:pPr>
            <a:r>
              <a:rPr lang="en-US" sz="2800" dirty="0" smtClean="0">
                <a:latin typeface="Verdana" panose="020B0604030504040204" pitchFamily="34" charset="0"/>
                <a:sym typeface="Symbol" panose="05050102010706020507" pitchFamily="18" charset="2"/>
              </a:rPr>
              <a:t>WM is slightly darker than GM because its NMR signal has decayed slightly faster.</a:t>
            </a:r>
            <a:r>
              <a:rPr lang="en-US" sz="2800" dirty="0" smtClean="0">
                <a:sym typeface="Symbol" panose="05050102010706020507" pitchFamily="18" charset="2"/>
              </a:rPr>
              <a:t> </a:t>
            </a:r>
            <a:endParaRPr lang="en-US" sz="2800" dirty="0" smtClean="0"/>
          </a:p>
        </p:txBody>
      </p:sp>
      <p:pic>
        <p:nvPicPr>
          <p:cNvPr id="3" name="Picture 2"/>
          <p:cNvPicPr>
            <a:picLocks noChangeAspect="1"/>
          </p:cNvPicPr>
          <p:nvPr/>
        </p:nvPicPr>
        <p:blipFill>
          <a:blip r:embed="rId3"/>
          <a:stretch>
            <a:fillRect/>
          </a:stretch>
        </p:blipFill>
        <p:spPr>
          <a:xfrm>
            <a:off x="7334250" y="4633662"/>
            <a:ext cx="1657350" cy="2224338"/>
          </a:xfrm>
          <a:prstGeom prst="rect">
            <a:avLst/>
          </a:prstGeom>
        </p:spPr>
      </p:pic>
    </p:spTree>
    <p:extLst>
      <p:ext uri="{BB962C8B-B14F-4D97-AF65-F5344CB8AC3E}">
        <p14:creationId xmlns:p14="http://schemas.microsoft.com/office/powerpoint/2010/main" val="2954792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i="1" dirty="0" smtClean="0">
                <a:solidFill>
                  <a:srgbClr val="3C38DC"/>
                </a:solidFill>
                <a:latin typeface="Verdana" panose="020B0604030504040204" pitchFamily="34" charset="0"/>
              </a:rPr>
              <a:t>T</a:t>
            </a:r>
            <a:r>
              <a:rPr lang="en-US" altLang="en-US" sz="4000" baseline="-25000" dirty="0">
                <a:solidFill>
                  <a:srgbClr val="3C38DC"/>
                </a:solidFill>
                <a:latin typeface="Verdana" panose="020B0604030504040204" pitchFamily="34" charset="0"/>
              </a:rPr>
              <a:t>1</a:t>
            </a:r>
            <a:r>
              <a:rPr lang="en-US" altLang="en-US" sz="4000" dirty="0">
                <a:solidFill>
                  <a:srgbClr val="3C38DC"/>
                </a:solidFill>
                <a:latin typeface="Verdana" panose="020B0604030504040204" pitchFamily="34" charset="0"/>
              </a:rPr>
              <a:t>-Weighted Contrast Image</a:t>
            </a:r>
            <a:endParaRPr lang="en-US" altLang="en-US" sz="4000" dirty="0" smtClean="0">
              <a:solidFill>
                <a:srgbClr val="3C38DC"/>
              </a:solidFill>
            </a:endParaRP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1696" y="905774"/>
            <a:ext cx="9067800" cy="3693319"/>
          </a:xfrm>
          <a:prstGeom prst="rect">
            <a:avLst/>
          </a:prstGeom>
        </p:spPr>
        <p:txBody>
          <a:bodyPr wrap="square" lIns="0" rIns="0">
            <a:spAutoFit/>
          </a:bodyPr>
          <a:lstStyle/>
          <a:p>
            <a:pPr marL="457200" indent="-274320">
              <a:spcBef>
                <a:spcPts val="600"/>
              </a:spcBef>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RF signal: Short </a:t>
            </a:r>
            <a:r>
              <a:rPr lang="en-US" sz="2800" i="1" dirty="0" smtClean="0">
                <a:latin typeface="Verdana" panose="020B0604030504040204" pitchFamily="34" charset="0"/>
                <a:ea typeface="Verdana" panose="020B0604030504040204" pitchFamily="34" charset="0"/>
                <a:cs typeface="Verdana" panose="020B0604030504040204" pitchFamily="34" charset="0"/>
              </a:rPr>
              <a:t>T</a:t>
            </a:r>
            <a:r>
              <a:rPr lang="en-US" sz="2800" i="1" baseline="-25000" dirty="0" smtClean="0">
                <a:latin typeface="Verdana" panose="020B0604030504040204" pitchFamily="34" charset="0"/>
                <a:ea typeface="Verdana" panose="020B0604030504040204" pitchFamily="34" charset="0"/>
                <a:cs typeface="Verdana" panose="020B0604030504040204" pitchFamily="34" charset="0"/>
              </a:rPr>
              <a:t>R</a:t>
            </a:r>
            <a:r>
              <a:rPr lang="en-US" sz="2800" dirty="0" smtClean="0">
                <a:latin typeface="Verdana" panose="020B0604030504040204" pitchFamily="34" charset="0"/>
                <a:ea typeface="Verdana" panose="020B0604030504040204" pitchFamily="34" charset="0"/>
                <a:cs typeface="Verdana" panose="020B0604030504040204" pitchFamily="34" charset="0"/>
              </a:rPr>
              <a:t> = 600 </a:t>
            </a:r>
            <a:r>
              <a:rPr lang="en-US" sz="2800" dirty="0" err="1" smtClean="0">
                <a:latin typeface="Verdana" panose="020B0604030504040204" pitchFamily="34" charset="0"/>
                <a:ea typeface="Verdana" panose="020B0604030504040204" pitchFamily="34" charset="0"/>
                <a:cs typeface="Verdana" panose="020B0604030504040204" pitchFamily="34" charset="0"/>
              </a:rPr>
              <a:t>ms</a:t>
            </a:r>
            <a:r>
              <a:rPr lang="en-US" sz="2800" dirty="0" smtClean="0">
                <a:latin typeface="Verdana" panose="020B0604030504040204" pitchFamily="34" charset="0"/>
                <a:ea typeface="Verdana" panose="020B0604030504040204" pitchFamily="34" charset="0"/>
                <a:cs typeface="Verdana" panose="020B0604030504040204" pitchFamily="34" charset="0"/>
              </a:rPr>
              <a:t>, short </a:t>
            </a:r>
            <a:r>
              <a:rPr lang="en-US" sz="2800" i="1" dirty="0" smtClean="0">
                <a:latin typeface="Verdana" panose="020B0604030504040204" pitchFamily="34" charset="0"/>
                <a:ea typeface="Verdana" panose="020B0604030504040204" pitchFamily="34" charset="0"/>
                <a:cs typeface="Verdana" panose="020B0604030504040204" pitchFamily="34" charset="0"/>
              </a:rPr>
              <a:t>T</a:t>
            </a:r>
            <a:r>
              <a:rPr lang="en-US" sz="2800" i="1" baseline="-25000" dirty="0" smtClean="0">
                <a:latin typeface="Verdana" panose="020B0604030504040204" pitchFamily="34" charset="0"/>
                <a:ea typeface="Verdana" panose="020B0604030504040204" pitchFamily="34" charset="0"/>
                <a:cs typeface="Verdana" panose="020B0604030504040204" pitchFamily="34" charset="0"/>
              </a:rPr>
              <a:t>E </a:t>
            </a:r>
            <a:r>
              <a:rPr lang="en-US" sz="2800" dirty="0" smtClean="0">
                <a:latin typeface="Verdana" panose="020B0604030504040204" pitchFamily="34" charset="0"/>
                <a:ea typeface="Verdana" panose="020B0604030504040204" pitchFamily="34" charset="0"/>
                <a:cs typeface="Verdana" panose="020B0604030504040204" pitchFamily="34" charset="0"/>
              </a:rPr>
              <a:t>= 17 </a:t>
            </a:r>
            <a:r>
              <a:rPr lang="en-US" sz="2800" dirty="0" err="1" smtClean="0">
                <a:latin typeface="Verdana" panose="020B0604030504040204" pitchFamily="34" charset="0"/>
                <a:ea typeface="Verdana" panose="020B0604030504040204" pitchFamily="34" charset="0"/>
                <a:cs typeface="Verdana" panose="020B0604030504040204" pitchFamily="34" charset="0"/>
              </a:rPr>
              <a:t>ms</a:t>
            </a:r>
            <a:r>
              <a:rPr lang="en-US" sz="2800" dirty="0" smtClean="0">
                <a:latin typeface="Verdana" panose="020B0604030504040204" pitchFamily="34" charset="0"/>
                <a:ea typeface="Verdana" panose="020B0604030504040204" pitchFamily="34" charset="0"/>
                <a:cs typeface="Verdana" panose="020B0604030504040204" pitchFamily="34" charset="0"/>
              </a:rPr>
              <a:t> and </a:t>
            </a:r>
            <a:r>
              <a:rPr lang="en-US" sz="28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 </a:t>
            </a:r>
            <a:r>
              <a:rPr lang="en-US" sz="2800"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/2. </a:t>
            </a:r>
            <a:endParaRPr lang="en-US" sz="28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endParaRPr>
          </a:p>
          <a:p>
            <a:pPr marL="457200" indent="-274320">
              <a:spcBef>
                <a:spcPts val="600"/>
              </a:spcBef>
              <a:buFont typeface="Arial" panose="020B0604020202020204" pitchFamily="34" charset="0"/>
              <a:buChar char="•"/>
            </a:pPr>
            <a:r>
              <a:rPr lang="en-US" sz="2800" i="1" dirty="0">
                <a:latin typeface="Verdana" panose="020B0604030504040204" pitchFamily="34" charset="0"/>
                <a:ea typeface="Verdana" panose="020B0604030504040204" pitchFamily="34" charset="0"/>
                <a:cs typeface="Verdana" panose="020B0604030504040204" pitchFamily="34" charset="0"/>
              </a:rPr>
              <a:t>T</a:t>
            </a:r>
            <a:r>
              <a:rPr lang="en-US" sz="2800" i="1" baseline="-25000" dirty="0">
                <a:latin typeface="Verdana" panose="020B0604030504040204" pitchFamily="34" charset="0"/>
                <a:ea typeface="Verdana" panose="020B0604030504040204" pitchFamily="34" charset="0"/>
                <a:cs typeface="Verdana" panose="020B0604030504040204" pitchFamily="34" charset="0"/>
              </a:rPr>
              <a:t>R</a:t>
            </a:r>
            <a:r>
              <a:rPr lang="en-US" sz="28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falls in between the </a:t>
            </a:r>
            <a:r>
              <a:rPr lang="en-US" sz="2800" i="1" dirty="0" smtClean="0">
                <a:latin typeface="Verdana" panose="020B0604030504040204" pitchFamily="34" charset="0"/>
                <a:ea typeface="Verdana" panose="020B0604030504040204" pitchFamily="34" charset="0"/>
                <a:cs typeface="Verdana" panose="020B0604030504040204" pitchFamily="34" charset="0"/>
              </a:rPr>
              <a:t>T</a:t>
            </a:r>
            <a:r>
              <a:rPr lang="en-US" sz="2800" i="1" baseline="-25000" dirty="0" smtClean="0">
                <a:latin typeface="Verdana" panose="020B0604030504040204" pitchFamily="34" charset="0"/>
                <a:ea typeface="Verdana" panose="020B0604030504040204" pitchFamily="34" charset="0"/>
                <a:cs typeface="Verdana" panose="020B0604030504040204" pitchFamily="34" charset="0"/>
              </a:rPr>
              <a:t>1</a:t>
            </a:r>
            <a:r>
              <a:rPr lang="en-US" sz="28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values for GM and WM but is much smaller than that of CSF. </a:t>
            </a:r>
          </a:p>
          <a:p>
            <a:pPr marL="457200" indent="-274320">
              <a:spcBef>
                <a:spcPts val="600"/>
              </a:spcBef>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GM and WM will have recovered approximately two-thirds of their longitudinal magnetization, whereas CSF will have recovered relatively little. </a:t>
            </a:r>
          </a:p>
        </p:txBody>
      </p:sp>
      <p:pic>
        <p:nvPicPr>
          <p:cNvPr id="2" name="Picture 1"/>
          <p:cNvPicPr>
            <a:picLocks noChangeAspect="1"/>
          </p:cNvPicPr>
          <p:nvPr/>
        </p:nvPicPr>
        <p:blipFill>
          <a:blip r:embed="rId3"/>
          <a:stretch>
            <a:fillRect/>
          </a:stretch>
        </p:blipFill>
        <p:spPr>
          <a:xfrm>
            <a:off x="7204494" y="4495800"/>
            <a:ext cx="1905001" cy="2362200"/>
          </a:xfrm>
          <a:prstGeom prst="rect">
            <a:avLst/>
          </a:prstGeom>
        </p:spPr>
      </p:pic>
      <p:sp>
        <p:nvSpPr>
          <p:cNvPr id="6" name="Rectangle 5"/>
          <p:cNvSpPr/>
          <p:nvPr/>
        </p:nvSpPr>
        <p:spPr>
          <a:xfrm>
            <a:off x="-25879" y="4666666"/>
            <a:ext cx="7417279" cy="1892826"/>
          </a:xfrm>
          <a:prstGeom prst="rect">
            <a:avLst/>
          </a:prstGeom>
        </p:spPr>
        <p:txBody>
          <a:bodyPr wrap="square" lIns="0" rIns="0">
            <a:spAutoFit/>
          </a:bodyPr>
          <a:lstStyle/>
          <a:p>
            <a:pPr marL="457200" indent="-274320">
              <a:spcBef>
                <a:spcPts val="600"/>
              </a:spcBef>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CSF signal smaller than GM and WM signals.</a:t>
            </a:r>
          </a:p>
          <a:p>
            <a:pPr marL="457200" indent="-274320">
              <a:spcBef>
                <a:spcPts val="600"/>
              </a:spcBef>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GM and WM are relatively bright, while the CSF is dark in the image.</a:t>
            </a:r>
          </a:p>
        </p:txBody>
      </p:sp>
    </p:spTree>
    <p:extLst>
      <p:ext uri="{BB962C8B-B14F-4D97-AF65-F5344CB8AC3E}">
        <p14:creationId xmlns:p14="http://schemas.microsoft.com/office/powerpoint/2010/main" val="22895627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706617" y="5701368"/>
            <a:ext cx="3389255" cy="758655"/>
          </a:xfrm>
          <a:prstGeom prst="rect">
            <a:avLst/>
          </a:prstGeom>
        </p:spPr>
      </p:pic>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rgbClr val="3C38DC"/>
                </a:solidFill>
              </a:rPr>
              <a:t>Brain Tissue Parameters</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641667663"/>
              </p:ext>
            </p:extLst>
          </p:nvPr>
        </p:nvGraphicFramePr>
        <p:xfrm>
          <a:off x="228600" y="3118577"/>
          <a:ext cx="8001000" cy="1483360"/>
        </p:xfrm>
        <a:graphic>
          <a:graphicData uri="http://schemas.openxmlformats.org/drawingml/2006/table">
            <a:tbl>
              <a:tblPr firstRow="1" bandRow="1">
                <a:tableStyleId>{5C22544A-7EE6-4342-B048-85BDC9FD1C3A}</a:tableStyleId>
              </a:tblPr>
              <a:tblGrid>
                <a:gridCol w="2000250"/>
                <a:gridCol w="2000250"/>
                <a:gridCol w="2000250"/>
                <a:gridCol w="2000250"/>
              </a:tblGrid>
              <a:tr h="370840">
                <a:tc>
                  <a:txBody>
                    <a:bodyPr/>
                    <a:lstStyle/>
                    <a:p>
                      <a:pPr algn="ctr"/>
                      <a:r>
                        <a:rPr lang="en-US" dirty="0" smtClean="0">
                          <a:solidFill>
                            <a:schemeClr val="tx1"/>
                          </a:solidFill>
                        </a:rPr>
                        <a:t>Weighted Image</a:t>
                      </a:r>
                      <a:endParaRPr lang="en-US" dirty="0">
                        <a:solidFill>
                          <a:schemeClr val="tx1"/>
                        </a:solidFill>
                      </a:endParaRPr>
                    </a:p>
                  </a:txBody>
                  <a:tcPr/>
                </a:tc>
                <a:tc>
                  <a:txBody>
                    <a:bodyPr/>
                    <a:lstStyle/>
                    <a:p>
                      <a:pPr algn="ctr"/>
                      <a:r>
                        <a:rPr lang="en-US" sz="1800" i="1" dirty="0" smtClean="0">
                          <a:solidFill>
                            <a:schemeClr val="tx1"/>
                          </a:solidFill>
                          <a:latin typeface="Times New Roman" panose="02020603050405020304" pitchFamily="18" charset="0"/>
                          <a:cs typeface="Times New Roman" panose="02020603050405020304" pitchFamily="18" charset="0"/>
                        </a:rPr>
                        <a:t>T</a:t>
                      </a:r>
                      <a:r>
                        <a:rPr lang="en-US" sz="1800" i="1" baseline="-25000" dirty="0" smtClean="0">
                          <a:solidFill>
                            <a:schemeClr val="tx1"/>
                          </a:solidFill>
                          <a:latin typeface="Times New Roman" panose="02020603050405020304" pitchFamily="18" charset="0"/>
                          <a:cs typeface="Times New Roman" panose="02020603050405020304" pitchFamily="18" charset="0"/>
                        </a:rPr>
                        <a:t>R</a:t>
                      </a:r>
                      <a:endParaRPr lang="en-U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dirty="0" smtClean="0">
                          <a:solidFill>
                            <a:schemeClr val="tx1"/>
                          </a:solidFill>
                          <a:latin typeface="Times New Roman" panose="02020603050405020304" pitchFamily="18" charset="0"/>
                          <a:cs typeface="Times New Roman" panose="02020603050405020304" pitchFamily="18" charset="0"/>
                        </a:rPr>
                        <a:t>T</a:t>
                      </a:r>
                      <a:r>
                        <a:rPr lang="en-US" sz="1800" i="1" baseline="-25000" dirty="0" smtClean="0">
                          <a:solidFill>
                            <a:schemeClr val="tx1"/>
                          </a:solidFill>
                          <a:latin typeface="Times New Roman" panose="02020603050405020304" pitchFamily="18" charset="0"/>
                          <a:cs typeface="Times New Roman" panose="02020603050405020304" pitchFamily="18" charset="0"/>
                        </a:rPr>
                        <a:t>E</a:t>
                      </a:r>
                      <a:endParaRPr lang="en-US" dirty="0" smtClean="0">
                        <a:solidFill>
                          <a:schemeClr val="tx1"/>
                        </a:solidFill>
                      </a:endParaRPr>
                    </a:p>
                  </a:txBody>
                  <a:tcPr/>
                </a:tc>
                <a:tc>
                  <a:txBody>
                    <a:bodyPr/>
                    <a:lstStyle/>
                    <a:p>
                      <a:pPr algn="ctr"/>
                      <a:r>
                        <a:rPr lang="en-US" sz="1800" dirty="0" smtClean="0">
                          <a:solidFill>
                            <a:schemeClr val="tx1"/>
                          </a:solidFill>
                          <a:sym typeface="Symbol" panose="05050102010706020507" pitchFamily="18" charset="2"/>
                        </a:rPr>
                        <a:t></a:t>
                      </a:r>
                      <a:endParaRPr lang="en-US" dirty="0">
                        <a:solidFill>
                          <a:schemeClr val="tx1"/>
                        </a:solidFill>
                      </a:endParaRPr>
                    </a:p>
                  </a:txBody>
                  <a:tcPr/>
                </a:tc>
              </a:tr>
              <a:tr h="370840">
                <a:tc>
                  <a:txBody>
                    <a:bodyPr/>
                    <a:lstStyle/>
                    <a:p>
                      <a:r>
                        <a:rPr lang="en-US" dirty="0" smtClean="0">
                          <a:solidFill>
                            <a:schemeClr val="tx1"/>
                          </a:solidFill>
                        </a:rPr>
                        <a:t>P</a:t>
                      </a:r>
                      <a:r>
                        <a:rPr lang="en-US" baseline="-25000" dirty="0" smtClean="0">
                          <a:solidFill>
                            <a:schemeClr val="tx1"/>
                          </a:solidFill>
                        </a:rPr>
                        <a:t>D</a:t>
                      </a:r>
                      <a:endParaRPr lang="en-US" baseline="-25000" dirty="0">
                        <a:solidFill>
                          <a:schemeClr val="tx1"/>
                        </a:solidFill>
                      </a:endParaRPr>
                    </a:p>
                  </a:txBody>
                  <a:tcPr/>
                </a:tc>
                <a:tc>
                  <a:txBody>
                    <a:bodyPr/>
                    <a:lstStyle/>
                    <a:p>
                      <a:r>
                        <a:rPr lang="en-US" sz="1800" dirty="0" smtClean="0">
                          <a:latin typeface="Verdana" panose="020B0604030504040204" pitchFamily="34" charset="0"/>
                        </a:rPr>
                        <a:t>Long 3500 </a:t>
                      </a:r>
                      <a:r>
                        <a:rPr lang="en-US" sz="1800" dirty="0" err="1" smtClean="0">
                          <a:latin typeface="Verdana" panose="020B0604030504040204" pitchFamily="34" charset="0"/>
                        </a:rPr>
                        <a:t>ms</a:t>
                      </a:r>
                      <a:endParaRPr lang="en-US" dirty="0">
                        <a:solidFill>
                          <a:schemeClr val="tx1"/>
                        </a:solidFill>
                      </a:endParaRPr>
                    </a:p>
                  </a:txBody>
                  <a:tcPr/>
                </a:tc>
                <a:tc>
                  <a:txBody>
                    <a:bodyPr/>
                    <a:lstStyle/>
                    <a:p>
                      <a:r>
                        <a:rPr lang="en-US" sz="1800" dirty="0" smtClean="0">
                          <a:latin typeface="Verdana" panose="020B0604030504040204" pitchFamily="34" charset="0"/>
                        </a:rPr>
                        <a:t>Short 17 </a:t>
                      </a:r>
                      <a:r>
                        <a:rPr lang="en-US" sz="1800" dirty="0" err="1" smtClean="0">
                          <a:latin typeface="Verdana" panose="020B0604030504040204" pitchFamily="34" charset="0"/>
                        </a:rPr>
                        <a:t>ms</a:t>
                      </a:r>
                      <a:endParaRPr lang="en-US" dirty="0">
                        <a:solidFill>
                          <a:schemeClr val="tx1"/>
                        </a:solidFill>
                      </a:endParaRPr>
                    </a:p>
                  </a:txBody>
                  <a:tcPr/>
                </a:tc>
                <a:tc>
                  <a:txBody>
                    <a:bodyPr/>
                    <a:lstStyle/>
                    <a:p>
                      <a:r>
                        <a:rPr lang="en-US" sz="1800" dirty="0" smtClean="0">
                          <a:sym typeface="Symbol" panose="05050102010706020507" pitchFamily="18" charset="2"/>
                        </a:rPr>
                        <a:t>/2</a:t>
                      </a:r>
                      <a:endParaRPr lang="en-US" dirty="0">
                        <a:solidFill>
                          <a:schemeClr val="tx1"/>
                        </a:solidFill>
                      </a:endParaRPr>
                    </a:p>
                  </a:txBody>
                  <a:tcPr/>
                </a:tc>
              </a:tr>
              <a:tr h="370840">
                <a:tc>
                  <a:txBody>
                    <a:bodyPr/>
                    <a:lstStyle/>
                    <a:p>
                      <a:r>
                        <a:rPr lang="en-US" dirty="0" smtClean="0">
                          <a:solidFill>
                            <a:schemeClr val="tx1"/>
                          </a:solidFill>
                        </a:rPr>
                        <a:t>T</a:t>
                      </a:r>
                      <a:r>
                        <a:rPr lang="en-US" baseline="-25000" dirty="0" smtClean="0">
                          <a:solidFill>
                            <a:schemeClr val="tx1"/>
                          </a:solidFill>
                        </a:rPr>
                        <a:t>2</a:t>
                      </a:r>
                      <a:endParaRPr lang="en-US" baseline="-25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Verdana" panose="020B0604030504040204" pitchFamily="34" charset="0"/>
                        </a:rPr>
                        <a:t>Long 3500 </a:t>
                      </a:r>
                      <a:r>
                        <a:rPr lang="en-US" sz="1800" dirty="0" err="1" smtClean="0">
                          <a:latin typeface="Verdana" panose="020B0604030504040204" pitchFamily="34" charset="0"/>
                        </a:rPr>
                        <a:t>ms</a:t>
                      </a:r>
                      <a:endParaRPr lang="en-US" dirty="0" smtClean="0">
                        <a:solidFill>
                          <a:schemeClr val="tx1"/>
                        </a:solidFill>
                      </a:endParaRPr>
                    </a:p>
                  </a:txBody>
                  <a:tcPr/>
                </a:tc>
                <a:tc>
                  <a:txBody>
                    <a:bodyPr/>
                    <a:lstStyle/>
                    <a:p>
                      <a:r>
                        <a:rPr lang="en-US" sz="1800" dirty="0" smtClean="0">
                          <a:latin typeface="Verdana" panose="020B0604030504040204" pitchFamily="34" charset="0"/>
                        </a:rPr>
                        <a:t>long  </a:t>
                      </a:r>
                      <a:r>
                        <a:rPr lang="en-US" sz="1800" i="1" dirty="0" smtClean="0">
                          <a:latin typeface="Times New Roman" panose="02020603050405020304" pitchFamily="18" charset="0"/>
                          <a:cs typeface="Times New Roman" panose="02020603050405020304" pitchFamily="18" charset="0"/>
                        </a:rPr>
                        <a:t>T</a:t>
                      </a:r>
                      <a:r>
                        <a:rPr lang="en-US" sz="1800" baseline="-25000" dirty="0" smtClean="0">
                          <a:latin typeface="Verdana" panose="020B0604030504040204" pitchFamily="34" charset="0"/>
                        </a:rPr>
                        <a:t>2</a:t>
                      </a:r>
                      <a:r>
                        <a:rPr lang="en-US" sz="1800" dirty="0" smtClean="0">
                          <a:latin typeface="Verdana" panose="020B0604030504040204" pitchFamily="34" charset="0"/>
                        </a:rPr>
                        <a:t> </a:t>
                      </a:r>
                      <a:endParaRPr lang="en-US" dirty="0">
                        <a:solidFill>
                          <a:schemeClr val="tx1"/>
                        </a:solidFill>
                      </a:endParaRPr>
                    </a:p>
                  </a:txBody>
                  <a:tcPr/>
                </a:tc>
                <a:tc>
                  <a:txBody>
                    <a:bodyPr/>
                    <a:lstStyle/>
                    <a:p>
                      <a:endParaRPr lang="en-US" dirty="0">
                        <a:solidFill>
                          <a:schemeClr val="tx1"/>
                        </a:solidFill>
                      </a:endParaRPr>
                    </a:p>
                  </a:txBody>
                  <a:tcPr/>
                </a:tc>
              </a:tr>
              <a:tr h="370840">
                <a:tc>
                  <a:txBody>
                    <a:bodyPr/>
                    <a:lstStyle/>
                    <a:p>
                      <a:r>
                        <a:rPr lang="en-US" dirty="0" smtClean="0">
                          <a:solidFill>
                            <a:schemeClr val="tx1"/>
                          </a:solidFill>
                        </a:rPr>
                        <a:t>T</a:t>
                      </a:r>
                      <a:r>
                        <a:rPr lang="en-US" baseline="-25000" dirty="0" smtClean="0">
                          <a:solidFill>
                            <a:schemeClr val="tx1"/>
                          </a:solidFill>
                        </a:rPr>
                        <a:t>1</a:t>
                      </a:r>
                      <a:endParaRPr lang="en-US" baseline="-25000" dirty="0">
                        <a:solidFill>
                          <a:schemeClr val="tx1"/>
                        </a:solidFill>
                      </a:endParaRPr>
                    </a:p>
                  </a:txBody>
                  <a:tcPr/>
                </a:tc>
                <a:tc>
                  <a:txBody>
                    <a:bodyPr/>
                    <a:lstStyle/>
                    <a:p>
                      <a:r>
                        <a:rPr lang="en-US" dirty="0" smtClean="0">
                          <a:solidFill>
                            <a:schemeClr val="tx1"/>
                          </a:solidFill>
                        </a:rPr>
                        <a:t>Short 600 </a:t>
                      </a:r>
                      <a:r>
                        <a:rPr lang="en-US" dirty="0" err="1" smtClean="0">
                          <a:solidFill>
                            <a:schemeClr val="tx1"/>
                          </a:solidFill>
                        </a:rPr>
                        <a:t>ms</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Verdana" panose="020B0604030504040204" pitchFamily="34" charset="0"/>
                        </a:rPr>
                        <a:t>Short 17 </a:t>
                      </a:r>
                      <a:r>
                        <a:rPr lang="en-US" sz="1800" dirty="0" err="1" smtClean="0">
                          <a:latin typeface="Verdana" panose="020B0604030504040204" pitchFamily="34" charset="0"/>
                        </a:rPr>
                        <a:t>ms</a:t>
                      </a:r>
                      <a:endParaRPr lang="en-US" dirty="0" smtClean="0">
                        <a:solidFill>
                          <a:schemeClr val="tx1"/>
                        </a:solidFill>
                      </a:endParaRPr>
                    </a:p>
                  </a:txBody>
                  <a:tcPr/>
                </a:tc>
                <a:tc>
                  <a:txBody>
                    <a:bodyPr/>
                    <a:lstStyle/>
                    <a:p>
                      <a:r>
                        <a:rPr lang="en-US" sz="1800" dirty="0" smtClean="0">
                          <a:sym typeface="Symbol" panose="05050102010706020507" pitchFamily="18" charset="2"/>
                        </a:rPr>
                        <a:t>/2</a:t>
                      </a:r>
                      <a:endParaRPr lang="en-US" dirty="0">
                        <a:solidFill>
                          <a:schemeClr val="tx1"/>
                        </a:solidFill>
                      </a:endParaRPr>
                    </a:p>
                  </a:txBody>
                  <a:tcPr/>
                </a:tc>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76200" y="4861152"/>
                <a:ext cx="5390770" cy="4680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𝑥𝑦</m:t>
                          </m:r>
                        </m:sub>
                      </m:sSub>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𝑡</m:t>
                          </m:r>
                        </m:e>
                      </m:d>
                      <m:r>
                        <a:rPr lang="en-US" sz="2600" i="1" smtClean="0">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 </m:t>
                      </m:r>
                      <m:r>
                        <m:rPr>
                          <m:sty m:val="p"/>
                        </m:rPr>
                        <a:rPr lang="en-US" sz="2600" b="0" i="0" smtClean="0">
                          <a:latin typeface="Cambria Math" panose="02040503050406030204" pitchFamily="18" charset="0"/>
                        </a:rPr>
                        <m:t>sin</m:t>
                      </m:r>
                      <m:r>
                        <a:rPr lang="en-US" sz="2600" b="0" i="1" smtClean="0">
                          <a:latin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𝛼</m:t>
                      </m:r>
                      <m:r>
                        <a:rPr lang="en-US" sz="2600" b="0" i="1" smtClean="0">
                          <a:latin typeface="Cambria Math" panose="02040503050406030204" pitchFamily="18" charset="0"/>
                          <a:ea typeface="Cambria Math" panose="02040503050406030204" pitchFamily="18" charset="0"/>
                        </a:rPr>
                        <m:t> </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𝑒</m:t>
                          </m:r>
                        </m:e>
                        <m:sup>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𝑗</m:t>
                          </m:r>
                          <m:d>
                            <m:dPr>
                              <m:ctrlPr>
                                <a:rPr lang="en-US" sz="2600" i="1">
                                  <a:latin typeface="Cambria Math" panose="02040503050406030204" pitchFamily="18" charset="0"/>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2</m:t>
                              </m:r>
                              <m:r>
                                <a:rPr lang="en-US" sz="2600" i="1">
                                  <a:latin typeface="Cambria Math" panose="02040503050406030204" pitchFamily="18" charset="0"/>
                                  <a:ea typeface="Cambria Math" panose="02040503050406030204" pitchFamily="18" charset="0"/>
                                </a:rPr>
                                <m:t>𝜋</m:t>
                              </m:r>
                              <m:sSub>
                                <m:sSubPr>
                                  <m:ctrlPr>
                                    <a:rPr lang="en-US" sz="2600" i="1">
                                      <a:latin typeface="Cambria Math" panose="02040503050406030204" pitchFamily="18" charset="0"/>
                                      <a:ea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𝑣</m:t>
                                  </m:r>
                                </m:e>
                                <m:sub>
                                  <m:r>
                                    <a:rPr lang="en-US" sz="2600" i="1">
                                      <a:latin typeface="Cambria Math" panose="02040503050406030204" pitchFamily="18" charset="0"/>
                                      <a:ea typeface="Cambria Math" panose="02040503050406030204" pitchFamily="18" charset="0"/>
                                    </a:rPr>
                                    <m:t>0</m:t>
                                  </m:r>
                                </m:sub>
                              </m:sSub>
                              <m:r>
                                <a:rPr lang="en-US" sz="2600" i="1">
                                  <a:latin typeface="Cambria Math" panose="02040503050406030204" pitchFamily="18" charset="0"/>
                                  <a:ea typeface="Cambria Math" panose="02040503050406030204" pitchFamily="18" charset="0"/>
                                </a:rPr>
                                <m:t>𝑡</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𝜙</m:t>
                              </m:r>
                            </m:e>
                          </m:d>
                        </m:sup>
                      </m:sSup>
                      <m:sSup>
                        <m:sSupPr>
                          <m:ctrlPr>
                            <a:rPr lang="en-US" sz="2600" i="1" smtClean="0">
                              <a:latin typeface="Cambria Math" panose="02040503050406030204" pitchFamily="18" charset="0"/>
                              <a:ea typeface="Cambria Math" panose="02040503050406030204" pitchFamily="18" charset="0"/>
                            </a:rPr>
                          </m:ctrlPr>
                        </m:sSupPr>
                        <m:e>
                          <m:r>
                            <a:rPr lang="en-US" sz="2600" b="0" i="1" smtClean="0">
                              <a:latin typeface="Cambria Math"/>
                              <a:ea typeface="Cambria Math" panose="02040503050406030204" pitchFamily="18" charset="0"/>
                            </a:rPr>
                            <m:t>𝑒</m:t>
                          </m:r>
                        </m:e>
                        <m:sup>
                          <m:r>
                            <a:rPr lang="en-US" sz="2600" b="0" i="1" smtClean="0">
                              <a:latin typeface="Cambria Math"/>
                              <a:ea typeface="Cambria Math" panose="02040503050406030204" pitchFamily="18" charset="0"/>
                            </a:rPr>
                            <m:t>−</m:t>
                          </m:r>
                          <m:r>
                            <a:rPr lang="en-US" sz="2600" b="0" i="1" smtClean="0">
                              <a:latin typeface="Cambria Math"/>
                              <a:ea typeface="Cambria Math" panose="02040503050406030204" pitchFamily="18" charset="0"/>
                            </a:rPr>
                            <m:t>𝑡</m:t>
                          </m:r>
                          <m:r>
                            <a:rPr lang="en-US" sz="2600" b="0" i="1" smtClean="0">
                              <a:latin typeface="Cambria Math"/>
                              <a:ea typeface="Cambria Math" panose="02040503050406030204" pitchFamily="18" charset="0"/>
                            </a:rPr>
                            <m:t>/</m:t>
                          </m:r>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a:ea typeface="Cambria Math" panose="02040503050406030204" pitchFamily="18" charset="0"/>
                                </a:rPr>
                                <m:t>𝑇</m:t>
                              </m:r>
                            </m:e>
                            <m:sub>
                              <m:r>
                                <a:rPr lang="en-US" sz="2600" b="0" i="1" smtClean="0">
                                  <a:latin typeface="Cambria Math"/>
                                  <a:ea typeface="Cambria Math" panose="02040503050406030204" pitchFamily="18" charset="0"/>
                                </a:rPr>
                                <m:t>2</m:t>
                              </m:r>
                            </m:sub>
                          </m:sSub>
                        </m:sup>
                      </m:sSup>
                    </m:oMath>
                  </m:oMathPara>
                </a14:m>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76200" y="4861152"/>
                <a:ext cx="5390770" cy="46801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0257" y="5593866"/>
                <a:ext cx="6066341" cy="451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𝑧</m:t>
                          </m:r>
                        </m:sub>
                      </m:sSub>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𝑡</m:t>
                          </m:r>
                        </m:e>
                      </m:d>
                      <m:r>
                        <a:rPr lang="en-US" sz="2600" i="1" smtClean="0">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 </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1−</m:t>
                          </m:r>
                          <m:sSup>
                            <m:sSupPr>
                              <m:ctrlPr>
                                <a:rPr lang="en-US" sz="2600" i="1">
                                  <a:latin typeface="Cambria Math" panose="02040503050406030204" pitchFamily="18" charset="0"/>
                                  <a:ea typeface="Cambria Math" panose="02040503050406030204" pitchFamily="18" charset="0"/>
                                </a:rPr>
                              </m:ctrlPr>
                            </m:sSupPr>
                            <m:e>
                              <m:r>
                                <a:rPr lang="en-US" sz="2600" i="1">
                                  <a:latin typeface="Cambria Math"/>
                                  <a:ea typeface="Cambria Math" panose="02040503050406030204" pitchFamily="18" charset="0"/>
                                </a:rPr>
                                <m:t>𝑒</m:t>
                              </m:r>
                            </m:e>
                            <m:sup>
                              <m:r>
                                <a:rPr lang="en-US" sz="2600" i="1">
                                  <a:latin typeface="Cambria Math"/>
                                  <a:ea typeface="Cambria Math" panose="02040503050406030204" pitchFamily="18" charset="0"/>
                                </a:rPr>
                                <m:t>−</m:t>
                              </m:r>
                              <m:r>
                                <a:rPr lang="en-US" sz="2600" i="1">
                                  <a:latin typeface="Cambria Math"/>
                                  <a:ea typeface="Cambria Math" panose="02040503050406030204" pitchFamily="18" charset="0"/>
                                </a:rPr>
                                <m:t>𝑡</m:t>
                              </m:r>
                              <m:r>
                                <a:rPr lang="en-US" sz="2600" i="1">
                                  <a:latin typeface="Cambria Math"/>
                                  <a:ea typeface="Cambria Math" panose="02040503050406030204" pitchFamily="18" charset="0"/>
                                </a:rPr>
                                <m:t>/</m:t>
                              </m:r>
                              <m:sSub>
                                <m:sSubPr>
                                  <m:ctrlPr>
                                    <a:rPr lang="en-US" sz="2600" i="1">
                                      <a:latin typeface="Cambria Math" panose="02040503050406030204" pitchFamily="18" charset="0"/>
                                      <a:ea typeface="Cambria Math" panose="02040503050406030204" pitchFamily="18" charset="0"/>
                                    </a:rPr>
                                  </m:ctrlPr>
                                </m:sSubPr>
                                <m:e>
                                  <m:r>
                                    <a:rPr lang="en-US" sz="2600" i="1">
                                      <a:latin typeface="Cambria Math"/>
                                      <a:ea typeface="Cambria Math" panose="02040503050406030204" pitchFamily="18" charset="0"/>
                                    </a:rPr>
                                    <m:t>𝑇</m:t>
                                  </m:r>
                                </m:e>
                                <m:sub>
                                  <m:r>
                                    <a:rPr lang="en-US" sz="2600" b="0" i="1" smtClean="0">
                                      <a:latin typeface="Cambria Math" panose="02040503050406030204" pitchFamily="18" charset="0"/>
                                      <a:ea typeface="Cambria Math" panose="02040503050406030204" pitchFamily="18" charset="0"/>
                                    </a:rPr>
                                    <m:t>1</m:t>
                                  </m:r>
                                </m:sub>
                              </m:sSub>
                            </m:sup>
                          </m:sSup>
                        </m:e>
                      </m:d>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0</m:t>
                          </m:r>
                        </m:sub>
                      </m:sSub>
                      <m:r>
                        <m:rPr>
                          <m:nor/>
                        </m:rPr>
                        <a:rPr lang="en-US" sz="2600" b="0" i="0" smtClean="0">
                          <a:latin typeface="Cambria Math" panose="02040503050406030204" pitchFamily="18" charset="0"/>
                        </a:rPr>
                        <m:t>cos</m:t>
                      </m:r>
                      <m:r>
                        <a:rPr lang="en-US" sz="2600" b="0" i="1" smtClean="0">
                          <a:latin typeface="Cambria Math" panose="02040503050406030204" pitchFamily="18" charset="0"/>
                          <a:ea typeface="Cambria Math" panose="02040503050406030204" pitchFamily="18" charset="0"/>
                        </a:rPr>
                        <m:t>𝛼</m:t>
                      </m:r>
                      <m:r>
                        <a:rPr lang="en-US" sz="2600" b="0" i="1" smtClean="0">
                          <a:latin typeface="Cambria Math" panose="02040503050406030204" pitchFamily="18" charset="0"/>
                          <a:ea typeface="Cambria Math" panose="02040503050406030204" pitchFamily="18" charset="0"/>
                        </a:rPr>
                        <m:t> </m:t>
                      </m:r>
                      <m:sSup>
                        <m:sSupPr>
                          <m:ctrlPr>
                            <a:rPr lang="en-US" sz="2600" i="1" smtClean="0">
                              <a:latin typeface="Cambria Math" panose="02040503050406030204" pitchFamily="18" charset="0"/>
                              <a:ea typeface="Cambria Math" panose="02040503050406030204" pitchFamily="18" charset="0"/>
                            </a:rPr>
                          </m:ctrlPr>
                        </m:sSupPr>
                        <m:e>
                          <m:r>
                            <a:rPr lang="en-US" sz="2600" b="0" i="1" smtClean="0">
                              <a:latin typeface="Cambria Math"/>
                              <a:ea typeface="Cambria Math" panose="02040503050406030204" pitchFamily="18" charset="0"/>
                            </a:rPr>
                            <m:t>𝑒</m:t>
                          </m:r>
                        </m:e>
                        <m:sup>
                          <m:r>
                            <a:rPr lang="en-US" sz="2600" b="0" i="1" smtClean="0">
                              <a:latin typeface="Cambria Math"/>
                              <a:ea typeface="Cambria Math" panose="02040503050406030204" pitchFamily="18" charset="0"/>
                            </a:rPr>
                            <m:t>−</m:t>
                          </m:r>
                          <m:r>
                            <a:rPr lang="en-US" sz="2600" b="0" i="1" smtClean="0">
                              <a:latin typeface="Cambria Math"/>
                              <a:ea typeface="Cambria Math" panose="02040503050406030204" pitchFamily="18" charset="0"/>
                            </a:rPr>
                            <m:t>𝑡</m:t>
                          </m:r>
                          <m:r>
                            <a:rPr lang="en-US" sz="2600" b="0" i="1" smtClean="0">
                              <a:latin typeface="Cambria Math"/>
                              <a:ea typeface="Cambria Math" panose="02040503050406030204" pitchFamily="18" charset="0"/>
                            </a:rPr>
                            <m:t>/</m:t>
                          </m:r>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a:ea typeface="Cambria Math" panose="02040503050406030204" pitchFamily="18" charset="0"/>
                                </a:rPr>
                                <m:t>𝑇</m:t>
                              </m:r>
                            </m:e>
                            <m:sub>
                              <m:r>
                                <a:rPr lang="en-US" sz="2600" b="0" i="1" smtClean="0">
                                  <a:latin typeface="Cambria Math" panose="02040503050406030204" pitchFamily="18" charset="0"/>
                                  <a:ea typeface="Cambria Math" panose="02040503050406030204" pitchFamily="18" charset="0"/>
                                </a:rPr>
                                <m:t>1</m:t>
                              </m:r>
                            </m:sub>
                          </m:sSub>
                        </m:sup>
                      </m:sSup>
                    </m:oMath>
                  </m:oMathPara>
                </a14:m>
                <a:endParaRPr lang="en-US" sz="2600" dirty="0"/>
              </a:p>
            </p:txBody>
          </p:sp>
        </mc:Choice>
        <mc:Fallback xmlns="">
          <p:sp>
            <p:nvSpPr>
              <p:cNvPr id="9" name="TextBox 8"/>
              <p:cNvSpPr txBox="1">
                <a:spLocks noRot="1" noChangeAspect="1" noMove="1" noResize="1" noEditPoints="1" noAdjustHandles="1" noChangeArrowheads="1" noChangeShapeType="1" noTextEdit="1"/>
              </p:cNvSpPr>
              <p:nvPr/>
            </p:nvSpPr>
            <p:spPr>
              <a:xfrm>
                <a:off x="40257" y="5593866"/>
                <a:ext cx="6066341" cy="45166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0257" y="6259575"/>
                <a:ext cx="5960798" cy="4680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𝑥𝑦</m:t>
                          </m:r>
                        </m:sub>
                      </m:sSub>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𝑡</m:t>
                          </m:r>
                        </m:e>
                      </m:d>
                      <m:r>
                        <a:rPr lang="en-US" sz="260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𝑀</m:t>
                          </m:r>
                        </m:e>
                        <m:sub>
                          <m:r>
                            <a:rPr lang="en-US" sz="2600" b="0" i="1" smtClean="0">
                              <a:latin typeface="Cambria Math" panose="02040503050406030204" pitchFamily="18" charset="0"/>
                            </a:rPr>
                            <m:t>𝑧</m:t>
                          </m:r>
                        </m:sub>
                      </m:sSub>
                      <m:d>
                        <m:dPr>
                          <m:ctrlPr>
                            <a:rPr lang="en-US" sz="2600" i="1">
                              <a:latin typeface="Cambria Math" panose="02040503050406030204" pitchFamily="18" charset="0"/>
                            </a:rPr>
                          </m:ctrlPr>
                        </m:dPr>
                        <m:e>
                          <m:sSup>
                            <m:sSupPr>
                              <m:ctrlPr>
                                <a:rPr lang="en-US" sz="2600" i="1" smtClean="0">
                                  <a:latin typeface="Cambria Math" panose="02040503050406030204" pitchFamily="18" charset="0"/>
                                </a:rPr>
                              </m:ctrlPr>
                            </m:sSupPr>
                            <m:e>
                              <m:r>
                                <a:rPr lang="en-US" sz="2600" b="0" i="1" smtClean="0">
                                  <a:latin typeface="Cambria Math" panose="02040503050406030204" pitchFamily="18" charset="0"/>
                                </a:rPr>
                                <m:t>0</m:t>
                              </m:r>
                            </m:e>
                            <m:sup>
                              <m:r>
                                <a:rPr lang="en-US" sz="2600" b="0" i="1" smtClean="0">
                                  <a:latin typeface="Cambria Math" panose="02040503050406030204" pitchFamily="18" charset="0"/>
                                </a:rPr>
                                <m:t>−</m:t>
                              </m:r>
                            </m:sup>
                          </m:sSup>
                        </m:e>
                      </m:d>
                      <m:r>
                        <m:rPr>
                          <m:sty m:val="p"/>
                        </m:rPr>
                        <a:rPr lang="en-US" sz="2600" b="0" i="0" smtClean="0">
                          <a:latin typeface="Cambria Math" panose="02040503050406030204" pitchFamily="18" charset="0"/>
                        </a:rPr>
                        <m:t>sin</m:t>
                      </m:r>
                      <m:r>
                        <a:rPr lang="en-US" sz="2600" b="0" i="1" smtClean="0">
                          <a:latin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𝛼</m:t>
                      </m:r>
                      <m:r>
                        <a:rPr lang="en-US" sz="2600" b="0" i="1" smtClean="0">
                          <a:latin typeface="Cambria Math" panose="02040503050406030204" pitchFamily="18" charset="0"/>
                          <a:ea typeface="Cambria Math" panose="02040503050406030204" pitchFamily="18" charset="0"/>
                        </a:rPr>
                        <m:t> </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𝑒</m:t>
                          </m:r>
                        </m:e>
                        <m:sup>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𝑗</m:t>
                          </m:r>
                          <m:d>
                            <m:dPr>
                              <m:ctrlPr>
                                <a:rPr lang="en-US" sz="2600" i="1">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2</m:t>
                              </m:r>
                              <m:r>
                                <a:rPr lang="en-US" sz="2600" b="0" i="1" smtClean="0">
                                  <a:latin typeface="Cambria Math" panose="02040503050406030204" pitchFamily="18" charset="0"/>
                                  <a:ea typeface="Cambria Math" panose="02040503050406030204" pitchFamily="18" charset="0"/>
                                </a:rPr>
                                <m:t>𝜋</m:t>
                              </m:r>
                              <m:sSub>
                                <m:sSubPr>
                                  <m:ctrlPr>
                                    <a:rPr lang="en-US" sz="2600" i="1">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𝑣</m:t>
                                  </m:r>
                                </m:e>
                                <m:sub>
                                  <m:r>
                                    <a:rPr lang="en-US" sz="2600" i="1">
                                      <a:latin typeface="Cambria Math" panose="02040503050406030204" pitchFamily="18" charset="0"/>
                                      <a:ea typeface="Cambria Math" panose="02040503050406030204" pitchFamily="18" charset="0"/>
                                    </a:rPr>
                                    <m:t>0</m:t>
                                  </m:r>
                                </m:sub>
                              </m:sSub>
                              <m:r>
                                <a:rPr lang="en-US" sz="2600" i="1">
                                  <a:latin typeface="Cambria Math" panose="02040503050406030204" pitchFamily="18" charset="0"/>
                                  <a:ea typeface="Cambria Math" panose="02040503050406030204" pitchFamily="18" charset="0"/>
                                </a:rPr>
                                <m:t>𝑡</m:t>
                              </m:r>
                              <m:r>
                                <a:rPr lang="en-US" sz="2600" b="0" i="1" smtClean="0">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𝜙</m:t>
                              </m:r>
                            </m:e>
                          </m:d>
                        </m:sup>
                      </m:sSup>
                      <m:sSup>
                        <m:sSupPr>
                          <m:ctrlPr>
                            <a:rPr lang="en-US" sz="2600" i="1" smtClean="0">
                              <a:latin typeface="Cambria Math" panose="02040503050406030204" pitchFamily="18" charset="0"/>
                              <a:ea typeface="Cambria Math" panose="02040503050406030204" pitchFamily="18" charset="0"/>
                            </a:rPr>
                          </m:ctrlPr>
                        </m:sSupPr>
                        <m:e>
                          <m:r>
                            <a:rPr lang="en-US" sz="2600" b="0" i="1" smtClean="0">
                              <a:latin typeface="Cambria Math"/>
                              <a:ea typeface="Cambria Math" panose="02040503050406030204" pitchFamily="18" charset="0"/>
                            </a:rPr>
                            <m:t>𝑒</m:t>
                          </m:r>
                        </m:e>
                        <m:sup>
                          <m:r>
                            <a:rPr lang="en-US" sz="2600" b="0" i="1" smtClean="0">
                              <a:latin typeface="Cambria Math"/>
                              <a:ea typeface="Cambria Math" panose="02040503050406030204" pitchFamily="18" charset="0"/>
                            </a:rPr>
                            <m:t>−</m:t>
                          </m:r>
                          <m:r>
                            <a:rPr lang="en-US" sz="2600" b="0" i="1" smtClean="0">
                              <a:latin typeface="Cambria Math"/>
                              <a:ea typeface="Cambria Math" panose="02040503050406030204" pitchFamily="18" charset="0"/>
                            </a:rPr>
                            <m:t>𝑡</m:t>
                          </m:r>
                          <m:r>
                            <a:rPr lang="en-US" sz="2600" b="0" i="1" smtClean="0">
                              <a:latin typeface="Cambria Math"/>
                              <a:ea typeface="Cambria Math" panose="02040503050406030204" pitchFamily="18" charset="0"/>
                            </a:rPr>
                            <m:t>/</m:t>
                          </m:r>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a:ea typeface="Cambria Math" panose="02040503050406030204" pitchFamily="18" charset="0"/>
                                </a:rPr>
                                <m:t>𝑇</m:t>
                              </m:r>
                            </m:e>
                            <m:sub>
                              <m:r>
                                <a:rPr lang="en-US" sz="2600" b="0" i="1" smtClean="0">
                                  <a:latin typeface="Cambria Math"/>
                                  <a:ea typeface="Cambria Math" panose="02040503050406030204" pitchFamily="18" charset="0"/>
                                </a:rPr>
                                <m:t>2</m:t>
                              </m:r>
                            </m:sub>
                          </m:sSub>
                        </m:sup>
                      </m:sSup>
                    </m:oMath>
                  </m:oMathPara>
                </a14:m>
                <a:endParaRPr lang="en-US" sz="2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0257" y="6259575"/>
                <a:ext cx="5960798" cy="468013"/>
              </a:xfrm>
              <a:prstGeom prst="rect">
                <a:avLst/>
              </a:prstGeom>
              <a:blipFill rotWithShape="0">
                <a:blip r:embed="rId6"/>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7"/>
          <a:stretch>
            <a:fillRect/>
          </a:stretch>
        </p:blipFill>
        <p:spPr>
          <a:xfrm>
            <a:off x="5676425" y="4695114"/>
            <a:ext cx="3437039" cy="741553"/>
          </a:xfrm>
          <a:prstGeom prst="rect">
            <a:avLst/>
          </a:prstGeom>
        </p:spPr>
      </p:pic>
      <p:pic>
        <p:nvPicPr>
          <p:cNvPr id="12" name="Picture 11"/>
          <p:cNvPicPr>
            <a:picLocks noChangeAspect="1"/>
          </p:cNvPicPr>
          <p:nvPr/>
        </p:nvPicPr>
        <p:blipFill>
          <a:blip r:embed="rId8"/>
          <a:stretch>
            <a:fillRect/>
          </a:stretch>
        </p:blipFill>
        <p:spPr>
          <a:xfrm>
            <a:off x="228600" y="872750"/>
            <a:ext cx="7258050" cy="2152650"/>
          </a:xfrm>
          <a:prstGeom prst="rect">
            <a:avLst/>
          </a:prstGeom>
        </p:spPr>
      </p:pic>
    </p:spTree>
    <p:extLst>
      <p:ext uri="{BB962C8B-B14F-4D97-AF65-F5344CB8AC3E}">
        <p14:creationId xmlns:p14="http://schemas.microsoft.com/office/powerpoint/2010/main" val="2665400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Microscopic Magnetization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ASSET5218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571381"/>
            <a:ext cx="6019800" cy="528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398" y="842487"/>
            <a:ext cx="8915401" cy="923330"/>
          </a:xfrm>
          <a:prstGeom prst="rect">
            <a:avLst/>
          </a:prstGeom>
        </p:spPr>
        <p:txBody>
          <a:bodyPr wrap="square">
            <a:spAutoFit/>
          </a:bodyPr>
          <a:lstStyle/>
          <a:p>
            <a:r>
              <a:rPr lang="en-US" altLang="en-US" dirty="0">
                <a:latin typeface="Verdana" panose="020B0604030504040204" pitchFamily="34" charset="0"/>
              </a:rPr>
              <a:t>MR images of (a) the head showing the brain, spinal column, tongue, and vocal tract; (b) the knee; (c) the ankle; (d) the liver; and (e) the lumbar spine. </a:t>
            </a:r>
            <a:endParaRPr lang="en-US" dirty="0"/>
          </a:p>
        </p:txBody>
      </p:sp>
    </p:spTree>
    <p:extLst>
      <p:ext uri="{BB962C8B-B14F-4D97-AF65-F5344CB8AC3E}">
        <p14:creationId xmlns:p14="http://schemas.microsoft.com/office/powerpoint/2010/main" val="3420902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rgbClr val="3C38DC"/>
                </a:solidFill>
                <a:latin typeface="+mn-lt"/>
              </a:rPr>
              <a:t>Inversion Recovery</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8225" y="990600"/>
            <a:ext cx="8923375" cy="892552"/>
          </a:xfrm>
          <a:prstGeom prst="rect">
            <a:avLst/>
          </a:prstGeom>
        </p:spPr>
        <p:txBody>
          <a:bodyPr wrap="square">
            <a:spAutoFit/>
          </a:bodyPr>
          <a:lstStyle/>
          <a:p>
            <a:r>
              <a:rPr lang="en-US" sz="2600" dirty="0" smtClean="0">
                <a:sym typeface="Symbol" panose="05050102010706020507" pitchFamily="18" charset="2"/>
              </a:rPr>
              <a:t>Inversion recovery uses a 180</a:t>
            </a:r>
            <a:r>
              <a:rPr lang="en-US" sz="2600" baseline="30000" dirty="0" smtClean="0">
                <a:sym typeface="Symbol" panose="05050102010706020507" pitchFamily="18" charset="2"/>
              </a:rPr>
              <a:t>o</a:t>
            </a:r>
            <a:r>
              <a:rPr lang="en-US" sz="2600" dirty="0" smtClean="0">
                <a:sym typeface="Symbol" panose="05050102010706020507" pitchFamily="18" charset="2"/>
              </a:rPr>
              <a:t> RF pulse to establish </a:t>
            </a:r>
            <a:r>
              <a:rPr lang="en-US" sz="2600" i="1" dirty="0" smtClean="0">
                <a:latin typeface="Times New Roman" panose="02020603050405020304" pitchFamily="18" charset="0"/>
                <a:cs typeface="Times New Roman" panose="02020603050405020304" pitchFamily="18" charset="0"/>
                <a:sym typeface="Symbol" panose="05050102010706020507" pitchFamily="18" charset="2"/>
              </a:rPr>
              <a:t>T</a:t>
            </a:r>
            <a:r>
              <a:rPr lang="en-US" sz="2600" baseline="-25000" dirty="0" smtClean="0">
                <a:sym typeface="Symbol" panose="05050102010706020507" pitchFamily="18" charset="2"/>
              </a:rPr>
              <a:t>1</a:t>
            </a:r>
            <a:r>
              <a:rPr lang="en-US" sz="2600" dirty="0" smtClean="0">
                <a:sym typeface="Symbol" panose="05050102010706020507" pitchFamily="18" charset="2"/>
              </a:rPr>
              <a:t> contrast. </a:t>
            </a:r>
          </a:p>
        </p:txBody>
      </p:sp>
      <mc:AlternateContent xmlns:mc="http://schemas.openxmlformats.org/markup-compatibility/2006" xmlns:a14="http://schemas.microsoft.com/office/drawing/2010/main">
        <mc:Choice Requires="a14">
          <p:sp>
            <p:nvSpPr>
              <p:cNvPr id="6" name="TextBox 5"/>
              <p:cNvSpPr txBox="1"/>
              <p:nvPr/>
            </p:nvSpPr>
            <p:spPr>
              <a:xfrm>
                <a:off x="470801" y="2445614"/>
                <a:ext cx="2137316"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panose="02040503050406030204" pitchFamily="18" charset="0"/>
                        </a:rPr>
                        <m:t>𝑀</m:t>
                      </m:r>
                      <m:d>
                        <m:dPr>
                          <m:ctrlPr>
                            <a:rPr lang="en-US" sz="2600" b="0" i="1" smtClean="0">
                              <a:latin typeface="Cambria Math" panose="02040503050406030204" pitchFamily="18" charset="0"/>
                            </a:rPr>
                          </m:ctrlPr>
                        </m:dPr>
                        <m:e>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0</m:t>
                              </m:r>
                            </m:e>
                            <m:sup>
                              <m:r>
                                <a:rPr lang="en-US" sz="2600" b="0" i="1" smtClean="0">
                                  <a:latin typeface="Cambria Math" panose="02040503050406030204" pitchFamily="18" charset="0"/>
                                </a:rPr>
                                <m:t>+</m:t>
                              </m:r>
                            </m:sup>
                          </m:sSup>
                        </m:e>
                      </m:d>
                      <m:r>
                        <a:rPr lang="en-US" sz="2600" i="1" smtClean="0">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m:t>
                          </m:r>
                          <m:r>
                            <a:rPr lang="en-US" sz="2600" b="0" i="1" smtClean="0">
                              <a:latin typeface="Cambria Math" panose="02040503050406030204" pitchFamily="18" charset="0"/>
                            </a:rPr>
                            <m:t>𝑀</m:t>
                          </m:r>
                        </m:e>
                        <m:sub>
                          <m:r>
                            <a:rPr lang="en-US" sz="2600" b="0" i="1" smtClean="0">
                              <a:latin typeface="Cambria Math" panose="02040503050406030204" pitchFamily="18" charset="0"/>
                            </a:rPr>
                            <m:t>0</m:t>
                          </m:r>
                        </m:sub>
                      </m:sSub>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470801" y="2445614"/>
                <a:ext cx="2137316"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40321" y="2993648"/>
                <a:ext cx="3761414" cy="451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𝑧</m:t>
                          </m:r>
                        </m:sub>
                      </m:sSub>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𝑡</m:t>
                          </m:r>
                        </m:e>
                      </m:d>
                      <m:r>
                        <a:rPr lang="en-US" sz="2600" i="1" smtClean="0">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0</m:t>
                          </m:r>
                        </m:sub>
                      </m:sSub>
                      <m:r>
                        <a:rPr lang="en-US" sz="2600" b="0" i="1" smtClean="0">
                          <a:latin typeface="Cambria Math" panose="02040503050406030204" pitchFamily="18" charset="0"/>
                        </a:rPr>
                        <m:t> </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1−</m:t>
                          </m:r>
                          <m:sSup>
                            <m:sSupPr>
                              <m:ctrlPr>
                                <a:rPr lang="en-US" sz="2600" i="1">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2</m:t>
                              </m:r>
                              <m:r>
                                <a:rPr lang="en-US" sz="2600" i="1">
                                  <a:latin typeface="Cambria Math"/>
                                  <a:ea typeface="Cambria Math" panose="02040503050406030204" pitchFamily="18" charset="0"/>
                                </a:rPr>
                                <m:t>𝑒</m:t>
                              </m:r>
                            </m:e>
                            <m:sup>
                              <m:r>
                                <a:rPr lang="en-US" sz="2600" i="1">
                                  <a:latin typeface="Cambria Math"/>
                                  <a:ea typeface="Cambria Math" panose="02040503050406030204" pitchFamily="18" charset="0"/>
                                </a:rPr>
                                <m:t>−</m:t>
                              </m:r>
                              <m:r>
                                <a:rPr lang="en-US" sz="2600" i="1">
                                  <a:latin typeface="Cambria Math"/>
                                  <a:ea typeface="Cambria Math" panose="02040503050406030204" pitchFamily="18" charset="0"/>
                                </a:rPr>
                                <m:t>𝑡</m:t>
                              </m:r>
                              <m:r>
                                <a:rPr lang="en-US" sz="2600" i="1">
                                  <a:latin typeface="Cambria Math"/>
                                  <a:ea typeface="Cambria Math" panose="02040503050406030204" pitchFamily="18" charset="0"/>
                                </a:rPr>
                                <m:t>/</m:t>
                              </m:r>
                              <m:sSub>
                                <m:sSubPr>
                                  <m:ctrlPr>
                                    <a:rPr lang="en-US" sz="2600" i="1">
                                      <a:latin typeface="Cambria Math" panose="02040503050406030204" pitchFamily="18" charset="0"/>
                                      <a:ea typeface="Cambria Math" panose="02040503050406030204" pitchFamily="18" charset="0"/>
                                    </a:rPr>
                                  </m:ctrlPr>
                                </m:sSubPr>
                                <m:e>
                                  <m:r>
                                    <a:rPr lang="en-US" sz="2600" i="1">
                                      <a:latin typeface="Cambria Math"/>
                                      <a:ea typeface="Cambria Math" panose="02040503050406030204" pitchFamily="18" charset="0"/>
                                    </a:rPr>
                                    <m:t>𝑇</m:t>
                                  </m:r>
                                </m:e>
                                <m:sub>
                                  <m:r>
                                    <a:rPr lang="en-US" sz="2600" b="0" i="1" smtClean="0">
                                      <a:latin typeface="Cambria Math" panose="02040503050406030204" pitchFamily="18" charset="0"/>
                                      <a:ea typeface="Cambria Math" panose="02040503050406030204" pitchFamily="18" charset="0"/>
                                    </a:rPr>
                                    <m:t>1</m:t>
                                  </m:r>
                                </m:sub>
                              </m:sSub>
                            </m:sup>
                          </m:sSup>
                        </m:e>
                      </m:d>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440321" y="2993648"/>
                <a:ext cx="3761414" cy="451662"/>
              </a:xfrm>
              <a:prstGeom prst="rect">
                <a:avLst/>
              </a:prstGeom>
              <a:blipFill rotWithShape="0">
                <a:blip r:embed="rId5"/>
                <a:stretch>
                  <a:fillRect/>
                </a:stretch>
              </a:blipFill>
            </p:spPr>
            <p:txBody>
              <a:bodyPr/>
              <a:lstStyle/>
              <a:p>
                <a:r>
                  <a:rPr lang="en-US">
                    <a:noFill/>
                  </a:rPr>
                  <a:t> </a:t>
                </a:r>
              </a:p>
            </p:txBody>
          </p:sp>
        </mc:Fallback>
      </mc:AlternateContent>
      <p:sp>
        <p:nvSpPr>
          <p:cNvPr id="8" name="Rectangle 7"/>
          <p:cNvSpPr/>
          <p:nvPr/>
        </p:nvSpPr>
        <p:spPr>
          <a:xfrm>
            <a:off x="79248" y="3545894"/>
            <a:ext cx="5166360" cy="492443"/>
          </a:xfrm>
          <a:prstGeom prst="rect">
            <a:avLst/>
          </a:prstGeom>
        </p:spPr>
        <p:txBody>
          <a:bodyPr wrap="square">
            <a:spAutoFit/>
          </a:bodyPr>
          <a:lstStyle/>
          <a:p>
            <a:r>
              <a:rPr lang="en-US" sz="2600" dirty="0" smtClean="0">
                <a:latin typeface="Times New Roman" panose="02020603050405020304" pitchFamily="18" charset="0"/>
                <a:cs typeface="Times New Roman" panose="02020603050405020304" pitchFamily="18" charset="0"/>
                <a:sym typeface="Symbol" panose="05050102010706020507" pitchFamily="18" charset="2"/>
              </a:rPr>
              <a:t>Let </a:t>
            </a:r>
            <a:r>
              <a:rPr lang="en-US" sz="2600" i="1" dirty="0" err="1" smtClean="0">
                <a:latin typeface="Times New Roman" panose="02020603050405020304" pitchFamily="18" charset="0"/>
                <a:cs typeface="Times New Roman" panose="02020603050405020304" pitchFamily="18" charset="0"/>
                <a:sym typeface="Symbol" panose="05050102010706020507" pitchFamily="18" charset="2"/>
              </a:rPr>
              <a:t>t</a:t>
            </a:r>
            <a:r>
              <a:rPr lang="en-US" sz="2600" baseline="-25000" dirty="0" err="1" smtClean="0">
                <a:sym typeface="Symbol" panose="05050102010706020507" pitchFamily="18" charset="2"/>
              </a:rPr>
              <a:t>null</a:t>
            </a:r>
            <a:r>
              <a:rPr lang="en-US" sz="2600" dirty="0" smtClean="0">
                <a:sym typeface="Symbol" panose="05050102010706020507" pitchFamily="18" charset="2"/>
              </a:rPr>
              <a:t> be the time when </a:t>
            </a:r>
            <a:r>
              <a:rPr lang="en-US" sz="2600" i="1" dirty="0" err="1" smtClean="0">
                <a:latin typeface="Times New Roman" panose="02020603050405020304" pitchFamily="18" charset="0"/>
                <a:cs typeface="Times New Roman" panose="02020603050405020304" pitchFamily="18" charset="0"/>
                <a:sym typeface="Symbol" panose="05050102010706020507" pitchFamily="18" charset="2"/>
              </a:rPr>
              <a:t>M</a:t>
            </a:r>
            <a:r>
              <a:rPr lang="en-US" sz="2600" i="1" baseline="-25000" dirty="0" err="1" smtClean="0">
                <a:latin typeface="Times New Roman" panose="02020603050405020304" pitchFamily="18" charset="0"/>
                <a:cs typeface="Times New Roman" panose="02020603050405020304" pitchFamily="18" charset="0"/>
                <a:sym typeface="Symbol" panose="05050102010706020507" pitchFamily="18" charset="2"/>
              </a:rPr>
              <a:t>z</a:t>
            </a:r>
            <a:r>
              <a:rPr lang="en-US" sz="2600" i="1" baseline="-250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600" dirty="0" smtClean="0">
                <a:sym typeface="Symbol" panose="05050102010706020507" pitchFamily="18" charset="2"/>
              </a:rPr>
              <a:t>= 0</a:t>
            </a:r>
          </a:p>
        </p:txBody>
      </p:sp>
      <p:sp>
        <p:nvSpPr>
          <p:cNvPr id="3" name="Rectangle 2"/>
          <p:cNvSpPr/>
          <p:nvPr/>
        </p:nvSpPr>
        <p:spPr>
          <a:xfrm>
            <a:off x="412040" y="4144801"/>
            <a:ext cx="1970411" cy="492443"/>
          </a:xfrm>
          <a:prstGeom prst="rect">
            <a:avLst/>
          </a:prstGeom>
        </p:spPr>
        <p:txBody>
          <a:bodyPr wrap="none">
            <a:spAutoFit/>
          </a:bodyPr>
          <a:lstStyle/>
          <a:p>
            <a:r>
              <a:rPr lang="en-US" sz="2600" i="1" dirty="0" err="1">
                <a:latin typeface="Times New Roman" panose="02020603050405020304" pitchFamily="18" charset="0"/>
                <a:cs typeface="Times New Roman" panose="02020603050405020304" pitchFamily="18" charset="0"/>
                <a:sym typeface="Symbol" panose="05050102010706020507" pitchFamily="18" charset="2"/>
              </a:rPr>
              <a:t>t</a:t>
            </a:r>
            <a:r>
              <a:rPr lang="en-US" sz="2600" baseline="-25000" dirty="0" err="1">
                <a:latin typeface="Times New Roman" panose="02020603050405020304" pitchFamily="18" charset="0"/>
                <a:cs typeface="Times New Roman" panose="02020603050405020304" pitchFamily="18" charset="0"/>
                <a:sym typeface="Symbol" panose="05050102010706020507" pitchFamily="18" charset="2"/>
              </a:rPr>
              <a:t>null</a:t>
            </a:r>
            <a:r>
              <a:rPr lang="en-US" sz="2600" dirty="0">
                <a:sym typeface="Symbol" panose="05050102010706020507" pitchFamily="18" charset="2"/>
              </a:rPr>
              <a:t> </a:t>
            </a:r>
            <a:r>
              <a:rPr lang="en-US" sz="26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600" dirty="0" smtClean="0">
                <a:sym typeface="Symbol" panose="05050102010706020507" pitchFamily="18" charset="2"/>
              </a:rPr>
              <a:t> </a:t>
            </a:r>
            <a:r>
              <a:rPr lang="en-US" sz="2600" i="1" dirty="0" smtClean="0">
                <a:latin typeface="Times New Roman" panose="02020603050405020304" pitchFamily="18" charset="0"/>
                <a:cs typeface="Times New Roman" panose="02020603050405020304" pitchFamily="18" charset="0"/>
                <a:sym typeface="Symbol" panose="05050102010706020507" pitchFamily="18" charset="2"/>
              </a:rPr>
              <a:t>T</a:t>
            </a:r>
            <a:r>
              <a:rPr lang="en-US" sz="2600" baseline="-25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sz="2600" dirty="0" smtClean="0">
                <a:latin typeface="Times New Roman" panose="02020603050405020304" pitchFamily="18" charset="0"/>
                <a:cs typeface="Times New Roman" panose="02020603050405020304" pitchFamily="18" charset="0"/>
                <a:sym typeface="Symbol" panose="05050102010706020507" pitchFamily="18" charset="2"/>
              </a:rPr>
              <a:t> ln 2 </a:t>
            </a:r>
            <a:endParaRPr lang="en-US" sz="2600" dirty="0">
              <a:latin typeface="Times New Roman" panose="02020603050405020304" pitchFamily="18" charset="0"/>
              <a:cs typeface="Times New Roman" panose="02020603050405020304" pitchFamily="18" charset="0"/>
            </a:endParaRPr>
          </a:p>
        </p:txBody>
      </p:sp>
      <p:sp>
        <p:nvSpPr>
          <p:cNvPr id="4" name="Rectangle 3"/>
          <p:cNvSpPr/>
          <p:nvPr/>
        </p:nvSpPr>
        <p:spPr>
          <a:xfrm>
            <a:off x="106680" y="1861517"/>
            <a:ext cx="3092513" cy="492443"/>
          </a:xfrm>
          <a:prstGeom prst="rect">
            <a:avLst/>
          </a:prstGeom>
        </p:spPr>
        <p:txBody>
          <a:bodyPr wrap="none">
            <a:spAutoFit/>
          </a:bodyPr>
          <a:lstStyle/>
          <a:p>
            <a:r>
              <a:rPr lang="en-US" sz="2600" dirty="0" smtClean="0">
                <a:sym typeface="Symbol" panose="05050102010706020507" pitchFamily="18" charset="2"/>
              </a:rPr>
              <a:t>After </a:t>
            </a:r>
            <a:r>
              <a:rPr lang="en-US" sz="2600" dirty="0">
                <a:sym typeface="Symbol" panose="05050102010706020507" pitchFamily="18" charset="2"/>
              </a:rPr>
              <a:t>180</a:t>
            </a:r>
            <a:r>
              <a:rPr lang="en-US" sz="2600" baseline="30000" dirty="0">
                <a:sym typeface="Symbol" panose="05050102010706020507" pitchFamily="18" charset="2"/>
              </a:rPr>
              <a:t>o</a:t>
            </a:r>
            <a:r>
              <a:rPr lang="en-US" sz="2600" dirty="0">
                <a:sym typeface="Symbol" panose="05050102010706020507" pitchFamily="18" charset="2"/>
              </a:rPr>
              <a:t> RF pulse</a:t>
            </a:r>
            <a:endParaRPr lang="en-US" sz="2600" dirty="0"/>
          </a:p>
        </p:txBody>
      </p:sp>
      <p:sp>
        <p:nvSpPr>
          <p:cNvPr id="12" name="Rectangle 11"/>
          <p:cNvSpPr/>
          <p:nvPr/>
        </p:nvSpPr>
        <p:spPr>
          <a:xfrm>
            <a:off x="45968" y="4759788"/>
            <a:ext cx="4830832" cy="492443"/>
          </a:xfrm>
          <a:prstGeom prst="rect">
            <a:avLst/>
          </a:prstGeom>
        </p:spPr>
        <p:txBody>
          <a:bodyPr wrap="square">
            <a:spAutoFit/>
          </a:bodyPr>
          <a:lstStyle/>
          <a:p>
            <a:r>
              <a:rPr lang="en-US" sz="2600" dirty="0" smtClean="0">
                <a:sym typeface="Symbol" panose="05050102010706020507" pitchFamily="18" charset="2"/>
              </a:rPr>
              <a:t>After </a:t>
            </a:r>
            <a:r>
              <a:rPr lang="en-US" sz="2600" dirty="0" smtClean="0">
                <a:latin typeface="Times New Roman" panose="02020603050405020304" pitchFamily="18" charset="0"/>
                <a:cs typeface="Times New Roman" panose="02020603050405020304" pitchFamily="18" charset="0"/>
                <a:sym typeface="Symbol" panose="05050102010706020507" pitchFamily="18" charset="2"/>
              </a:rPr>
              <a:t>/2 </a:t>
            </a:r>
            <a:r>
              <a:rPr lang="en-US" sz="2600" dirty="0" smtClean="0">
                <a:sym typeface="Symbol" panose="05050102010706020507" pitchFamily="18" charset="2"/>
              </a:rPr>
              <a:t>pulse </a:t>
            </a:r>
            <a:r>
              <a:rPr lang="en-US" sz="2600" dirty="0">
                <a:latin typeface="Times New Roman" panose="02020603050405020304" pitchFamily="18" charset="0"/>
                <a:cs typeface="Times New Roman" panose="02020603050405020304" pitchFamily="18" charset="0"/>
                <a:sym typeface="Symbol" panose="05050102010706020507" pitchFamily="18" charset="2"/>
              </a:rPr>
              <a:t>at </a:t>
            </a:r>
            <a:r>
              <a:rPr lang="en-US" sz="2600" i="1" dirty="0" err="1" smtClean="0">
                <a:latin typeface="Times New Roman" panose="02020603050405020304" pitchFamily="18" charset="0"/>
                <a:cs typeface="Times New Roman" panose="02020603050405020304" pitchFamily="18" charset="0"/>
                <a:sym typeface="Symbol" panose="05050102010706020507" pitchFamily="18" charset="2"/>
              </a:rPr>
              <a:t>t</a:t>
            </a:r>
            <a:r>
              <a:rPr lang="en-US" sz="2600" baseline="-25000" dirty="0" err="1" smtClean="0">
                <a:sym typeface="Symbol" panose="05050102010706020507" pitchFamily="18" charset="2"/>
              </a:rPr>
              <a:t>null</a:t>
            </a:r>
            <a:r>
              <a:rPr lang="en-US" sz="2600" dirty="0" smtClean="0">
                <a:sym typeface="Symbol" panose="05050102010706020507" pitchFamily="18" charset="2"/>
              </a:rPr>
              <a:t> </a:t>
            </a:r>
            <a:r>
              <a:rPr lang="en-US" sz="2600" i="1" dirty="0" err="1" smtClean="0">
                <a:latin typeface="Times New Roman" panose="02020603050405020304" pitchFamily="18" charset="0"/>
                <a:cs typeface="Times New Roman" panose="02020603050405020304" pitchFamily="18" charset="0"/>
                <a:sym typeface="Symbol" panose="05050102010706020507" pitchFamily="18" charset="2"/>
              </a:rPr>
              <a:t>M</a:t>
            </a:r>
            <a:r>
              <a:rPr lang="en-US" sz="2600" i="1" baseline="-25000" dirty="0" err="1" smtClean="0">
                <a:latin typeface="Times New Roman" panose="02020603050405020304" pitchFamily="18" charset="0"/>
                <a:cs typeface="Times New Roman" panose="02020603050405020304" pitchFamily="18" charset="0"/>
                <a:sym typeface="Symbol" panose="05050102010706020507" pitchFamily="18" charset="2"/>
              </a:rPr>
              <a:t>z</a:t>
            </a:r>
            <a:r>
              <a:rPr lang="en-US" sz="2600" baseline="-25000" dirty="0" smtClean="0">
                <a:sym typeface="Symbol" panose="05050102010706020507" pitchFamily="18" charset="2"/>
              </a:rPr>
              <a:t> </a:t>
            </a:r>
            <a:r>
              <a:rPr lang="en-US" sz="2600" dirty="0" smtClean="0">
                <a:sym typeface="Symbol" panose="05050102010706020507" pitchFamily="18" charset="2"/>
              </a:rPr>
              <a:t>= 0 </a:t>
            </a:r>
            <a:r>
              <a:rPr lang="en-US" sz="2600" dirty="0">
                <a:sym typeface="Symbol" panose="05050102010706020507" pitchFamily="18" charset="2"/>
              </a:rPr>
              <a:t>and </a:t>
            </a:r>
            <a:endParaRPr lang="en-US" sz="2600" dirty="0" smtClean="0">
              <a:sym typeface="Symbol" panose="05050102010706020507" pitchFamily="18" charset="2"/>
            </a:endParaRPr>
          </a:p>
        </p:txBody>
      </p:sp>
      <mc:AlternateContent xmlns:mc="http://schemas.openxmlformats.org/markup-compatibility/2006" xmlns:a14="http://schemas.microsoft.com/office/drawing/2010/main">
        <mc:Choice Requires="a14">
          <p:sp>
            <p:nvSpPr>
              <p:cNvPr id="13" name="TextBox 12"/>
              <p:cNvSpPr txBox="1"/>
              <p:nvPr/>
            </p:nvSpPr>
            <p:spPr>
              <a:xfrm>
                <a:off x="106680" y="5377566"/>
                <a:ext cx="4823756" cy="483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𝑥𝑦</m:t>
                          </m:r>
                        </m:sub>
                      </m:sSub>
                      <m:d>
                        <m:dPr>
                          <m:ctrlPr>
                            <a:rPr lang="en-US" sz="2600" b="0" i="1" smtClean="0">
                              <a:latin typeface="Cambria Math" panose="02040503050406030204" pitchFamily="18" charset="0"/>
                            </a:rPr>
                          </m:ctrlPr>
                        </m:dPr>
                        <m:e>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𝑡</m:t>
                              </m:r>
                            </m:e>
                            <m:sub>
                              <m:r>
                                <m:rPr>
                                  <m:nor/>
                                </m:rPr>
                                <a:rPr lang="en-US" sz="2600" b="0" i="0" smtClean="0">
                                  <a:latin typeface="Cambria Math" panose="02040503050406030204" pitchFamily="18" charset="0"/>
                                </a:rPr>
                                <m:t>null</m:t>
                              </m:r>
                            </m:sub>
                            <m:sup>
                              <m:r>
                                <a:rPr lang="en-US" sz="2600" b="0" i="1" smtClean="0">
                                  <a:latin typeface="Cambria Math" panose="02040503050406030204" pitchFamily="18" charset="0"/>
                                </a:rPr>
                                <m:t>+</m:t>
                              </m:r>
                            </m:sup>
                          </m:sSubSup>
                        </m:e>
                      </m:d>
                      <m:r>
                        <a:rPr lang="en-US" sz="2600" i="1" smtClean="0">
                          <a:latin typeface="Cambria Math" panose="02040503050406030204" pitchFamily="18" charset="0"/>
                        </a:rPr>
                        <m:t>=</m:t>
                      </m:r>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𝑀</m:t>
                          </m:r>
                        </m:e>
                        <m:sub>
                          <m:r>
                            <a:rPr lang="en-US" sz="2600" b="0" i="1" smtClean="0">
                              <a:latin typeface="Cambria Math" panose="02040503050406030204" pitchFamily="18" charset="0"/>
                            </a:rPr>
                            <m:t>𝑧</m:t>
                          </m:r>
                        </m:sub>
                      </m:sSub>
                      <m:r>
                        <a:rPr lang="en-US" sz="2600" b="0" i="1" smtClean="0">
                          <a:latin typeface="Cambria Math" panose="02040503050406030204" pitchFamily="18" charset="0"/>
                        </a:rPr>
                        <m:t> </m:t>
                      </m:r>
                      <m:d>
                        <m:dPr>
                          <m:ctrlPr>
                            <a:rPr lang="en-US" sz="2600" b="0" i="1" smtClean="0">
                              <a:latin typeface="Cambria Math" panose="02040503050406030204" pitchFamily="18" charset="0"/>
                            </a:rPr>
                          </m:ctrlPr>
                        </m:dPr>
                        <m:e>
                          <m:sSubSup>
                            <m:sSubSupPr>
                              <m:ctrlPr>
                                <a:rPr lang="en-US" sz="2600" i="1">
                                  <a:latin typeface="Cambria Math" panose="02040503050406030204" pitchFamily="18" charset="0"/>
                                </a:rPr>
                              </m:ctrlPr>
                            </m:sSubSupPr>
                            <m:e>
                              <m:r>
                                <a:rPr lang="en-US" sz="2600" i="1">
                                  <a:latin typeface="Cambria Math" panose="02040503050406030204" pitchFamily="18" charset="0"/>
                                </a:rPr>
                                <m:t>𝑡</m:t>
                              </m:r>
                            </m:e>
                            <m:sub>
                              <m:r>
                                <m:rPr>
                                  <m:nor/>
                                </m:rPr>
                                <a:rPr lang="en-US" sz="2600">
                                  <a:latin typeface="Cambria Math" panose="02040503050406030204" pitchFamily="18" charset="0"/>
                                </a:rPr>
                                <m:t>null</m:t>
                              </m:r>
                            </m:sub>
                            <m:sup>
                              <m:r>
                                <a:rPr lang="en-US" sz="2600" i="1">
                                  <a:latin typeface="Cambria Math" panose="02040503050406030204" pitchFamily="18" charset="0"/>
                                </a:rPr>
                                <m:t>+</m:t>
                              </m:r>
                            </m:sup>
                          </m:sSubSup>
                        </m:e>
                      </m:d>
                      <m:r>
                        <m:rPr>
                          <m:nor/>
                        </m:rPr>
                        <a:rPr lang="en-US" sz="2600" b="0" i="0" smtClean="0">
                          <a:latin typeface="Cambria Math" panose="02040503050406030204" pitchFamily="18" charset="0"/>
                          <a:ea typeface="Cambria Math" panose="02040503050406030204" pitchFamily="18" charset="0"/>
                        </a:rPr>
                        <m:t>sin</m:t>
                      </m:r>
                      <m:r>
                        <a:rPr lang="en-US" sz="2600" b="0" i="1" smtClean="0">
                          <a:latin typeface="Cambria Math" panose="02040503050406030204" pitchFamily="18" charset="0"/>
                          <a:ea typeface="Cambria Math" panose="02040503050406030204" pitchFamily="18" charset="0"/>
                        </a:rPr>
                        <m:t>𝛼</m:t>
                      </m:r>
                      <m:r>
                        <a:rPr lang="en-US" sz="2600" b="0" i="1" smtClean="0">
                          <a:latin typeface="Cambria Math" panose="02040503050406030204" pitchFamily="18" charset="0"/>
                          <a:ea typeface="Cambria Math" panose="02040503050406030204" pitchFamily="18" charset="0"/>
                        </a:rPr>
                        <m:t>=0</m:t>
                      </m:r>
                    </m:oMath>
                  </m:oMathPara>
                </a14:m>
                <a:endParaRPr lang="en-US" sz="2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06680" y="5377566"/>
                <a:ext cx="4823756" cy="483594"/>
              </a:xfrm>
              <a:prstGeom prst="rect">
                <a:avLst/>
              </a:prstGeom>
              <a:blipFill rotWithShape="0">
                <a:blip r:embed="rId6"/>
                <a:stretch>
                  <a:fillRect/>
                </a:stretch>
              </a:blipFill>
            </p:spPr>
            <p:txBody>
              <a:bodyPr/>
              <a:lstStyle/>
              <a:p>
                <a:r>
                  <a:rPr lang="en-US">
                    <a:noFill/>
                  </a:rPr>
                  <a:t> </a:t>
                </a:r>
              </a:p>
            </p:txBody>
          </p:sp>
        </mc:Fallback>
      </mc:AlternateContent>
      <p:sp>
        <p:nvSpPr>
          <p:cNvPr id="14" name="Rectangle 13"/>
          <p:cNvSpPr/>
          <p:nvPr/>
        </p:nvSpPr>
        <p:spPr>
          <a:xfrm>
            <a:off x="36576" y="5965448"/>
            <a:ext cx="9047290" cy="830997"/>
          </a:xfrm>
          <a:prstGeom prst="rect">
            <a:avLst/>
          </a:prstGeom>
        </p:spPr>
        <p:txBody>
          <a:bodyPr wrap="square">
            <a:spAutoFit/>
          </a:bodyPr>
          <a:lstStyle/>
          <a:p>
            <a:r>
              <a:rPr lang="en-US" sz="2400" dirty="0" smtClean="0">
                <a:sym typeface="Symbol" panose="05050102010706020507" pitchFamily="18" charset="2"/>
              </a:rPr>
              <a:t>Tissues of different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T</a:t>
            </a:r>
            <a:r>
              <a:rPr lang="en-US" sz="2400" baseline="-25000" dirty="0" smtClean="0">
                <a:sym typeface="Symbol" panose="05050102010706020507" pitchFamily="18" charset="2"/>
              </a:rPr>
              <a:t>1</a:t>
            </a:r>
            <a:r>
              <a:rPr lang="en-US" sz="2400" dirty="0" smtClean="0">
                <a:sym typeface="Symbol" panose="05050102010706020507" pitchFamily="18" charset="2"/>
              </a:rPr>
              <a:t> will have </a:t>
            </a:r>
            <a:r>
              <a:rPr lang="en-US" sz="2400" i="1" dirty="0" err="1" smtClean="0">
                <a:latin typeface="Times New Roman" panose="02020603050405020304" pitchFamily="18" charset="0"/>
                <a:cs typeface="Times New Roman" panose="02020603050405020304" pitchFamily="18" charset="0"/>
                <a:sym typeface="Symbol" panose="05050102010706020507" pitchFamily="18" charset="2"/>
              </a:rPr>
              <a:t>M</a:t>
            </a:r>
            <a:r>
              <a:rPr lang="en-US" sz="2400" i="1" baseline="-25000" dirty="0" err="1" smtClean="0">
                <a:latin typeface="Times New Roman" panose="02020603050405020304" pitchFamily="18" charset="0"/>
                <a:cs typeface="Times New Roman" panose="02020603050405020304" pitchFamily="18" charset="0"/>
                <a:sym typeface="Symbol" panose="05050102010706020507" pitchFamily="18" charset="2"/>
              </a:rPr>
              <a:t>xy</a:t>
            </a:r>
            <a:r>
              <a:rPr lang="en-US" sz="2400" baseline="-25000" dirty="0" smtClean="0">
                <a:sym typeface="Symbol" panose="05050102010706020507" pitchFamily="18" charset="2"/>
              </a:rPr>
              <a:t> </a:t>
            </a:r>
            <a:r>
              <a:rPr lang="en-US" sz="2400" dirty="0" smtClean="0">
                <a:sym typeface="Symbol" panose="05050102010706020507" pitchFamily="18" charset="2"/>
              </a:rPr>
              <a:t>values and will be imaged. Inversion recovery is used to suppress certain tissues</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1658" y="1600200"/>
            <a:ext cx="4222208" cy="395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9375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rgbClr val="3C38DC"/>
                </a:solidFill>
                <a:latin typeface="+mn-lt"/>
              </a:rPr>
              <a:t>Animation and More Detail</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8225" y="990600"/>
            <a:ext cx="8923375" cy="4154984"/>
          </a:xfrm>
          <a:prstGeom prst="rect">
            <a:avLst/>
          </a:prstGeom>
        </p:spPr>
        <p:txBody>
          <a:bodyPr wrap="square">
            <a:spAutoFit/>
          </a:bodyPr>
          <a:lstStyle/>
          <a:p>
            <a:r>
              <a:rPr lang="en-US" sz="2600" dirty="0" smtClean="0">
                <a:sym typeface="Symbol" panose="05050102010706020507" pitchFamily="18" charset="2"/>
              </a:rPr>
              <a:t>MRI is taught as a one semester course. For more detail and animation visit the following website:</a:t>
            </a:r>
          </a:p>
          <a:p>
            <a:endParaRPr lang="en-US" sz="2600" dirty="0">
              <a:sym typeface="Symbol" panose="05050102010706020507" pitchFamily="18" charset="2"/>
            </a:endParaRPr>
          </a:p>
          <a:p>
            <a:r>
              <a:rPr lang="en-US" sz="2600" dirty="0">
                <a:sym typeface="Symbol" panose="05050102010706020507" pitchFamily="18" charset="2"/>
                <a:hlinkClick r:id="rId3"/>
              </a:rPr>
              <a:t>http://</a:t>
            </a:r>
            <a:r>
              <a:rPr lang="en-US" sz="2600" dirty="0" smtClean="0">
                <a:sym typeface="Symbol" panose="05050102010706020507" pitchFamily="18" charset="2"/>
                <a:hlinkClick r:id="rId3"/>
              </a:rPr>
              <a:t>www.cis.rit.edu/htbooks/mri/inside.htm</a:t>
            </a:r>
            <a:endParaRPr lang="en-US" sz="2600" dirty="0" smtClean="0">
              <a:sym typeface="Symbol" panose="05050102010706020507" pitchFamily="18" charset="2"/>
            </a:endParaRPr>
          </a:p>
          <a:p>
            <a:r>
              <a:rPr lang="en-US" sz="2800" u="sng" dirty="0" smtClean="0">
                <a:hlinkClick r:id="rId4"/>
              </a:rPr>
              <a:t>https</a:t>
            </a:r>
            <a:r>
              <a:rPr lang="en-US" sz="2800" u="sng" dirty="0">
                <a:hlinkClick r:id="rId4"/>
              </a:rPr>
              <a:t>://</a:t>
            </a:r>
            <a:r>
              <a:rPr lang="en-US" sz="2800" u="sng" dirty="0" smtClean="0">
                <a:hlinkClick r:id="rId4"/>
              </a:rPr>
              <a:t>www.youtube.com/watch?v=Ok9ILIYzmaY</a:t>
            </a:r>
            <a:endParaRPr lang="en-US" sz="2800" dirty="0"/>
          </a:p>
          <a:p>
            <a:r>
              <a:rPr lang="en-US" sz="2800" u="sng" dirty="0" smtClean="0">
                <a:hlinkClick r:id="rId5"/>
              </a:rPr>
              <a:t>https</a:t>
            </a:r>
            <a:r>
              <a:rPr lang="en-US" sz="2800" u="sng" dirty="0">
                <a:hlinkClick r:id="rId5"/>
              </a:rPr>
              <a:t>://www.youtube.com/watch?v=zf5oX01bRgk</a:t>
            </a:r>
            <a:endParaRPr lang="en-US" sz="2600" dirty="0" smtClean="0">
              <a:sym typeface="Symbol" panose="05050102010706020507" pitchFamily="18" charset="2"/>
            </a:endParaRPr>
          </a:p>
          <a:p>
            <a:endParaRPr lang="en-US" sz="2600" dirty="0" smtClean="0">
              <a:sym typeface="Symbol" panose="05050102010706020507" pitchFamily="18" charset="2"/>
            </a:endParaRPr>
          </a:p>
          <a:p>
            <a:r>
              <a:rPr lang="en-US" sz="2600" dirty="0">
                <a:sym typeface="Symbol" panose="05050102010706020507" pitchFamily="18" charset="2"/>
              </a:rPr>
              <a:t>Magnetic Resonance Laboratory at Rochester Institute of Technology.</a:t>
            </a:r>
          </a:p>
          <a:p>
            <a:endParaRPr lang="en-US" sz="2600" dirty="0" smtClean="0">
              <a:sym typeface="Symbol" panose="05050102010706020507" pitchFamily="18" charset="2"/>
            </a:endParaRPr>
          </a:p>
        </p:txBody>
      </p:sp>
    </p:spTree>
    <p:extLst>
      <p:ext uri="{BB962C8B-B14F-4D97-AF65-F5344CB8AC3E}">
        <p14:creationId xmlns:p14="http://schemas.microsoft.com/office/powerpoint/2010/main" val="1734775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599" y="914400"/>
            <a:ext cx="8544427" cy="3200400"/>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9" y="4114800"/>
            <a:ext cx="8429625" cy="2514600"/>
          </a:xfrm>
          <a:prstGeom prst="rect">
            <a:avLst/>
          </a:prstGeom>
          <a:noFill/>
          <a:ln>
            <a:noFill/>
          </a:ln>
        </p:spPr>
      </p:pic>
      <p:sp>
        <p:nvSpPr>
          <p:cNvPr id="4" name="TextBox 3"/>
          <p:cNvSpPr txBox="1"/>
          <p:nvPr/>
        </p:nvSpPr>
        <p:spPr>
          <a:xfrm>
            <a:off x="238124" y="228600"/>
            <a:ext cx="2324675" cy="523220"/>
          </a:xfrm>
          <a:prstGeom prst="rect">
            <a:avLst/>
          </a:prstGeom>
          <a:noFill/>
        </p:spPr>
        <p:txBody>
          <a:bodyPr wrap="none" rtlCol="0">
            <a:spAutoFit/>
          </a:bodyPr>
          <a:lstStyle/>
          <a:p>
            <a:r>
              <a:rPr lang="en-US" sz="2800" dirty="0" smtClean="0">
                <a:solidFill>
                  <a:srgbClr val="0000FF"/>
                </a:solidFill>
              </a:rPr>
              <a:t>Problem 12.6</a:t>
            </a:r>
            <a:endParaRPr lang="en-US" sz="2800" dirty="0">
              <a:solidFill>
                <a:srgbClr val="0000FF"/>
              </a:solidFill>
            </a:endParaRPr>
          </a:p>
        </p:txBody>
      </p:sp>
    </p:spTree>
    <p:extLst>
      <p:ext uri="{BB962C8B-B14F-4D97-AF65-F5344CB8AC3E}">
        <p14:creationId xmlns:p14="http://schemas.microsoft.com/office/powerpoint/2010/main" val="1240871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124" y="228600"/>
            <a:ext cx="2525050" cy="523220"/>
          </a:xfrm>
          <a:prstGeom prst="rect">
            <a:avLst/>
          </a:prstGeom>
          <a:noFill/>
        </p:spPr>
        <p:txBody>
          <a:bodyPr wrap="none" rtlCol="0">
            <a:spAutoFit/>
          </a:bodyPr>
          <a:lstStyle/>
          <a:p>
            <a:r>
              <a:rPr lang="en-US" sz="2800" dirty="0" smtClean="0">
                <a:solidFill>
                  <a:srgbClr val="0000FF"/>
                </a:solidFill>
              </a:rPr>
              <a:t>Problem 12.11</a:t>
            </a:r>
            <a:endParaRPr lang="en-US" sz="2800" dirty="0">
              <a:solidFill>
                <a:srgbClr val="0000FF"/>
              </a:solidFill>
            </a:endParaRPr>
          </a:p>
        </p:txBody>
      </p:sp>
      <p:pic>
        <p:nvPicPr>
          <p:cNvPr id="2" name="Picture 1"/>
          <p:cNvPicPr>
            <a:picLocks noChangeAspect="1"/>
          </p:cNvPicPr>
          <p:nvPr/>
        </p:nvPicPr>
        <p:blipFill>
          <a:blip r:embed="rId2"/>
          <a:stretch>
            <a:fillRect/>
          </a:stretch>
        </p:blipFill>
        <p:spPr>
          <a:xfrm>
            <a:off x="304800" y="914400"/>
            <a:ext cx="8514596" cy="2286000"/>
          </a:xfrm>
          <a:prstGeom prst="rect">
            <a:avLst/>
          </a:prstGeom>
        </p:spPr>
      </p:pic>
    </p:spTree>
    <p:extLst>
      <p:ext uri="{BB962C8B-B14F-4D97-AF65-F5344CB8AC3E}">
        <p14:creationId xmlns:p14="http://schemas.microsoft.com/office/powerpoint/2010/main" val="654616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124" y="228600"/>
            <a:ext cx="2525050" cy="523220"/>
          </a:xfrm>
          <a:prstGeom prst="rect">
            <a:avLst/>
          </a:prstGeom>
          <a:noFill/>
        </p:spPr>
        <p:txBody>
          <a:bodyPr wrap="none" rtlCol="0">
            <a:spAutoFit/>
          </a:bodyPr>
          <a:lstStyle/>
          <a:p>
            <a:r>
              <a:rPr lang="en-US" sz="2800" dirty="0" smtClean="0">
                <a:solidFill>
                  <a:srgbClr val="0000FF"/>
                </a:solidFill>
              </a:rPr>
              <a:t>Problem 12.14</a:t>
            </a:r>
            <a:endParaRPr lang="en-US" sz="2800" dirty="0">
              <a:solidFill>
                <a:srgbClr val="0000FF"/>
              </a:solidFill>
            </a:endParaRPr>
          </a:p>
        </p:txBody>
      </p:sp>
      <p:pic>
        <p:nvPicPr>
          <p:cNvPr id="5" name="Picture 4"/>
          <p:cNvPicPr>
            <a:picLocks noChangeAspect="1"/>
          </p:cNvPicPr>
          <p:nvPr/>
        </p:nvPicPr>
        <p:blipFill>
          <a:blip r:embed="rId2"/>
          <a:stretch>
            <a:fillRect/>
          </a:stretch>
        </p:blipFill>
        <p:spPr>
          <a:xfrm>
            <a:off x="152400" y="838200"/>
            <a:ext cx="8534400" cy="3729142"/>
          </a:xfrm>
          <a:prstGeom prst="rect">
            <a:avLst/>
          </a:prstGeom>
        </p:spPr>
      </p:pic>
      <p:pic>
        <p:nvPicPr>
          <p:cNvPr id="6" name="Picture 5"/>
          <p:cNvPicPr>
            <a:picLocks noChangeAspect="1"/>
          </p:cNvPicPr>
          <p:nvPr/>
        </p:nvPicPr>
        <p:blipFill>
          <a:blip r:embed="rId3"/>
          <a:stretch>
            <a:fillRect/>
          </a:stretch>
        </p:blipFill>
        <p:spPr>
          <a:xfrm>
            <a:off x="68717" y="4791433"/>
            <a:ext cx="6484483" cy="1923219"/>
          </a:xfrm>
          <a:prstGeom prst="rect">
            <a:avLst/>
          </a:prstGeom>
        </p:spPr>
      </p:pic>
      <p:pic>
        <p:nvPicPr>
          <p:cNvPr id="2" name="Picture 1"/>
          <p:cNvPicPr>
            <a:picLocks noChangeAspect="1"/>
          </p:cNvPicPr>
          <p:nvPr/>
        </p:nvPicPr>
        <p:blipFill>
          <a:blip r:embed="rId4"/>
          <a:stretch>
            <a:fillRect/>
          </a:stretch>
        </p:blipFill>
        <p:spPr>
          <a:xfrm>
            <a:off x="6586973" y="4791434"/>
            <a:ext cx="2557028" cy="1988800"/>
          </a:xfrm>
          <a:prstGeom prst="rect">
            <a:avLst/>
          </a:prstGeom>
        </p:spPr>
      </p:pic>
    </p:spTree>
    <p:extLst>
      <p:ext uri="{BB962C8B-B14F-4D97-AF65-F5344CB8AC3E}">
        <p14:creationId xmlns:p14="http://schemas.microsoft.com/office/powerpoint/2010/main" val="309403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Microscopic Magnetization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76200" y="914400"/>
            <a:ext cx="4276725" cy="4838700"/>
          </a:xfrm>
          <a:prstGeom prst="rect">
            <a:avLst/>
          </a:prstGeom>
        </p:spPr>
      </p:pic>
      <p:pic>
        <p:nvPicPr>
          <p:cNvPr id="3" name="Picture 2"/>
          <p:cNvPicPr>
            <a:picLocks noChangeAspect="1"/>
          </p:cNvPicPr>
          <p:nvPr/>
        </p:nvPicPr>
        <p:blipFill>
          <a:blip r:embed="rId3"/>
          <a:stretch>
            <a:fillRect/>
          </a:stretch>
        </p:blipFill>
        <p:spPr>
          <a:xfrm>
            <a:off x="4419600" y="904875"/>
            <a:ext cx="4276725" cy="2676525"/>
          </a:xfrm>
          <a:prstGeom prst="rect">
            <a:avLst/>
          </a:prstGeom>
        </p:spPr>
      </p:pic>
      <p:sp>
        <p:nvSpPr>
          <p:cNvPr id="4" name="Rectangle 3"/>
          <p:cNvSpPr/>
          <p:nvPr/>
        </p:nvSpPr>
        <p:spPr>
          <a:xfrm>
            <a:off x="4419600" y="3962400"/>
            <a:ext cx="4572000" cy="1477328"/>
          </a:xfrm>
          <a:prstGeom prst="rect">
            <a:avLst/>
          </a:prstGeom>
        </p:spPr>
        <p:txBody>
          <a:bodyPr>
            <a:spAutoFit/>
          </a:bodyPr>
          <a:lstStyle/>
          <a:p>
            <a:r>
              <a:rPr lang="en-US" altLang="en-US" dirty="0">
                <a:latin typeface="Verdana" panose="020B0604030504040204" pitchFamily="34" charset="0"/>
              </a:rPr>
              <a:t>a) and (b) show two images of a wrist fracture. (c) and (d) show two images of a stroke. (e) and (f) show two MR images of a multiple sclerosis patient. </a:t>
            </a:r>
            <a:endParaRPr lang="en-US" dirty="0"/>
          </a:p>
        </p:txBody>
      </p:sp>
    </p:spTree>
    <p:extLst>
      <p:ext uri="{BB962C8B-B14F-4D97-AF65-F5344CB8AC3E}">
        <p14:creationId xmlns:p14="http://schemas.microsoft.com/office/powerpoint/2010/main" val="72698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6063" y="122238"/>
            <a:ext cx="8166100" cy="706437"/>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600" smtClean="0"/>
              <a:t>1.5 T vs. 3.0 T (3D MR Angiography)</a:t>
            </a:r>
            <a:endParaRPr lang="en-US" altLang="en-US" sz="3600"/>
          </a:p>
        </p:txBody>
      </p:sp>
      <p:grpSp>
        <p:nvGrpSpPr>
          <p:cNvPr id="3" name="Group 3"/>
          <p:cNvGrpSpPr>
            <a:grpSpLocks/>
          </p:cNvGrpSpPr>
          <p:nvPr/>
        </p:nvGrpSpPr>
        <p:grpSpPr bwMode="auto">
          <a:xfrm>
            <a:off x="96520" y="1052513"/>
            <a:ext cx="4394200" cy="5600700"/>
            <a:chOff x="482" y="663"/>
            <a:chExt cx="2768" cy="3528"/>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074" t="4141" r="3221" b="2818"/>
            <a:stretch>
              <a:fillRect/>
            </a:stretch>
          </p:blipFill>
          <p:spPr bwMode="auto">
            <a:xfrm>
              <a:off x="482" y="663"/>
              <a:ext cx="2768"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1364" y="3789"/>
              <a:ext cx="1005" cy="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b">
              <a:spAutoFit/>
            </a:bodyPr>
            <a:lstStyle/>
            <a:p>
              <a:r>
                <a:rPr lang="en-US" altLang="en-US">
                  <a:latin typeface="Comic Sans MS" panose="030F0702030302020204" pitchFamily="66" charset="0"/>
                </a:rPr>
                <a:t>1.5 T</a:t>
              </a:r>
            </a:p>
          </p:txBody>
        </p:sp>
      </p:grpSp>
      <p:grpSp>
        <p:nvGrpSpPr>
          <p:cNvPr id="6" name="Group 6"/>
          <p:cNvGrpSpPr>
            <a:grpSpLocks/>
          </p:cNvGrpSpPr>
          <p:nvPr/>
        </p:nvGrpSpPr>
        <p:grpSpPr bwMode="auto">
          <a:xfrm>
            <a:off x="4641533" y="1052513"/>
            <a:ext cx="4370387" cy="5600700"/>
            <a:chOff x="3345" y="663"/>
            <a:chExt cx="2753" cy="3528"/>
          </a:xfrm>
        </p:grpSpPr>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t="4141" r="4320" b="2818"/>
            <a:stretch>
              <a:fillRect/>
            </a:stretch>
          </p:blipFill>
          <p:spPr bwMode="auto">
            <a:xfrm>
              <a:off x="3345" y="663"/>
              <a:ext cx="2753"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8"/>
            <p:cNvSpPr txBox="1">
              <a:spLocks noChangeArrowheads="1"/>
            </p:cNvSpPr>
            <p:nvPr/>
          </p:nvSpPr>
          <p:spPr bwMode="auto">
            <a:xfrm>
              <a:off x="4219" y="3789"/>
              <a:ext cx="1005" cy="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b">
              <a:spAutoFit/>
            </a:bodyPr>
            <a:lstStyle/>
            <a:p>
              <a:r>
                <a:rPr lang="en-US" altLang="en-US">
                  <a:latin typeface="Comic Sans MS" panose="030F0702030302020204" pitchFamily="66" charset="0"/>
                </a:rPr>
                <a:t>3.0 T</a:t>
              </a:r>
            </a:p>
          </p:txBody>
        </p:sp>
      </p:grpSp>
    </p:spTree>
    <p:extLst>
      <p:ext uri="{BB962C8B-B14F-4D97-AF65-F5344CB8AC3E}">
        <p14:creationId xmlns:p14="http://schemas.microsoft.com/office/powerpoint/2010/main" val="329910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Microscopic Magnetization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p:cNvSpPr txBox="1"/>
              <p:nvPr/>
            </p:nvSpPr>
            <p:spPr>
              <a:xfrm>
                <a:off x="152400" y="1143000"/>
                <a:ext cx="8458200" cy="1384995"/>
              </a:xfrm>
              <a:prstGeom prst="rect">
                <a:avLst/>
              </a:prstGeom>
              <a:noFill/>
            </p:spPr>
            <p:txBody>
              <a:bodyPr wrap="square" rtlCol="0">
                <a:spAutoFit/>
              </a:bodyPr>
              <a:lstStyle/>
              <a:p>
                <a:r>
                  <a:rPr lang="en-US" sz="2800" dirty="0" smtClean="0">
                    <a:latin typeface="+mj-lt"/>
                  </a:rPr>
                  <a:t>Nucleus with either an odd atomic number or an odd mass number has an </a:t>
                </a:r>
                <a:r>
                  <a:rPr lang="en-US" sz="2800" dirty="0" smtClean="0">
                    <a:solidFill>
                      <a:srgbClr val="3C38DC"/>
                    </a:solidFill>
                    <a:latin typeface="+mj-lt"/>
                  </a:rPr>
                  <a:t>angular momentum</a:t>
                </a:r>
                <a:r>
                  <a:rPr lang="en-US" sz="2800" dirty="0" smtClean="0">
                    <a:latin typeface="+mj-lt"/>
                  </a:rPr>
                  <a:t> </a:t>
                </a:r>
                <a14:m>
                  <m:oMath xmlns:m="http://schemas.openxmlformats.org/officeDocument/2006/math">
                    <m:r>
                      <a:rPr lang="el-GR" sz="2800" b="1" i="0" smtClean="0">
                        <a:latin typeface="Cambria Math" panose="02040503050406030204" pitchFamily="18" charset="0"/>
                        <a:ea typeface="Cambria Math" panose="02040503050406030204" pitchFamily="18" charset="0"/>
                      </a:rPr>
                      <m:t>𝚽</m:t>
                    </m:r>
                  </m:oMath>
                </a14:m>
                <a:r>
                  <a:rPr lang="en-US" sz="2800" dirty="0" smtClean="0">
                    <a:latin typeface="+mj-lt"/>
                  </a:rPr>
                  <a:t>, and spin.</a:t>
                </a:r>
                <a:endParaRPr lang="en-US" sz="2800" dirty="0">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52400" y="1143000"/>
                <a:ext cx="8458200" cy="1384995"/>
              </a:xfrm>
              <a:prstGeom prst="rect">
                <a:avLst/>
              </a:prstGeom>
              <a:blipFill rotWithShape="0">
                <a:blip r:embed="rId2"/>
                <a:stretch>
                  <a:fillRect l="-1441" t="-4846" r="-2378" b="-11013"/>
                </a:stretch>
              </a:blipFill>
            </p:spPr>
            <p:txBody>
              <a:bodyPr/>
              <a:lstStyle/>
              <a:p>
                <a:r>
                  <a:rPr lang="en-US">
                    <a:noFill/>
                  </a:rPr>
                  <a:t> </a:t>
                </a:r>
              </a:p>
            </p:txBody>
          </p:sp>
        </mc:Fallback>
      </mc:AlternateContent>
      <p:pic>
        <p:nvPicPr>
          <p:cNvPr id="5" name="Picture 2" descr="AAESLBO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466900"/>
            <a:ext cx="3733800" cy="23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2656721"/>
            <a:ext cx="8458200" cy="954107"/>
          </a:xfrm>
          <a:prstGeom prst="rect">
            <a:avLst/>
          </a:prstGeom>
          <a:noFill/>
        </p:spPr>
        <p:txBody>
          <a:bodyPr wrap="square" rtlCol="0">
            <a:spAutoFit/>
          </a:bodyPr>
          <a:lstStyle/>
          <a:p>
            <a:r>
              <a:rPr lang="en-US" sz="2800" dirty="0" smtClean="0">
                <a:latin typeface="+mj-lt"/>
              </a:rPr>
              <a:t>Microscopic magnetic field has a </a:t>
            </a:r>
            <a:r>
              <a:rPr lang="en-US" sz="2800" dirty="0" smtClean="0">
                <a:solidFill>
                  <a:srgbClr val="3C38DC"/>
                </a:solidFill>
                <a:latin typeface="+mj-lt"/>
              </a:rPr>
              <a:t>magnetic moment </a:t>
            </a:r>
            <a:r>
              <a:rPr lang="en-US" sz="2800" dirty="0" smtClean="0">
                <a:latin typeface="+mj-lt"/>
              </a:rPr>
              <a:t>vector </a:t>
            </a:r>
            <a:r>
              <a:rPr lang="el-GR" sz="2800" b="1" i="1" dirty="0" smtClean="0">
                <a:latin typeface="+mj-lt"/>
              </a:rPr>
              <a:t>μ</a:t>
            </a:r>
            <a:r>
              <a:rPr lang="en-US" sz="2800" dirty="0" smtClean="0">
                <a:latin typeface="+mj-lt"/>
              </a:rPr>
              <a:t>.</a:t>
            </a:r>
            <a:endParaRPr lang="en-US" sz="2800" dirty="0">
              <a:latin typeface="+mj-lt"/>
            </a:endParaRPr>
          </a:p>
        </p:txBody>
      </p:sp>
      <mc:AlternateContent xmlns:mc="http://schemas.openxmlformats.org/markup-compatibility/2006" xmlns:a14="http://schemas.microsoft.com/office/drawing/2010/main">
        <mc:Choice Requires="a14">
          <p:sp>
            <p:nvSpPr>
              <p:cNvPr id="3" name="TextBox 2"/>
              <p:cNvSpPr txBox="1"/>
              <p:nvPr/>
            </p:nvSpPr>
            <p:spPr>
              <a:xfrm>
                <a:off x="2057400" y="3492560"/>
                <a:ext cx="128317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ea typeface="Cambria Math" panose="02040503050406030204" pitchFamily="18" charset="0"/>
                        </a:rPr>
                        <m:t>𝝁</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𝛾</m:t>
                      </m:r>
                      <m:r>
                        <a:rPr lang="el-GR" sz="2800" b="1" i="1" smtClean="0">
                          <a:latin typeface="Cambria Math" panose="02040503050406030204" pitchFamily="18" charset="0"/>
                          <a:ea typeface="Cambria Math" panose="02040503050406030204" pitchFamily="18" charset="0"/>
                        </a:rPr>
                        <m:t>𝚽</m:t>
                      </m:r>
                    </m:oMath>
                  </m:oMathPara>
                </a14:m>
                <a:endParaRPr lang="en-US" sz="28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2057400" y="3492560"/>
                <a:ext cx="1283172" cy="4308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82880" y="4038600"/>
                <a:ext cx="8149988"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ea typeface="Cambria Math" panose="02040503050406030204" pitchFamily="18" charset="0"/>
                      </a:rPr>
                      <m:t>𝛾</m:t>
                    </m:r>
                  </m:oMath>
                </a14:m>
                <a:r>
                  <a:rPr lang="en-US" sz="2800" dirty="0" smtClean="0"/>
                  <a:t>: </a:t>
                </a:r>
                <a:r>
                  <a:rPr lang="en-US" sz="2400" dirty="0" smtClean="0"/>
                  <a:t>gyromagnetic ratio with unit radian per second per tesla</a:t>
                </a:r>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182880" y="4038600"/>
                <a:ext cx="8149988" cy="523220"/>
              </a:xfrm>
              <a:prstGeom prst="rect">
                <a:avLst/>
              </a:prstGeom>
              <a:blipFill rotWithShape="0">
                <a:blip r:embed="rId5"/>
                <a:stretch>
                  <a:fillRect t="-12941" r="-224" b="-3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90600" y="4707453"/>
                <a:ext cx="158421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trike="sngStrike" smtClean="0">
                          <a:latin typeface="Cambria Math" panose="02040503050406030204" pitchFamily="18" charset="0"/>
                          <a:ea typeface="Cambria Math" panose="02040503050406030204" pitchFamily="18" charset="0"/>
                        </a:rPr>
                        <m:t>𝛾</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𝛾</m:t>
                      </m:r>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oMath>
                  </m:oMathPara>
                </a14:m>
                <a:endParaRPr lang="en-US" sz="2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990600" y="4707453"/>
                <a:ext cx="1584216" cy="430887"/>
              </a:xfrm>
              <a:prstGeom prst="rect">
                <a:avLst/>
              </a:prstGeom>
              <a:blipFill rotWithShape="0">
                <a:blip r:embed="rId6"/>
                <a:stretch>
                  <a:fillRect/>
                </a:stretch>
              </a:blipFill>
            </p:spPr>
            <p:txBody>
              <a:bodyPr/>
              <a:lstStyle/>
              <a:p>
                <a:r>
                  <a:rPr lang="en-US">
                    <a:noFill/>
                  </a:rPr>
                  <a:t> </a:t>
                </a:r>
              </a:p>
            </p:txBody>
          </p:sp>
        </mc:Fallback>
      </mc:AlternateContent>
      <p:sp>
        <p:nvSpPr>
          <p:cNvPr id="10" name="Rectangle 9"/>
          <p:cNvSpPr/>
          <p:nvPr/>
        </p:nvSpPr>
        <p:spPr>
          <a:xfrm>
            <a:off x="2975964" y="4743013"/>
            <a:ext cx="1365630" cy="461665"/>
          </a:xfrm>
          <a:prstGeom prst="rect">
            <a:avLst/>
          </a:prstGeom>
        </p:spPr>
        <p:txBody>
          <a:bodyPr wrap="none">
            <a:spAutoFit/>
          </a:bodyPr>
          <a:lstStyle/>
          <a:p>
            <a:r>
              <a:rPr lang="en-US" sz="2400" dirty="0" smtClean="0"/>
              <a:t>Hz/Tesla</a:t>
            </a:r>
            <a:endParaRPr lang="en-US" sz="2400" dirty="0"/>
          </a:p>
        </p:txBody>
      </p:sp>
    </p:spTree>
    <p:extLst>
      <p:ext uri="{BB962C8B-B14F-4D97-AF65-F5344CB8AC3E}">
        <p14:creationId xmlns:p14="http://schemas.microsoft.com/office/powerpoint/2010/main" val="1906619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76200"/>
            <a:ext cx="8991600" cy="838200"/>
          </a:xfrm>
        </p:spPr>
        <p:txBody>
          <a:bodyPr/>
          <a:lstStyle/>
          <a:p>
            <a:pPr eaLnBrk="1" hangingPunct="1"/>
            <a:r>
              <a:rPr lang="en-US" altLang="en-US" sz="4000" dirty="0" smtClean="0">
                <a:solidFill>
                  <a:schemeClr val="accent2"/>
                </a:solidFill>
              </a:rPr>
              <a:t>Microscopic Magnetization</a:t>
            </a:r>
          </a:p>
        </p:txBody>
      </p:sp>
      <p:cxnSp>
        <p:nvCxnSpPr>
          <p:cNvPr id="11" name="Straight Connector 10"/>
          <p:cNvCxnSpPr/>
          <p:nvPr/>
        </p:nvCxnSpPr>
        <p:spPr>
          <a:xfrm>
            <a:off x="0" y="8382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2900" y="5080328"/>
            <a:ext cx="8458200" cy="954107"/>
          </a:xfrm>
          <a:prstGeom prst="rect">
            <a:avLst/>
          </a:prstGeom>
          <a:noFill/>
        </p:spPr>
        <p:txBody>
          <a:bodyPr wrap="square" rtlCol="0">
            <a:spAutoFit/>
          </a:bodyPr>
          <a:lstStyle/>
          <a:p>
            <a:r>
              <a:rPr lang="en-US" sz="2800" dirty="0" smtClean="0">
                <a:latin typeface="+mj-lt"/>
              </a:rPr>
              <a:t>No net magnetization in the absence of external magnetic source.</a:t>
            </a:r>
            <a:endParaRPr lang="en-US" sz="2800" dirty="0">
              <a:latin typeface="+mj-lt"/>
            </a:endParaRPr>
          </a:p>
        </p:txBody>
      </p:sp>
      <p:pic>
        <p:nvPicPr>
          <p:cNvPr id="12" name="Picture 2" descr="tab12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 y="1044622"/>
            <a:ext cx="4180840" cy="356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550558"/>
            <a:ext cx="3149600" cy="329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123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16169</TotalTime>
  <Words>2336</Words>
  <Application>Microsoft Office PowerPoint</Application>
  <PresentationFormat>On-screen Show (4:3)</PresentationFormat>
  <Paragraphs>416</Paragraphs>
  <Slides>54</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Cambria Math</vt:lpstr>
      <vt:lpstr>Comic Sans MS</vt:lpstr>
      <vt:lpstr>Symbol</vt:lpstr>
      <vt:lpstr>Times</vt:lpstr>
      <vt:lpstr>Times New Roman</vt:lpstr>
      <vt:lpstr>Verdana</vt:lpstr>
      <vt:lpstr>Default Design</vt:lpstr>
      <vt:lpstr>Physics of Magnetic Resonance Chapter 12</vt:lpstr>
      <vt:lpstr>Outline</vt:lpstr>
      <vt:lpstr>Magnetic Resonance Imaging</vt:lpstr>
      <vt:lpstr>Magnetic Resonance Imaging</vt:lpstr>
      <vt:lpstr>Microscopic Magnetization</vt:lpstr>
      <vt:lpstr>Microscopic Magnetization</vt:lpstr>
      <vt:lpstr>PowerPoint Presentation</vt:lpstr>
      <vt:lpstr>Microscopic Magnetization</vt:lpstr>
      <vt:lpstr>Microscopic Magnetization</vt:lpstr>
      <vt:lpstr>Nuclear Magnetization</vt:lpstr>
      <vt:lpstr>Macroscopic Magnetization</vt:lpstr>
      <vt:lpstr>Macroscopic Magnetization</vt:lpstr>
      <vt:lpstr>MR Imaging</vt:lpstr>
      <vt:lpstr>Motion of Gyroscope</vt:lpstr>
      <vt:lpstr>Precession and Larmor Frequency</vt:lpstr>
      <vt:lpstr>Precession and Larmor Frequency</vt:lpstr>
      <vt:lpstr>Is Larmor Frequency Constant?</vt:lpstr>
      <vt:lpstr>Longitudinal and Transverse Magnetization</vt:lpstr>
      <vt:lpstr>Rotating Frame</vt:lpstr>
      <vt:lpstr>NMR Signals</vt:lpstr>
      <vt:lpstr>NMR Signals</vt:lpstr>
      <vt:lpstr>Maximizing the Magnitude of NMR Signals</vt:lpstr>
      <vt:lpstr>RF Excitation</vt:lpstr>
      <vt:lpstr>RF Excitation</vt:lpstr>
      <vt:lpstr>RF Excitation</vt:lpstr>
      <vt:lpstr>Relaxation after α Pulse Excitation</vt:lpstr>
      <vt:lpstr>Transverse (Spin-Spin) Relaxation</vt:lpstr>
      <vt:lpstr>Transverse Relaxation</vt:lpstr>
      <vt:lpstr>T2 of Some Normal Tissue Types</vt:lpstr>
      <vt:lpstr>Longitudinal (spin-lattice) Relaxation</vt:lpstr>
      <vt:lpstr>T1 and T2 for Different Tissues</vt:lpstr>
      <vt:lpstr>Examples</vt:lpstr>
      <vt:lpstr>The Bloch Equations</vt:lpstr>
      <vt:lpstr>Solution of Bloch Equations</vt:lpstr>
      <vt:lpstr>Magnetization M for /2 Pulse</vt:lpstr>
      <vt:lpstr>Spin Echoes to Measure T2</vt:lpstr>
      <vt:lpstr>Spin Echoes to Measure T2</vt:lpstr>
      <vt:lpstr>Spin Echoes to Measure T2</vt:lpstr>
      <vt:lpstr>Example</vt:lpstr>
      <vt:lpstr>T1-Weighted Contrast Image</vt:lpstr>
      <vt:lpstr>Spin-Spin Pulse to Measure T1</vt:lpstr>
      <vt:lpstr>Spin-Spin Pulse to Measure T1</vt:lpstr>
      <vt:lpstr>Basic Contrast Mechanisms</vt:lpstr>
      <vt:lpstr>Weighted Images</vt:lpstr>
      <vt:lpstr>Brain Tissue Parameters</vt:lpstr>
      <vt:lpstr>PD-Weighted Contrast Image</vt:lpstr>
      <vt:lpstr>T2-Weighted Contrast Image</vt:lpstr>
      <vt:lpstr>T1-Weighted Contrast Image</vt:lpstr>
      <vt:lpstr>Brain Tissue Parameters</vt:lpstr>
      <vt:lpstr>Inversion Recovery</vt:lpstr>
      <vt:lpstr>Animation and More Detail</vt:lpstr>
      <vt:lpstr>PowerPoint Presentation</vt:lpstr>
      <vt:lpstr>PowerPoint Presentation</vt:lpstr>
      <vt:lpstr>PowerPoint Presentation</vt:lpstr>
    </vt:vector>
  </TitlesOfParts>
  <Company>University of Central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 Basic Imaging Principles</dc:title>
  <dc:creator>mbingabr</dc:creator>
  <cp:lastModifiedBy>Mohamed Bingabr</cp:lastModifiedBy>
  <cp:revision>878</cp:revision>
  <dcterms:created xsi:type="dcterms:W3CDTF">2007-01-09T03:17:48Z</dcterms:created>
  <dcterms:modified xsi:type="dcterms:W3CDTF">2015-12-09T04:34:00Z</dcterms:modified>
</cp:coreProperties>
</file>