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3" r:id="rId4"/>
    <p:sldId id="266" r:id="rId5"/>
    <p:sldId id="267" r:id="rId6"/>
    <p:sldId id="262" r:id="rId7"/>
    <p:sldId id="263" r:id="rId8"/>
    <p:sldId id="264" r:id="rId9"/>
    <p:sldId id="265" r:id="rId10"/>
    <p:sldId id="282" r:id="rId11"/>
    <p:sldId id="268" r:id="rId12"/>
    <p:sldId id="269" r:id="rId13"/>
    <p:sldId id="270" r:id="rId14"/>
    <p:sldId id="272" r:id="rId15"/>
    <p:sldId id="271" r:id="rId16"/>
    <p:sldId id="257" r:id="rId17"/>
    <p:sldId id="275" r:id="rId18"/>
    <p:sldId id="276" r:id="rId19"/>
    <p:sldId id="258" r:id="rId20"/>
    <p:sldId id="277" r:id="rId21"/>
    <p:sldId id="259" r:id="rId22"/>
    <p:sldId id="273" r:id="rId23"/>
    <p:sldId id="278" r:id="rId24"/>
    <p:sldId id="260" r:id="rId25"/>
    <p:sldId id="279" r:id="rId26"/>
    <p:sldId id="261" r:id="rId27"/>
    <p:sldId id="274" r:id="rId28"/>
    <p:sldId id="280"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1616F3-DCF2-4A5A-A59C-781812A88D8D}" type="slidenum">
              <a:rPr lang="en-US" altLang="en-US"/>
              <a:pPr>
                <a:defRPr/>
              </a:pPr>
              <a:t>‹#›</a:t>
            </a:fld>
            <a:endParaRPr lang="en-US" altLang="en-US"/>
          </a:p>
        </p:txBody>
      </p:sp>
    </p:spTree>
    <p:extLst>
      <p:ext uri="{BB962C8B-B14F-4D97-AF65-F5344CB8AC3E}">
        <p14:creationId xmlns:p14="http://schemas.microsoft.com/office/powerpoint/2010/main" val="13125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A9BB47-C1DF-4EFE-BA38-7942102A6130}" type="slidenum">
              <a:rPr lang="en-US" altLang="en-US"/>
              <a:pPr>
                <a:defRPr/>
              </a:pPr>
              <a:t>‹#›</a:t>
            </a:fld>
            <a:endParaRPr lang="en-US" altLang="en-US"/>
          </a:p>
        </p:txBody>
      </p:sp>
    </p:spTree>
    <p:extLst>
      <p:ext uri="{BB962C8B-B14F-4D97-AF65-F5344CB8AC3E}">
        <p14:creationId xmlns:p14="http://schemas.microsoft.com/office/powerpoint/2010/main" val="209183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2A1983-4DCE-4BED-9DD1-16BD5DD7AE62}" type="slidenum">
              <a:rPr lang="en-US" altLang="en-US"/>
              <a:pPr>
                <a:defRPr/>
              </a:pPr>
              <a:t>‹#›</a:t>
            </a:fld>
            <a:endParaRPr lang="en-US" altLang="en-US"/>
          </a:p>
        </p:txBody>
      </p:sp>
    </p:spTree>
    <p:extLst>
      <p:ext uri="{BB962C8B-B14F-4D97-AF65-F5344CB8AC3E}">
        <p14:creationId xmlns:p14="http://schemas.microsoft.com/office/powerpoint/2010/main" val="194012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DFAF0D-7A87-4956-A420-40B332559EE2}" type="slidenum">
              <a:rPr lang="en-US" altLang="en-US"/>
              <a:pPr>
                <a:defRPr/>
              </a:pPr>
              <a:t>‹#›</a:t>
            </a:fld>
            <a:endParaRPr lang="en-US" altLang="en-US"/>
          </a:p>
        </p:txBody>
      </p:sp>
    </p:spTree>
    <p:extLst>
      <p:ext uri="{BB962C8B-B14F-4D97-AF65-F5344CB8AC3E}">
        <p14:creationId xmlns:p14="http://schemas.microsoft.com/office/powerpoint/2010/main" val="277822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4DAE11-D2B5-4097-9F59-0796C77859DF}" type="slidenum">
              <a:rPr lang="en-US" altLang="en-US"/>
              <a:pPr>
                <a:defRPr/>
              </a:pPr>
              <a:t>‹#›</a:t>
            </a:fld>
            <a:endParaRPr lang="en-US" altLang="en-US"/>
          </a:p>
        </p:txBody>
      </p:sp>
    </p:spTree>
    <p:extLst>
      <p:ext uri="{BB962C8B-B14F-4D97-AF65-F5344CB8AC3E}">
        <p14:creationId xmlns:p14="http://schemas.microsoft.com/office/powerpoint/2010/main" val="8805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4409E6-78EA-41A8-A527-46BEE878CA04}" type="slidenum">
              <a:rPr lang="en-US" altLang="en-US"/>
              <a:pPr>
                <a:defRPr/>
              </a:pPr>
              <a:t>‹#›</a:t>
            </a:fld>
            <a:endParaRPr lang="en-US" altLang="en-US"/>
          </a:p>
        </p:txBody>
      </p:sp>
    </p:spTree>
    <p:extLst>
      <p:ext uri="{BB962C8B-B14F-4D97-AF65-F5344CB8AC3E}">
        <p14:creationId xmlns:p14="http://schemas.microsoft.com/office/powerpoint/2010/main" val="153514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4E000ED-1600-4A7D-A0DA-809122F2BE67}" type="slidenum">
              <a:rPr lang="en-US" altLang="en-US"/>
              <a:pPr>
                <a:defRPr/>
              </a:pPr>
              <a:t>‹#›</a:t>
            </a:fld>
            <a:endParaRPr lang="en-US" altLang="en-US"/>
          </a:p>
        </p:txBody>
      </p:sp>
    </p:spTree>
    <p:extLst>
      <p:ext uri="{BB962C8B-B14F-4D97-AF65-F5344CB8AC3E}">
        <p14:creationId xmlns:p14="http://schemas.microsoft.com/office/powerpoint/2010/main" val="17224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654AE5-1F9B-440A-802E-12577C53CBCF}" type="slidenum">
              <a:rPr lang="en-US" altLang="en-US"/>
              <a:pPr>
                <a:defRPr/>
              </a:pPr>
              <a:t>‹#›</a:t>
            </a:fld>
            <a:endParaRPr lang="en-US" altLang="en-US"/>
          </a:p>
        </p:txBody>
      </p:sp>
    </p:spTree>
    <p:extLst>
      <p:ext uri="{BB962C8B-B14F-4D97-AF65-F5344CB8AC3E}">
        <p14:creationId xmlns:p14="http://schemas.microsoft.com/office/powerpoint/2010/main" val="391546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7450DB6-EF79-4DF0-B09A-BEAE36925168}" type="slidenum">
              <a:rPr lang="en-US" altLang="en-US"/>
              <a:pPr>
                <a:defRPr/>
              </a:pPr>
              <a:t>‹#›</a:t>
            </a:fld>
            <a:endParaRPr lang="en-US" altLang="en-US"/>
          </a:p>
        </p:txBody>
      </p:sp>
    </p:spTree>
    <p:extLst>
      <p:ext uri="{BB962C8B-B14F-4D97-AF65-F5344CB8AC3E}">
        <p14:creationId xmlns:p14="http://schemas.microsoft.com/office/powerpoint/2010/main" val="196702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993396-9080-4626-8AFB-EEDD247E8286}" type="slidenum">
              <a:rPr lang="en-US" altLang="en-US"/>
              <a:pPr>
                <a:defRPr/>
              </a:pPr>
              <a:t>‹#›</a:t>
            </a:fld>
            <a:endParaRPr lang="en-US" altLang="en-US"/>
          </a:p>
        </p:txBody>
      </p:sp>
    </p:spTree>
    <p:extLst>
      <p:ext uri="{BB962C8B-B14F-4D97-AF65-F5344CB8AC3E}">
        <p14:creationId xmlns:p14="http://schemas.microsoft.com/office/powerpoint/2010/main" val="16111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54BB42-1149-4686-94E6-A585FD9738C6}" type="slidenum">
              <a:rPr lang="en-US" altLang="en-US"/>
              <a:pPr>
                <a:defRPr/>
              </a:pPr>
              <a:t>‹#›</a:t>
            </a:fld>
            <a:endParaRPr lang="en-US" altLang="en-US"/>
          </a:p>
        </p:txBody>
      </p:sp>
    </p:spTree>
    <p:extLst>
      <p:ext uri="{BB962C8B-B14F-4D97-AF65-F5344CB8AC3E}">
        <p14:creationId xmlns:p14="http://schemas.microsoft.com/office/powerpoint/2010/main" val="302977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7808679-F4F0-479C-A7E4-3B6057736A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defRPr/>
            </a:pPr>
            <a:r>
              <a:rPr lang="en-US" altLang="en-US" sz="4400" dirty="0" smtClean="0">
                <a:solidFill>
                  <a:schemeClr val="accent6"/>
                </a:solidFill>
              </a:rPr>
              <a:t>Basic Imaging Principles</a:t>
            </a:r>
            <a:br>
              <a:rPr lang="en-US" altLang="en-US" sz="4400" dirty="0" smtClean="0">
                <a:solidFill>
                  <a:schemeClr val="accent6"/>
                </a:solidFill>
              </a:rPr>
            </a:br>
            <a:r>
              <a:rPr lang="en-US" altLang="en-US" sz="4400" dirty="0" smtClean="0">
                <a:solidFill>
                  <a:schemeClr val="accent6"/>
                </a:solidFill>
              </a:rPr>
              <a:t>Chapter 1</a:t>
            </a:r>
          </a:p>
        </p:txBody>
      </p:sp>
      <p:sp>
        <p:nvSpPr>
          <p:cNvPr id="2051" name="Rectangle 2"/>
          <p:cNvSpPr txBox="1">
            <a:spLocks noChangeArrowheads="1"/>
          </p:cNvSpPr>
          <p:nvPr/>
        </p:nvSpPr>
        <p:spPr bwMode="auto">
          <a:xfrm>
            <a:off x="533400" y="3635375"/>
            <a:ext cx="8077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Biomedical Engineering</a:t>
            </a:r>
          </a:p>
        </p:txBody>
      </p:sp>
      <p:sp>
        <p:nvSpPr>
          <p:cNvPr id="2052" name="Rectangle 3"/>
          <p:cNvSpPr>
            <a:spLocks noGrp="1" noChangeArrowheads="1"/>
          </p:cNvSpPr>
          <p:nvPr>
            <p:ph type="subTitle" idx="1"/>
          </p:nvPr>
        </p:nvSpPr>
        <p:spPr>
          <a:xfrm>
            <a:off x="1371600" y="5181600"/>
            <a:ext cx="6858000" cy="990600"/>
          </a:xfrm>
        </p:spPr>
        <p:txBody>
          <a:bodyPr/>
          <a:lstStyle/>
          <a:p>
            <a:pPr eaLnBrk="1" hangingPunct="1"/>
            <a:r>
              <a:rPr lang="en-US" altLang="en-US" smtClean="0">
                <a:solidFill>
                  <a:schemeClr val="accent2"/>
                </a:solidFill>
              </a:rPr>
              <a:t>Dr. Mohamed Bingabr</a:t>
            </a:r>
          </a:p>
          <a:p>
            <a:pPr eaLnBrk="1" hangingPunct="1"/>
            <a:r>
              <a:rPr lang="en-US" altLang="en-US" smtClean="0">
                <a:solidFill>
                  <a:schemeClr val="accent2"/>
                </a:solidFill>
              </a:rPr>
              <a:t>University of Central Oklahoma</a:t>
            </a:r>
            <a:endParaRPr lang="en-US" altLang="en-US" sz="2000" smtClean="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defRPr/>
            </a:pPr>
            <a:r>
              <a:rPr lang="en-US" altLang="en-US" sz="4400" dirty="0" smtClean="0">
                <a:solidFill>
                  <a:schemeClr val="accent6"/>
                </a:solidFill>
              </a:rPr>
              <a:t>Introduction</a:t>
            </a:r>
            <a:br>
              <a:rPr lang="en-US" altLang="en-US" sz="4400" dirty="0" smtClean="0">
                <a:solidFill>
                  <a:schemeClr val="accent6"/>
                </a:solidFill>
              </a:rPr>
            </a:br>
            <a:r>
              <a:rPr lang="en-US" altLang="en-US" sz="4400" dirty="0">
                <a:solidFill>
                  <a:schemeClr val="accent6"/>
                </a:solidFill>
              </a:rPr>
              <a:t>Chapter 1</a:t>
            </a:r>
            <a:endParaRPr lang="en-US" altLang="en-US" sz="4400" dirty="0" smtClean="0">
              <a:solidFill>
                <a:schemeClr val="accent6"/>
              </a:solidFill>
            </a:endParaRPr>
          </a:p>
        </p:txBody>
      </p:sp>
      <p:sp>
        <p:nvSpPr>
          <p:cNvPr id="2051" name="Rectangle 2"/>
          <p:cNvSpPr txBox="1">
            <a:spLocks noChangeArrowheads="1"/>
          </p:cNvSpPr>
          <p:nvPr/>
        </p:nvSpPr>
        <p:spPr bwMode="auto">
          <a:xfrm>
            <a:off x="533400" y="3635375"/>
            <a:ext cx="8077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rgbClr val="333399"/>
                </a:solidFill>
              </a:rPr>
              <a:t>Biomedical Engineering</a:t>
            </a:r>
          </a:p>
        </p:txBody>
      </p:sp>
      <p:sp>
        <p:nvSpPr>
          <p:cNvPr id="2052" name="Rectangle 3"/>
          <p:cNvSpPr>
            <a:spLocks noGrp="1" noChangeArrowheads="1"/>
          </p:cNvSpPr>
          <p:nvPr>
            <p:ph type="subTitle" idx="1"/>
          </p:nvPr>
        </p:nvSpPr>
        <p:spPr>
          <a:xfrm>
            <a:off x="1371600" y="5181600"/>
            <a:ext cx="6858000" cy="990600"/>
          </a:xfrm>
        </p:spPr>
        <p:txBody>
          <a:bodyPr/>
          <a:lstStyle/>
          <a:p>
            <a:pPr eaLnBrk="1" hangingPunct="1"/>
            <a:r>
              <a:rPr lang="en-US" altLang="en-US" smtClean="0">
                <a:solidFill>
                  <a:schemeClr val="accent2"/>
                </a:solidFill>
              </a:rPr>
              <a:t>Dr. Mohamed Bingabr</a:t>
            </a:r>
          </a:p>
          <a:p>
            <a:pPr eaLnBrk="1" hangingPunct="1"/>
            <a:r>
              <a:rPr lang="en-US" altLang="en-US" smtClean="0">
                <a:solidFill>
                  <a:schemeClr val="accent2"/>
                </a:solidFill>
              </a:rPr>
              <a:t>University of Central Oklahoma</a:t>
            </a:r>
            <a:endParaRPr lang="en-US" altLang="en-US" sz="2000" smtClean="0">
              <a:solidFill>
                <a:schemeClr val="accent2"/>
              </a:solidFill>
            </a:endParaRPr>
          </a:p>
        </p:txBody>
      </p:sp>
    </p:spTree>
    <p:extLst>
      <p:ext uri="{BB962C8B-B14F-4D97-AF65-F5344CB8AC3E}">
        <p14:creationId xmlns:p14="http://schemas.microsoft.com/office/powerpoint/2010/main" val="227549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590800" y="1987550"/>
            <a:ext cx="6248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t>Nov. 1895 – Announces X-ray discovery</a:t>
            </a:r>
          </a:p>
          <a:p>
            <a:pPr eaLnBrk="1" hangingPunct="1">
              <a:buFontTx/>
              <a:buNone/>
            </a:pPr>
            <a:r>
              <a:rPr lang="en-US" altLang="en-US" sz="2400"/>
              <a:t>1901 –  Receives first Nobel Prize in Physics</a:t>
            </a:r>
          </a:p>
          <a:p>
            <a:pPr eaLnBrk="1" hangingPunct="1">
              <a:buFontTx/>
              <a:buNone/>
            </a:pPr>
            <a:r>
              <a:rPr lang="en-US" altLang="en-US" sz="2400"/>
              <a:t>         –  Given for discovery and use of X-rays.</a:t>
            </a:r>
          </a:p>
        </p:txBody>
      </p:sp>
      <p:sp>
        <p:nvSpPr>
          <p:cNvPr id="9219" name="Rectangle 5"/>
          <p:cNvSpPr>
            <a:spLocks noChangeArrowheads="1"/>
          </p:cNvSpPr>
          <p:nvPr/>
        </p:nvSpPr>
        <p:spPr bwMode="auto">
          <a:xfrm>
            <a:off x="152400" y="99695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i="1">
                <a:solidFill>
                  <a:srgbClr val="CC0000"/>
                </a:solidFill>
              </a:rPr>
              <a:t>Wilhelm R</a:t>
            </a:r>
            <a:r>
              <a:rPr lang="en-US" altLang="en-US" sz="2800" i="1">
                <a:solidFill>
                  <a:srgbClr val="CC0000"/>
                </a:solidFill>
                <a:cs typeface="Times New Roman" panose="02020603050405020304" pitchFamily="18" charset="0"/>
              </a:rPr>
              <a:t>ö</a:t>
            </a:r>
            <a:r>
              <a:rPr lang="en-US" altLang="en-US" sz="2800" i="1">
                <a:solidFill>
                  <a:srgbClr val="CC0000"/>
                </a:solidFill>
              </a:rPr>
              <a:t>ntgen</a:t>
            </a:r>
          </a:p>
        </p:txBody>
      </p:sp>
      <p:sp>
        <p:nvSpPr>
          <p:cNvPr id="9220" name="Rectangle 6"/>
          <p:cNvSpPr>
            <a:spLocks noChangeArrowheads="1"/>
          </p:cNvSpPr>
          <p:nvPr/>
        </p:nvSpPr>
        <p:spPr bwMode="auto">
          <a:xfrm>
            <a:off x="6172200" y="4876800"/>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Radiograph of the hand of R</a:t>
            </a:r>
            <a:r>
              <a:rPr lang="en-US" altLang="en-US" sz="2400">
                <a:latin typeface="Times New Roman" panose="02020603050405020304" pitchFamily="18" charset="0"/>
                <a:cs typeface="Times New Roman" panose="02020603050405020304" pitchFamily="18" charset="0"/>
              </a:rPr>
              <a:t>öntgen’s wife, 1895.</a:t>
            </a:r>
          </a:p>
        </p:txBody>
      </p:sp>
      <p:pic>
        <p:nvPicPr>
          <p:cNvPr id="9221" name="Picture 7" descr="Im L1 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6550"/>
            <a:ext cx="22129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Im L1 Ront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82988"/>
            <a:ext cx="20574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Grp="1" noChangeArrowheads="1"/>
          </p:cNvSpPr>
          <p:nvPr>
            <p:ph type="title"/>
          </p:nvPr>
        </p:nvSpPr>
        <p:spPr>
          <a:xfrm>
            <a:off x="457200" y="76200"/>
            <a:ext cx="8229600" cy="762000"/>
          </a:xfrm>
          <a:noFill/>
        </p:spPr>
        <p:txBody>
          <a:bodyPr/>
          <a:lstStyle/>
          <a:p>
            <a:pPr eaLnBrk="1" hangingPunct="1"/>
            <a:r>
              <a:rPr lang="en-US" altLang="en-US" sz="4000" dirty="0" smtClean="0">
                <a:solidFill>
                  <a:schemeClr val="accent2"/>
                </a:solidFill>
              </a:rPr>
              <a:t>Introduction</a:t>
            </a:r>
          </a:p>
        </p:txBody>
      </p:sp>
      <p:cxnSp>
        <p:nvCxnSpPr>
          <p:cNvPr id="8" name="Straight Connector 7"/>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52400" y="228600"/>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rgbClr val="000099"/>
                </a:solidFill>
              </a:rPr>
              <a:t>1940’s, 1950’s</a:t>
            </a:r>
            <a:r>
              <a:rPr lang="en-US" altLang="en-US" sz="2400"/>
              <a:t>  </a:t>
            </a:r>
          </a:p>
          <a:p>
            <a:pPr eaLnBrk="1" hangingPunct="1">
              <a:buFontTx/>
              <a:buNone/>
            </a:pPr>
            <a:r>
              <a:rPr lang="en-US" altLang="en-US" sz="2400"/>
              <a:t>	Background laid for ultrasound and nuclear medicine</a:t>
            </a:r>
          </a:p>
          <a:p>
            <a:pPr eaLnBrk="1" hangingPunct="1">
              <a:buFontTx/>
              <a:buNone/>
            </a:pPr>
            <a:r>
              <a:rPr lang="en-US" altLang="en-US" sz="2400">
                <a:solidFill>
                  <a:srgbClr val="000099"/>
                </a:solidFill>
              </a:rPr>
              <a:t>1960’s </a:t>
            </a:r>
          </a:p>
          <a:p>
            <a:pPr eaLnBrk="1" hangingPunct="1">
              <a:buFontTx/>
              <a:buNone/>
            </a:pPr>
            <a:r>
              <a:rPr lang="en-US" altLang="en-US" sz="2400"/>
              <a:t>	Revolution in imaging – ultrasound and nuclear medicine</a:t>
            </a:r>
          </a:p>
          <a:p>
            <a:pPr eaLnBrk="1" hangingPunct="1">
              <a:buFontTx/>
              <a:buNone/>
            </a:pPr>
            <a:r>
              <a:rPr lang="en-US" altLang="en-US" sz="2400">
                <a:solidFill>
                  <a:srgbClr val="000099"/>
                </a:solidFill>
              </a:rPr>
              <a:t>1972 </a:t>
            </a:r>
          </a:p>
          <a:p>
            <a:pPr eaLnBrk="1" hangingPunct="1">
              <a:buFontTx/>
              <a:buNone/>
            </a:pPr>
            <a:r>
              <a:rPr lang="en-US" altLang="en-US" sz="2400"/>
              <a:t>	 CT (Computerized Tomography)</a:t>
            </a:r>
          </a:p>
          <a:p>
            <a:pPr eaLnBrk="1" hangingPunct="1">
              <a:buFontTx/>
              <a:buNone/>
            </a:pPr>
            <a:r>
              <a:rPr lang="en-US" altLang="en-US" sz="2400"/>
              <a:t>	 	- true 3D imaging</a:t>
            </a:r>
          </a:p>
          <a:p>
            <a:pPr eaLnBrk="1" hangingPunct="1">
              <a:buFontTx/>
              <a:buNone/>
            </a:pPr>
            <a:r>
              <a:rPr lang="en-US" altLang="en-US" sz="2400"/>
              <a:t>		- Allan Cormack and Hounsfield win Nobel Prize in 1979</a:t>
            </a:r>
          </a:p>
          <a:p>
            <a:pPr eaLnBrk="1" hangingPunct="1">
              <a:buFontTx/>
              <a:buNone/>
            </a:pPr>
            <a:r>
              <a:rPr lang="en-US" altLang="en-US" sz="2400">
                <a:solidFill>
                  <a:srgbClr val="000099"/>
                </a:solidFill>
              </a:rPr>
              <a:t>1980’s </a:t>
            </a:r>
          </a:p>
          <a:p>
            <a:pPr eaLnBrk="1" hangingPunct="1">
              <a:buFontTx/>
              <a:buNone/>
            </a:pPr>
            <a:r>
              <a:rPr lang="en-US" altLang="en-US" sz="2400">
                <a:solidFill>
                  <a:srgbClr val="000099"/>
                </a:solidFill>
              </a:rPr>
              <a:t>	-</a:t>
            </a:r>
            <a:r>
              <a:rPr lang="en-US" altLang="en-US" sz="2400"/>
              <a:t>In 1952 Felix Bloch and Edward Purcell received Nobel Prize in Physics for describing the phenomena of </a:t>
            </a:r>
            <a:r>
              <a:rPr lang="en-US" altLang="en-US" sz="2400">
                <a:solidFill>
                  <a:schemeClr val="tx2"/>
                </a:solidFill>
              </a:rPr>
              <a:t>NMR </a:t>
            </a:r>
          </a:p>
          <a:p>
            <a:pPr eaLnBrk="1" hangingPunct="1">
              <a:buFontTx/>
              <a:buNone/>
            </a:pPr>
            <a:r>
              <a:rPr lang="en-US" altLang="en-US" sz="2400"/>
              <a:t>	-In 1991 Richard Ernst received Nobel Prize in chemistry for a paper describing the use of MRI in medicine in 1973.</a:t>
            </a:r>
          </a:p>
          <a:p>
            <a:pPr eaLnBrk="1" hangingPunct="1">
              <a:buFontTx/>
              <a:buNone/>
            </a:pPr>
            <a:r>
              <a:rPr lang="en-US" altLang="en-US" sz="2400"/>
              <a:t>	- In 2003 Paul Lauterbur and Peter Mansfield received Nobel Prize for developing Key method in MRI image construction.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048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Physical Signal</a:t>
            </a:r>
          </a:p>
        </p:txBody>
      </p:sp>
      <p:sp>
        <p:nvSpPr>
          <p:cNvPr id="11267" name="Text Box 6"/>
          <p:cNvSpPr txBox="1">
            <a:spLocks noChangeArrowheads="1"/>
          </p:cNvSpPr>
          <p:nvPr/>
        </p:nvSpPr>
        <p:spPr bwMode="auto">
          <a:xfrm>
            <a:off x="228600" y="990600"/>
            <a:ext cx="8686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Detection of physical signals arising from the body and transform these signals to images.</a:t>
            </a:r>
          </a:p>
          <a:p>
            <a:pPr eaLnBrk="1" hangingPunct="1">
              <a:spcBef>
                <a:spcPct val="0"/>
              </a:spcBef>
              <a:buFontTx/>
              <a:buNone/>
            </a:pPr>
            <a:endParaRPr lang="en-US" altLang="en-US" sz="2400"/>
          </a:p>
          <a:p>
            <a:pPr eaLnBrk="1" hangingPunct="1">
              <a:spcBef>
                <a:spcPct val="0"/>
              </a:spcBef>
              <a:buFontTx/>
              <a:buNone/>
            </a:pPr>
            <a:r>
              <a:rPr lang="en-US" altLang="en-US" sz="2400">
                <a:solidFill>
                  <a:srgbClr val="CC0000"/>
                </a:solidFill>
              </a:rPr>
              <a:t>Typical signals</a:t>
            </a:r>
          </a:p>
          <a:p>
            <a:pPr eaLnBrk="1" hangingPunct="1">
              <a:spcBef>
                <a:spcPct val="0"/>
              </a:spcBef>
              <a:buFontTx/>
              <a:buNone/>
            </a:pPr>
            <a:r>
              <a:rPr lang="en-US" altLang="en-US" sz="2400"/>
              <a:t>   - Transmission of x-ray through the body ( Projection      	radiography)</a:t>
            </a:r>
          </a:p>
          <a:p>
            <a:pPr eaLnBrk="1" hangingPunct="1">
              <a:spcBef>
                <a:spcPct val="0"/>
              </a:spcBef>
              <a:buFontTx/>
              <a:buNone/>
            </a:pPr>
            <a:r>
              <a:rPr lang="en-US" altLang="en-US" sz="2400"/>
              <a:t>   - Emission of gamma rays from radiotracer in the body (NM)</a:t>
            </a:r>
          </a:p>
          <a:p>
            <a:pPr eaLnBrk="1" hangingPunct="1">
              <a:spcBef>
                <a:spcPct val="0"/>
              </a:spcBef>
              <a:buFontTx/>
              <a:buNone/>
            </a:pPr>
            <a:r>
              <a:rPr lang="en-US" altLang="en-US" sz="2400"/>
              <a:t>   - Reflection of ultrasonic waves within the body (in 	ultrasound imaging)</a:t>
            </a:r>
          </a:p>
          <a:p>
            <a:pPr eaLnBrk="1" hangingPunct="1">
              <a:spcBef>
                <a:spcPct val="0"/>
              </a:spcBef>
              <a:buFontTx/>
              <a:buNone/>
            </a:pPr>
            <a:r>
              <a:rPr lang="en-US" altLang="en-US" sz="2400"/>
              <a:t>   - Precession of spin systems in a large magnetic field (MRI)</a:t>
            </a:r>
          </a:p>
        </p:txBody>
      </p:sp>
      <p:sp>
        <p:nvSpPr>
          <p:cNvPr id="11268" name="Text Box 7"/>
          <p:cNvSpPr txBox="1">
            <a:spLocks noChangeArrowheads="1"/>
          </p:cNvSpPr>
          <p:nvPr/>
        </p:nvSpPr>
        <p:spPr bwMode="auto">
          <a:xfrm>
            <a:off x="266700" y="5000625"/>
            <a:ext cx="8572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All signals above use Electromagnetic waves (EM) except the ultrasound imaging.</a:t>
            </a:r>
          </a:p>
          <a:p>
            <a:pPr eaLnBrk="1" hangingPunct="1">
              <a:spcBef>
                <a:spcPct val="0"/>
              </a:spcBef>
              <a:buFontTx/>
              <a:buNone/>
            </a:pPr>
            <a:endParaRPr lang="en-US" altLang="en-US" sz="2400"/>
          </a:p>
          <a:p>
            <a:pPr eaLnBrk="1" hangingPunct="1">
              <a:spcBef>
                <a:spcPct val="0"/>
              </a:spcBef>
              <a:buFontTx/>
              <a:buNone/>
            </a:pPr>
            <a:r>
              <a:rPr lang="en-US" altLang="en-US" sz="2400"/>
              <a:t>		f </a:t>
            </a:r>
            <a:r>
              <a:rPr lang="en-US" altLang="en-US" sz="2400">
                <a:sym typeface="Symbol" panose="05050102010706020507" pitchFamily="18" charset="2"/>
              </a:rPr>
              <a:t> 1/		 </a:t>
            </a:r>
            <a:r>
              <a:rPr lang="en-US" altLang="en-US" sz="2400"/>
              <a:t>f </a:t>
            </a:r>
            <a:r>
              <a:rPr lang="en-US" altLang="en-US" sz="2400">
                <a:sym typeface="Symbol" panose="05050102010706020507" pitchFamily="18" charset="2"/>
              </a:rPr>
              <a:t> Energy</a:t>
            </a:r>
          </a:p>
        </p:txBody>
      </p:sp>
      <p:cxnSp>
        <p:nvCxnSpPr>
          <p:cNvPr id="5" name="Straight Connector 4"/>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Physical Signal</a:t>
            </a:r>
          </a:p>
        </p:txBody>
      </p:sp>
      <p:sp>
        <p:nvSpPr>
          <p:cNvPr id="12291" name="Text Box 3"/>
          <p:cNvSpPr txBox="1">
            <a:spLocks noChangeArrowheads="1"/>
          </p:cNvSpPr>
          <p:nvPr/>
        </p:nvSpPr>
        <p:spPr bwMode="auto">
          <a:xfrm>
            <a:off x="228600" y="990600"/>
            <a:ext cx="86868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t>Characteristics of spectrum that are useful for medical imaging </a:t>
            </a:r>
          </a:p>
          <a:p>
            <a:pPr eaLnBrk="1" hangingPunct="1">
              <a:spcBef>
                <a:spcPct val="0"/>
              </a:spcBef>
              <a:buFontTx/>
              <a:buNone/>
            </a:pPr>
            <a:endParaRPr lang="en-US" altLang="en-US" sz="2400" dirty="0">
              <a:solidFill>
                <a:srgbClr val="CC0000"/>
              </a:solidFill>
              <a:sym typeface="Symbol" panose="05050102010706020507" pitchFamily="18" charset="2"/>
            </a:endParaRPr>
          </a:p>
          <a:p>
            <a:pPr eaLnBrk="1" hangingPunct="1">
              <a:spcBef>
                <a:spcPct val="0"/>
              </a:spcBef>
              <a:buFontTx/>
              <a:buNone/>
            </a:pPr>
            <a:r>
              <a:rPr lang="en-US" altLang="en-US" sz="2800" dirty="0">
                <a:solidFill>
                  <a:srgbClr val="CC0000"/>
                </a:solidFill>
                <a:sym typeface="Symbol" panose="05050102010706020507" pitchFamily="18" charset="2"/>
              </a:rPr>
              <a:t>For Electromagnetic Imaging</a:t>
            </a:r>
            <a:endParaRPr lang="en-US" altLang="en-US" sz="2800" dirty="0"/>
          </a:p>
          <a:p>
            <a:pPr eaLnBrk="1" hangingPunct="1">
              <a:spcBef>
                <a:spcPct val="0"/>
              </a:spcBef>
              <a:buFontTx/>
              <a:buNone/>
            </a:pPr>
            <a:r>
              <a:rPr lang="en-US" altLang="en-US" sz="2400" dirty="0">
                <a:sym typeface="Symbol" panose="05050102010706020507" pitchFamily="18" charset="2"/>
              </a:rPr>
              <a:t> &gt; 1 Angstrom </a:t>
            </a:r>
            <a:r>
              <a:rPr lang="en-US" altLang="en-US" sz="2400" dirty="0" smtClean="0">
                <a:sym typeface="Symbol" panose="05050102010706020507" pitchFamily="18" charset="2"/>
              </a:rPr>
              <a:t>(</a:t>
            </a:r>
            <a:r>
              <a:rPr lang="en-US" altLang="en-US" sz="2400" dirty="0" err="1" smtClean="0">
                <a:sym typeface="Symbol" panose="05050102010706020507" pitchFamily="18" charset="2"/>
              </a:rPr>
              <a:t>A</a:t>
            </a:r>
            <a:r>
              <a:rPr lang="en-US" altLang="en-US" sz="2400" baseline="30000" dirty="0" err="1" smtClean="0">
                <a:sym typeface="Symbol" panose="05050102010706020507" pitchFamily="18" charset="2"/>
              </a:rPr>
              <a:t>o</a:t>
            </a:r>
            <a:r>
              <a:rPr lang="en-US" altLang="en-US" sz="2400" dirty="0" smtClean="0">
                <a:sym typeface="Symbol" panose="05050102010706020507" pitchFamily="18" charset="2"/>
              </a:rPr>
              <a:t>) : </a:t>
            </a:r>
            <a:r>
              <a:rPr lang="en-US" altLang="en-US" sz="2400" dirty="0">
                <a:sym typeface="Symbol" panose="05050102010706020507" pitchFamily="18" charset="2"/>
              </a:rPr>
              <a:t>Energy is highly attenuated by the body</a:t>
            </a:r>
          </a:p>
          <a:p>
            <a:pPr eaLnBrk="1" hangingPunct="1">
              <a:spcBef>
                <a:spcPct val="0"/>
              </a:spcBef>
              <a:buFont typeface="Symbol" panose="05050102010706020507" pitchFamily="18" charset="2"/>
              <a:buChar char="l"/>
            </a:pPr>
            <a:r>
              <a:rPr lang="en-US" altLang="en-US" sz="2400" dirty="0">
                <a:sym typeface="Symbol" panose="05050102010706020507" pitchFamily="18" charset="2"/>
              </a:rPr>
              <a:t> &lt; 0.01 Angstrom  </a:t>
            </a:r>
            <a:r>
              <a:rPr lang="en-US" altLang="en-US" sz="2400" dirty="0" smtClean="0">
                <a:sym typeface="Symbol" panose="05050102010706020507" pitchFamily="18" charset="2"/>
              </a:rPr>
              <a:t>: </a:t>
            </a:r>
            <a:r>
              <a:rPr lang="en-US" altLang="en-US" sz="2400" dirty="0">
                <a:sym typeface="Symbol" panose="05050102010706020507" pitchFamily="18" charset="2"/>
              </a:rPr>
              <a:t>Energy is too high and less contrast</a:t>
            </a:r>
          </a:p>
          <a:p>
            <a:pPr eaLnBrk="1" hangingPunct="1">
              <a:spcBef>
                <a:spcPct val="0"/>
              </a:spcBef>
              <a:buFont typeface="Symbol" panose="05050102010706020507" pitchFamily="18" charset="2"/>
              <a:buNone/>
            </a:pPr>
            <a:endParaRPr lang="en-US" altLang="en-US" sz="900" dirty="0">
              <a:sym typeface="Symbol" panose="05050102010706020507" pitchFamily="18" charset="2"/>
            </a:endParaRPr>
          </a:p>
          <a:p>
            <a:pPr eaLnBrk="1" hangingPunct="1">
              <a:spcBef>
                <a:spcPct val="0"/>
              </a:spcBef>
              <a:buFont typeface="Symbol" panose="05050102010706020507" pitchFamily="18" charset="2"/>
              <a:buNone/>
            </a:pPr>
            <a:r>
              <a:rPr lang="en-US" altLang="en-US" sz="2400" dirty="0">
                <a:sym typeface="Symbol" panose="05050102010706020507" pitchFamily="18" charset="2"/>
              </a:rPr>
              <a:t>Unit of energy for EM is electron volts (eV): 1 eV is the amount of energy an electron gains when accelerated across 1 volt potential.</a:t>
            </a:r>
          </a:p>
          <a:p>
            <a:pPr eaLnBrk="1" hangingPunct="1">
              <a:spcBef>
                <a:spcPct val="0"/>
              </a:spcBef>
              <a:buFont typeface="Symbol" panose="05050102010706020507" pitchFamily="18" charset="2"/>
              <a:buNone/>
            </a:pPr>
            <a:r>
              <a:rPr lang="en-US" altLang="en-US" sz="2400" dirty="0">
                <a:sym typeface="Symbol" panose="05050102010706020507" pitchFamily="18" charset="2"/>
              </a:rPr>
              <a:t>Useful energy for medical imaging: 25 k eV – 500 k eV  </a:t>
            </a:r>
          </a:p>
          <a:p>
            <a:pPr eaLnBrk="1" hangingPunct="1">
              <a:spcBef>
                <a:spcPct val="0"/>
              </a:spcBef>
              <a:buFont typeface="Symbol" panose="05050102010706020507" pitchFamily="18" charset="2"/>
              <a:buNone/>
            </a:pPr>
            <a:endParaRPr lang="en-US" altLang="en-US" sz="2400" dirty="0">
              <a:sym typeface="Symbol" panose="05050102010706020507" pitchFamily="18" charset="2"/>
            </a:endParaRPr>
          </a:p>
          <a:p>
            <a:pPr eaLnBrk="1" hangingPunct="1">
              <a:spcBef>
                <a:spcPct val="0"/>
              </a:spcBef>
              <a:buFont typeface="Symbol" panose="05050102010706020507" pitchFamily="18" charset="2"/>
              <a:buNone/>
            </a:pPr>
            <a:r>
              <a:rPr lang="en-US" altLang="en-US" sz="2800" dirty="0">
                <a:solidFill>
                  <a:srgbClr val="CC0000"/>
                </a:solidFill>
                <a:sym typeface="Symbol" panose="05050102010706020507" pitchFamily="18" charset="2"/>
              </a:rPr>
              <a:t>For Ultrasound Imaging</a:t>
            </a:r>
            <a:endParaRPr lang="en-US" altLang="en-US" sz="2800" dirty="0">
              <a:sym typeface="Symbol" panose="05050102010706020507" pitchFamily="18" charset="2"/>
            </a:endParaRPr>
          </a:p>
          <a:p>
            <a:pPr eaLnBrk="1" hangingPunct="1">
              <a:spcBef>
                <a:spcPct val="0"/>
              </a:spcBef>
              <a:buFont typeface="Symbol" panose="05050102010706020507" pitchFamily="18" charset="2"/>
              <a:buNone/>
            </a:pPr>
            <a:r>
              <a:rPr lang="en-US" altLang="en-US" sz="2400" dirty="0">
                <a:sym typeface="Symbol" panose="05050102010706020507" pitchFamily="18" charset="2"/>
              </a:rPr>
              <a:t>In </a:t>
            </a:r>
            <a:r>
              <a:rPr lang="en-US" altLang="en-US" sz="2400" dirty="0" smtClean="0">
                <a:sym typeface="Symbol" panose="05050102010706020507" pitchFamily="18" charset="2"/>
              </a:rPr>
              <a:t>ultrasound, image </a:t>
            </a:r>
            <a:r>
              <a:rPr lang="en-US" altLang="en-US" sz="2400" dirty="0">
                <a:sym typeface="Symbol" panose="05050102010706020507" pitchFamily="18" charset="2"/>
              </a:rPr>
              <a:t>resolution is poor for long wavelength, and attenuation is too high for short wavelength. </a:t>
            </a:r>
          </a:p>
          <a:p>
            <a:pPr eaLnBrk="1" hangingPunct="1">
              <a:spcBef>
                <a:spcPct val="0"/>
              </a:spcBef>
              <a:buFont typeface="Symbol" panose="05050102010706020507" pitchFamily="18" charset="2"/>
              <a:buNone/>
            </a:pPr>
            <a:r>
              <a:rPr lang="en-US" altLang="en-US" sz="2400" dirty="0">
                <a:sym typeface="Symbol" panose="05050102010706020507" pitchFamily="18" charset="2"/>
              </a:rPr>
              <a:t>Ideal frequency range for ultrasound imaging is 1 to 20 MHz </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91838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7"/>
          <p:cNvSpPr txBox="1">
            <a:spLocks noChangeArrowheads="1"/>
          </p:cNvSpPr>
          <p:nvPr/>
        </p:nvSpPr>
        <p:spPr bwMode="auto">
          <a:xfrm>
            <a:off x="3048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Spectrum</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048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Imaging modalities</a:t>
            </a:r>
          </a:p>
        </p:txBody>
      </p:sp>
      <p:sp>
        <p:nvSpPr>
          <p:cNvPr id="14339" name="Text Box 6"/>
          <p:cNvSpPr txBox="1">
            <a:spLocks noChangeArrowheads="1"/>
          </p:cNvSpPr>
          <p:nvPr/>
        </p:nvSpPr>
        <p:spPr bwMode="auto">
          <a:xfrm>
            <a:off x="327025" y="1030288"/>
            <a:ext cx="70866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en-US" sz="2800"/>
              <a:t>Projection Radiology</a:t>
            </a:r>
          </a:p>
          <a:p>
            <a:pPr lvl="1" eaLnBrk="1" hangingPunct="1">
              <a:spcBef>
                <a:spcPct val="0"/>
              </a:spcBef>
              <a:buFontTx/>
              <a:buNone/>
            </a:pPr>
            <a:r>
              <a:rPr lang="en-US" altLang="en-US"/>
              <a:t>- Ionized radiation, transmission imaging</a:t>
            </a:r>
          </a:p>
          <a:p>
            <a:pPr eaLnBrk="1" hangingPunct="1">
              <a:spcBef>
                <a:spcPct val="0"/>
              </a:spcBef>
              <a:buFontTx/>
              <a:buAutoNum type="arabicPeriod"/>
            </a:pPr>
            <a:r>
              <a:rPr lang="en-US" altLang="en-US" sz="2800"/>
              <a:t>Computed Tomography</a:t>
            </a:r>
          </a:p>
          <a:p>
            <a:pPr lvl="1" eaLnBrk="1" hangingPunct="1">
              <a:spcBef>
                <a:spcPct val="0"/>
              </a:spcBef>
              <a:buFontTx/>
              <a:buNone/>
            </a:pPr>
            <a:r>
              <a:rPr lang="en-US" altLang="en-US"/>
              <a:t>- Ionized radiation, transmission imaging</a:t>
            </a:r>
          </a:p>
          <a:p>
            <a:pPr eaLnBrk="1" hangingPunct="1">
              <a:spcBef>
                <a:spcPct val="0"/>
              </a:spcBef>
              <a:buFontTx/>
              <a:buAutoNum type="arabicPeriod"/>
            </a:pPr>
            <a:r>
              <a:rPr lang="en-US" altLang="en-US" sz="2800"/>
              <a:t>Nuclear Medicine</a:t>
            </a:r>
          </a:p>
          <a:p>
            <a:pPr lvl="1" eaLnBrk="1" hangingPunct="1">
              <a:spcBef>
                <a:spcPct val="0"/>
              </a:spcBef>
              <a:buFontTx/>
              <a:buNone/>
            </a:pPr>
            <a:r>
              <a:rPr lang="en-US" altLang="en-US"/>
              <a:t>- Ionized radiation, emission imaging</a:t>
            </a:r>
          </a:p>
          <a:p>
            <a:pPr eaLnBrk="1" hangingPunct="1">
              <a:spcBef>
                <a:spcPct val="0"/>
              </a:spcBef>
              <a:buFontTx/>
              <a:buAutoNum type="arabicPeriod"/>
            </a:pPr>
            <a:r>
              <a:rPr lang="en-US" altLang="en-US" sz="2800"/>
              <a:t>Ultrasound Imaging</a:t>
            </a:r>
          </a:p>
          <a:p>
            <a:pPr lvl="1" eaLnBrk="1" hangingPunct="1">
              <a:spcBef>
                <a:spcPct val="0"/>
              </a:spcBef>
              <a:buFontTx/>
              <a:buNone/>
            </a:pPr>
            <a:r>
              <a:rPr lang="en-US" altLang="en-US"/>
              <a:t>- Reflection imaging</a:t>
            </a:r>
          </a:p>
          <a:p>
            <a:pPr eaLnBrk="1" hangingPunct="1">
              <a:spcBef>
                <a:spcPct val="0"/>
              </a:spcBef>
              <a:buFontTx/>
              <a:buAutoNum type="arabicPeriod"/>
            </a:pPr>
            <a:r>
              <a:rPr lang="en-US" altLang="en-US" sz="2800"/>
              <a:t>Magnetic Resonance Imaging</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048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Projection Radiography</a:t>
            </a:r>
          </a:p>
        </p:txBody>
      </p:sp>
      <p:sp>
        <p:nvSpPr>
          <p:cNvPr id="15363" name="Text Box 6"/>
          <p:cNvSpPr txBox="1">
            <a:spLocks noChangeArrowheads="1"/>
          </p:cNvSpPr>
          <p:nvPr/>
        </p:nvSpPr>
        <p:spPr bwMode="auto">
          <a:xfrm>
            <a:off x="212725" y="954088"/>
            <a:ext cx="88550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Projection of a 3-D object onto a 2-D image using x-rays pulse  in uniform cone beam geometry.</a:t>
            </a:r>
          </a:p>
        </p:txBody>
      </p:sp>
      <p:sp>
        <p:nvSpPr>
          <p:cNvPr id="2" name="TextBox 1"/>
          <p:cNvSpPr txBox="1"/>
          <p:nvPr/>
        </p:nvSpPr>
        <p:spPr>
          <a:xfrm>
            <a:off x="228600" y="1844675"/>
            <a:ext cx="8610600" cy="3538538"/>
          </a:xfrm>
          <a:prstGeom prst="rect">
            <a:avLst/>
          </a:prstGeom>
          <a:noFill/>
        </p:spPr>
        <p:txBody>
          <a:bodyPr>
            <a:spAutoFit/>
          </a:bodyPr>
          <a:lstStyle/>
          <a:p>
            <a:pPr eaLnBrk="1" hangingPunct="1">
              <a:defRPr/>
            </a:pPr>
            <a:r>
              <a:rPr lang="en-US" altLang="en-US" sz="2800" dirty="0">
                <a:solidFill>
                  <a:srgbClr val="CC0000"/>
                </a:solidFill>
              </a:rPr>
              <a:t>Different Modalities</a:t>
            </a:r>
            <a:endParaRPr lang="en-US" sz="2800" dirty="0"/>
          </a:p>
          <a:p>
            <a:pPr marL="342900" indent="-342900" eaLnBrk="1" hangingPunct="1">
              <a:buFont typeface="Arial" panose="020B0604020202020204" pitchFamily="34" charset="0"/>
              <a:buChar char="•"/>
              <a:defRPr/>
            </a:pPr>
            <a:r>
              <a:rPr lang="en-US" sz="2800" dirty="0"/>
              <a:t>Routine diagnostic radiography: x-rays, fluoroscopy, motion tomography.</a:t>
            </a:r>
          </a:p>
          <a:p>
            <a:pPr marL="342900" indent="-342900" eaLnBrk="1" hangingPunct="1">
              <a:buFont typeface="Arial" panose="020B0604020202020204" pitchFamily="34" charset="0"/>
              <a:buChar char="•"/>
              <a:defRPr/>
            </a:pPr>
            <a:r>
              <a:rPr lang="en-US" sz="2800" dirty="0"/>
              <a:t>Digital radiography</a:t>
            </a:r>
          </a:p>
          <a:p>
            <a:pPr marL="342900" indent="-342900" eaLnBrk="1" hangingPunct="1">
              <a:buFont typeface="Arial" panose="020B0604020202020204" pitchFamily="34" charset="0"/>
              <a:buChar char="•"/>
              <a:defRPr/>
            </a:pPr>
            <a:r>
              <a:rPr lang="en-US" sz="2800" dirty="0"/>
              <a:t>Angiography</a:t>
            </a:r>
          </a:p>
          <a:p>
            <a:pPr marL="342900" indent="-342900" eaLnBrk="1" hangingPunct="1">
              <a:buFont typeface="Arial" panose="020B0604020202020204" pitchFamily="34" charset="0"/>
              <a:buChar char="•"/>
              <a:defRPr/>
            </a:pPr>
            <a:r>
              <a:rPr lang="en-US" sz="2800" dirty="0"/>
              <a:t>Neuroradiology</a:t>
            </a:r>
          </a:p>
          <a:p>
            <a:pPr marL="342900" indent="-342900" eaLnBrk="1" hangingPunct="1">
              <a:buFont typeface="Arial" panose="020B0604020202020204" pitchFamily="34" charset="0"/>
              <a:buChar char="•"/>
              <a:defRPr/>
            </a:pPr>
            <a:r>
              <a:rPr lang="en-US" sz="2800" dirty="0"/>
              <a:t>Mobile x-ray systems</a:t>
            </a:r>
          </a:p>
          <a:p>
            <a:pPr marL="342900" indent="-342900" eaLnBrk="1" hangingPunct="1">
              <a:buFont typeface="Arial" panose="020B0604020202020204" pitchFamily="34" charset="0"/>
              <a:buChar char="•"/>
              <a:defRPr/>
            </a:pPr>
            <a:r>
              <a:rPr lang="en-US" sz="2800" dirty="0"/>
              <a:t>Mammography</a:t>
            </a:r>
          </a:p>
        </p:txBody>
      </p:sp>
      <p:sp>
        <p:nvSpPr>
          <p:cNvPr id="15365" name="Text Box 6"/>
          <p:cNvSpPr txBox="1">
            <a:spLocks noChangeArrowheads="1"/>
          </p:cNvSpPr>
          <p:nvPr/>
        </p:nvSpPr>
        <p:spPr bwMode="auto">
          <a:xfrm>
            <a:off x="381000" y="5646738"/>
            <a:ext cx="868363" cy="830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x-ray</a:t>
            </a:r>
          </a:p>
          <a:p>
            <a:pPr eaLnBrk="1" hangingPunct="1">
              <a:spcBef>
                <a:spcPct val="0"/>
              </a:spcBef>
              <a:buFontTx/>
              <a:buNone/>
            </a:pPr>
            <a:r>
              <a:rPr lang="en-US" altLang="en-US" sz="2400"/>
              <a:t>tube</a:t>
            </a:r>
          </a:p>
        </p:txBody>
      </p:sp>
      <p:sp>
        <p:nvSpPr>
          <p:cNvPr id="15366" name="Text Box 6"/>
          <p:cNvSpPr txBox="1">
            <a:spLocks noChangeArrowheads="1"/>
          </p:cNvSpPr>
          <p:nvPr/>
        </p:nvSpPr>
        <p:spPr bwMode="auto">
          <a:xfrm>
            <a:off x="2541588" y="5830888"/>
            <a:ext cx="887412" cy="461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Body</a:t>
            </a:r>
          </a:p>
        </p:txBody>
      </p:sp>
      <p:sp>
        <p:nvSpPr>
          <p:cNvPr id="15367" name="Text Box 6"/>
          <p:cNvSpPr txBox="1">
            <a:spLocks noChangeArrowheads="1"/>
          </p:cNvSpPr>
          <p:nvPr/>
        </p:nvSpPr>
        <p:spPr bwMode="auto">
          <a:xfrm>
            <a:off x="4724400" y="5830888"/>
            <a:ext cx="1606550" cy="461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Scintillator</a:t>
            </a:r>
          </a:p>
        </p:txBody>
      </p:sp>
      <p:sp>
        <p:nvSpPr>
          <p:cNvPr id="15368" name="Text Box 6"/>
          <p:cNvSpPr txBox="1">
            <a:spLocks noChangeArrowheads="1"/>
          </p:cNvSpPr>
          <p:nvPr/>
        </p:nvSpPr>
        <p:spPr bwMode="auto">
          <a:xfrm>
            <a:off x="7620000" y="5830888"/>
            <a:ext cx="766763" cy="461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Film</a:t>
            </a:r>
          </a:p>
        </p:txBody>
      </p:sp>
      <p:cxnSp>
        <p:nvCxnSpPr>
          <p:cNvPr id="4" name="Straight Arrow Connector 3"/>
          <p:cNvCxnSpPr>
            <a:stCxn id="15365" idx="3"/>
            <a:endCxn id="15366" idx="1"/>
          </p:cNvCxnSpPr>
          <p:nvPr/>
        </p:nvCxnSpPr>
        <p:spPr>
          <a:xfrm flipV="1">
            <a:off x="1249363" y="6061075"/>
            <a:ext cx="1292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70" name="Text Box 6"/>
          <p:cNvSpPr txBox="1">
            <a:spLocks noChangeArrowheads="1"/>
          </p:cNvSpPr>
          <p:nvPr/>
        </p:nvSpPr>
        <p:spPr bwMode="auto">
          <a:xfrm>
            <a:off x="1308100" y="5638800"/>
            <a:ext cx="1023938" cy="4603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x-rays</a:t>
            </a:r>
          </a:p>
        </p:txBody>
      </p:sp>
      <p:cxnSp>
        <p:nvCxnSpPr>
          <p:cNvPr id="13" name="Straight Arrow Connector 12"/>
          <p:cNvCxnSpPr/>
          <p:nvPr/>
        </p:nvCxnSpPr>
        <p:spPr>
          <a:xfrm flipV="1">
            <a:off x="3429000" y="6096000"/>
            <a:ext cx="1292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72" name="Text Box 6"/>
          <p:cNvSpPr txBox="1">
            <a:spLocks noChangeArrowheads="1"/>
          </p:cNvSpPr>
          <p:nvPr/>
        </p:nvSpPr>
        <p:spPr bwMode="auto">
          <a:xfrm>
            <a:off x="3352800" y="5257800"/>
            <a:ext cx="1639888" cy="8302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t>attenuated</a:t>
            </a:r>
          </a:p>
          <a:p>
            <a:pPr algn="ctr" eaLnBrk="1" hangingPunct="1">
              <a:spcBef>
                <a:spcPct val="0"/>
              </a:spcBef>
              <a:buFontTx/>
              <a:buNone/>
            </a:pPr>
            <a:r>
              <a:rPr lang="en-US" altLang="en-US" sz="2400"/>
              <a:t>x-rays</a:t>
            </a:r>
          </a:p>
        </p:txBody>
      </p:sp>
      <p:cxnSp>
        <p:nvCxnSpPr>
          <p:cNvPr id="15" name="Straight Arrow Connector 14"/>
          <p:cNvCxnSpPr/>
          <p:nvPr/>
        </p:nvCxnSpPr>
        <p:spPr>
          <a:xfrm flipV="1">
            <a:off x="6324600" y="6096000"/>
            <a:ext cx="1292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74" name="Text Box 6"/>
          <p:cNvSpPr txBox="1">
            <a:spLocks noChangeArrowheads="1"/>
          </p:cNvSpPr>
          <p:nvPr/>
        </p:nvSpPr>
        <p:spPr bwMode="auto">
          <a:xfrm>
            <a:off x="1433513" y="6324600"/>
            <a:ext cx="5881687" cy="4619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t>Bones block x-rays more than soft tissues</a:t>
            </a:r>
          </a:p>
        </p:txBody>
      </p:sp>
      <p:sp>
        <p:nvSpPr>
          <p:cNvPr id="15375" name="Text Box 6"/>
          <p:cNvSpPr txBox="1">
            <a:spLocks noChangeArrowheads="1"/>
          </p:cNvSpPr>
          <p:nvPr/>
        </p:nvSpPr>
        <p:spPr bwMode="auto">
          <a:xfrm>
            <a:off x="6459538" y="5437188"/>
            <a:ext cx="750887" cy="4603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light</a:t>
            </a:r>
          </a:p>
        </p:txBody>
      </p:sp>
      <p:cxnSp>
        <p:nvCxnSpPr>
          <p:cNvPr id="16" name="Straight Connector 15"/>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ig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0"/>
            <a:ext cx="8458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286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Projection Radiography</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2286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Computed Tomography (CT-scan)</a:t>
            </a:r>
          </a:p>
        </p:txBody>
      </p:sp>
      <p:sp>
        <p:nvSpPr>
          <p:cNvPr id="17411" name="Text Box 6"/>
          <p:cNvSpPr txBox="1">
            <a:spLocks noChangeArrowheads="1"/>
          </p:cNvSpPr>
          <p:nvPr/>
        </p:nvSpPr>
        <p:spPr bwMode="auto">
          <a:xfrm>
            <a:off x="76200" y="1111250"/>
            <a:ext cx="893127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The x-rays are collimated (restricted in their geometric spread) to travel within an approximate 2-D “Fan beam” </a:t>
            </a:r>
          </a:p>
          <a:p>
            <a:pPr eaLnBrk="1" hangingPunct="1">
              <a:spcBef>
                <a:spcPct val="0"/>
              </a:spcBef>
              <a:buFontTx/>
              <a:buNone/>
            </a:pPr>
            <a:endParaRPr lang="en-US" altLang="en-US" sz="2800"/>
          </a:p>
          <a:p>
            <a:pPr eaLnBrk="1" hangingPunct="1">
              <a:spcBef>
                <a:spcPct val="0"/>
              </a:spcBef>
              <a:buFontTx/>
              <a:buNone/>
            </a:pPr>
            <a:r>
              <a:rPr lang="en-US" altLang="en-US" sz="2800"/>
              <a:t>CT collects multiple projections of the same tissues from different orientations by moving the x-ray source around the body.</a:t>
            </a:r>
          </a:p>
          <a:p>
            <a:pPr eaLnBrk="1" hangingPunct="1">
              <a:spcBef>
                <a:spcPct val="0"/>
              </a:spcBef>
              <a:buFontTx/>
              <a:buNone/>
            </a:pPr>
            <a:endParaRPr lang="en-US" altLang="en-US" sz="2800"/>
          </a:p>
          <a:p>
            <a:pPr eaLnBrk="1" hangingPunct="1">
              <a:spcBef>
                <a:spcPct val="0"/>
              </a:spcBef>
              <a:buFontTx/>
              <a:buNone/>
            </a:pPr>
            <a:r>
              <a:rPr lang="en-US" altLang="en-US" sz="2800"/>
              <a:t>CT systems have rows of digital detectors whose signals are inputted to a computer. The computer reconstruct cross sections (slice) of the human body.</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29" y="948690"/>
            <a:ext cx="9067800" cy="5909310"/>
          </a:xfrm>
          <a:prstGeom prst="rect">
            <a:avLst/>
          </a:prstGeom>
        </p:spPr>
        <p:txBody>
          <a:bodyPr wrap="square">
            <a:spAutoFit/>
          </a:bodyPr>
          <a:lstStyle/>
          <a:p>
            <a:r>
              <a:rPr lang="en-US" b="1" dirty="0" smtClean="0"/>
              <a:t>INSTRUCTOR</a:t>
            </a:r>
            <a:r>
              <a:rPr lang="en-US" b="1" dirty="0"/>
              <a:t>:</a:t>
            </a:r>
            <a:r>
              <a:rPr lang="en-US" dirty="0"/>
              <a:t>	Mohamed Bingabr, Ph.D.</a:t>
            </a:r>
          </a:p>
          <a:p>
            <a:r>
              <a:rPr lang="en-US" b="1" dirty="0"/>
              <a:t>CONTACTS:</a:t>
            </a:r>
            <a:r>
              <a:rPr lang="en-US" dirty="0"/>
              <a:t>	</a:t>
            </a:r>
            <a:r>
              <a:rPr lang="en-US" i="1" dirty="0"/>
              <a:t>Office</a:t>
            </a:r>
            <a:r>
              <a:rPr lang="en-US" dirty="0"/>
              <a:t>: Howell 221D ; </a:t>
            </a:r>
            <a:r>
              <a:rPr lang="en-US" i="1" dirty="0"/>
              <a:t>Phone</a:t>
            </a:r>
            <a:r>
              <a:rPr lang="en-US" dirty="0"/>
              <a:t>: 974 5718; </a:t>
            </a:r>
            <a:r>
              <a:rPr lang="en-US" i="1" dirty="0"/>
              <a:t>Email</a:t>
            </a:r>
            <a:r>
              <a:rPr lang="en-US" dirty="0"/>
              <a:t>: mbingabr@uco.edu</a:t>
            </a:r>
          </a:p>
          <a:p>
            <a:r>
              <a:rPr lang="en-US" b="1" dirty="0"/>
              <a:t>OFFICE HOURS:</a:t>
            </a:r>
            <a:r>
              <a:rPr lang="en-US" dirty="0"/>
              <a:t>	MWF </a:t>
            </a:r>
            <a:r>
              <a:rPr lang="en-US" dirty="0" smtClean="0"/>
              <a:t>10:00 </a:t>
            </a:r>
            <a:r>
              <a:rPr lang="en-US" dirty="0"/>
              <a:t>– </a:t>
            </a:r>
            <a:r>
              <a:rPr lang="en-US" dirty="0" smtClean="0"/>
              <a:t>10:50</a:t>
            </a:r>
            <a:r>
              <a:rPr lang="en-US" dirty="0"/>
              <a:t>, MW 3:00 – </a:t>
            </a:r>
            <a:r>
              <a:rPr lang="en-US" dirty="0" smtClean="0"/>
              <a:t>3:50</a:t>
            </a:r>
            <a:r>
              <a:rPr lang="en-US" dirty="0"/>
              <a:t>, and by appointment</a:t>
            </a:r>
          </a:p>
          <a:p>
            <a:r>
              <a:rPr lang="en-US" b="1" dirty="0"/>
              <a:t>CLASS HOURS:	</a:t>
            </a:r>
            <a:r>
              <a:rPr lang="en-US" dirty="0"/>
              <a:t>MW 4:00 – 5:15 		Howell Hall 112</a:t>
            </a:r>
            <a:r>
              <a:rPr lang="en-US" b="1" dirty="0"/>
              <a:t>		    </a:t>
            </a:r>
            <a:endParaRPr lang="en-US" dirty="0"/>
          </a:p>
          <a:p>
            <a:r>
              <a:rPr lang="en-US" dirty="0"/>
              <a:t> </a:t>
            </a:r>
          </a:p>
          <a:p>
            <a:r>
              <a:rPr lang="en-US" b="1" dirty="0"/>
              <a:t>TEXTBOOK</a:t>
            </a:r>
            <a:r>
              <a:rPr lang="en-US" dirty="0"/>
              <a:t>: “Medical Imaging Signals and Systems”, 2</a:t>
            </a:r>
            <a:r>
              <a:rPr lang="en-US" baseline="30000" dirty="0"/>
              <a:t>nd</a:t>
            </a:r>
            <a:r>
              <a:rPr lang="en-US" dirty="0"/>
              <a:t> edition by J. Prince and J. Links.</a:t>
            </a:r>
          </a:p>
          <a:p>
            <a:r>
              <a:rPr lang="en-US" b="1" cap="all" dirty="0"/>
              <a:t>Reference: </a:t>
            </a:r>
            <a:r>
              <a:rPr lang="en-US" dirty="0"/>
              <a:t>“Physics of Radiology”, by Anthony </a:t>
            </a:r>
            <a:r>
              <a:rPr lang="en-US" dirty="0" err="1"/>
              <a:t>Wolbarst</a:t>
            </a:r>
            <a:r>
              <a:rPr lang="en-US" dirty="0"/>
              <a:t>.	</a:t>
            </a:r>
          </a:p>
          <a:p>
            <a:r>
              <a:rPr lang="en-US" b="1" dirty="0"/>
              <a:t>PREREQUISITE: </a:t>
            </a:r>
            <a:r>
              <a:rPr lang="en-US" dirty="0"/>
              <a:t>ENGR 3323 Signals and Systems</a:t>
            </a:r>
          </a:p>
          <a:p>
            <a:r>
              <a:rPr lang="en-US" b="1" dirty="0"/>
              <a:t>COURSE WEBSITE: </a:t>
            </a:r>
            <a:r>
              <a:rPr lang="en-US" dirty="0"/>
              <a:t>http://www.engineering.uco.edu/~mbingabr</a:t>
            </a:r>
          </a:p>
          <a:p>
            <a:r>
              <a:rPr lang="en-US" b="1" dirty="0"/>
              <a:t> </a:t>
            </a:r>
            <a:endParaRPr lang="en-US" dirty="0"/>
          </a:p>
          <a:p>
            <a:r>
              <a:rPr lang="en-US" b="1" dirty="0"/>
              <a:t>GRADES:</a:t>
            </a:r>
            <a:endParaRPr lang="en-US" dirty="0"/>
          </a:p>
          <a:p>
            <a:r>
              <a:rPr lang="en-US" dirty="0"/>
              <a:t>	Homework and Attendance	</a:t>
            </a:r>
            <a:r>
              <a:rPr lang="en-US" dirty="0" smtClean="0"/>
              <a:t>15 %</a:t>
            </a:r>
          </a:p>
          <a:p>
            <a:r>
              <a:rPr lang="en-US" dirty="0"/>
              <a:t>	</a:t>
            </a:r>
            <a:r>
              <a:rPr lang="en-US" dirty="0" smtClean="0"/>
              <a:t>Attendance			10 %</a:t>
            </a:r>
            <a:r>
              <a:rPr lang="en-US" dirty="0"/>
              <a:t>	</a:t>
            </a:r>
          </a:p>
          <a:p>
            <a:r>
              <a:rPr lang="en-US" dirty="0"/>
              <a:t>	Quizzes				</a:t>
            </a:r>
            <a:r>
              <a:rPr lang="en-US" dirty="0" smtClean="0"/>
              <a:t>20 </a:t>
            </a:r>
            <a:r>
              <a:rPr lang="en-US" dirty="0"/>
              <a:t>%	</a:t>
            </a:r>
          </a:p>
          <a:p>
            <a:r>
              <a:rPr lang="en-US" dirty="0"/>
              <a:t>	2 Tests				</a:t>
            </a:r>
            <a:r>
              <a:rPr lang="en-US" dirty="0" smtClean="0"/>
              <a:t>30 </a:t>
            </a:r>
            <a:r>
              <a:rPr lang="en-US" dirty="0"/>
              <a:t>%</a:t>
            </a:r>
          </a:p>
          <a:p>
            <a:r>
              <a:rPr lang="en-US" dirty="0"/>
              <a:t>	Final Exam			</a:t>
            </a:r>
            <a:r>
              <a:rPr lang="en-US" dirty="0" smtClean="0"/>
              <a:t>25 </a:t>
            </a:r>
            <a:r>
              <a:rPr lang="en-US" dirty="0"/>
              <a:t>%</a:t>
            </a:r>
          </a:p>
          <a:p>
            <a:r>
              <a:rPr lang="en-US" dirty="0"/>
              <a:t>	 </a:t>
            </a:r>
          </a:p>
          <a:p>
            <a:r>
              <a:rPr lang="en-US" dirty="0"/>
              <a:t>A </a:t>
            </a:r>
            <a:r>
              <a:rPr lang="en-US" dirty="0">
                <a:sym typeface="Symbol"/>
              </a:rPr>
              <a:t></a:t>
            </a:r>
            <a:r>
              <a:rPr lang="en-US" dirty="0"/>
              <a:t> 90%	80% ≤ B &lt; 90%	70% ≤ C &lt; 80%	60%≤ D &lt;70%          F &lt; 60%</a:t>
            </a:r>
          </a:p>
          <a:p>
            <a:r>
              <a:rPr lang="en-US" dirty="0"/>
              <a:t>Note: Dates of the 2 tests and the final exam will be announced during the semester. Quizzes will be given every Monday.</a:t>
            </a:r>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3529" y="228600"/>
            <a:ext cx="9014271" cy="584775"/>
          </a:xfrm>
          <a:prstGeom prst="rect">
            <a:avLst/>
          </a:prstGeom>
        </p:spPr>
        <p:txBody>
          <a:bodyPr wrap="square">
            <a:spAutoFit/>
          </a:bodyPr>
          <a:lstStyle/>
          <a:p>
            <a:pPr algn="ctr"/>
            <a:r>
              <a:rPr lang="en-US" sz="3200" dirty="0">
                <a:solidFill>
                  <a:srgbClr val="0000FF"/>
                </a:solidFill>
              </a:rPr>
              <a:t>ENGR 4223: Biomedical </a:t>
            </a:r>
            <a:r>
              <a:rPr lang="en-US" sz="3200" dirty="0" smtClean="0">
                <a:solidFill>
                  <a:srgbClr val="0000FF"/>
                </a:solidFill>
              </a:rPr>
              <a:t>Imaging ( Syllabus)</a:t>
            </a:r>
            <a:endParaRPr lang="en-US" sz="3200" dirty="0">
              <a:solidFill>
                <a:srgbClr val="0000FF"/>
              </a:solidFill>
            </a:endParaRPr>
          </a:p>
        </p:txBody>
      </p:sp>
    </p:spTree>
    <p:extLst>
      <p:ext uri="{BB962C8B-B14F-4D97-AF65-F5344CB8AC3E}">
        <p14:creationId xmlns:p14="http://schemas.microsoft.com/office/powerpoint/2010/main" val="8876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0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2139950"/>
            <a:ext cx="73596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228600" y="76200"/>
            <a:ext cx="861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Computed Tomography (CT-scan)</a:t>
            </a:r>
          </a:p>
        </p:txBody>
      </p:sp>
      <p:sp>
        <p:nvSpPr>
          <p:cNvPr id="18436" name="Text Box 6"/>
          <p:cNvSpPr txBox="1">
            <a:spLocks noChangeArrowheads="1"/>
          </p:cNvSpPr>
          <p:nvPr/>
        </p:nvSpPr>
        <p:spPr bwMode="auto">
          <a:xfrm>
            <a:off x="76200" y="838200"/>
            <a:ext cx="89312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CC0000"/>
                </a:solidFill>
              </a:rPr>
              <a:t>Type of CT scan: </a:t>
            </a:r>
            <a:r>
              <a:rPr lang="en-US" altLang="en-US" sz="2800"/>
              <a:t>single-slice CT, helical CT, multiple-row detector CT (MDCT).</a:t>
            </a:r>
            <a:endParaRPr lang="en-US" altLang="en-US" sz="2800">
              <a:solidFill>
                <a:srgbClr val="CC0000"/>
              </a:solidFill>
            </a:endParaRPr>
          </a:p>
        </p:txBody>
      </p:sp>
      <p:sp>
        <p:nvSpPr>
          <p:cNvPr id="18437" name="Text Box 6"/>
          <p:cNvSpPr txBox="1">
            <a:spLocks noChangeArrowheads="1"/>
          </p:cNvSpPr>
          <p:nvPr/>
        </p:nvSpPr>
        <p:spPr bwMode="auto">
          <a:xfrm>
            <a:off x="4953000" y="5715000"/>
            <a:ext cx="3124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CC0000"/>
                </a:solidFill>
              </a:rPr>
              <a:t>Slice through the liver</a:t>
            </a:r>
          </a:p>
        </p:txBody>
      </p:sp>
      <p:cxnSp>
        <p:nvCxnSpPr>
          <p:cNvPr id="6" name="Straight Connector 5"/>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762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Nuclear Medicine Imaging (NMI)</a:t>
            </a:r>
          </a:p>
        </p:txBody>
      </p:sp>
      <p:sp>
        <p:nvSpPr>
          <p:cNvPr id="19459" name="Text Box 6"/>
          <p:cNvSpPr txBox="1">
            <a:spLocks noChangeArrowheads="1"/>
          </p:cNvSpPr>
          <p:nvPr/>
        </p:nvSpPr>
        <p:spPr bwMode="auto">
          <a:xfrm>
            <a:off x="136525" y="946150"/>
            <a:ext cx="8931275"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NMI is imaging methods of the tissue physiology.</a:t>
            </a:r>
          </a:p>
          <a:p>
            <a:pPr eaLnBrk="1" hangingPunct="1">
              <a:spcBef>
                <a:spcPct val="0"/>
              </a:spcBef>
              <a:buFontTx/>
              <a:buNone/>
            </a:pPr>
            <a:endParaRPr lang="en-US" altLang="en-US" sz="1000"/>
          </a:p>
          <a:p>
            <a:pPr eaLnBrk="1" hangingPunct="1">
              <a:spcBef>
                <a:spcPct val="0"/>
              </a:spcBef>
              <a:buFontTx/>
              <a:buNone/>
            </a:pPr>
            <a:r>
              <a:rPr lang="en-US" altLang="en-US" sz="2800"/>
              <a:t>Imaging of gamma rays emitted by radioactive substance introduced into the body. These radiotracers are bound to biological molecules that are naturally consumed by body tissues. </a:t>
            </a:r>
          </a:p>
          <a:p>
            <a:pPr eaLnBrk="1" hangingPunct="1">
              <a:spcBef>
                <a:spcPct val="0"/>
              </a:spcBef>
              <a:buFontTx/>
              <a:buNone/>
            </a:pPr>
            <a:endParaRPr lang="en-US" altLang="en-US" sz="1000"/>
          </a:p>
          <a:p>
            <a:pPr eaLnBrk="1" hangingPunct="1">
              <a:spcBef>
                <a:spcPct val="0"/>
              </a:spcBef>
              <a:buFontTx/>
              <a:buNone/>
            </a:pPr>
            <a:r>
              <a:rPr lang="en-US" altLang="en-US" sz="2800"/>
              <a:t>Nuclear medicine imaging reflects the local concentration of a radiotracer within the body. Since this concentration is tied to the physiological behavior of the carrier molecule within the body, nuclear medicine imaging is functional imaging methods.</a:t>
            </a:r>
          </a:p>
          <a:p>
            <a:pPr eaLnBrk="1" hangingPunct="1">
              <a:spcBef>
                <a:spcPct val="0"/>
              </a:spcBef>
              <a:buFontTx/>
              <a:buNone/>
            </a:pPr>
            <a:endParaRPr lang="en-US" altLang="en-US" sz="1000"/>
          </a:p>
          <a:p>
            <a:pPr eaLnBrk="1" hangingPunct="1">
              <a:spcBef>
                <a:spcPct val="0"/>
              </a:spcBef>
              <a:buFontTx/>
              <a:buNone/>
            </a:pPr>
            <a:r>
              <a:rPr lang="en-US" altLang="en-US" sz="2800"/>
              <a:t>Example radioactive iodine to study thyroid function. </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0" y="762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Nuclear Medicine</a:t>
            </a:r>
          </a:p>
        </p:txBody>
      </p:sp>
      <p:sp>
        <p:nvSpPr>
          <p:cNvPr id="20483" name="Text Box 4"/>
          <p:cNvSpPr txBox="1">
            <a:spLocks noChangeArrowheads="1"/>
          </p:cNvSpPr>
          <p:nvPr/>
        </p:nvSpPr>
        <p:spPr bwMode="auto">
          <a:xfrm>
            <a:off x="136525" y="1058644"/>
            <a:ext cx="8931275"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C0000"/>
                </a:solidFill>
              </a:rPr>
              <a:t>Modalities of Nuclear Medicine:</a:t>
            </a:r>
          </a:p>
          <a:p>
            <a:pPr eaLnBrk="1" hangingPunct="1">
              <a:spcBef>
                <a:spcPct val="0"/>
              </a:spcBef>
              <a:buFontTx/>
              <a:buChar char="-"/>
            </a:pPr>
            <a:r>
              <a:rPr lang="en-US" altLang="en-US" sz="2800" dirty="0"/>
              <a:t>Conventional radionuclide imaging or </a:t>
            </a:r>
            <a:r>
              <a:rPr lang="en-US" altLang="en-US" sz="2800" dirty="0" err="1"/>
              <a:t>scintigraphy</a:t>
            </a:r>
            <a:endParaRPr lang="en-US" altLang="en-US" sz="2800" dirty="0"/>
          </a:p>
          <a:p>
            <a:pPr eaLnBrk="1" hangingPunct="1">
              <a:spcBef>
                <a:spcPct val="0"/>
              </a:spcBef>
              <a:buFontTx/>
              <a:buChar char="-"/>
            </a:pPr>
            <a:r>
              <a:rPr lang="en-US" altLang="en-US" sz="2800" dirty="0">
                <a:solidFill>
                  <a:srgbClr val="CC0000"/>
                </a:solidFill>
              </a:rPr>
              <a:t>S</a:t>
            </a:r>
            <a:r>
              <a:rPr lang="en-US" altLang="en-US" sz="2800" dirty="0"/>
              <a:t>ingle-</a:t>
            </a:r>
            <a:r>
              <a:rPr lang="en-US" altLang="en-US" sz="2800" dirty="0">
                <a:solidFill>
                  <a:srgbClr val="CC0000"/>
                </a:solidFill>
              </a:rPr>
              <a:t>p</a:t>
            </a:r>
            <a:r>
              <a:rPr lang="en-US" altLang="en-US" sz="2800" dirty="0"/>
              <a:t>hoton </a:t>
            </a:r>
            <a:r>
              <a:rPr lang="en-US" altLang="en-US" sz="2800" dirty="0">
                <a:solidFill>
                  <a:srgbClr val="CC0000"/>
                </a:solidFill>
              </a:rPr>
              <a:t>e</a:t>
            </a:r>
            <a:r>
              <a:rPr lang="en-US" altLang="en-US" sz="2800" dirty="0"/>
              <a:t>mission </a:t>
            </a:r>
            <a:r>
              <a:rPr lang="en-US" altLang="en-US" sz="2800" dirty="0">
                <a:solidFill>
                  <a:srgbClr val="CC0000"/>
                </a:solidFill>
              </a:rPr>
              <a:t>c</a:t>
            </a:r>
            <a:r>
              <a:rPr lang="en-US" altLang="en-US" sz="2800" dirty="0"/>
              <a:t>omputed </a:t>
            </a:r>
            <a:r>
              <a:rPr lang="en-US" altLang="en-US" sz="2800" dirty="0">
                <a:solidFill>
                  <a:srgbClr val="CC0000"/>
                </a:solidFill>
              </a:rPr>
              <a:t>t</a:t>
            </a:r>
            <a:r>
              <a:rPr lang="en-US" altLang="en-US" sz="2800" dirty="0"/>
              <a:t>omography (SPECT)</a:t>
            </a:r>
          </a:p>
          <a:p>
            <a:pPr eaLnBrk="1" hangingPunct="1">
              <a:spcBef>
                <a:spcPct val="0"/>
              </a:spcBef>
              <a:buFontTx/>
              <a:buChar char="-"/>
            </a:pPr>
            <a:r>
              <a:rPr lang="en-US" altLang="en-US" sz="2800" dirty="0">
                <a:solidFill>
                  <a:srgbClr val="CC0000"/>
                </a:solidFill>
              </a:rPr>
              <a:t>P</a:t>
            </a:r>
            <a:r>
              <a:rPr lang="en-US" altLang="en-US" sz="2800" dirty="0"/>
              <a:t>ositron </a:t>
            </a:r>
            <a:r>
              <a:rPr lang="en-US" altLang="en-US" sz="2800" dirty="0">
                <a:solidFill>
                  <a:srgbClr val="CC0000"/>
                </a:solidFill>
              </a:rPr>
              <a:t>e</a:t>
            </a:r>
            <a:r>
              <a:rPr lang="en-US" altLang="en-US" sz="2800" dirty="0"/>
              <a:t>mission </a:t>
            </a:r>
            <a:r>
              <a:rPr lang="en-US" altLang="en-US" sz="2800" dirty="0">
                <a:solidFill>
                  <a:srgbClr val="CC0000"/>
                </a:solidFill>
              </a:rPr>
              <a:t>t</a:t>
            </a:r>
            <a:r>
              <a:rPr lang="en-US" altLang="en-US" sz="2800" dirty="0"/>
              <a:t>omography (PET)</a:t>
            </a:r>
          </a:p>
          <a:p>
            <a:pPr eaLnBrk="1" hangingPunct="1">
              <a:spcBef>
                <a:spcPct val="0"/>
              </a:spcBef>
              <a:buFontTx/>
              <a:buNone/>
            </a:pPr>
            <a:endParaRPr lang="en-US" altLang="en-US" sz="1000" dirty="0"/>
          </a:p>
          <a:p>
            <a:pPr eaLnBrk="1" hangingPunct="1">
              <a:spcBef>
                <a:spcPct val="0"/>
              </a:spcBef>
              <a:buFontTx/>
              <a:buNone/>
            </a:pPr>
            <a:r>
              <a:rPr lang="en-US" altLang="en-US" sz="2800" dirty="0"/>
              <a:t>In Conventional and SPECT: a radioactive atom’s decay produces a single gamma ray, which may intercept the Anger camera (scintillation detector).</a:t>
            </a:r>
          </a:p>
          <a:p>
            <a:pPr eaLnBrk="1" hangingPunct="1">
              <a:spcBef>
                <a:spcPct val="0"/>
              </a:spcBef>
              <a:buFontTx/>
              <a:buNone/>
            </a:pPr>
            <a:endParaRPr lang="en-US" altLang="en-US" sz="1000" dirty="0"/>
          </a:p>
          <a:p>
            <a:pPr eaLnBrk="1" hangingPunct="1">
              <a:spcBef>
                <a:spcPct val="0"/>
              </a:spcBef>
              <a:buFontTx/>
              <a:buNone/>
            </a:pPr>
            <a:r>
              <a:rPr lang="en-US" altLang="en-US" sz="2800" dirty="0"/>
              <a:t>In PET, a radionuclide decay produces a positron, which immediately annihilates (with an electron) to produce two gamma rays flying off in opposite directions.</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ig01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914400"/>
            <a:ext cx="8624887"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0" y="762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accent2"/>
                </a:solidFill>
              </a:rPr>
              <a:t>Nuclear Medicine</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0" y="762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Ultrasound Imaging</a:t>
            </a:r>
          </a:p>
        </p:txBody>
      </p:sp>
      <p:sp>
        <p:nvSpPr>
          <p:cNvPr id="22532" name="Text Box 6"/>
          <p:cNvSpPr txBox="1">
            <a:spLocks noChangeArrowheads="1"/>
          </p:cNvSpPr>
          <p:nvPr/>
        </p:nvSpPr>
        <p:spPr bwMode="auto">
          <a:xfrm>
            <a:off x="136525" y="877887"/>
            <a:ext cx="893127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t>Uses electric-to-acoustic transducers to generate repetitive bursts of high-frequency sound.</a:t>
            </a:r>
          </a:p>
          <a:p>
            <a:pPr eaLnBrk="1" hangingPunct="1">
              <a:spcBef>
                <a:spcPct val="0"/>
              </a:spcBef>
              <a:buFontTx/>
              <a:buNone/>
            </a:pPr>
            <a:r>
              <a:rPr lang="en-US" altLang="en-US" sz="2800" dirty="0">
                <a:solidFill>
                  <a:srgbClr val="FF0000"/>
                </a:solidFill>
              </a:rPr>
              <a:t>Time-of-return</a:t>
            </a:r>
            <a:r>
              <a:rPr lang="en-US" altLang="en-US" sz="2800" dirty="0"/>
              <a:t>: give information about location</a:t>
            </a:r>
          </a:p>
          <a:p>
            <a:pPr eaLnBrk="1" hangingPunct="1">
              <a:spcBef>
                <a:spcPct val="0"/>
              </a:spcBef>
              <a:buFontTx/>
              <a:buNone/>
            </a:pPr>
            <a:r>
              <a:rPr lang="en-US" altLang="en-US" sz="2800" dirty="0">
                <a:solidFill>
                  <a:srgbClr val="FF0000"/>
                </a:solidFill>
              </a:rPr>
              <a:t>Intensity</a:t>
            </a:r>
            <a:r>
              <a:rPr lang="en-US" altLang="en-US" sz="2800" dirty="0"/>
              <a:t>: give information about the strength of a reflector</a:t>
            </a:r>
          </a:p>
        </p:txBody>
      </p:sp>
      <p:cxnSp>
        <p:nvCxnSpPr>
          <p:cNvPr id="5" name="Straight Connector 4"/>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ASSET4978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468" y="2874490"/>
            <a:ext cx="6852332" cy="390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36524" y="3657600"/>
            <a:ext cx="2606675" cy="205740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000" b="1" dirty="0" smtClean="0">
                <a:latin typeface="Verdana" pitchFamily="34" charset="0"/>
              </a:rPr>
              <a:t>Figure 1.4   </a:t>
            </a:r>
          </a:p>
          <a:p>
            <a:pPr marL="457200" indent="-457200" algn="l">
              <a:buAutoNum type="alphaLcParenBoth"/>
            </a:pPr>
            <a:r>
              <a:rPr lang="en-US" altLang="en-US" sz="2000" dirty="0" smtClean="0">
                <a:latin typeface="Verdana" pitchFamily="34" charset="0"/>
              </a:rPr>
              <a:t>An ultrasound scanner and </a:t>
            </a:r>
          </a:p>
          <a:p>
            <a:pPr marL="457200" indent="-457200" algn="l">
              <a:buAutoNum type="alphaLcParenBoth"/>
            </a:pPr>
            <a:r>
              <a:rPr lang="en-US" altLang="en-US" sz="2000" dirty="0" smtClean="0">
                <a:latin typeface="Verdana" pitchFamily="34" charset="0"/>
              </a:rPr>
              <a:t>an ultrasound image of a kidney.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0" y="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Modalities of Ultrasound</a:t>
            </a:r>
          </a:p>
        </p:txBody>
      </p:sp>
      <p:sp>
        <p:nvSpPr>
          <p:cNvPr id="23555" name="Text Box 6"/>
          <p:cNvSpPr txBox="1">
            <a:spLocks noChangeArrowheads="1"/>
          </p:cNvSpPr>
          <p:nvPr/>
        </p:nvSpPr>
        <p:spPr bwMode="auto">
          <a:xfrm>
            <a:off x="136525" y="933450"/>
            <a:ext cx="8931275"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800" i="1" dirty="0">
                <a:solidFill>
                  <a:srgbClr val="FF0000"/>
                </a:solidFill>
              </a:rPr>
              <a:t>A-mode imaging</a:t>
            </a:r>
            <a:r>
              <a:rPr lang="en-US" altLang="en-US" sz="2800" dirty="0"/>
              <a:t>: </a:t>
            </a:r>
            <a:r>
              <a:rPr lang="en-US" altLang="en-US" sz="2600" dirty="0"/>
              <a:t>generate one-dimensional waveform. Does not produce image but provide detail information about rapid or subtle motion (heart valve).</a:t>
            </a:r>
          </a:p>
          <a:p>
            <a:pPr eaLnBrk="1" hangingPunct="1">
              <a:spcBef>
                <a:spcPct val="0"/>
              </a:spcBef>
              <a:buFontTx/>
              <a:buChar char="-"/>
            </a:pPr>
            <a:r>
              <a:rPr lang="en-US" altLang="en-US" sz="2800" i="1" dirty="0">
                <a:solidFill>
                  <a:srgbClr val="FF0000"/>
                </a:solidFill>
              </a:rPr>
              <a:t>B-mode imaging</a:t>
            </a:r>
            <a:r>
              <a:rPr lang="en-US" altLang="en-US" sz="2800" dirty="0"/>
              <a:t>: </a:t>
            </a:r>
            <a:r>
              <a:rPr lang="en-US" altLang="en-US" sz="2600" dirty="0"/>
              <a:t>cross-sectional anatomical imaging. </a:t>
            </a:r>
          </a:p>
          <a:p>
            <a:pPr eaLnBrk="1" hangingPunct="1">
              <a:spcBef>
                <a:spcPct val="0"/>
              </a:spcBef>
              <a:buFontTx/>
              <a:buChar char="-"/>
            </a:pPr>
            <a:r>
              <a:rPr lang="en-US" altLang="en-US" sz="2800" i="1" dirty="0">
                <a:solidFill>
                  <a:srgbClr val="FF0000"/>
                </a:solidFill>
              </a:rPr>
              <a:t>M-mode imaging</a:t>
            </a:r>
            <a:r>
              <a:rPr lang="en-US" altLang="en-US" sz="2800" dirty="0"/>
              <a:t>: </a:t>
            </a:r>
            <a:r>
              <a:rPr lang="en-US" altLang="en-US" sz="2600" dirty="0"/>
              <a:t>generate a succession of A-mode signals and displayed as image in computer screen. Used to measure time-varying displacement such as a heart valve.</a:t>
            </a:r>
          </a:p>
          <a:p>
            <a:pPr eaLnBrk="1" hangingPunct="1">
              <a:spcBef>
                <a:spcPct val="0"/>
              </a:spcBef>
              <a:buFontTx/>
              <a:buChar char="-"/>
            </a:pPr>
            <a:r>
              <a:rPr lang="en-US" altLang="en-US" sz="2800" i="1" dirty="0">
                <a:solidFill>
                  <a:srgbClr val="FF0000"/>
                </a:solidFill>
              </a:rPr>
              <a:t>Doppler imaging</a:t>
            </a:r>
            <a:r>
              <a:rPr lang="en-US" altLang="en-US" sz="2800" dirty="0"/>
              <a:t>: </a:t>
            </a:r>
            <a:r>
              <a:rPr lang="en-US" altLang="en-US" sz="2600" dirty="0"/>
              <a:t>uses the property of frequency and phase shift caused by moving objects. Phase shift is converted to sound that reveal information about motion such as blood flow.</a:t>
            </a:r>
          </a:p>
          <a:p>
            <a:pPr eaLnBrk="1" hangingPunct="1">
              <a:spcBef>
                <a:spcPct val="0"/>
              </a:spcBef>
              <a:buFontTx/>
              <a:buChar char="-"/>
            </a:pPr>
            <a:r>
              <a:rPr lang="en-US" altLang="en-US" sz="2800" i="1" dirty="0">
                <a:solidFill>
                  <a:srgbClr val="FF0000"/>
                </a:solidFill>
              </a:rPr>
              <a:t>Nonlinear imaging</a:t>
            </a:r>
            <a:r>
              <a:rPr lang="en-US" altLang="en-US" sz="2600" dirty="0"/>
              <a:t>: higher resolution, greater depth, image different properties of tissues.</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0" y="7620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Magnetic Resonance Imaging (MRI)</a:t>
            </a:r>
          </a:p>
        </p:txBody>
      </p:sp>
      <p:sp>
        <p:nvSpPr>
          <p:cNvPr id="23556" name="Text Box 6"/>
          <p:cNvSpPr txBox="1">
            <a:spLocks noChangeArrowheads="1"/>
          </p:cNvSpPr>
          <p:nvPr/>
        </p:nvSpPr>
        <p:spPr bwMode="auto">
          <a:xfrm>
            <a:off x="136525" y="982663"/>
            <a:ext cx="8931275"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2800" dirty="0" smtClean="0"/>
              <a:t>MRI measure the hydrogen atoms density in tissues.</a:t>
            </a:r>
          </a:p>
          <a:p>
            <a:pPr marL="457200" indent="-457200" eaLnBrk="1" hangingPunct="1">
              <a:spcBef>
                <a:spcPct val="0"/>
              </a:spcBef>
              <a:buFontTx/>
              <a:buChar char="-"/>
              <a:defRPr/>
            </a:pPr>
            <a:r>
              <a:rPr lang="en-US" altLang="en-US" sz="2800" dirty="0" smtClean="0"/>
              <a:t>Hydrogen nucleus align itself with an external Magnetic field</a:t>
            </a:r>
          </a:p>
          <a:p>
            <a:pPr marL="457200" indent="-457200" eaLnBrk="1" hangingPunct="1">
              <a:spcBef>
                <a:spcPct val="0"/>
              </a:spcBef>
              <a:buFontTx/>
              <a:buChar char="-"/>
              <a:defRPr/>
            </a:pPr>
            <a:r>
              <a:rPr lang="en-US" altLang="en-US" sz="2800" dirty="0" smtClean="0"/>
              <a:t>Radio frequency pulse cause hydrogen atoms to tip a way from the direction of the external magnetic field.</a:t>
            </a:r>
          </a:p>
          <a:p>
            <a:pPr marL="457200" indent="-457200" eaLnBrk="1" hangingPunct="1">
              <a:spcBef>
                <a:spcPct val="0"/>
              </a:spcBef>
              <a:buFontTx/>
              <a:buChar char="-"/>
              <a:defRPr/>
            </a:pPr>
            <a:r>
              <a:rPr lang="en-US" altLang="en-US" sz="2800" dirty="0" smtClean="0"/>
              <a:t>When excitation pulse end, hydrogen nucleus realign itself with the magnetic field and release a radio-frequency. </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76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solidFill>
                  <a:schemeClr val="accent2"/>
                </a:solidFill>
              </a:rPr>
              <a:t>MRI Modalities</a:t>
            </a:r>
          </a:p>
        </p:txBody>
      </p:sp>
      <p:sp>
        <p:nvSpPr>
          <p:cNvPr id="25603" name="Text Box 4"/>
          <p:cNvSpPr txBox="1">
            <a:spLocks noChangeArrowheads="1"/>
          </p:cNvSpPr>
          <p:nvPr/>
        </p:nvSpPr>
        <p:spPr bwMode="auto">
          <a:xfrm>
            <a:off x="136525" y="860425"/>
            <a:ext cx="893127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600" dirty="0">
                <a:solidFill>
                  <a:srgbClr val="FF0000"/>
                </a:solidFill>
              </a:rPr>
              <a:t> Standard MRI</a:t>
            </a:r>
          </a:p>
          <a:p>
            <a:pPr eaLnBrk="1" hangingPunct="1">
              <a:spcBef>
                <a:spcPct val="0"/>
              </a:spcBef>
              <a:buFontTx/>
              <a:buChar char="-"/>
            </a:pPr>
            <a:r>
              <a:rPr lang="en-US" altLang="en-US" sz="2600" dirty="0">
                <a:solidFill>
                  <a:srgbClr val="FF0000"/>
                </a:solidFill>
              </a:rPr>
              <a:t> Echo-planar imaging (EPI): </a:t>
            </a:r>
            <a:r>
              <a:rPr lang="en-US" altLang="en-US" sz="2600" dirty="0"/>
              <a:t>generate </a:t>
            </a:r>
            <a:r>
              <a:rPr lang="en-US" altLang="en-US" sz="2600" dirty="0" smtClean="0"/>
              <a:t>images </a:t>
            </a:r>
            <a:r>
              <a:rPr lang="en-US" altLang="en-US" sz="2600" dirty="0"/>
              <a:t>in real time.</a:t>
            </a:r>
          </a:p>
          <a:p>
            <a:pPr eaLnBrk="1" hangingPunct="1">
              <a:spcBef>
                <a:spcPct val="0"/>
              </a:spcBef>
              <a:buFontTx/>
              <a:buChar char="-"/>
            </a:pPr>
            <a:r>
              <a:rPr lang="en-US" altLang="en-US" sz="2600" dirty="0">
                <a:solidFill>
                  <a:srgbClr val="FF0000"/>
                </a:solidFill>
              </a:rPr>
              <a:t> Magnetic resonance spectroscopic imaging</a:t>
            </a:r>
            <a:r>
              <a:rPr lang="en-US" altLang="en-US" sz="2600" dirty="0"/>
              <a:t>: image other nuclei besides the hydrogen atom.</a:t>
            </a:r>
          </a:p>
          <a:p>
            <a:pPr eaLnBrk="1" hangingPunct="1">
              <a:spcBef>
                <a:spcPct val="0"/>
              </a:spcBef>
              <a:buFontTx/>
              <a:buChar char="-"/>
            </a:pPr>
            <a:r>
              <a:rPr lang="en-US" altLang="en-US" sz="2600" dirty="0">
                <a:solidFill>
                  <a:srgbClr val="FF0000"/>
                </a:solidFill>
              </a:rPr>
              <a:t> Functional MRI (fMRI): </a:t>
            </a:r>
            <a:r>
              <a:rPr lang="en-US" altLang="en-US" sz="2600" dirty="0"/>
              <a:t>uses oxygenation-sensitive pulse sequence to image blood oxygenation in the brain. </a:t>
            </a:r>
          </a:p>
        </p:txBody>
      </p:sp>
      <p:pic>
        <p:nvPicPr>
          <p:cNvPr id="25604" name="Picture 4" descr="fig01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344" y="3352800"/>
            <a:ext cx="50104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14484" y="3657600"/>
            <a:ext cx="4114800" cy="205740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800" b="1" dirty="0" smtClean="0"/>
              <a:t>Figure 1.5   </a:t>
            </a:r>
          </a:p>
          <a:p>
            <a:pPr marL="457200" indent="-457200" algn="l">
              <a:buAutoNum type="alphaLcParenBoth"/>
            </a:pPr>
            <a:r>
              <a:rPr lang="en-US" altLang="en-US" sz="2800" dirty="0" smtClean="0"/>
              <a:t>An MR scanner and </a:t>
            </a:r>
          </a:p>
          <a:p>
            <a:pPr algn="l"/>
            <a:r>
              <a:rPr lang="en-US" altLang="en-US" sz="2800" dirty="0" smtClean="0"/>
              <a:t>(b) an MR image of a human knee.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76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solidFill>
                  <a:schemeClr val="accent2"/>
                </a:solidFill>
              </a:rPr>
              <a:t>Multimodalities Imaging</a:t>
            </a:r>
          </a:p>
        </p:txBody>
      </p:sp>
      <p:sp>
        <p:nvSpPr>
          <p:cNvPr id="26627" name="Text Box 4"/>
          <p:cNvSpPr txBox="1">
            <a:spLocks noChangeArrowheads="1"/>
          </p:cNvSpPr>
          <p:nvPr/>
        </p:nvSpPr>
        <p:spPr bwMode="auto">
          <a:xfrm>
            <a:off x="136525" y="1087438"/>
            <a:ext cx="8931275"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dirty="0"/>
              <a:t>Imaging system that consist of two different medical imaging modalities to reveal different properties of the human body.</a:t>
            </a:r>
          </a:p>
          <a:p>
            <a:pPr eaLnBrk="1" hangingPunct="1">
              <a:spcBef>
                <a:spcPct val="0"/>
              </a:spcBef>
              <a:buFontTx/>
              <a:buNone/>
            </a:pPr>
            <a:endParaRPr lang="en-US" altLang="en-US" sz="2600" dirty="0"/>
          </a:p>
          <a:p>
            <a:pPr eaLnBrk="1" hangingPunct="1">
              <a:spcBef>
                <a:spcPct val="0"/>
              </a:spcBef>
              <a:buFontTx/>
              <a:buNone/>
            </a:pPr>
            <a:r>
              <a:rPr lang="en-US" altLang="en-US" sz="2600" dirty="0"/>
              <a:t>CT </a:t>
            </a:r>
            <a:r>
              <a:rPr lang="en-US" altLang="en-US" sz="2600" dirty="0">
                <a:sym typeface="Wingdings" panose="05000000000000000000" pitchFamily="2" charset="2"/>
              </a:rPr>
              <a:t> Bones anatomy		</a:t>
            </a:r>
          </a:p>
          <a:p>
            <a:pPr eaLnBrk="1" hangingPunct="1">
              <a:spcBef>
                <a:spcPct val="0"/>
              </a:spcBef>
              <a:buFontTx/>
              <a:buNone/>
            </a:pPr>
            <a:r>
              <a:rPr lang="en-US" altLang="en-US" sz="2600" dirty="0">
                <a:sym typeface="Wingdings" panose="05000000000000000000" pitchFamily="2" charset="2"/>
              </a:rPr>
              <a:t>MRI  Tissue anatomy</a:t>
            </a:r>
          </a:p>
          <a:p>
            <a:pPr eaLnBrk="1" hangingPunct="1">
              <a:spcBef>
                <a:spcPct val="0"/>
              </a:spcBef>
              <a:buFontTx/>
              <a:buNone/>
            </a:pPr>
            <a:r>
              <a:rPr lang="en-US" altLang="en-US" sz="2600" dirty="0">
                <a:sym typeface="Wingdings" panose="05000000000000000000" pitchFamily="2" charset="2"/>
              </a:rPr>
              <a:t>PET  tissue physiology</a:t>
            </a:r>
          </a:p>
          <a:p>
            <a:pPr eaLnBrk="1" hangingPunct="1">
              <a:spcBef>
                <a:spcPct val="0"/>
              </a:spcBef>
              <a:buFontTx/>
              <a:buNone/>
            </a:pPr>
            <a:endParaRPr lang="en-US" altLang="en-US" sz="2600" dirty="0">
              <a:sym typeface="Wingdings" panose="05000000000000000000" pitchFamily="2" charset="2"/>
            </a:endParaRPr>
          </a:p>
          <a:p>
            <a:pPr eaLnBrk="1" hangingPunct="1">
              <a:spcBef>
                <a:spcPct val="0"/>
              </a:spcBef>
              <a:buFontTx/>
              <a:buNone/>
            </a:pPr>
            <a:r>
              <a:rPr lang="en-US" altLang="en-US" sz="2600" dirty="0">
                <a:sym typeface="Wingdings" panose="05000000000000000000" pitchFamily="2" charset="2"/>
              </a:rPr>
              <a:t>PET/CT systems improve the construction of the PET images.</a:t>
            </a:r>
            <a:endParaRPr lang="en-US" altLang="en-US" sz="2600" dirty="0"/>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0" y="76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solidFill>
                  <a:schemeClr val="accent2"/>
                </a:solidFill>
              </a:rPr>
              <a:t>Multimodalities Imaging</a:t>
            </a:r>
          </a:p>
        </p:txBody>
      </p:sp>
      <p:sp>
        <p:nvSpPr>
          <p:cNvPr id="27651" name="Text Box 4"/>
          <p:cNvSpPr txBox="1">
            <a:spLocks noChangeArrowheads="1"/>
          </p:cNvSpPr>
          <p:nvPr/>
        </p:nvSpPr>
        <p:spPr bwMode="auto">
          <a:xfrm>
            <a:off x="136525" y="838200"/>
            <a:ext cx="89312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a:sym typeface="Wingdings" panose="05000000000000000000" pitchFamily="2" charset="2"/>
              </a:rPr>
              <a:t>PET/CT systems improve the construction of the PET images.</a:t>
            </a:r>
            <a:endParaRPr lang="en-US" altLang="en-US" sz="2600"/>
          </a:p>
        </p:txBody>
      </p:sp>
      <p:pic>
        <p:nvPicPr>
          <p:cNvPr id="27652" name="Picture 2" descr="4Possibilities_s_mod03_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343025"/>
            <a:ext cx="447040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35906923"/>
              </p:ext>
            </p:extLst>
          </p:nvPr>
        </p:nvGraphicFramePr>
        <p:xfrm>
          <a:off x="152400" y="228600"/>
          <a:ext cx="4114800" cy="6217920"/>
        </p:xfrm>
        <a:graphic>
          <a:graphicData uri="http://schemas.openxmlformats.org/drawingml/2006/table">
            <a:tbl>
              <a:tblPr>
                <a:tableStyleId>{5C22544A-7EE6-4342-B048-85BDC9FD1C3A}</a:tableStyleId>
              </a:tblPr>
              <a:tblGrid>
                <a:gridCol w="3411234"/>
                <a:gridCol w="703566"/>
              </a:tblGrid>
              <a:tr h="134435">
                <a:tc>
                  <a:txBody>
                    <a:bodyPr/>
                    <a:lstStyle/>
                    <a:p>
                      <a:pPr marL="0" marR="0">
                        <a:spcBef>
                          <a:spcPts val="0"/>
                        </a:spcBef>
                        <a:spcAft>
                          <a:spcPts val="0"/>
                        </a:spcAft>
                      </a:pPr>
                      <a:r>
                        <a:rPr lang="en-US" sz="1200" dirty="0">
                          <a:effectLst/>
                        </a:rPr>
                        <a:t>Subject</a:t>
                      </a:r>
                      <a:endParaRPr lang="en-US" sz="1200" dirty="0">
                        <a:effectLst/>
                        <a:latin typeface="Times New Roman"/>
                        <a:ea typeface="Times New Roman"/>
                      </a:endParaRPr>
                    </a:p>
                  </a:txBody>
                  <a:tcPr marL="50413" marR="50413" marT="0" marB="0"/>
                </a:tc>
                <a:tc>
                  <a:txBody>
                    <a:bodyPr/>
                    <a:lstStyle/>
                    <a:p>
                      <a:pPr marL="0" marR="0">
                        <a:spcBef>
                          <a:spcPts val="0"/>
                        </a:spcBef>
                        <a:spcAft>
                          <a:spcPts val="0"/>
                        </a:spcAft>
                      </a:pPr>
                      <a:r>
                        <a:rPr lang="en-US" sz="1200">
                          <a:effectLst/>
                        </a:rPr>
                        <a:t>Reading</a:t>
                      </a:r>
                      <a:endParaRPr lang="en-US" sz="1200">
                        <a:effectLst/>
                        <a:latin typeface="Times New Roman"/>
                        <a:ea typeface="Times New Roman"/>
                      </a:endParaRPr>
                    </a:p>
                  </a:txBody>
                  <a:tcPr marL="50413" marR="50413" marT="0" marB="0"/>
                </a:tc>
              </a:tr>
              <a:tr h="515332">
                <a:tc>
                  <a:txBody>
                    <a:bodyPr/>
                    <a:lstStyle/>
                    <a:p>
                      <a:pPr marL="0" marR="0">
                        <a:spcBef>
                          <a:spcPts val="0"/>
                        </a:spcBef>
                        <a:spcAft>
                          <a:spcPts val="0"/>
                        </a:spcAft>
                      </a:pPr>
                      <a:r>
                        <a:rPr lang="en-US" sz="1200" dirty="0">
                          <a:effectLst/>
                        </a:rPr>
                        <a:t>Introduction</a:t>
                      </a:r>
                    </a:p>
                    <a:p>
                      <a:pPr marL="102870" marR="0">
                        <a:spcBef>
                          <a:spcPts val="0"/>
                        </a:spcBef>
                        <a:spcAft>
                          <a:spcPts val="0"/>
                        </a:spcAft>
                      </a:pPr>
                      <a:r>
                        <a:rPr lang="en-US" sz="1200" dirty="0">
                          <a:effectLst/>
                        </a:rPr>
                        <a:t>Physical Signals</a:t>
                      </a:r>
                    </a:p>
                    <a:p>
                      <a:pPr marL="102870" marR="0">
                        <a:spcBef>
                          <a:spcPts val="0"/>
                        </a:spcBef>
                        <a:spcAft>
                          <a:spcPts val="0"/>
                        </a:spcAft>
                      </a:pPr>
                      <a:r>
                        <a:rPr lang="en-US" sz="1200" dirty="0">
                          <a:effectLst/>
                        </a:rPr>
                        <a:t>Imaging Modalities</a:t>
                      </a:r>
                    </a:p>
                    <a:p>
                      <a:pPr marL="102870" marR="0">
                        <a:spcBef>
                          <a:spcPts val="0"/>
                        </a:spcBef>
                        <a:spcAft>
                          <a:spcPts val="0"/>
                        </a:spcAft>
                      </a:pPr>
                      <a:r>
                        <a:rPr lang="en-US" sz="1200" dirty="0">
                          <a:effectLst/>
                        </a:rPr>
                        <a:t> </a:t>
                      </a:r>
                      <a:endParaRPr lang="en-US" sz="1200" dirty="0">
                        <a:effectLst/>
                        <a:latin typeface="Times New Roman"/>
                        <a:ea typeface="Times New Roman"/>
                      </a:endParaRPr>
                    </a:p>
                  </a:txBody>
                  <a:tcPr marL="50413" marR="50413" marT="0" marB="0"/>
                </a:tc>
                <a:tc>
                  <a:txBody>
                    <a:bodyPr/>
                    <a:lstStyle/>
                    <a:p>
                      <a:pPr marL="0" marR="0">
                        <a:spcBef>
                          <a:spcPts val="0"/>
                        </a:spcBef>
                        <a:spcAft>
                          <a:spcPts val="0"/>
                        </a:spcAft>
                      </a:pPr>
                      <a:r>
                        <a:rPr lang="en-US" sz="1200">
                          <a:effectLst/>
                        </a:rPr>
                        <a:t>Ch1</a:t>
                      </a:r>
                      <a:endParaRPr lang="en-US" sz="1200">
                        <a:effectLst/>
                        <a:latin typeface="Times New Roman"/>
                        <a:ea typeface="Times New Roman"/>
                      </a:endParaRPr>
                    </a:p>
                  </a:txBody>
                  <a:tcPr marL="50413" marR="50413" marT="0" marB="0"/>
                </a:tc>
              </a:tr>
              <a:tr h="1277128">
                <a:tc>
                  <a:txBody>
                    <a:bodyPr/>
                    <a:lstStyle/>
                    <a:p>
                      <a:pPr marL="0" marR="0">
                        <a:spcBef>
                          <a:spcPts val="0"/>
                        </a:spcBef>
                        <a:spcAft>
                          <a:spcPts val="0"/>
                        </a:spcAft>
                      </a:pPr>
                      <a:r>
                        <a:rPr lang="en-US" sz="1200" dirty="0">
                          <a:effectLst/>
                        </a:rPr>
                        <a:t>Signals and Systems</a:t>
                      </a:r>
                    </a:p>
                    <a:p>
                      <a:pPr marL="0" marR="0" indent="102870">
                        <a:spcBef>
                          <a:spcPts val="0"/>
                        </a:spcBef>
                        <a:spcAft>
                          <a:spcPts val="0"/>
                        </a:spcAft>
                      </a:pPr>
                      <a:r>
                        <a:rPr lang="en-US" sz="1200" dirty="0">
                          <a:effectLst/>
                        </a:rPr>
                        <a:t>Signals</a:t>
                      </a:r>
                    </a:p>
                    <a:p>
                      <a:pPr marL="0" marR="0" indent="102870">
                        <a:spcBef>
                          <a:spcPts val="0"/>
                        </a:spcBef>
                        <a:spcAft>
                          <a:spcPts val="0"/>
                        </a:spcAft>
                      </a:pPr>
                      <a:r>
                        <a:rPr lang="en-US" sz="1200" dirty="0">
                          <a:effectLst/>
                        </a:rPr>
                        <a:t>Systems</a:t>
                      </a:r>
                    </a:p>
                    <a:p>
                      <a:pPr marL="0" marR="0" indent="102870">
                        <a:spcBef>
                          <a:spcPts val="0"/>
                        </a:spcBef>
                        <a:spcAft>
                          <a:spcPts val="0"/>
                        </a:spcAft>
                      </a:pPr>
                      <a:r>
                        <a:rPr lang="en-US" sz="1200" dirty="0">
                          <a:effectLst/>
                        </a:rPr>
                        <a:t>The Fourier Transform</a:t>
                      </a:r>
                    </a:p>
                    <a:p>
                      <a:pPr marL="0" marR="0" indent="102870">
                        <a:spcBef>
                          <a:spcPts val="0"/>
                        </a:spcBef>
                        <a:spcAft>
                          <a:spcPts val="0"/>
                        </a:spcAft>
                      </a:pPr>
                      <a:r>
                        <a:rPr lang="en-US" sz="1200" dirty="0">
                          <a:effectLst/>
                        </a:rPr>
                        <a:t>Properties of Fourier Transform</a:t>
                      </a:r>
                    </a:p>
                    <a:p>
                      <a:pPr marL="0" marR="0" indent="114300">
                        <a:spcBef>
                          <a:spcPts val="0"/>
                        </a:spcBef>
                        <a:spcAft>
                          <a:spcPts val="0"/>
                        </a:spcAft>
                      </a:pPr>
                      <a:r>
                        <a:rPr lang="en-US" sz="1200" dirty="0">
                          <a:effectLst/>
                        </a:rPr>
                        <a:t>Transfer Function</a:t>
                      </a:r>
                    </a:p>
                    <a:p>
                      <a:pPr marL="0" marR="0" indent="114300">
                        <a:spcBef>
                          <a:spcPts val="0"/>
                        </a:spcBef>
                        <a:spcAft>
                          <a:spcPts val="0"/>
                        </a:spcAft>
                      </a:pPr>
                      <a:r>
                        <a:rPr lang="en-US" sz="1200" dirty="0">
                          <a:effectLst/>
                        </a:rPr>
                        <a:t>Circular Symmetry and the </a:t>
                      </a:r>
                      <a:r>
                        <a:rPr lang="en-US" sz="1200" dirty="0" err="1">
                          <a:effectLst/>
                        </a:rPr>
                        <a:t>Hankel</a:t>
                      </a:r>
                      <a:r>
                        <a:rPr lang="en-US" sz="1200" dirty="0">
                          <a:effectLst/>
                        </a:rPr>
                        <a:t> Transform</a:t>
                      </a:r>
                    </a:p>
                    <a:p>
                      <a:pPr marL="0" marR="0" indent="102870">
                        <a:spcBef>
                          <a:spcPts val="0"/>
                        </a:spcBef>
                        <a:spcAft>
                          <a:spcPts val="0"/>
                        </a:spcAft>
                      </a:pPr>
                      <a:r>
                        <a:rPr lang="en-US" sz="1200" dirty="0" smtClean="0">
                          <a:effectLst/>
                        </a:rPr>
                        <a:t>Sampling</a:t>
                      </a:r>
                      <a:endParaRPr lang="en-US" sz="1200" dirty="0">
                        <a:effectLst/>
                      </a:endParaRP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50413" marR="50413" marT="0" marB="0"/>
                </a:tc>
                <a:tc>
                  <a:txBody>
                    <a:bodyPr/>
                    <a:lstStyle/>
                    <a:p>
                      <a:pPr marL="0" marR="0">
                        <a:spcBef>
                          <a:spcPts val="0"/>
                        </a:spcBef>
                        <a:spcAft>
                          <a:spcPts val="0"/>
                        </a:spcAft>
                      </a:pPr>
                      <a:r>
                        <a:rPr lang="en-US" sz="1200">
                          <a:effectLst/>
                        </a:rPr>
                        <a:t>Ch2</a:t>
                      </a:r>
                      <a:endParaRPr lang="en-US" sz="1200">
                        <a:effectLst/>
                        <a:latin typeface="Times New Roman"/>
                        <a:ea typeface="Times New Roman"/>
                      </a:endParaRPr>
                    </a:p>
                  </a:txBody>
                  <a:tcPr marL="50413" marR="50413" marT="0" marB="0"/>
                </a:tc>
              </a:tr>
              <a:tr h="1165099">
                <a:tc>
                  <a:txBody>
                    <a:bodyPr/>
                    <a:lstStyle/>
                    <a:p>
                      <a:pPr marL="0" marR="0" indent="0">
                        <a:spcBef>
                          <a:spcPts val="0"/>
                        </a:spcBef>
                        <a:spcAft>
                          <a:spcPts val="0"/>
                        </a:spcAft>
                      </a:pPr>
                      <a:r>
                        <a:rPr lang="en-US" sz="1200">
                          <a:effectLst/>
                        </a:rPr>
                        <a:t>Image Quality</a:t>
                      </a:r>
                    </a:p>
                    <a:p>
                      <a:pPr marL="0" marR="0" indent="102870">
                        <a:spcBef>
                          <a:spcPts val="0"/>
                        </a:spcBef>
                        <a:spcAft>
                          <a:spcPts val="0"/>
                        </a:spcAft>
                      </a:pPr>
                      <a:r>
                        <a:rPr lang="en-US" sz="1200">
                          <a:effectLst/>
                        </a:rPr>
                        <a:t>Contrast</a:t>
                      </a:r>
                    </a:p>
                    <a:p>
                      <a:pPr marL="0" marR="0" indent="102870">
                        <a:spcBef>
                          <a:spcPts val="0"/>
                        </a:spcBef>
                        <a:spcAft>
                          <a:spcPts val="0"/>
                        </a:spcAft>
                      </a:pPr>
                      <a:r>
                        <a:rPr lang="en-US" sz="1200">
                          <a:effectLst/>
                        </a:rPr>
                        <a:t>Resolution</a:t>
                      </a:r>
                    </a:p>
                    <a:p>
                      <a:pPr marL="0" marR="0" indent="102870">
                        <a:spcBef>
                          <a:spcPts val="0"/>
                        </a:spcBef>
                        <a:spcAft>
                          <a:spcPts val="0"/>
                        </a:spcAft>
                      </a:pPr>
                      <a:r>
                        <a:rPr lang="en-US" sz="1200">
                          <a:effectLst/>
                        </a:rPr>
                        <a:t>Noise</a:t>
                      </a:r>
                    </a:p>
                    <a:p>
                      <a:pPr marL="0" marR="0" indent="102870">
                        <a:spcBef>
                          <a:spcPts val="0"/>
                        </a:spcBef>
                        <a:spcAft>
                          <a:spcPts val="0"/>
                        </a:spcAft>
                      </a:pPr>
                      <a:r>
                        <a:rPr lang="en-US" sz="1200">
                          <a:effectLst/>
                        </a:rPr>
                        <a:t>Signal-to-Noise Ratio</a:t>
                      </a:r>
                    </a:p>
                    <a:p>
                      <a:pPr marL="0" marR="0" indent="102870">
                        <a:spcBef>
                          <a:spcPts val="0"/>
                        </a:spcBef>
                        <a:spcAft>
                          <a:spcPts val="0"/>
                        </a:spcAft>
                      </a:pPr>
                      <a:r>
                        <a:rPr lang="en-US" sz="1200">
                          <a:effectLst/>
                        </a:rPr>
                        <a:t>Nonrandom Effects</a:t>
                      </a:r>
                    </a:p>
                    <a:p>
                      <a:pPr marL="0" marR="0" indent="102870">
                        <a:spcBef>
                          <a:spcPts val="0"/>
                        </a:spcBef>
                        <a:spcAft>
                          <a:spcPts val="0"/>
                        </a:spcAft>
                      </a:pPr>
                      <a:r>
                        <a:rPr lang="en-US" sz="1200">
                          <a:effectLst/>
                        </a:rPr>
                        <a:t>Accuracy</a:t>
                      </a:r>
                    </a:p>
                    <a:p>
                      <a:pPr marL="0" marR="0">
                        <a:spcBef>
                          <a:spcPts val="0"/>
                        </a:spcBef>
                        <a:spcAft>
                          <a:spcPts val="0"/>
                        </a:spcAft>
                      </a:pPr>
                      <a:r>
                        <a:rPr lang="en-US" sz="1200">
                          <a:effectLst/>
                        </a:rPr>
                        <a:t> </a:t>
                      </a:r>
                    </a:p>
                    <a:p>
                      <a:pPr marL="0" marR="0" indent="114300" algn="ctr">
                        <a:spcBef>
                          <a:spcPts val="0"/>
                        </a:spcBef>
                        <a:spcAft>
                          <a:spcPts val="0"/>
                        </a:spcAft>
                      </a:pPr>
                      <a:r>
                        <a:rPr lang="en-US" sz="1200">
                          <a:effectLst/>
                        </a:rPr>
                        <a:t>TEST 1</a:t>
                      </a:r>
                      <a:endParaRPr lang="en-US" sz="1200">
                        <a:effectLst/>
                        <a:latin typeface="Times New Roman"/>
                        <a:ea typeface="Times New Roman"/>
                      </a:endParaRPr>
                    </a:p>
                  </a:txBody>
                  <a:tcPr marL="50413" marR="50413" marT="0" marB="0"/>
                </a:tc>
                <a:tc>
                  <a:txBody>
                    <a:bodyPr/>
                    <a:lstStyle/>
                    <a:p>
                      <a:pPr marL="0" marR="0">
                        <a:spcBef>
                          <a:spcPts val="0"/>
                        </a:spcBef>
                        <a:spcAft>
                          <a:spcPts val="0"/>
                        </a:spcAft>
                      </a:pPr>
                      <a:r>
                        <a:rPr lang="en-US" sz="1200">
                          <a:effectLst/>
                        </a:rPr>
                        <a:t>Ch3</a:t>
                      </a:r>
                    </a:p>
                    <a:p>
                      <a:pPr marL="0" marR="0">
                        <a:spcBef>
                          <a:spcPts val="0"/>
                        </a:spcBef>
                        <a:spcAft>
                          <a:spcPts val="0"/>
                        </a:spcAft>
                      </a:pPr>
                      <a:r>
                        <a:rPr lang="en-US" sz="1200">
                          <a:effectLst/>
                        </a:rPr>
                        <a:t> </a:t>
                      </a:r>
                      <a:endParaRPr lang="en-US" sz="1200">
                        <a:effectLst/>
                        <a:latin typeface="Times New Roman"/>
                        <a:ea typeface="Times New Roman"/>
                      </a:endParaRPr>
                    </a:p>
                  </a:txBody>
                  <a:tcPr marL="50413" marR="50413" marT="0" marB="0"/>
                </a:tc>
              </a:tr>
              <a:tr h="896230">
                <a:tc>
                  <a:txBody>
                    <a:bodyPr/>
                    <a:lstStyle/>
                    <a:p>
                      <a:pPr marL="0" marR="0">
                        <a:spcBef>
                          <a:spcPts val="0"/>
                        </a:spcBef>
                        <a:spcAft>
                          <a:spcPts val="0"/>
                        </a:spcAft>
                      </a:pPr>
                      <a:r>
                        <a:rPr lang="en-US" sz="1200">
                          <a:effectLst/>
                        </a:rPr>
                        <a:t>Physics of Radiography</a:t>
                      </a:r>
                    </a:p>
                    <a:p>
                      <a:pPr marL="0" marR="0" indent="102870">
                        <a:spcBef>
                          <a:spcPts val="0"/>
                        </a:spcBef>
                        <a:spcAft>
                          <a:spcPts val="0"/>
                        </a:spcAft>
                      </a:pPr>
                      <a:r>
                        <a:rPr lang="en-US" sz="1200">
                          <a:effectLst/>
                        </a:rPr>
                        <a:t>Ionization</a:t>
                      </a:r>
                    </a:p>
                    <a:p>
                      <a:pPr marL="0" marR="0" indent="102870">
                        <a:spcBef>
                          <a:spcPts val="0"/>
                        </a:spcBef>
                        <a:spcAft>
                          <a:spcPts val="0"/>
                        </a:spcAft>
                      </a:pPr>
                      <a:r>
                        <a:rPr lang="en-US" sz="1200">
                          <a:effectLst/>
                        </a:rPr>
                        <a:t>Forms of Ionizing radiation</a:t>
                      </a:r>
                    </a:p>
                    <a:p>
                      <a:pPr marL="0" marR="0" indent="102870">
                        <a:spcBef>
                          <a:spcPts val="0"/>
                        </a:spcBef>
                        <a:spcAft>
                          <a:spcPts val="0"/>
                        </a:spcAft>
                      </a:pPr>
                      <a:r>
                        <a:rPr lang="en-US" sz="1200">
                          <a:effectLst/>
                        </a:rPr>
                        <a:t>Nature and Properties of Ionizing Radiation</a:t>
                      </a:r>
                    </a:p>
                    <a:p>
                      <a:pPr marL="0" marR="0" indent="102870">
                        <a:spcBef>
                          <a:spcPts val="0"/>
                        </a:spcBef>
                        <a:spcAft>
                          <a:spcPts val="0"/>
                        </a:spcAft>
                      </a:pPr>
                      <a:r>
                        <a:rPr lang="en-US" sz="1200">
                          <a:effectLst/>
                        </a:rPr>
                        <a:t>Attenuation of Electromagnetic Radiation</a:t>
                      </a:r>
                    </a:p>
                    <a:p>
                      <a:pPr marL="0" marR="0" indent="114300">
                        <a:spcBef>
                          <a:spcPts val="0"/>
                        </a:spcBef>
                        <a:spcAft>
                          <a:spcPts val="0"/>
                        </a:spcAft>
                      </a:pPr>
                      <a:r>
                        <a:rPr lang="en-US" sz="1200">
                          <a:effectLst/>
                        </a:rPr>
                        <a:t>Radiation Dosimetry</a:t>
                      </a:r>
                    </a:p>
                    <a:p>
                      <a:pPr marL="0" marR="0">
                        <a:spcBef>
                          <a:spcPts val="0"/>
                        </a:spcBef>
                        <a:spcAft>
                          <a:spcPts val="0"/>
                        </a:spcAft>
                      </a:pPr>
                      <a:r>
                        <a:rPr lang="en-US" sz="1200">
                          <a:effectLst/>
                        </a:rPr>
                        <a:t> </a:t>
                      </a:r>
                      <a:endParaRPr lang="en-US" sz="1200">
                        <a:effectLst/>
                        <a:latin typeface="Times New Roman"/>
                        <a:ea typeface="Times New Roman"/>
                      </a:endParaRPr>
                    </a:p>
                  </a:txBody>
                  <a:tcPr marL="50413" marR="50413" marT="0" marB="0"/>
                </a:tc>
                <a:tc>
                  <a:txBody>
                    <a:bodyPr/>
                    <a:lstStyle/>
                    <a:p>
                      <a:pPr marL="0" marR="0">
                        <a:spcBef>
                          <a:spcPts val="0"/>
                        </a:spcBef>
                        <a:spcAft>
                          <a:spcPts val="0"/>
                        </a:spcAft>
                      </a:pPr>
                      <a:r>
                        <a:rPr lang="en-US" sz="1200" dirty="0">
                          <a:effectLst/>
                        </a:rPr>
                        <a:t>Ch4</a:t>
                      </a:r>
                    </a:p>
                    <a:p>
                      <a:pPr marL="0" marR="0">
                        <a:spcBef>
                          <a:spcPts val="0"/>
                        </a:spcBef>
                        <a:spcAft>
                          <a:spcPts val="0"/>
                        </a:spcAft>
                      </a:pPr>
                      <a:r>
                        <a:rPr lang="en-US" sz="1200" dirty="0">
                          <a:effectLst/>
                        </a:rPr>
                        <a:t>Notes</a:t>
                      </a:r>
                      <a:endParaRPr lang="en-US" sz="1200" dirty="0">
                        <a:effectLst/>
                        <a:latin typeface="Times New Roman"/>
                        <a:ea typeface="Times New Roman"/>
                      </a:endParaRPr>
                    </a:p>
                  </a:txBody>
                  <a:tcPr marL="50413" marR="50413" marT="0" marB="0"/>
                </a:tc>
              </a:tr>
              <a:tr h="537738">
                <a:tc>
                  <a:txBody>
                    <a:bodyPr/>
                    <a:lstStyle/>
                    <a:p>
                      <a:pPr marL="0" marR="0">
                        <a:spcBef>
                          <a:spcPts val="0"/>
                        </a:spcBef>
                        <a:spcAft>
                          <a:spcPts val="0"/>
                        </a:spcAft>
                      </a:pPr>
                      <a:r>
                        <a:rPr lang="en-US" sz="1200" dirty="0">
                          <a:effectLst/>
                        </a:rPr>
                        <a:t>Projection Radiography</a:t>
                      </a:r>
                    </a:p>
                    <a:p>
                      <a:pPr marL="0" marR="0" indent="102870">
                        <a:spcBef>
                          <a:spcPts val="0"/>
                        </a:spcBef>
                        <a:spcAft>
                          <a:spcPts val="0"/>
                        </a:spcAft>
                      </a:pPr>
                      <a:r>
                        <a:rPr lang="en-US" sz="1200" dirty="0">
                          <a:effectLst/>
                        </a:rPr>
                        <a:t>Instrumentation </a:t>
                      </a:r>
                    </a:p>
                    <a:p>
                      <a:pPr marL="0" marR="0" indent="102870">
                        <a:spcBef>
                          <a:spcPts val="0"/>
                        </a:spcBef>
                        <a:spcAft>
                          <a:spcPts val="0"/>
                        </a:spcAft>
                      </a:pPr>
                      <a:r>
                        <a:rPr lang="en-US" sz="1200" dirty="0">
                          <a:effectLst/>
                        </a:rPr>
                        <a:t>Image Formation</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50413" marR="50413" marT="0" marB="0"/>
                </a:tc>
                <a:tc>
                  <a:txBody>
                    <a:bodyPr/>
                    <a:lstStyle/>
                    <a:p>
                      <a:pPr marL="0" marR="0">
                        <a:spcBef>
                          <a:spcPts val="0"/>
                        </a:spcBef>
                        <a:spcAft>
                          <a:spcPts val="0"/>
                        </a:spcAft>
                      </a:pPr>
                      <a:r>
                        <a:rPr lang="en-US" sz="1200" dirty="0">
                          <a:effectLst/>
                        </a:rPr>
                        <a:t>Ch5</a:t>
                      </a:r>
                      <a:endParaRPr lang="en-US" sz="1200" dirty="0">
                        <a:effectLst/>
                        <a:latin typeface="Times New Roman"/>
                        <a:ea typeface="Times New Roman"/>
                      </a:endParaRPr>
                    </a:p>
                  </a:txBody>
                  <a:tcPr marL="50413" marR="50413"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8904697"/>
              </p:ext>
            </p:extLst>
          </p:nvPr>
        </p:nvGraphicFramePr>
        <p:xfrm>
          <a:off x="4572000" y="228600"/>
          <a:ext cx="4411980" cy="4389120"/>
        </p:xfrm>
        <a:graphic>
          <a:graphicData uri="http://schemas.openxmlformats.org/drawingml/2006/table">
            <a:tbl>
              <a:tblPr>
                <a:tableStyleId>{5C22544A-7EE6-4342-B048-85BDC9FD1C3A}</a:tableStyleId>
              </a:tblPr>
              <a:tblGrid>
                <a:gridCol w="3657600"/>
                <a:gridCol w="754380"/>
              </a:tblGrid>
              <a:tr h="0">
                <a:tc>
                  <a:txBody>
                    <a:bodyPr/>
                    <a:lstStyle/>
                    <a:p>
                      <a:pPr marL="0" marR="0" algn="just">
                        <a:spcBef>
                          <a:spcPts val="0"/>
                        </a:spcBef>
                        <a:spcAft>
                          <a:spcPts val="0"/>
                        </a:spcAft>
                      </a:pPr>
                      <a:r>
                        <a:rPr lang="en-US" sz="1200" dirty="0" smtClean="0">
                          <a:effectLst/>
                        </a:rPr>
                        <a:t>Computed </a:t>
                      </a:r>
                      <a:r>
                        <a:rPr lang="en-US" sz="1200" dirty="0">
                          <a:effectLst/>
                        </a:rPr>
                        <a:t>Tomography</a:t>
                      </a:r>
                    </a:p>
                    <a:p>
                      <a:pPr marL="0" marR="0" indent="102870">
                        <a:spcBef>
                          <a:spcPts val="0"/>
                        </a:spcBef>
                        <a:spcAft>
                          <a:spcPts val="0"/>
                        </a:spcAft>
                      </a:pPr>
                      <a:r>
                        <a:rPr lang="en-US" sz="1200" dirty="0">
                          <a:effectLst/>
                        </a:rPr>
                        <a:t>CT Instrumentation</a:t>
                      </a:r>
                    </a:p>
                    <a:p>
                      <a:pPr marL="0" marR="0" indent="102870">
                        <a:spcBef>
                          <a:spcPts val="0"/>
                        </a:spcBef>
                        <a:spcAft>
                          <a:spcPts val="0"/>
                        </a:spcAft>
                      </a:pPr>
                      <a:r>
                        <a:rPr lang="en-US" sz="1200" dirty="0">
                          <a:effectLst/>
                        </a:rPr>
                        <a:t>Image Formation</a:t>
                      </a:r>
                    </a:p>
                    <a:p>
                      <a:pPr marL="0" marR="0" indent="102870">
                        <a:spcBef>
                          <a:spcPts val="0"/>
                        </a:spcBef>
                        <a:spcAft>
                          <a:spcPts val="0"/>
                        </a:spcAft>
                      </a:pPr>
                      <a:r>
                        <a:rPr lang="en-US" sz="1200" dirty="0">
                          <a:effectLst/>
                        </a:rPr>
                        <a:t>Image Quality in CT</a:t>
                      </a:r>
                    </a:p>
                    <a:p>
                      <a:pPr marL="0" marR="0">
                        <a:spcBef>
                          <a:spcPts val="0"/>
                        </a:spcBef>
                        <a:spcAft>
                          <a:spcPts val="0"/>
                        </a:spcAft>
                      </a:pPr>
                      <a:r>
                        <a:rPr lang="en-US" sz="1200" dirty="0">
                          <a:effectLst/>
                        </a:rPr>
                        <a:t> </a:t>
                      </a:r>
                    </a:p>
                    <a:p>
                      <a:pPr marL="0" marR="0" indent="114300" algn="ctr">
                        <a:spcBef>
                          <a:spcPts val="0"/>
                        </a:spcBef>
                        <a:spcAft>
                          <a:spcPts val="0"/>
                        </a:spcAft>
                      </a:pPr>
                      <a:r>
                        <a:rPr lang="en-US" sz="1200" dirty="0">
                          <a:effectLst/>
                        </a:rPr>
                        <a:t>TEST 2</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Ch6</a:t>
                      </a:r>
                      <a:endParaRPr lang="en-US" sz="1000" dirty="0">
                        <a:effectLst/>
                      </a:endParaRPr>
                    </a:p>
                    <a:p>
                      <a:pPr marL="0" marR="0">
                        <a:spcBef>
                          <a:spcPts val="0"/>
                        </a:spcBef>
                        <a:spcAft>
                          <a:spcPts val="0"/>
                        </a:spcAft>
                      </a:pPr>
                      <a:r>
                        <a:rPr lang="en-US" sz="1200" dirty="0">
                          <a:effectLst/>
                        </a:rPr>
                        <a:t>Notes</a:t>
                      </a:r>
                      <a:endParaRPr lang="en-US" sz="1000"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dirty="0">
                          <a:effectLst/>
                        </a:rPr>
                        <a:t>Physics of Magnetic Resonance</a:t>
                      </a:r>
                    </a:p>
                    <a:p>
                      <a:pPr marL="0" marR="0" indent="102870">
                        <a:spcBef>
                          <a:spcPts val="0"/>
                        </a:spcBef>
                        <a:spcAft>
                          <a:spcPts val="0"/>
                        </a:spcAft>
                      </a:pPr>
                      <a:r>
                        <a:rPr lang="en-US" sz="1200" dirty="0">
                          <a:effectLst/>
                        </a:rPr>
                        <a:t>Microscopic Magnetization</a:t>
                      </a:r>
                    </a:p>
                    <a:p>
                      <a:pPr marL="0" marR="0" indent="102870">
                        <a:spcBef>
                          <a:spcPts val="0"/>
                        </a:spcBef>
                        <a:spcAft>
                          <a:spcPts val="0"/>
                        </a:spcAft>
                      </a:pPr>
                      <a:r>
                        <a:rPr lang="en-US" sz="1200" dirty="0">
                          <a:effectLst/>
                        </a:rPr>
                        <a:t>Macroscopic Magnetization</a:t>
                      </a:r>
                    </a:p>
                    <a:p>
                      <a:pPr marL="0" marR="0" indent="102870">
                        <a:spcBef>
                          <a:spcPts val="0"/>
                        </a:spcBef>
                        <a:spcAft>
                          <a:spcPts val="0"/>
                        </a:spcAft>
                      </a:pPr>
                      <a:r>
                        <a:rPr lang="en-US" sz="1200" dirty="0">
                          <a:effectLst/>
                        </a:rPr>
                        <a:t>Precession and </a:t>
                      </a:r>
                      <a:r>
                        <a:rPr lang="en-US" sz="1200" dirty="0" err="1">
                          <a:effectLst/>
                        </a:rPr>
                        <a:t>Larmor</a:t>
                      </a:r>
                      <a:r>
                        <a:rPr lang="en-US" sz="1200" dirty="0">
                          <a:effectLst/>
                        </a:rPr>
                        <a:t> Frequency</a:t>
                      </a:r>
                    </a:p>
                    <a:p>
                      <a:pPr marL="0" marR="0" indent="102870">
                        <a:spcBef>
                          <a:spcPts val="0"/>
                        </a:spcBef>
                        <a:spcAft>
                          <a:spcPts val="0"/>
                        </a:spcAft>
                      </a:pPr>
                      <a:r>
                        <a:rPr lang="en-US" sz="1200" dirty="0">
                          <a:effectLst/>
                        </a:rPr>
                        <a:t>Transverse and Longitudinal Magnetization</a:t>
                      </a:r>
                    </a:p>
                    <a:p>
                      <a:pPr marL="0" marR="0" indent="102870">
                        <a:spcBef>
                          <a:spcPts val="0"/>
                        </a:spcBef>
                        <a:spcAft>
                          <a:spcPts val="0"/>
                        </a:spcAft>
                      </a:pPr>
                      <a:r>
                        <a:rPr lang="en-US" sz="1200" dirty="0">
                          <a:effectLst/>
                        </a:rPr>
                        <a:t>RF Excitation</a:t>
                      </a:r>
                    </a:p>
                    <a:p>
                      <a:pPr marL="0" marR="0" indent="102870">
                        <a:spcBef>
                          <a:spcPts val="0"/>
                        </a:spcBef>
                        <a:spcAft>
                          <a:spcPts val="0"/>
                        </a:spcAft>
                      </a:pPr>
                      <a:r>
                        <a:rPr lang="en-US" sz="1200" dirty="0">
                          <a:effectLst/>
                        </a:rPr>
                        <a:t>Relaxation</a:t>
                      </a:r>
                    </a:p>
                    <a:p>
                      <a:pPr marL="0" marR="0" indent="102870">
                        <a:spcBef>
                          <a:spcPts val="0"/>
                        </a:spcBef>
                        <a:spcAft>
                          <a:spcPts val="0"/>
                        </a:spcAft>
                      </a:pPr>
                      <a:r>
                        <a:rPr lang="en-US" sz="1200" dirty="0">
                          <a:effectLst/>
                        </a:rPr>
                        <a:t>The Bloch Equations</a:t>
                      </a:r>
                    </a:p>
                    <a:p>
                      <a:pPr marL="0" marR="0" indent="102870">
                        <a:spcBef>
                          <a:spcPts val="0"/>
                        </a:spcBef>
                        <a:spcAft>
                          <a:spcPts val="0"/>
                        </a:spcAft>
                      </a:pPr>
                      <a:r>
                        <a:rPr lang="en-US" sz="1200" dirty="0">
                          <a:effectLst/>
                        </a:rPr>
                        <a:t>Spin Echoes</a:t>
                      </a:r>
                    </a:p>
                    <a:p>
                      <a:pPr marL="0" marR="0" indent="102870">
                        <a:spcBef>
                          <a:spcPts val="0"/>
                        </a:spcBef>
                        <a:spcAft>
                          <a:spcPts val="0"/>
                        </a:spcAft>
                      </a:pPr>
                      <a:r>
                        <a:rPr lang="en-US" sz="1200" dirty="0">
                          <a:effectLst/>
                        </a:rPr>
                        <a:t>Contrast Mechanisms</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Ch12</a:t>
                      </a:r>
                      <a:endParaRPr lang="en-US" sz="10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dirty="0">
                          <a:effectLst/>
                        </a:rPr>
                        <a:t>Magnetic Resonance Imaging</a:t>
                      </a:r>
                    </a:p>
                    <a:p>
                      <a:pPr marL="0" marR="0" indent="102870">
                        <a:spcBef>
                          <a:spcPts val="0"/>
                        </a:spcBef>
                        <a:spcAft>
                          <a:spcPts val="0"/>
                        </a:spcAft>
                      </a:pPr>
                      <a:r>
                        <a:rPr lang="en-US" sz="1200" dirty="0">
                          <a:effectLst/>
                        </a:rPr>
                        <a:t>Instrumentation</a:t>
                      </a:r>
                    </a:p>
                    <a:p>
                      <a:pPr marL="0" marR="0" indent="102870">
                        <a:spcBef>
                          <a:spcPts val="0"/>
                        </a:spcBef>
                        <a:spcAft>
                          <a:spcPts val="0"/>
                        </a:spcAft>
                      </a:pPr>
                      <a:r>
                        <a:rPr lang="en-US" sz="1200" dirty="0">
                          <a:effectLst/>
                        </a:rPr>
                        <a:t>MRI Data Acquisition</a:t>
                      </a:r>
                    </a:p>
                    <a:p>
                      <a:pPr marL="0" marR="0" indent="102870">
                        <a:spcBef>
                          <a:spcPts val="0"/>
                        </a:spcBef>
                        <a:spcAft>
                          <a:spcPts val="0"/>
                        </a:spcAft>
                      </a:pPr>
                      <a:r>
                        <a:rPr lang="en-US" sz="1200" dirty="0">
                          <a:effectLst/>
                        </a:rPr>
                        <a:t>Image Reconstruction</a:t>
                      </a:r>
                    </a:p>
                    <a:p>
                      <a:pPr marL="0" marR="0" indent="102870">
                        <a:spcBef>
                          <a:spcPts val="0"/>
                        </a:spcBef>
                        <a:spcAft>
                          <a:spcPts val="0"/>
                        </a:spcAft>
                      </a:pPr>
                      <a:r>
                        <a:rPr lang="en-US" sz="1200" dirty="0">
                          <a:effectLst/>
                        </a:rPr>
                        <a:t>Image Quality</a:t>
                      </a:r>
                    </a:p>
                    <a:p>
                      <a:pPr marL="0" marR="0" indent="10287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Ch13</a:t>
                      </a:r>
                      <a:endParaRPr lang="en-US" sz="1000">
                        <a:effectLst/>
                        <a:latin typeface="Times New Roman"/>
                        <a:ea typeface="Times New Roman"/>
                      </a:endParaRPr>
                    </a:p>
                  </a:txBody>
                  <a:tcPr marL="68580" marR="68580" marT="0" marB="0"/>
                </a:tc>
              </a:tr>
              <a:tr h="0">
                <a:tc>
                  <a:txBody>
                    <a:bodyPr/>
                    <a:lstStyle/>
                    <a:p>
                      <a:pPr marL="0" marR="0" indent="114300" algn="ctr">
                        <a:spcBef>
                          <a:spcPts val="0"/>
                        </a:spcBef>
                        <a:spcAft>
                          <a:spcPts val="0"/>
                        </a:spcAft>
                      </a:pPr>
                      <a:r>
                        <a:rPr lang="en-US" sz="1200" dirty="0">
                          <a:effectLst/>
                        </a:rPr>
                        <a:t>Final</a:t>
                      </a:r>
                      <a:endParaRPr lang="en-US" sz="1200" b="1" dirty="0">
                        <a:effectLst/>
                        <a:latin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000" dirty="0">
                        <a:effectLst/>
                        <a:latin typeface="Times New Roman"/>
                        <a:ea typeface="Times New Roman"/>
                      </a:endParaRPr>
                    </a:p>
                  </a:txBody>
                  <a:tcPr marL="68580" marR="68580" marT="0" marB="0"/>
                </a:tc>
              </a:tr>
            </a:tbl>
          </a:graphicData>
        </a:graphic>
      </p:graphicFrame>
      <p:sp>
        <p:nvSpPr>
          <p:cNvPr id="7" name="TextBox 6"/>
          <p:cNvSpPr txBox="1"/>
          <p:nvPr/>
        </p:nvSpPr>
        <p:spPr>
          <a:xfrm>
            <a:off x="4572001" y="4953000"/>
            <a:ext cx="4419599" cy="1815882"/>
          </a:xfrm>
          <a:prstGeom prst="rect">
            <a:avLst/>
          </a:prstGeom>
          <a:noFill/>
        </p:spPr>
        <p:txBody>
          <a:bodyPr wrap="square" rtlCol="0">
            <a:spAutoFit/>
          </a:bodyPr>
          <a:lstStyle/>
          <a:p>
            <a:r>
              <a:rPr lang="en-US" sz="1400" dirty="0"/>
              <a:t>It is expected that each student will actually spend a total of 6 to 8 hours per week on the course (not including lecture times). I don’t expect you to memorize formulas but I expect you to understand them. So, you will be allowed to bring to the exam one sheet of paper that contains any relative formulas you might need, but make sure you know how to use them conceptually and not just mechanically. </a:t>
            </a:r>
          </a:p>
        </p:txBody>
      </p:sp>
    </p:spTree>
    <p:extLst>
      <p:ext uri="{BB962C8B-B14F-4D97-AF65-F5344CB8AC3E}">
        <p14:creationId xmlns:p14="http://schemas.microsoft.com/office/powerpoint/2010/main" val="160601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r>
              <a:rPr lang="en-US" altLang="en-US" sz="4000" dirty="0" smtClean="0">
                <a:solidFill>
                  <a:schemeClr val="accent2"/>
                </a:solidFill>
              </a:rPr>
              <a:t>Basic Imaging Principles</a:t>
            </a:r>
          </a:p>
        </p:txBody>
      </p:sp>
      <p:sp>
        <p:nvSpPr>
          <p:cNvPr id="3075" name="Rectangle 3"/>
          <p:cNvSpPr>
            <a:spLocks noGrp="1" noChangeArrowheads="1"/>
          </p:cNvSpPr>
          <p:nvPr>
            <p:ph type="body" idx="1"/>
          </p:nvPr>
        </p:nvSpPr>
        <p:spPr>
          <a:xfrm>
            <a:off x="152400" y="1066800"/>
            <a:ext cx="8991600" cy="5791200"/>
          </a:xfrm>
        </p:spPr>
        <p:txBody>
          <a:bodyPr/>
          <a:lstStyle/>
          <a:p>
            <a:pPr marL="60325" indent="-60325" eaLnBrk="1" hangingPunct="1">
              <a:lnSpc>
                <a:spcPct val="90000"/>
              </a:lnSpc>
              <a:buFontTx/>
              <a:buNone/>
            </a:pPr>
            <a:r>
              <a:rPr lang="en-US" altLang="en-US" sz="2800" smtClean="0"/>
              <a:t>What does the human body look like on the inside?</a:t>
            </a:r>
          </a:p>
          <a:p>
            <a:pPr marL="60325" indent="-60325" eaLnBrk="1" hangingPunct="1">
              <a:lnSpc>
                <a:spcPct val="90000"/>
              </a:lnSpc>
              <a:buFontTx/>
              <a:buNone/>
            </a:pPr>
            <a:r>
              <a:rPr lang="en-US" altLang="en-US" sz="2800" b="1" smtClean="0">
                <a:solidFill>
                  <a:srgbClr val="CC0000"/>
                </a:solidFill>
              </a:rPr>
              <a:t>Invasive Techniques:</a:t>
            </a:r>
            <a:r>
              <a:rPr lang="en-US" altLang="en-US" sz="2800" b="1" smtClean="0"/>
              <a:t> </a:t>
            </a:r>
          </a:p>
          <a:p>
            <a:pPr marL="60325" indent="-60325" eaLnBrk="1" hangingPunct="1">
              <a:lnSpc>
                <a:spcPct val="90000"/>
              </a:lnSpc>
            </a:pPr>
            <a:r>
              <a:rPr lang="en-US" altLang="en-US" sz="2800" smtClean="0"/>
              <a:t>   Operation </a:t>
            </a:r>
          </a:p>
          <a:p>
            <a:pPr marL="60325" indent="-60325" eaLnBrk="1" hangingPunct="1">
              <a:lnSpc>
                <a:spcPct val="90000"/>
              </a:lnSpc>
            </a:pPr>
            <a:r>
              <a:rPr lang="en-US" altLang="en-US" sz="2800" smtClean="0"/>
              <a:t>   Endoscope</a:t>
            </a:r>
          </a:p>
          <a:p>
            <a:pPr marL="60325" indent="-60325" eaLnBrk="1" hangingPunct="1">
              <a:lnSpc>
                <a:spcPct val="90000"/>
              </a:lnSpc>
              <a:buFontTx/>
              <a:buNone/>
            </a:pPr>
            <a:r>
              <a:rPr lang="en-US" altLang="en-US" sz="2800" b="1" smtClean="0">
                <a:solidFill>
                  <a:srgbClr val="CC0000"/>
                </a:solidFill>
              </a:rPr>
              <a:t>Noninvasive Techniques:</a:t>
            </a:r>
            <a:r>
              <a:rPr lang="en-US" altLang="en-US" sz="2800" smtClean="0"/>
              <a:t> Imaging Modality</a:t>
            </a:r>
          </a:p>
          <a:p>
            <a:pPr marL="60325" indent="-60325" eaLnBrk="1" hangingPunct="1">
              <a:lnSpc>
                <a:spcPct val="90000"/>
              </a:lnSpc>
            </a:pPr>
            <a:r>
              <a:rPr lang="en-US" altLang="en-US" sz="2800" smtClean="0"/>
              <a:t>   Magnetic Resonance Imaging (MRI) </a:t>
            </a:r>
          </a:p>
          <a:p>
            <a:pPr marL="60325" indent="-60325" eaLnBrk="1" hangingPunct="1">
              <a:lnSpc>
                <a:spcPct val="90000"/>
              </a:lnSpc>
            </a:pPr>
            <a:r>
              <a:rPr lang="en-US" altLang="en-US" sz="2800" smtClean="0"/>
              <a:t>   Ultrasound Imaging</a:t>
            </a:r>
          </a:p>
          <a:p>
            <a:pPr marL="60325" indent="-60325" eaLnBrk="1" hangingPunct="1">
              <a:lnSpc>
                <a:spcPct val="90000"/>
              </a:lnSpc>
            </a:pPr>
            <a:r>
              <a:rPr lang="en-US" altLang="en-US" sz="2800" smtClean="0"/>
              <a:t>   x-ray</a:t>
            </a:r>
          </a:p>
          <a:p>
            <a:pPr marL="60325" indent="-60325" eaLnBrk="1" hangingPunct="1">
              <a:lnSpc>
                <a:spcPct val="90000"/>
              </a:lnSpc>
            </a:pPr>
            <a:r>
              <a:rPr lang="en-US" altLang="en-US" sz="2800" smtClean="0"/>
              <a:t>   Computed Tomography (CT)</a:t>
            </a:r>
          </a:p>
          <a:p>
            <a:pPr marL="60325" indent="-60325" eaLnBrk="1" hangingPunct="1">
              <a:lnSpc>
                <a:spcPct val="90000"/>
              </a:lnSpc>
            </a:pPr>
            <a:r>
              <a:rPr lang="en-US" altLang="en-US" sz="2800" smtClean="0"/>
              <a:t>   Nuclear Medicine</a:t>
            </a:r>
          </a:p>
          <a:p>
            <a:pPr marL="60325" indent="-60325" eaLnBrk="1" hangingPunct="1">
              <a:lnSpc>
                <a:spcPct val="90000"/>
              </a:lnSpc>
            </a:pPr>
            <a:r>
              <a:rPr lang="en-US" altLang="en-US" sz="2800" smtClean="0"/>
              <a:t>   Functional Magnetic Resonance Imaging (fMRI)</a:t>
            </a:r>
          </a:p>
          <a:p>
            <a:pPr marL="60325" indent="-60325" eaLnBrk="1" hangingPunct="1">
              <a:lnSpc>
                <a:spcPct val="90000"/>
              </a:lnSpc>
            </a:pPr>
            <a:r>
              <a:rPr lang="en-US" altLang="en-US" sz="2800" smtClean="0"/>
              <a:t>   Positron Emission Tomography (PET)</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0"/>
            <a:ext cx="8991600" cy="838200"/>
          </a:xfrm>
        </p:spPr>
        <p:txBody>
          <a:bodyPr/>
          <a:lstStyle/>
          <a:p>
            <a:pPr eaLnBrk="1" hangingPunct="1"/>
            <a:r>
              <a:rPr lang="en-US" altLang="en-US" sz="4000" smtClean="0">
                <a:solidFill>
                  <a:schemeClr val="accent2"/>
                </a:solidFill>
              </a:rPr>
              <a:t>What do Images look like, and why?</a:t>
            </a:r>
          </a:p>
        </p:txBody>
      </p:sp>
      <p:sp>
        <p:nvSpPr>
          <p:cNvPr id="13315" name="Rectangle 3"/>
          <p:cNvSpPr>
            <a:spLocks noGrp="1" noChangeArrowheads="1"/>
          </p:cNvSpPr>
          <p:nvPr>
            <p:ph type="body" idx="1"/>
          </p:nvPr>
        </p:nvSpPr>
        <p:spPr>
          <a:xfrm>
            <a:off x="152400" y="838200"/>
            <a:ext cx="8991600" cy="6019800"/>
          </a:xfrm>
        </p:spPr>
        <p:txBody>
          <a:bodyPr/>
          <a:lstStyle/>
          <a:p>
            <a:pPr marL="0" indent="0" eaLnBrk="1" hangingPunct="1">
              <a:lnSpc>
                <a:spcPct val="90000"/>
              </a:lnSpc>
              <a:buFontTx/>
              <a:buNone/>
              <a:defRPr/>
            </a:pPr>
            <a:r>
              <a:rPr lang="en-US" altLang="en-US" sz="2800" dirty="0" smtClean="0"/>
              <a:t>Image depends on the measured parameters of the body’s tissues (signal) such as:</a:t>
            </a:r>
          </a:p>
          <a:p>
            <a:pPr marL="288925" indent="-288925" eaLnBrk="1" hangingPunct="1">
              <a:lnSpc>
                <a:spcPct val="90000"/>
              </a:lnSpc>
              <a:buFontTx/>
              <a:buNone/>
              <a:defRPr/>
            </a:pPr>
            <a:r>
              <a:rPr lang="en-US" altLang="en-US" sz="2800" dirty="0" smtClean="0"/>
              <a:t>	- Reflectivity in ultrasound imaging</a:t>
            </a:r>
          </a:p>
          <a:p>
            <a:pPr marL="288925" indent="-288925" eaLnBrk="1" hangingPunct="1">
              <a:lnSpc>
                <a:spcPct val="90000"/>
              </a:lnSpc>
              <a:buFontTx/>
              <a:buNone/>
              <a:defRPr/>
            </a:pPr>
            <a:r>
              <a:rPr lang="en-US" altLang="en-US" sz="2800" dirty="0" smtClean="0"/>
              <a:t>	- Linear attenuation coefficient in x-ray and CT scan</a:t>
            </a:r>
          </a:p>
          <a:p>
            <a:pPr marL="288925" indent="-288925" eaLnBrk="1" hangingPunct="1">
              <a:lnSpc>
                <a:spcPct val="90000"/>
              </a:lnSpc>
              <a:buFontTx/>
              <a:buNone/>
              <a:defRPr/>
            </a:pPr>
            <a:r>
              <a:rPr lang="en-US" altLang="en-US" sz="2800" dirty="0" smtClean="0"/>
              <a:t>	- Hydrogen proton density in MRI</a:t>
            </a:r>
          </a:p>
          <a:p>
            <a:pPr marL="288925" indent="-288925" eaLnBrk="1" hangingPunct="1">
              <a:lnSpc>
                <a:spcPct val="90000"/>
              </a:lnSpc>
              <a:buFontTx/>
              <a:buNone/>
              <a:defRPr/>
            </a:pPr>
            <a:r>
              <a:rPr lang="en-US" altLang="en-US" sz="2800" dirty="0" smtClean="0"/>
              <a:t>	- Metabolism or receptor binding in PET</a:t>
            </a:r>
          </a:p>
          <a:p>
            <a:pPr marL="288925" indent="-288925" eaLnBrk="1" hangingPunct="1">
              <a:lnSpc>
                <a:spcPct val="90000"/>
              </a:lnSpc>
              <a:buFontTx/>
              <a:buNone/>
              <a:defRPr/>
            </a:pPr>
            <a:endParaRPr lang="en-US" altLang="en-US" sz="800" dirty="0" smtClean="0">
              <a:solidFill>
                <a:srgbClr val="FF0000"/>
              </a:solidFill>
            </a:endParaRPr>
          </a:p>
          <a:p>
            <a:pPr marL="288925" indent="-288925" eaLnBrk="1" hangingPunct="1">
              <a:lnSpc>
                <a:spcPct val="90000"/>
              </a:lnSpc>
              <a:buFontTx/>
              <a:buNone/>
              <a:defRPr/>
            </a:pPr>
            <a:r>
              <a:rPr lang="en-US" altLang="en-US" sz="2800" dirty="0" smtClean="0"/>
              <a:t>Measured parameters must have important medical information about the tissue.</a:t>
            </a:r>
          </a:p>
          <a:p>
            <a:pPr marL="288925" indent="-288925" eaLnBrk="1" hangingPunct="1">
              <a:lnSpc>
                <a:spcPct val="90000"/>
              </a:lnSpc>
              <a:buFontTx/>
              <a:buNone/>
              <a:defRPr/>
            </a:pPr>
            <a:r>
              <a:rPr lang="en-US" altLang="en-US" sz="2800" dirty="0" smtClean="0">
                <a:solidFill>
                  <a:srgbClr val="CC0000"/>
                </a:solidFill>
              </a:rPr>
              <a:t>Image reconstruction</a:t>
            </a:r>
            <a:r>
              <a:rPr lang="en-US" altLang="en-US" sz="2800" dirty="0" smtClean="0"/>
              <a:t>: the process of creating an image from measurement of signals (parameters).</a:t>
            </a:r>
          </a:p>
          <a:p>
            <a:pPr marL="288925" indent="-288925" eaLnBrk="1" hangingPunct="1">
              <a:lnSpc>
                <a:spcPct val="90000"/>
              </a:lnSpc>
              <a:buFontTx/>
              <a:buNone/>
              <a:defRPr/>
            </a:pPr>
            <a:endParaRPr lang="en-US" altLang="en-US" sz="800" dirty="0" smtClean="0">
              <a:solidFill>
                <a:srgbClr val="CC0000"/>
              </a:solidFill>
            </a:endParaRPr>
          </a:p>
          <a:p>
            <a:pPr marL="288925" indent="-288925" eaLnBrk="1" hangingPunct="1">
              <a:lnSpc>
                <a:spcPct val="90000"/>
              </a:lnSpc>
              <a:buFontTx/>
              <a:buNone/>
              <a:defRPr/>
            </a:pPr>
            <a:r>
              <a:rPr lang="en-US" altLang="en-US" sz="2800" dirty="0" smtClean="0">
                <a:solidFill>
                  <a:srgbClr val="CC0000"/>
                </a:solidFill>
              </a:rPr>
              <a:t>Image quality determined by: </a:t>
            </a:r>
            <a:r>
              <a:rPr lang="en-US" altLang="en-US" sz="2800" dirty="0" smtClean="0"/>
              <a:t>Accurate spatial distribution of the physical parameters. Resolution, Noise, Contrast, Geometric Distortion, Artifacts</a:t>
            </a:r>
            <a:endParaRPr lang="en-US" altLang="en-US" dirty="0" smtClean="0">
              <a:solidFill>
                <a:srgbClr val="CC0000"/>
              </a:solidFill>
            </a:endParaRPr>
          </a:p>
          <a:p>
            <a:pPr marL="288925" indent="-288925" eaLnBrk="1" hangingPunct="1">
              <a:lnSpc>
                <a:spcPct val="90000"/>
              </a:lnSpc>
              <a:buFontTx/>
              <a:buNone/>
              <a:defRPr/>
            </a:pPr>
            <a:endParaRPr lang="en-US" altLang="en-US" dirty="0" smtClean="0"/>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igI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95250"/>
            <a:ext cx="63436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381000" y="228600"/>
            <a:ext cx="2157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x-ray</a:t>
            </a:r>
          </a:p>
          <a:p>
            <a:pPr eaLnBrk="1" hangingPunct="1">
              <a:spcBef>
                <a:spcPct val="0"/>
              </a:spcBef>
              <a:buFontTx/>
              <a:buNone/>
            </a:pPr>
            <a:r>
              <a:rPr lang="en-US" altLang="en-US" sz="2400"/>
              <a:t>Transmission through the body</a:t>
            </a:r>
          </a:p>
        </p:txBody>
      </p:sp>
      <p:sp>
        <p:nvSpPr>
          <p:cNvPr id="5124" name="Line 6"/>
          <p:cNvSpPr>
            <a:spLocks noChangeShapeType="1"/>
          </p:cNvSpPr>
          <p:nvPr/>
        </p:nvSpPr>
        <p:spPr bwMode="auto">
          <a:xfrm>
            <a:off x="2514600" y="914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Text Box 7"/>
          <p:cNvSpPr txBox="1">
            <a:spLocks noChangeArrowheads="1"/>
          </p:cNvSpPr>
          <p:nvPr/>
        </p:nvSpPr>
        <p:spPr bwMode="auto">
          <a:xfrm>
            <a:off x="6553200" y="381000"/>
            <a:ext cx="2157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Gamma ray emission from within the body</a:t>
            </a:r>
          </a:p>
        </p:txBody>
      </p:sp>
      <p:sp>
        <p:nvSpPr>
          <p:cNvPr id="5126" name="Line 8"/>
          <p:cNvSpPr>
            <a:spLocks noChangeShapeType="1"/>
          </p:cNvSpPr>
          <p:nvPr/>
        </p:nvSpPr>
        <p:spPr bwMode="auto">
          <a:xfrm flipH="1">
            <a:off x="5943600" y="1143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Text Box 9"/>
          <p:cNvSpPr txBox="1">
            <a:spLocks noChangeArrowheads="1"/>
          </p:cNvSpPr>
          <p:nvPr/>
        </p:nvSpPr>
        <p:spPr bwMode="auto">
          <a:xfrm>
            <a:off x="6781800" y="3978275"/>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Ultrasound echoes</a:t>
            </a:r>
          </a:p>
        </p:txBody>
      </p:sp>
      <p:sp>
        <p:nvSpPr>
          <p:cNvPr id="5128" name="Text Box 10"/>
          <p:cNvSpPr txBox="1">
            <a:spLocks noChangeArrowheads="1"/>
          </p:cNvSpPr>
          <p:nvPr/>
        </p:nvSpPr>
        <p:spPr bwMode="auto">
          <a:xfrm>
            <a:off x="381000" y="3048000"/>
            <a:ext cx="2157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Nuclear magnetic resonance induction</a:t>
            </a:r>
          </a:p>
        </p:txBody>
      </p:sp>
      <p:sp>
        <p:nvSpPr>
          <p:cNvPr id="5129" name="Line 11"/>
          <p:cNvSpPr>
            <a:spLocks noChangeShapeType="1"/>
          </p:cNvSpPr>
          <p:nvPr/>
        </p:nvSpPr>
        <p:spPr bwMode="auto">
          <a:xfrm>
            <a:off x="2133600" y="3886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2"/>
          <p:cNvSpPr>
            <a:spLocks noChangeShapeType="1"/>
          </p:cNvSpPr>
          <p:nvPr/>
        </p:nvSpPr>
        <p:spPr bwMode="auto">
          <a:xfrm flipH="1">
            <a:off x="6096000" y="4419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igI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2286000"/>
            <a:ext cx="538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221343" y="1219200"/>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smtClean="0"/>
              <a:t>The </a:t>
            </a:r>
            <a:r>
              <a:rPr lang="en-US" altLang="en-US" sz="2800" dirty="0"/>
              <a:t>creation of a two-dimensional image “shadow” of the three dimensional body. X-ray are transmitted through a patient, creating a radiograph.   </a:t>
            </a:r>
          </a:p>
        </p:txBody>
      </p:sp>
      <p:cxnSp>
        <p:nvCxnSpPr>
          <p:cNvPr id="4" name="Straight Connector 3"/>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 Box 5"/>
          <p:cNvSpPr txBox="1">
            <a:spLocks noChangeArrowheads="1"/>
          </p:cNvSpPr>
          <p:nvPr/>
        </p:nvSpPr>
        <p:spPr bwMode="auto">
          <a:xfrm>
            <a:off x="228600" y="76200"/>
            <a:ext cx="868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rgbClr val="0000FF"/>
                </a:solidFill>
              </a:rPr>
              <a:t>Projection </a:t>
            </a:r>
            <a:r>
              <a:rPr lang="en-US" altLang="en-US" sz="4000" dirty="0" smtClean="0">
                <a:solidFill>
                  <a:srgbClr val="0000FF"/>
                </a:solidFill>
              </a:rPr>
              <a:t>Images</a:t>
            </a:r>
            <a:endParaRPr lang="en-US" altLang="en-US" sz="4000"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igI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13000"/>
            <a:ext cx="63690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152400" y="874712"/>
            <a:ext cx="8915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t>The three standard orientations of slice (tomographic) images   </a:t>
            </a:r>
          </a:p>
        </p:txBody>
      </p:sp>
      <p:sp>
        <p:nvSpPr>
          <p:cNvPr id="7172" name="Text Box 6"/>
          <p:cNvSpPr txBox="1">
            <a:spLocks noChangeArrowheads="1"/>
          </p:cNvSpPr>
          <p:nvPr/>
        </p:nvSpPr>
        <p:spPr bwMode="auto">
          <a:xfrm>
            <a:off x="228600" y="1912938"/>
            <a:ext cx="2971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t>Axial, </a:t>
            </a:r>
            <a:r>
              <a:rPr lang="en-US" altLang="en-US" sz="2400" dirty="0" err="1"/>
              <a:t>Transaxial</a:t>
            </a:r>
            <a:r>
              <a:rPr lang="en-US" altLang="en-US" sz="2400" dirty="0"/>
              <a:t>, Transverse</a:t>
            </a:r>
          </a:p>
        </p:txBody>
      </p:sp>
      <p:sp>
        <p:nvSpPr>
          <p:cNvPr id="7173" name="Text Box 7"/>
          <p:cNvSpPr txBox="1">
            <a:spLocks noChangeArrowheads="1"/>
          </p:cNvSpPr>
          <p:nvPr/>
        </p:nvSpPr>
        <p:spPr bwMode="auto">
          <a:xfrm>
            <a:off x="3962400" y="16764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Coronal</a:t>
            </a:r>
          </a:p>
          <a:p>
            <a:pPr eaLnBrk="1" hangingPunct="1">
              <a:spcBef>
                <a:spcPct val="0"/>
              </a:spcBef>
              <a:buFontTx/>
              <a:buNone/>
            </a:pPr>
            <a:r>
              <a:rPr lang="en-US" altLang="en-US" sz="2400"/>
              <a:t>Frontal</a:t>
            </a:r>
          </a:p>
        </p:txBody>
      </p:sp>
      <p:sp>
        <p:nvSpPr>
          <p:cNvPr id="7174" name="Text Box 8"/>
          <p:cNvSpPr txBox="1">
            <a:spLocks noChangeArrowheads="1"/>
          </p:cNvSpPr>
          <p:nvPr/>
        </p:nvSpPr>
        <p:spPr bwMode="auto">
          <a:xfrm>
            <a:off x="6019800" y="2057400"/>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t>Sagittal</a:t>
            </a:r>
          </a:p>
        </p:txBody>
      </p:sp>
      <p:sp>
        <p:nvSpPr>
          <p:cNvPr id="7175" name="Text Box 9"/>
          <p:cNvSpPr txBox="1">
            <a:spLocks noChangeArrowheads="1"/>
          </p:cNvSpPr>
          <p:nvPr/>
        </p:nvSpPr>
        <p:spPr bwMode="auto">
          <a:xfrm>
            <a:off x="228600" y="5646738"/>
            <a:ext cx="8763000" cy="954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Oblique Slice: an orientation not corresponding to one of the Standard slice orientation, Fig. 1.1 d.</a:t>
            </a:r>
          </a:p>
        </p:txBody>
      </p:sp>
      <p:cxnSp>
        <p:nvCxnSpPr>
          <p:cNvPr id="9" name="Straight Connector 8"/>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 Box 5"/>
          <p:cNvSpPr txBox="1">
            <a:spLocks noChangeArrowheads="1"/>
          </p:cNvSpPr>
          <p:nvPr/>
        </p:nvSpPr>
        <p:spPr bwMode="auto">
          <a:xfrm>
            <a:off x="228600" y="76200"/>
            <a:ext cx="868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smtClean="0">
                <a:solidFill>
                  <a:srgbClr val="0000FF"/>
                </a:solidFill>
              </a:rPr>
              <a:t>Tomography Images</a:t>
            </a:r>
            <a:endParaRPr lang="en-US" altLang="en-US" sz="4000"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igI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63850"/>
            <a:ext cx="654685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990600" y="178435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Computed Tomography</a:t>
            </a:r>
          </a:p>
        </p:txBody>
      </p:sp>
      <p:sp>
        <p:nvSpPr>
          <p:cNvPr id="8196" name="Text Box 6"/>
          <p:cNvSpPr txBox="1">
            <a:spLocks noChangeArrowheads="1"/>
          </p:cNvSpPr>
          <p:nvPr/>
        </p:nvSpPr>
        <p:spPr bwMode="auto">
          <a:xfrm>
            <a:off x="3505200" y="1708150"/>
            <a:ext cx="190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Magnetic Resonance Imaging</a:t>
            </a:r>
          </a:p>
        </p:txBody>
      </p:sp>
      <p:sp>
        <p:nvSpPr>
          <p:cNvPr id="8197" name="Text Box 7"/>
          <p:cNvSpPr txBox="1">
            <a:spLocks noChangeArrowheads="1"/>
          </p:cNvSpPr>
          <p:nvPr/>
        </p:nvSpPr>
        <p:spPr bwMode="auto">
          <a:xfrm>
            <a:off x="6156325" y="1679575"/>
            <a:ext cx="1920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Positron Emission Tomography</a:t>
            </a:r>
          </a:p>
        </p:txBody>
      </p:sp>
      <p:sp>
        <p:nvSpPr>
          <p:cNvPr id="8198" name="Text Box 9"/>
          <p:cNvSpPr txBox="1">
            <a:spLocks noChangeArrowheads="1"/>
          </p:cNvSpPr>
          <p:nvPr/>
        </p:nvSpPr>
        <p:spPr bwMode="auto">
          <a:xfrm>
            <a:off x="152400" y="209550"/>
            <a:ext cx="8763000" cy="1385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Three slice images of the brain obtained by different modalities. Images are different because signals measured by the modalities are different.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1320</Words>
  <Application>Microsoft Office PowerPoint</Application>
  <PresentationFormat>On-screen Show (4:3)</PresentationFormat>
  <Paragraphs>278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Symbol</vt:lpstr>
      <vt:lpstr>Times New Roman</vt:lpstr>
      <vt:lpstr>Verdana</vt:lpstr>
      <vt:lpstr>Wingdings</vt:lpstr>
      <vt:lpstr>Default Design</vt:lpstr>
      <vt:lpstr>Basic Imaging Principles Chapter 1</vt:lpstr>
      <vt:lpstr>PowerPoint Presentation</vt:lpstr>
      <vt:lpstr>PowerPoint Presentation</vt:lpstr>
      <vt:lpstr>Basic Imaging Principles</vt:lpstr>
      <vt:lpstr>What do Images look like, and why?</vt:lpstr>
      <vt:lpstr>PowerPoint Presentation</vt:lpstr>
      <vt:lpstr>PowerPoint Presentation</vt:lpstr>
      <vt:lpstr>PowerPoint Presentation</vt:lpstr>
      <vt:lpstr>PowerPoint Presentation</vt:lpstr>
      <vt:lpstr>Introduction Chapter 1</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Basic Imaging Principles</dc:title>
  <dc:creator>mbingabr</dc:creator>
  <cp:lastModifiedBy>Mohamed Bingabr</cp:lastModifiedBy>
  <cp:revision>76</cp:revision>
  <dcterms:created xsi:type="dcterms:W3CDTF">2007-01-09T03:17:48Z</dcterms:created>
  <dcterms:modified xsi:type="dcterms:W3CDTF">2015-08-19T17:44:45Z</dcterms:modified>
</cp:coreProperties>
</file>