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0" r:id="rId3"/>
    <p:sldId id="266" r:id="rId4"/>
    <p:sldId id="267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3" r:id="rId16"/>
    <p:sldId id="290" r:id="rId17"/>
    <p:sldId id="291" r:id="rId18"/>
    <p:sldId id="292" r:id="rId19"/>
    <p:sldId id="294" r:id="rId20"/>
    <p:sldId id="322" r:id="rId21"/>
    <p:sldId id="296" r:id="rId22"/>
    <p:sldId id="297" r:id="rId23"/>
    <p:sldId id="298" r:id="rId24"/>
    <p:sldId id="303" r:id="rId25"/>
    <p:sldId id="321" r:id="rId26"/>
    <p:sldId id="299" r:id="rId27"/>
    <p:sldId id="300" r:id="rId28"/>
    <p:sldId id="301" r:id="rId29"/>
    <p:sldId id="302" r:id="rId30"/>
    <p:sldId id="32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D57865-B328-4A33-9659-78F33442CED3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842FD3-9836-45BB-A7EB-EE01F5FF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8E8FB5-80ED-40C0-98E8-758AC8B07D7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93D9B-228D-48F9-AE5C-6D0BE376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1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4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3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4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6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1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03CA-DED7-43F8-99F6-887D89738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2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89F5-22D7-44E0-B507-81AE3132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FA0-7841-465E-A544-0A8DDC67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51B5-725A-41A6-BBF7-8141B9ACF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6EA0-002C-4AB7-9106-E8D82E52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5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7298-1EA7-4318-B8B4-D548EB521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5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BC69-02F1-4A9B-8E0F-30B4A44A0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5B37-FEF8-404E-8152-C622B7DBD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0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BDD8-2E37-4F58-B948-7FA092106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6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5938-DC05-412C-9D43-10E5EA0B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96C6-8AE7-4CD0-AC8E-FD04CB2FC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70C3CC-3B4D-4234-A352-0BE06C60B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image" Target="../media/image90.png"/><Relationship Id="rId7" Type="http://schemas.openxmlformats.org/officeDocument/2006/relationships/image" Target="../media/image9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400" dirty="0" smtClean="0">
                <a:solidFill>
                  <a:schemeClr val="accent6"/>
                </a:solidFill>
              </a:rPr>
              <a:t>Signals and Systems</a:t>
            </a:r>
            <a:br>
              <a:rPr lang="en-US" altLang="en-US" sz="4400" dirty="0" smtClean="0">
                <a:solidFill>
                  <a:schemeClr val="accent6"/>
                </a:solidFill>
              </a:rPr>
            </a:br>
            <a:r>
              <a:rPr lang="en-US" altLang="en-US" sz="4400" dirty="0">
                <a:solidFill>
                  <a:schemeClr val="accent6"/>
                </a:solidFill>
              </a:rPr>
              <a:t>Chapter </a:t>
            </a:r>
            <a:r>
              <a:rPr lang="en-US" altLang="en-US" sz="4400" dirty="0" smtClean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3400" y="3635375"/>
            <a:ext cx="8077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Biomedical Engineering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8580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Dr. Mohamed Bingabr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University of Central Oklahoma</a:t>
            </a:r>
            <a:endParaRPr lang="en-US" altLang="en-US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2-D </a:t>
            </a:r>
            <a:r>
              <a:rPr lang="en-US" altLang="en-US" sz="4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en-US" sz="4000" dirty="0" smtClean="0">
                <a:solidFill>
                  <a:schemeClr val="accent2"/>
                </a:solidFill>
              </a:rPr>
              <a:t> and </a:t>
            </a:r>
            <a:r>
              <a:rPr lang="en-US" altLang="en-US" sz="4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Functions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0" y="1920170"/>
                <a:ext cx="7369325" cy="194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|&lt;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|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|&lt;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|&gt;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20170"/>
                <a:ext cx="7369325" cy="19424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106051"/>
                <a:ext cx="4588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6051"/>
                <a:ext cx="458894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4957699"/>
                <a:ext cx="7736670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𝑥𝑦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7699"/>
                <a:ext cx="7736670" cy="15955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1102" y="4267200"/>
                <a:ext cx="4582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2" y="4267200"/>
                <a:ext cx="458215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0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Exponential and Sinusoidal Signals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990600"/>
                <a:ext cx="3771930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0600"/>
                <a:ext cx="3771930" cy="5522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656080"/>
                <a:ext cx="8429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56080"/>
                <a:ext cx="842968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" y="301377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/>
              <a:t> have distance units.</a:t>
            </a:r>
          </a:p>
          <a:p>
            <a:endParaRPr lang="en-US" sz="2800" dirty="0" smtClean="0"/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/>
              <a:t> are the fundamental frequencies and their units are the inverse of the units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" name="Picture 2" descr="ASSET500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30" y="2910578"/>
            <a:ext cx="5143470" cy="390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2267133"/>
                <a:ext cx="8708153" cy="5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67133"/>
                <a:ext cx="8708153" cy="5195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Separable and Periodic Signals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082457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A signal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800" dirty="0" smtClean="0"/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is separable 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Separable signal model signal variations independently in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/>
              <a:t> direction.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Decomposing a signal to its components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might simplify signal processing.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1148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Periodicity</a:t>
            </a:r>
          </a:p>
          <a:p>
            <a:endParaRPr lang="en-US" sz="1000" dirty="0" smtClean="0"/>
          </a:p>
          <a:p>
            <a:r>
              <a:rPr lang="en-US" sz="2800" dirty="0" smtClean="0"/>
              <a:t>A signal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800" dirty="0" smtClean="0"/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is periodic if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/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x+X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800" dirty="0"/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y+Y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signal periods in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direction, respectively.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366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082457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continuous system is defined as a transformer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Ϩ</a:t>
            </a:r>
            <a:r>
              <a:rPr lang="en-US" sz="2800" dirty="0" smtClean="0"/>
              <a:t> of an input </a:t>
            </a:r>
            <a:r>
              <a:rPr lang="en-US" sz="2800" dirty="0"/>
              <a:t>continuous </a:t>
            </a:r>
            <a:r>
              <a:rPr lang="en-US" sz="2800" dirty="0" smtClean="0"/>
              <a:t>signal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/>
              <a:t>to an output continuous signal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581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Linear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2230" y="2743200"/>
            <a:ext cx="286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Ϩ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4572000"/>
                <a:ext cx="6400800" cy="136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Ϩ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2000"/>
                <a:ext cx="6400800" cy="1369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Impulse Response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1082457"/>
                <a:ext cx="8991600" cy="302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we know the system response to an impulse </a:t>
                </a:r>
              </a:p>
              <a:p>
                <a:endParaRPr lang="en-US" sz="1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𝜉𝜂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endParaRPr lang="en-US" sz="10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then with linearity we can know the system response to any input.</a:t>
                </a:r>
                <a:endPara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82457"/>
                <a:ext cx="8991600" cy="3023776"/>
              </a:xfrm>
              <a:prstGeom prst="rect">
                <a:avLst/>
              </a:prstGeom>
              <a:blipFill rotWithShape="0">
                <a:blip r:embed="rId2"/>
                <a:stretch>
                  <a:fillRect l="-1424" t="-2218" r="-1153" b="-4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438400"/>
                <a:ext cx="4078296" cy="500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4078296" cy="500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4135120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800" dirty="0" smtClean="0"/>
                  <a:t> is the system impulse response function or known as </a:t>
                </a:r>
                <a:r>
                  <a:rPr lang="en-US" sz="2800" i="1" dirty="0" smtClean="0">
                    <a:solidFill>
                      <a:srgbClr val="CC0000"/>
                    </a:solidFill>
                  </a:rPr>
                  <a:t>point spread function 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PSF</a:t>
                </a:r>
                <a:r>
                  <a:rPr lang="en-US" sz="2800" dirty="0" smtClean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35120"/>
                <a:ext cx="8610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8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5760" y="5179733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System output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800" dirty="0" smtClean="0">
                <a:solidFill>
                  <a:srgbClr val="0000FF"/>
                </a:solidFill>
              </a:rPr>
              <a:t>for any input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920" y="5867400"/>
                <a:ext cx="6402587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20" y="5867400"/>
                <a:ext cx="6402587" cy="929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Impulse Response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8440" y="4734580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System output </a:t>
            </a:r>
            <a:r>
              <a:rPr lang="en-US" sz="28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800" dirty="0" smtClean="0">
                <a:solidFill>
                  <a:srgbClr val="CC0000"/>
                </a:solidFill>
              </a:rPr>
              <a:t>for any input </a:t>
            </a:r>
            <a:r>
              <a:rPr lang="en-US" sz="2800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800" dirty="0" smtClean="0">
                <a:solidFill>
                  <a:srgbClr val="CC0000"/>
                </a:solidFill>
              </a:rPr>
              <a:t>.</a:t>
            </a:r>
            <a:endParaRPr lang="en-US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5483234"/>
                <a:ext cx="6402587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83234"/>
                <a:ext cx="6402587" cy="929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AAESKWY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5074"/>
            <a:ext cx="5259587" cy="34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Shift Invariance System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082457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system is shift invariant if an arbitrary translation of the input results in an identical translation in the output.</a:t>
            </a:r>
            <a:endParaRPr lang="en-US" sz="2800" dirty="0"/>
          </a:p>
          <a:p>
            <a:r>
              <a:rPr lang="en-US" sz="2800" dirty="0" smtClean="0"/>
              <a:t>Then with linearity we can know the system response to any input.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9736" y="2951480"/>
                <a:ext cx="4748864" cy="470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36" y="2951480"/>
                <a:ext cx="4748864" cy="470322"/>
              </a:xfrm>
              <a:prstGeom prst="rect">
                <a:avLst/>
              </a:prstGeom>
              <a:blipFill rotWithShape="0"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9600" y="2951480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Let the input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003" y="3712329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then the output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9200" y="5305836"/>
                <a:ext cx="4595232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Ϩ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𝜉𝜂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836"/>
                <a:ext cx="4595232" cy="561564"/>
              </a:xfrm>
              <a:prstGeom prst="rect">
                <a:avLst/>
              </a:prstGeom>
              <a:blipFill rotWithShape="1">
                <a:blip r:embed="rId3"/>
                <a:stretch>
                  <a:fillRect l="-2653" t="-11828" r="-2387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28600" y="4498544"/>
            <a:ext cx="6359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System response to a shifted impulse 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11002" y="3712329"/>
                <a:ext cx="5186869" cy="562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Ϩ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02" y="3712329"/>
                <a:ext cx="5186869" cy="562655"/>
              </a:xfrm>
              <a:prstGeom prst="rect">
                <a:avLst/>
              </a:prstGeom>
              <a:blipFill rotWithShape="0">
                <a:blip r:embed="rId4"/>
                <a:stretch>
                  <a:fillRect l="-2468" t="-13043" r="-1293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Linear Shift-Invariance (LSI) System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219200"/>
            <a:ext cx="7420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Linear shift-invariant (LSI) System Response </a:t>
            </a:r>
            <a:endParaRPr lang="en-US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0760" y="1889787"/>
                <a:ext cx="6969087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60" y="1889787"/>
                <a:ext cx="6969087" cy="929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28600" y="3210580"/>
            <a:ext cx="910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Convolution Integral representation of system response </a:t>
            </a:r>
            <a:endParaRPr lang="en-US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0600" y="4023387"/>
                <a:ext cx="4057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23387"/>
                <a:ext cx="40571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1" y="5257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Example: </a:t>
            </a:r>
            <a:r>
              <a:rPr lang="en-US" sz="2800" dirty="0" smtClean="0"/>
              <a:t>Consider a continuous system with input-output equation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/>
              <a:t>Is the system linear and shift-invariant?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7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70" y="2975431"/>
            <a:ext cx="3257550" cy="320992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Connection of LSI 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" y="4953000"/>
                <a:ext cx="5836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583640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70114" y="6198513"/>
                <a:ext cx="6092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14" y="6198513"/>
                <a:ext cx="609288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" y="1524000"/>
            <a:ext cx="4181475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91440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Cascade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4673" y="229618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Parallel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1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Connection of LSI 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10270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Example: </a:t>
            </a:r>
            <a:r>
              <a:rPr lang="en-US" sz="2800" dirty="0" smtClean="0"/>
              <a:t>Consider two LSI systems connected in cascade, with Gaussian PSFs of the form: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093893"/>
                <a:ext cx="4693016" cy="91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93893"/>
                <a:ext cx="4693016" cy="9124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5400" y="3202371"/>
                <a:ext cx="4743863" cy="943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02371"/>
                <a:ext cx="4743863" cy="9433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200" y="434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here </a:t>
            </a:r>
            <a:r>
              <a:rPr lang="el-GR" sz="2800" i="1" dirty="0" smtClean="0"/>
              <a:t>σ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and </a:t>
            </a:r>
            <a:r>
              <a:rPr lang="el-GR" sz="2800" i="1" dirty="0" smtClean="0"/>
              <a:t>σ</a:t>
            </a:r>
            <a:r>
              <a:rPr lang="en-US" sz="2800" i="1" baseline="-25000" dirty="0" smtClean="0"/>
              <a:t>2 </a:t>
            </a:r>
            <a:r>
              <a:rPr lang="en-US" sz="2800" dirty="0" smtClean="0"/>
              <a:t>are two positive constants.</a:t>
            </a:r>
          </a:p>
          <a:p>
            <a:r>
              <a:rPr lang="en-US" sz="2800" dirty="0" smtClean="0">
                <a:solidFill>
                  <a:srgbClr val="CC0000"/>
                </a:solidFill>
              </a:rPr>
              <a:t>What is the PSF of the system?</a:t>
            </a:r>
            <a:endParaRPr lang="en-US" sz="2800" dirty="0">
              <a:solidFill>
                <a:srgbClr val="CC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5482784"/>
                <a:ext cx="6408806" cy="91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82784"/>
                <a:ext cx="6408806" cy="91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3352800"/>
          </a:xfrm>
        </p:spPr>
        <p:txBody>
          <a:bodyPr/>
          <a:lstStyle/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Signals</a:t>
            </a:r>
          </a:p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Systems</a:t>
            </a:r>
          </a:p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The Fourier Transform</a:t>
            </a:r>
          </a:p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Properties of the Fourier Transform</a:t>
            </a:r>
          </a:p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Transfer Function</a:t>
            </a:r>
          </a:p>
          <a:p>
            <a:pPr marL="360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Circular Symmetry and the </a:t>
            </a:r>
            <a:r>
              <a:rPr lang="en-US" altLang="en-US" sz="2800" dirty="0" err="1" smtClean="0"/>
              <a:t>Hankel</a:t>
            </a:r>
            <a:r>
              <a:rPr lang="en-US" altLang="en-US" sz="2800" dirty="0" smtClean="0"/>
              <a:t> Transform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Separable 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364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066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2-D LSI system with PSF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is a separable system if there are two 1-D systems with PSFs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)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/>
              <a:t>), such that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5400" y="2819400"/>
                <a:ext cx="467147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19400"/>
                <a:ext cx="4671472" cy="809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7800" y="4600748"/>
                <a:ext cx="3810402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600748"/>
                <a:ext cx="3810402" cy="889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8600" y="3996457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PSF is separable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47800" y="5663213"/>
                <a:ext cx="3810402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63213"/>
                <a:ext cx="3810402" cy="889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6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Separable 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" y="990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practice it is easier and faster to execute two consecutive 1-D operations than a single 2-D operation.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ASSET500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81912"/>
            <a:ext cx="5334000" cy="27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35" y="2438400"/>
                <a:ext cx="5303247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5" y="2438400"/>
                <a:ext cx="5303247" cy="9296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8579" y="3319912"/>
                <a:ext cx="5161221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79" y="3319912"/>
                <a:ext cx="5161221" cy="929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865365" y="264429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For every 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27365" y="354851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For every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Stable Systems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066800"/>
                <a:ext cx="8763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system is a bounded-input bounded-output (BIBO) stable system if</a:t>
                </a:r>
              </a:p>
              <a:p>
                <a:endParaRPr lang="en-US" sz="1000" dirty="0" smtClean="0"/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bounded input 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every (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output is bounded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876300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427738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0974" y="4876800"/>
                <a:ext cx="4200830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74" y="4876800"/>
                <a:ext cx="4200830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9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1-D Fourier Transform (time)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7976"/>
              </p:ext>
            </p:extLst>
          </p:nvPr>
        </p:nvGraphicFramePr>
        <p:xfrm>
          <a:off x="638175" y="1905000"/>
          <a:ext cx="31321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3" imgW="1485720" imgH="469800" progId="Equation.3">
                  <p:embed/>
                </p:oleObj>
              </mc:Choice>
              <mc:Fallback>
                <p:oleObj name="Equation" r:id="rId3" imgW="14857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905000"/>
                        <a:ext cx="31321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0409"/>
              </p:ext>
            </p:extLst>
          </p:nvPr>
        </p:nvGraphicFramePr>
        <p:xfrm>
          <a:off x="762000" y="3810000"/>
          <a:ext cx="326433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5" imgW="1358640" imgH="444240" progId="Equation.3">
                  <p:embed/>
                </p:oleObj>
              </mc:Choice>
              <mc:Fallback>
                <p:oleObj name="Equation" r:id="rId5" imgW="135864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326433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143000"/>
            <a:ext cx="564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Continuous 1-D Fourier Transform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0"/>
            <a:ext cx="514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Discrete 1-D Fourier Transform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1054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x(n)      = </a:t>
            </a:r>
            <a:r>
              <a:rPr lang="en-US" sz="2000" dirty="0"/>
              <a:t>[125 </a:t>
            </a:r>
            <a:r>
              <a:rPr lang="en-US" sz="2000" dirty="0" smtClean="0"/>
              <a:t>     145              148                 140                  110]</a:t>
            </a:r>
          </a:p>
          <a:p>
            <a:r>
              <a:rPr lang="en-US" sz="2000" dirty="0" smtClean="0"/>
              <a:t>X(k)     = [668     -29.2 - j38     7.7 - j12.96     7.7 </a:t>
            </a:r>
            <a:r>
              <a:rPr lang="en-US" sz="2000" dirty="0"/>
              <a:t>- </a:t>
            </a:r>
            <a:r>
              <a:rPr lang="en-US" sz="2000" dirty="0" smtClean="0"/>
              <a:t>j12.96     -</a:t>
            </a:r>
            <a:r>
              <a:rPr lang="en-US" sz="2000" dirty="0"/>
              <a:t>29.2 - </a:t>
            </a:r>
            <a:r>
              <a:rPr lang="en-US" sz="2000" dirty="0" smtClean="0"/>
              <a:t>j38]</a:t>
            </a:r>
          </a:p>
          <a:p>
            <a:endParaRPr lang="en-US" sz="2000" dirty="0" smtClean="0"/>
          </a:p>
          <a:p>
            <a:r>
              <a:rPr lang="en-US" sz="2000" dirty="0" smtClean="0"/>
              <a:t>|X(k)|   = </a:t>
            </a:r>
            <a:r>
              <a:rPr lang="en-US" sz="2000" dirty="0"/>
              <a:t>[</a:t>
            </a:r>
            <a:r>
              <a:rPr lang="en-US" sz="2000" dirty="0" smtClean="0"/>
              <a:t>668      47.9             15.1                15.1                 47.9] </a:t>
            </a:r>
          </a:p>
          <a:p>
            <a:r>
              <a:rPr lang="en-US" sz="2000" dirty="0"/>
              <a:t>Phase = [0 </a:t>
            </a:r>
            <a:r>
              <a:rPr lang="en-US" sz="2000" dirty="0" smtClean="0"/>
              <a:t>       -127.5         -59.3                59.3                 127.5]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78573" y="3399472"/>
            <a:ext cx="3390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 = 0.25 sec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= 1/</a:t>
            </a:r>
            <a:r>
              <a:rPr lang="en-US" dirty="0" err="1" smtClean="0"/>
              <a:t>Ts</a:t>
            </a:r>
            <a:r>
              <a:rPr lang="en-US" dirty="0" smtClean="0"/>
              <a:t> = 4 Hz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max</a:t>
            </a:r>
            <a:r>
              <a:rPr lang="en-US" dirty="0" smtClean="0"/>
              <a:t> = fs/2 = 2 Hz </a:t>
            </a:r>
          </a:p>
          <a:p>
            <a:r>
              <a:rPr lang="en-US" dirty="0" smtClean="0"/>
              <a:t>Sig length (T) = (N-1)*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=1 sec 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res</a:t>
            </a:r>
            <a:r>
              <a:rPr lang="en-US" dirty="0" smtClean="0"/>
              <a:t> = 1/T = 1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1-D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0" y="3200400"/>
            <a:ext cx="48543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1-D inverse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401" y="1676400"/>
                <a:ext cx="6496394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01" y="1676400"/>
                <a:ext cx="6496394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809" y="3810000"/>
                <a:ext cx="6157391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9" y="3810000"/>
                <a:ext cx="6157391" cy="929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 bwMode="auto">
          <a:xfrm>
            <a:off x="239233" y="1037711"/>
            <a:ext cx="48543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1-D Fourier transform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7587" y="4495800"/>
            <a:ext cx="186601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Example: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5257800"/>
            <a:ext cx="3276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What is the Fourier transform of 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4200" y="4953000"/>
                <a:ext cx="4551054" cy="1803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|&lt;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|&gt;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53000"/>
                <a:ext cx="4551054" cy="1803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1879" y="2665844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/>
              <a:t> is the spatial frequency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066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2-D Fourier transform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16" y="3108987"/>
            <a:ext cx="5822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/>
              <a:t> are the spatial frequencies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96" y="1874574"/>
                <a:ext cx="9312999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" y="1874574"/>
                <a:ext cx="9312999" cy="929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3870987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2-D inverse Fourier transform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27957" y="4632987"/>
                <a:ext cx="6496843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𝑑𝑢𝑑𝑣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7" y="4632987"/>
                <a:ext cx="6496843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3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1066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Magnitude (</a:t>
            </a:r>
            <a:r>
              <a:rPr lang="en-US" sz="2800" i="1" dirty="0" smtClean="0"/>
              <a:t>magnitude spectrum</a:t>
            </a:r>
            <a:r>
              <a:rPr lang="en-US" sz="2800" dirty="0" smtClean="0"/>
              <a:t>) of FT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1754825"/>
                <a:ext cx="5086714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54825"/>
                <a:ext cx="5086714" cy="8768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581400"/>
                <a:ext cx="450206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4502066" cy="9681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8600" y="29057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Angle (</a:t>
            </a:r>
            <a:r>
              <a:rPr lang="en-US" sz="2800" i="1" dirty="0"/>
              <a:t>p</a:t>
            </a:r>
            <a:r>
              <a:rPr lang="en-US" sz="2800" i="1" dirty="0" smtClean="0"/>
              <a:t>hase spectrum</a:t>
            </a:r>
            <a:r>
              <a:rPr lang="en-US" sz="2800" dirty="0" smtClean="0"/>
              <a:t>) of the FT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0600" y="5026466"/>
                <a:ext cx="4247188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6466"/>
                <a:ext cx="4247188" cy="459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5701706"/>
                <a:ext cx="8763000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C0000"/>
                    </a:solidFill>
                  </a:rPr>
                  <a:t>Example: </a:t>
                </a:r>
                <a:r>
                  <a:rPr lang="en-US" sz="2800" dirty="0" smtClean="0"/>
                  <a:t>What is the Fourier transform of the point impulse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1706"/>
                <a:ext cx="8763000" cy="990977"/>
              </a:xfrm>
              <a:prstGeom prst="rect">
                <a:avLst/>
              </a:prstGeom>
              <a:blipFill rotWithShape="0">
                <a:blip r:embed="rId5"/>
                <a:stretch>
                  <a:fillRect l="-1391" t="-6135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Fourier Transform Pairs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tab0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99609"/>
            <a:ext cx="8991600" cy="56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Examples of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1066800"/>
                <a:ext cx="8763000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C0000"/>
                    </a:solidFill>
                  </a:rPr>
                  <a:t>Example: </a:t>
                </a:r>
                <a:r>
                  <a:rPr lang="en-US" sz="2800" dirty="0" smtClean="0"/>
                  <a:t>What is the Fourier transform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763000" cy="990977"/>
              </a:xfrm>
              <a:prstGeom prst="rect">
                <a:avLst/>
              </a:prstGeom>
              <a:blipFill rotWithShape="0">
                <a:blip r:embed="rId2"/>
                <a:stretch>
                  <a:fillRect l="-1461"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400" y="2210177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Answer: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733397"/>
                <a:ext cx="51657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33397"/>
                <a:ext cx="516577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3581023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the spatial frequency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 are zero then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smtClean="0"/>
                  <a:t>=1 and the spectrum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/>
                  <a:t> will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023"/>
                <a:ext cx="88392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48" t="-7006" r="-179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" y="48768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signal variation in space produces a spectral content that is primarily concentrated at low frequencies. </a:t>
            </a:r>
          </a:p>
        </p:txBody>
      </p:sp>
    </p:spTree>
    <p:extLst>
      <p:ext uri="{BB962C8B-B14F-4D97-AF65-F5344CB8AC3E}">
        <p14:creationId xmlns:p14="http://schemas.microsoft.com/office/powerpoint/2010/main" val="42030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SSET500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90600"/>
            <a:ext cx="7264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Examples of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60198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000" kern="0" dirty="0" smtClean="0">
                <a:latin typeface="+mj-lt"/>
              </a:rPr>
              <a:t>Three images of decreasing spatial variation (from left to right) and the associated magnitude spectra [depicted as log(1 + |</a:t>
            </a:r>
            <a:r>
              <a:rPr lang="en-US" altLang="en-US" sz="2000" i="1" kern="0" dirty="0" smtClean="0">
                <a:latin typeface="+mj-lt"/>
              </a:rPr>
              <a:t>F</a:t>
            </a:r>
            <a:r>
              <a:rPr lang="en-US" altLang="en-US" sz="2000" kern="0" dirty="0" smtClean="0">
                <a:latin typeface="+mj-lt"/>
              </a:rPr>
              <a:t>(</a:t>
            </a:r>
            <a:r>
              <a:rPr lang="en-US" altLang="en-US" sz="2000" i="1" kern="0" dirty="0" smtClean="0">
                <a:latin typeface="+mj-lt"/>
              </a:rPr>
              <a:t>u</a:t>
            </a:r>
            <a:r>
              <a:rPr lang="en-US" altLang="en-US" sz="2000" kern="0" dirty="0" smtClean="0">
                <a:latin typeface="+mj-lt"/>
              </a:rPr>
              <a:t>, </a:t>
            </a:r>
            <a:r>
              <a:rPr lang="en-US" altLang="en-US" sz="2000" i="1" kern="0" dirty="0" smtClean="0">
                <a:latin typeface="+mj-lt"/>
                <a:cs typeface="Times" panose="02020603050405020304" pitchFamily="18" charset="0"/>
              </a:rPr>
              <a:t>υ</a:t>
            </a:r>
            <a:r>
              <a:rPr lang="en-US" altLang="en-US" sz="2000" kern="0" dirty="0" smtClean="0">
                <a:latin typeface="+mj-lt"/>
              </a:rPr>
              <a:t>)|)].</a:t>
            </a:r>
          </a:p>
        </p:txBody>
      </p:sp>
    </p:spTree>
    <p:extLst>
      <p:ext uri="{BB962C8B-B14F-4D97-AF65-F5344CB8AC3E}">
        <p14:creationId xmlns:p14="http://schemas.microsoft.com/office/powerpoint/2010/main" val="36074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153400" cy="5257800"/>
          </a:xfrm>
        </p:spPr>
        <p:txBody>
          <a:bodyPr/>
          <a:lstStyle/>
          <a:p>
            <a:pPr marL="60325" indent="-6032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/>
              <a:t>Signal Type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Continuous Signal: x-ray attenuation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Discrete Signal: times of arrival of photons in a radioactive decay process in PET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Mixed signal: CT scan signal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/>
              <a:t>System Type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Continuous-continuous system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400" dirty="0" smtClean="0"/>
              <a:t>Continuous input </a:t>
            </a:r>
            <a:r>
              <a:rPr lang="en-US" altLang="en-US" sz="2400" dirty="0" smtClean="0">
                <a:sym typeface="Wingdings" panose="05000000000000000000" pitchFamily="2" charset="2"/>
              </a:rPr>
              <a:t> C</a:t>
            </a:r>
            <a:r>
              <a:rPr lang="en-US" altLang="en-US" sz="2400" dirty="0" smtClean="0"/>
              <a:t>ontinuous output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Continuous-discrete system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400" dirty="0" smtClean="0"/>
              <a:t>Continuous input </a:t>
            </a:r>
            <a:r>
              <a:rPr lang="en-US" altLang="en-US" sz="2400" dirty="0" smtClean="0">
                <a:sym typeface="Wingdings" panose="05000000000000000000" pitchFamily="2" charset="2"/>
              </a:rPr>
              <a:t> Discrete output</a:t>
            </a:r>
            <a:endParaRPr lang="en-US" altLang="en-US" sz="24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Examples of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76200" y="914400"/>
            <a:ext cx="89916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img1 = </a:t>
            </a:r>
            <a:r>
              <a:rPr lang="en-US" altLang="en-US" sz="2000" kern="0" dirty="0" err="1">
                <a:latin typeface="+mj-lt"/>
              </a:rPr>
              <a:t>imread</a:t>
            </a:r>
            <a:r>
              <a:rPr lang="en-US" altLang="en-US" sz="2000" kern="0" dirty="0">
                <a:latin typeface="+mj-lt"/>
              </a:rPr>
              <a:t>('\\PHYSICSSERVER\</a:t>
            </a:r>
            <a:r>
              <a:rPr lang="en-US" altLang="en-US" sz="2000" kern="0" dirty="0" err="1">
                <a:latin typeface="+mj-lt"/>
              </a:rPr>
              <a:t>MBingabr</a:t>
            </a:r>
            <a:r>
              <a:rPr lang="en-US" altLang="en-US" sz="2000" kern="0" dirty="0">
                <a:latin typeface="+mj-lt"/>
              </a:rPr>
              <a:t>\</a:t>
            </a:r>
            <a:r>
              <a:rPr lang="en-US" altLang="en-US" sz="2000" kern="0" dirty="0" err="1">
                <a:latin typeface="+mj-lt"/>
              </a:rPr>
              <a:t>BiomedicalImaging</a:t>
            </a:r>
            <a:r>
              <a:rPr lang="en-US" altLang="en-US" sz="2000" kern="0" dirty="0">
                <a:latin typeface="+mj-lt"/>
              </a:rPr>
              <a:t>\</a:t>
            </a:r>
            <a:r>
              <a:rPr lang="en-US" altLang="en-US" sz="2000" kern="0" dirty="0" err="1">
                <a:latin typeface="+mj-lt"/>
              </a:rPr>
              <a:t>mri.tif</a:t>
            </a:r>
            <a:r>
              <a:rPr lang="en-US" altLang="en-US" sz="2000" kern="0" dirty="0">
                <a:latin typeface="+mj-lt"/>
              </a:rPr>
              <a:t>');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</a:t>
            </a:r>
            <a:r>
              <a:rPr lang="en-US" altLang="en-US" sz="2000" kern="0" dirty="0" err="1">
                <a:latin typeface="+mj-lt"/>
              </a:rPr>
              <a:t>imshow</a:t>
            </a:r>
            <a:r>
              <a:rPr lang="en-US" altLang="en-US" sz="2000" kern="0" dirty="0">
                <a:latin typeface="+mj-lt"/>
              </a:rPr>
              <a:t>(img1)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 smtClean="0">
                <a:latin typeface="+mj-lt"/>
              </a:rPr>
              <a:t>&gt;&gt; </a:t>
            </a:r>
            <a:r>
              <a:rPr lang="en-US" altLang="en-US" sz="2000" kern="0" dirty="0">
                <a:latin typeface="+mj-lt"/>
              </a:rPr>
              <a:t>size(img1)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 err="1" smtClean="0">
                <a:latin typeface="+mj-lt"/>
              </a:rPr>
              <a:t>ans</a:t>
            </a:r>
            <a:r>
              <a:rPr lang="en-US" altLang="en-US" sz="2000" kern="0" dirty="0" smtClean="0">
                <a:latin typeface="+mj-lt"/>
              </a:rPr>
              <a:t> = 256   256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FFT_img1 = </a:t>
            </a:r>
            <a:r>
              <a:rPr lang="en-US" altLang="en-US" sz="2000" kern="0" dirty="0" err="1" smtClean="0">
                <a:latin typeface="+mj-lt"/>
              </a:rPr>
              <a:t>fftshift</a:t>
            </a:r>
            <a:r>
              <a:rPr lang="en-US" altLang="en-US" sz="2000" kern="0" dirty="0" smtClean="0">
                <a:latin typeface="+mj-lt"/>
              </a:rPr>
              <a:t>(fft2(img1));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 smtClean="0">
                <a:latin typeface="+mj-lt"/>
              </a:rPr>
              <a:t>&gt;&gt; Abs_FFT_img1 </a:t>
            </a:r>
            <a:r>
              <a:rPr lang="en-US" altLang="en-US" sz="2000" kern="0" dirty="0">
                <a:latin typeface="+mj-lt"/>
              </a:rPr>
              <a:t>= </a:t>
            </a:r>
            <a:r>
              <a:rPr lang="en-US" altLang="en-US" sz="2000" kern="0" dirty="0" smtClean="0">
                <a:latin typeface="+mj-lt"/>
              </a:rPr>
              <a:t>abs(</a:t>
            </a:r>
            <a:r>
              <a:rPr lang="en-US" altLang="en-US" sz="2000" kern="0" dirty="0" smtClean="0"/>
              <a:t>FFT_img1)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surf(Abs_FFT_img1(110:140,110:140</a:t>
            </a:r>
            <a:r>
              <a:rPr lang="en-US" altLang="en-US" sz="2000" kern="0" dirty="0" smtClean="0">
                <a:latin typeface="+mj-lt"/>
              </a:rPr>
              <a:t>))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Log_Abs_FFT_img1=log10(1+Abs_FFT_img1</a:t>
            </a:r>
            <a:r>
              <a:rPr lang="en-US" altLang="en-US" sz="2000" kern="0" dirty="0" smtClean="0">
                <a:latin typeface="+mj-lt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altLang="en-US" sz="2000" kern="0" dirty="0">
                <a:latin typeface="+mj-lt"/>
              </a:rPr>
              <a:t>&gt;&gt; surf(Log_Abs_FFT_img1(110:140,110:140))</a:t>
            </a:r>
            <a:endParaRPr lang="en-US" altLang="en-US" sz="20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en-US" sz="2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6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19050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Linearity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39233" y="1037710"/>
            <a:ext cx="8828567" cy="791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Properties are used in theory and application to simplify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3566" y="2540913"/>
                <a:ext cx="7234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6" y="2540913"/>
                <a:ext cx="72347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3124200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Translation</a:t>
            </a:r>
            <a:endParaRPr lang="en-US" altLang="en-US" sz="2800" kern="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95300" y="3733800"/>
            <a:ext cx="7658099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If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+mj-lt"/>
              </a:rPr>
              <a:t>is the FT of a signal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then the FT of a translated signal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" y="5883671"/>
                <a:ext cx="6382132" cy="517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883671"/>
                <a:ext cx="6382132" cy="5171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5029200"/>
                <a:ext cx="4748864" cy="470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29200"/>
                <a:ext cx="4748864" cy="470322"/>
              </a:xfrm>
              <a:prstGeom prst="rect">
                <a:avLst/>
              </a:prstGeom>
              <a:blipFill rotWithShape="0"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8800" y="49763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914400"/>
            <a:ext cx="632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Conjugation and Conjugate Symmetry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30201" y="1605280"/>
            <a:ext cx="7658099" cy="60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If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+mj-lt"/>
              </a:rPr>
              <a:t>is the FT of a signal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2362200"/>
                <a:ext cx="34182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341824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960" y="3048000"/>
                <a:ext cx="3715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3048000"/>
                <a:ext cx="371595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3000" y="3047999"/>
                <a:ext cx="3846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7999"/>
                <a:ext cx="384643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3760113"/>
                <a:ext cx="3810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60113"/>
                <a:ext cx="381027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4522113"/>
                <a:ext cx="3915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22113"/>
                <a:ext cx="391568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6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914400"/>
            <a:ext cx="632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Scaling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30201" y="1485244"/>
            <a:ext cx="7658099" cy="60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If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+mj-lt"/>
              </a:rPr>
              <a:t>is the FT of a signal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if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800" y="2154779"/>
                <a:ext cx="33318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54779"/>
                <a:ext cx="333181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5480" y="2699364"/>
                <a:ext cx="4747453" cy="88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" y="2699364"/>
                <a:ext cx="4747453" cy="8820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 bwMode="auto">
          <a:xfrm>
            <a:off x="304800" y="3581400"/>
            <a:ext cx="1676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Example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35281" y="4219596"/>
            <a:ext cx="8732519" cy="149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Detectors of many medical imaging systems can be modeled as 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en-US" sz="2800" kern="0" dirty="0" smtClean="0">
                <a:latin typeface="+mj-lt"/>
              </a:rPr>
              <a:t> functions of different sizes and locations. Compute the FT of the following</a:t>
            </a:r>
            <a:endParaRPr lang="en-US" alt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28017" y="5715000"/>
                <a:ext cx="491743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𝑟𝑒𝑐𝑡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7" y="5715000"/>
                <a:ext cx="4917436" cy="968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914400"/>
            <a:ext cx="16763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Rotation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30201" y="1485244"/>
            <a:ext cx="7658099" cy="60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+mj-lt"/>
              </a:rPr>
              <a:t>If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+mj-lt"/>
              </a:rPr>
              <a:t>is the FT of a signal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if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800" y="2286000"/>
                <a:ext cx="7072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707212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" y="2976934"/>
                <a:ext cx="81820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76934"/>
                <a:ext cx="818204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>
                <a:spLocks/>
              </p:cNvSpPr>
              <p:nvPr/>
            </p:nvSpPr>
            <p:spPr bwMode="auto">
              <a:xfrm>
                <a:off x="304800" y="3429000"/>
                <a:ext cx="8732519" cy="1495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/>
                    <a:ea typeface="+mj-ea"/>
                    <a:cs typeface="Verdana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en-US" sz="2800" kern="0" dirty="0" smtClean="0">
                    <a:latin typeface="+mj-lt"/>
                  </a:rPr>
                  <a:t>If 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rotated by an angle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its FT is rotated by the same angle. </a:t>
                </a: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29000"/>
                <a:ext cx="8732519" cy="1495404"/>
              </a:xfrm>
              <a:prstGeom prst="rect">
                <a:avLst/>
              </a:prstGeom>
              <a:blipFill rotWithShape="0">
                <a:blip r:embed="rId5"/>
                <a:stretch>
                  <a:fillRect l="-1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914400"/>
            <a:ext cx="22097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Convolution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04800" y="1391940"/>
            <a:ext cx="873251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transform of the convolution </a:t>
            </a:r>
          </a:p>
          <a:p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baseline="-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2637453"/>
                <a:ext cx="55733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37453"/>
                <a:ext cx="557338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4439940"/>
            <a:ext cx="16763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Example: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6200" y="3220740"/>
            <a:ext cx="8991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 property simplify the difficult task of calculating the convolution in the spatial domain to multiplication in the frequency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7503" y="5578773"/>
                <a:ext cx="35873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03" y="5578773"/>
                <a:ext cx="358739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97400" y="5563533"/>
                <a:ext cx="36054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5563533"/>
                <a:ext cx="360547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 bwMode="auto">
          <a:xfrm>
            <a:off x="114299" y="4988580"/>
            <a:ext cx="834390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Fourier transform of the convolution 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baseline="-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00" y="6258580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V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44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Properties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04801" y="914400"/>
            <a:ext cx="220979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Product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04800" y="1391940"/>
            <a:ext cx="873251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transform of the product 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kern="0" baseline="-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convolution of their Fourier transforms.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2499420"/>
                <a:ext cx="55628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99420"/>
                <a:ext cx="556287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4191000"/>
            <a:ext cx="3352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+mj-lt"/>
              </a:rPr>
              <a:t>Separable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114299" y="4988580"/>
                <a:ext cx="8343901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/>
                    <a:ea typeface="+mj-ea"/>
                    <a:cs typeface="Verdana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rgbClr val="000000"/>
                    </a:solidFill>
                    <a:latin typeface="Verdana" pitchFamily="-1" charset="0"/>
                    <a:ea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y)=f</a:t>
                </a:r>
                <a:r>
                  <a:rPr lang="en-US" altLang="en-US" sz="2800" i="1" kern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(x)f</a:t>
                </a:r>
                <a:r>
                  <a:rPr lang="en-US" altLang="en-US" sz="2800" i="1" kern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(y) 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:r>
                  <a:rPr lang="en-US" altLang="en-US" sz="2800" kern="0" baseline="-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99" y="4988580"/>
                <a:ext cx="8343901" cy="533400"/>
              </a:xfrm>
              <a:prstGeom prst="rect">
                <a:avLst/>
              </a:prstGeom>
              <a:blipFill rotWithShape="0">
                <a:blip r:embed="rId4"/>
                <a:stretch>
                  <a:fillRect l="-1534" t="-10227" b="-306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48191" y="5817384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43200" y="3099273"/>
                <a:ext cx="6037487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099273"/>
                <a:ext cx="6037487" cy="929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5846207"/>
                <a:ext cx="3290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alt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46207"/>
                <a:ext cx="329077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Separability of the Fourier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228600" y="914400"/>
            <a:ext cx="8808720" cy="127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transform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a 2-D signal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calculated using two simpler 1-D Fourier transforms, as follows: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7663" y="2189460"/>
                <a:ext cx="4831836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63" y="2189460"/>
                <a:ext cx="4831836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375463" y="2418060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10708" y="232152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7663" y="3393447"/>
                <a:ext cx="4887492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63" y="3393447"/>
                <a:ext cx="4887492" cy="929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375463" y="3571240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10708" y="356106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5276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2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22" y="133580"/>
            <a:ext cx="6516078" cy="67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8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Transfer Function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228600" y="914400"/>
            <a:ext cx="8808720" cy="929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system’s </a:t>
            </a:r>
            <a:r>
              <a:rPr lang="en-US" alt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function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(frequency response)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Fourier transform of the system’s </a:t>
            </a:r>
            <a:r>
              <a:rPr lang="en-US" alt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73865" y="1905000"/>
                <a:ext cx="6712735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5" y="1905000"/>
                <a:ext cx="6712735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 bwMode="auto">
          <a:xfrm>
            <a:off x="66040" y="2895600"/>
            <a:ext cx="907796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Fourier transform of the transfer function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point spread function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" y="4038600"/>
                <a:ext cx="6717545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𝑑𝑢𝑑𝑣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38600"/>
                <a:ext cx="6717545" cy="929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 txBox="1">
            <a:spLocks/>
          </p:cNvSpPr>
          <p:nvPr/>
        </p:nvSpPr>
        <p:spPr bwMode="auto">
          <a:xfrm>
            <a:off x="0" y="4953000"/>
            <a:ext cx="907796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system in response to input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product of the input with the transfer function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50915" y="6111213"/>
                <a:ext cx="4188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15" y="6111213"/>
                <a:ext cx="418877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Signals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895327"/>
            <a:ext cx="4953000" cy="27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719513" y="37719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function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315200" y="4695825"/>
            <a:ext cx="102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image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335382"/>
            <a:ext cx="5435600" cy="24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pixel location</a:t>
            </a:r>
          </a:p>
          <a:p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pixel intensity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1066800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2-D continuous signal is defined as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Transfer Function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167640" y="1066800"/>
            <a:ext cx="8808720" cy="190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Verdana" pitchFamily="-1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an idealized system whose PSF is </a:t>
            </a:r>
          </a:p>
          <a:p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x-x</a:t>
            </a:r>
            <a:r>
              <a:rPr lang="en-US" altLang="en-US" sz="28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y-y</a:t>
            </a:r>
            <a:r>
              <a:rPr lang="en-US" altLang="en-US" sz="28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transfer function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system, and what is the system output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 input signal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74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Low Pass Filter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SSET500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6934200" cy="36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990600"/>
                <a:ext cx="5351080" cy="127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5351080" cy="12774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2514600"/>
                <a:ext cx="5405967" cy="127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5405967" cy="1277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87808" y="6096000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c</a:t>
            </a:r>
            <a:r>
              <a:rPr lang="en-US" alt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62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76200"/>
            <a:ext cx="850392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Circular Symmetry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1066800"/>
            <a:ext cx="88392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Often, the performance of a medical imaging system does not depend on the orientation of the patient with respect to the system. The independence arises from the circular symmetry of the PSF. </a:t>
            </a:r>
            <a:endParaRPr lang="en-US" alt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2-D signal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circularly symmetric if </a:t>
            </a:r>
            <a:endParaRPr lang="en-US" alt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9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f</a:t>
            </a:r>
            <a:r>
              <a:rPr lang="el-GR" alt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for every </a:t>
            </a:r>
            <a:r>
              <a:rPr lang="el-GR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76200"/>
            <a:ext cx="880872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Property of Circular Symmetry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1219200"/>
                <a:ext cx="88392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in both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altLang="en-US" sz="10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even in both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= 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en-US" altLang="en-US" sz="28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where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 v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altLang="en-US" sz="2800" i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800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8839200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1241" b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16680" y="3790218"/>
                <a:ext cx="2387320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80" y="3790218"/>
                <a:ext cx="2387320" cy="6141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6200" y="4419600"/>
                <a:ext cx="2416880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2416880" cy="6260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8600" y="5638800"/>
            <a:ext cx="869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one dimensional signals representing two dimensional signals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76200"/>
            <a:ext cx="880872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 smtClean="0">
                <a:solidFill>
                  <a:schemeClr val="accent2"/>
                </a:solidFill>
              </a:rPr>
              <a:t>Hankel</a:t>
            </a:r>
            <a:r>
              <a:rPr lang="en-US" altLang="en-US" sz="4000" dirty="0" smtClean="0">
                <a:solidFill>
                  <a:schemeClr val="accent2"/>
                </a:solidFill>
              </a:rPr>
              <a:t>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1143000"/>
            <a:ext cx="89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determined by </a:t>
            </a:r>
            <a:r>
              <a:rPr lang="en-US" alt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Hankel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90600" y="2057400"/>
                <a:ext cx="4933530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𝑞𝑟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57400"/>
                <a:ext cx="4933530" cy="932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200" y="3770293"/>
            <a:ext cx="89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zero-order Bessel function of the first kind.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5850776"/>
                <a:ext cx="5218993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𝑟𝑠𝑖𝑛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850776"/>
                <a:ext cx="5218993" cy="931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5400" y="4401693"/>
                <a:ext cx="4309898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𝑟𝑠𝑖𝑛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01693"/>
                <a:ext cx="4309898" cy="93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200" y="5267980"/>
            <a:ext cx="89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</a:t>
            </a:r>
            <a:r>
              <a:rPr lang="en-US" altLang="en-US" sz="2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-order Bessel function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324600" y="6054678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n = 0, 1, 2, …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39316" y="3150513"/>
                <a:ext cx="26155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16" y="3150513"/>
                <a:ext cx="261552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essel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11" y="4305016"/>
            <a:ext cx="30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x^2(d^2y)/(dx^2)+x(dy)/(dx)+(x^2-n^2)y=0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94" y="4343400"/>
            <a:ext cx="2187906" cy="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129" y="1694271"/>
            <a:ext cx="3187799" cy="19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76200"/>
            <a:ext cx="880872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 smtClean="0">
                <a:solidFill>
                  <a:schemeClr val="accent2"/>
                </a:solidFill>
              </a:rPr>
              <a:t>Hankel</a:t>
            </a:r>
            <a:r>
              <a:rPr lang="en-US" altLang="en-US" sz="4000" dirty="0" smtClean="0">
                <a:solidFill>
                  <a:schemeClr val="accent2"/>
                </a:solidFill>
              </a:rPr>
              <a:t> Transform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9906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</a:t>
            </a:r>
            <a:r>
              <a:rPr lang="en-US" alt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Hankel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7684" y="1582293"/>
                <a:ext cx="4955972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𝑞𝑟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𝑞𝑑𝑞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84" y="1582293"/>
                <a:ext cx="4955972" cy="932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tab02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679738"/>
            <a:ext cx="4600575" cy="41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57225" y="53340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 disk</a:t>
            </a:r>
            <a:endParaRPr lang="en-US" sz="2800" i="1" dirty="0"/>
          </a:p>
        </p:txBody>
      </p:sp>
      <p:sp>
        <p:nvSpPr>
          <p:cNvPr id="18" name="Rectangle 17"/>
          <p:cNvSpPr/>
          <p:nvPr/>
        </p:nvSpPr>
        <p:spPr>
          <a:xfrm>
            <a:off x="6324600" y="51816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499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76200"/>
            <a:ext cx="880872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chemeClr val="accent2"/>
                </a:solidFill>
              </a:rPr>
              <a:t>s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inc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and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jink</a:t>
            </a:r>
            <a:r>
              <a:rPr lang="en-US" altLang="en-US" sz="4000" dirty="0" smtClean="0">
                <a:solidFill>
                  <a:schemeClr val="accent2"/>
                </a:solidFill>
              </a:rPr>
              <a:t> functions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36443" cy="6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AESLDT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53" y="1066800"/>
            <a:ext cx="5383213" cy="36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4572000"/>
            <a:ext cx="8884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medical imaging systems, only spatial frequencies smaller than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imaged. What is the function having uniform spatial frequencies within the desk of radius </a:t>
            </a:r>
            <a:r>
              <a:rPr lang="en-US" alt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what is its inverse Fourier transform.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Point Impulse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6400" y="990600"/>
            <a:ext cx="79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1-D point impulse (delta, Dirac, impulse function)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05000"/>
                <a:ext cx="2878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05000"/>
                <a:ext cx="287860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90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4760" y="2590800"/>
                <a:ext cx="3386568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0" y="2590800"/>
                <a:ext cx="3386568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6400" y="3704089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2-D point impulse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55716" y="4308579"/>
                <a:ext cx="4193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)≠(0, 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16" y="4308579"/>
                <a:ext cx="419396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63" r="-18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1276" y="4994379"/>
                <a:ext cx="5039456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76" y="4994379"/>
                <a:ext cx="5039456" cy="7968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4800" y="5943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impulse is used in the characterization of image resolution and sampling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41" y="3859264"/>
            <a:ext cx="2705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086600" y="2057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6600" y="2438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0732" y="2743200"/>
            <a:ext cx="1822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4200" y="1674843"/>
                <a:ext cx="518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74843"/>
                <a:ext cx="518604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941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87851" y="2680843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851" y="2680843"/>
                <a:ext cx="194540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Point Impulse Properties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236220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1- Sifting property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990600"/>
            <a:ext cx="5819775" cy="17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047980"/>
                <a:ext cx="6103659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7980"/>
                <a:ext cx="6103659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403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interpret the product of a function with a point impulse as another point impulse whose volume is equal to the value of the function at the location of the point impulse.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420380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 Scaling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5410200"/>
                <a:ext cx="3207481" cy="743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410200"/>
                <a:ext cx="3207481" cy="7434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8600" y="6182380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 Even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0" y="6259324"/>
                <a:ext cx="27366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259324"/>
                <a:ext cx="273664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04" r="-3118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9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76" y="1066800"/>
            <a:ext cx="3404724" cy="25146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Line Impulse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33394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line whose unite normal is oriented at an angle </a:t>
            </a:r>
            <a:r>
              <a:rPr lang="el-GR" sz="2800" i="1" dirty="0" smtClean="0"/>
              <a:t>θ</a:t>
            </a:r>
            <a:r>
              <a:rPr lang="en-US" sz="2800" dirty="0" smtClean="0"/>
              <a:t> relative to the x-axis and is at distance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from the origin in the direction of the unit normal.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0902" y="4930170"/>
                <a:ext cx="8527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</a:t>
                </a:r>
                <a:r>
                  <a:rPr lang="en-US" sz="28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impulse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 associated with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2" y="4930170"/>
                <a:ext cx="852778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3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5741313"/>
                <a:ext cx="50781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741313"/>
                <a:ext cx="507818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10368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also used to assist image resolution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1676400"/>
                <a:ext cx="5608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560820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959" y="2057400"/>
            <a:ext cx="3394841" cy="25908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en-US" altLang="en-US" sz="4000" dirty="0" smtClean="0">
                <a:solidFill>
                  <a:schemeClr val="accent2"/>
                </a:solidFill>
              </a:rPr>
              <a:t> and Sampling Functions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333940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2-D 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en-US" sz="2800" dirty="0" smtClean="0">
                <a:solidFill>
                  <a:srgbClr val="CC0000"/>
                </a:solidFill>
              </a:rPr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562600"/>
                <a:ext cx="7899598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62600"/>
                <a:ext cx="7899598" cy="1174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1036842"/>
            <a:ext cx="8849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medical imaging production (sampling CT image 1024 x 1024), manipulation, and storage.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5800" y="2036703"/>
                <a:ext cx="3807774" cy="1172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36703"/>
                <a:ext cx="3807774" cy="11725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4038600"/>
                <a:ext cx="6477799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6477799" cy="11748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" y="5267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Sampling function</a:t>
            </a:r>
          </a:p>
        </p:txBody>
      </p:sp>
    </p:spTree>
    <p:extLst>
      <p:ext uri="{BB962C8B-B14F-4D97-AF65-F5344CB8AC3E}">
        <p14:creationId xmlns:p14="http://schemas.microsoft.com/office/powerpoint/2010/main" val="38725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" y="762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1-D </a:t>
            </a:r>
            <a:r>
              <a:rPr lang="en-US" altLang="en-US" sz="4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en-US" sz="4000" dirty="0" smtClean="0">
                <a:solidFill>
                  <a:schemeClr val="accent2"/>
                </a:solidFill>
              </a:rPr>
              <a:t> and </a:t>
            </a:r>
            <a:r>
              <a:rPr lang="en-US" altLang="en-US" sz="40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Functions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1036842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sz="2800" dirty="0" smtClean="0"/>
              <a:t> function is used in medical imaging for sectioning.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1943745"/>
                <a:ext cx="4551054" cy="1803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|&lt;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|&gt;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43745"/>
                <a:ext cx="4551054" cy="18035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140" y="5204561"/>
                <a:ext cx="2629118" cy="800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0" y="5204561"/>
                <a:ext cx="2629118" cy="800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25" y="1599397"/>
            <a:ext cx="3648075" cy="2343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404878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sz="2800" dirty="0" smtClean="0"/>
              <a:t> function is used in medical imaging for reconstruction.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3" y="4609530"/>
            <a:ext cx="2895600" cy="21986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5" y="5572349"/>
            <a:ext cx="3486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1850</Words>
  <Application>Microsoft Office PowerPoint</Application>
  <PresentationFormat>On-screen Show (4:3)</PresentationFormat>
  <Paragraphs>340</Paragraphs>
  <Slides>46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Times</vt:lpstr>
      <vt:lpstr>Times New Roman</vt:lpstr>
      <vt:lpstr>Verdana</vt:lpstr>
      <vt:lpstr>Wingdings</vt:lpstr>
      <vt:lpstr>Default Design</vt:lpstr>
      <vt:lpstr>Equation</vt:lpstr>
      <vt:lpstr>Signals and Systems Chapter 2</vt:lpstr>
      <vt:lpstr>Outline</vt:lpstr>
      <vt:lpstr>Introduction</vt:lpstr>
      <vt:lpstr>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 Basic Imaging Principles</dc:title>
  <dc:creator>mbingabr</dc:creator>
  <cp:lastModifiedBy>Mohamed Bingabr</cp:lastModifiedBy>
  <cp:revision>237</cp:revision>
  <cp:lastPrinted>2014-09-08T18:30:59Z</cp:lastPrinted>
  <dcterms:created xsi:type="dcterms:W3CDTF">2007-01-09T03:17:48Z</dcterms:created>
  <dcterms:modified xsi:type="dcterms:W3CDTF">2015-09-03T18:37:01Z</dcterms:modified>
</cp:coreProperties>
</file>