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66" r:id="rId3"/>
    <p:sldId id="320" r:id="rId4"/>
    <p:sldId id="267" r:id="rId5"/>
    <p:sldId id="321" r:id="rId6"/>
    <p:sldId id="324" r:id="rId7"/>
    <p:sldId id="322" r:id="rId8"/>
    <p:sldId id="323" r:id="rId9"/>
    <p:sldId id="325" r:id="rId10"/>
    <p:sldId id="326" r:id="rId11"/>
    <p:sldId id="327" r:id="rId12"/>
    <p:sldId id="328" r:id="rId13"/>
    <p:sldId id="329" r:id="rId14"/>
    <p:sldId id="330" r:id="rId15"/>
    <p:sldId id="331" r:id="rId16"/>
    <p:sldId id="332" r:id="rId17"/>
    <p:sldId id="333" r:id="rId18"/>
    <p:sldId id="334" r:id="rId19"/>
    <p:sldId id="335" r:id="rId20"/>
    <p:sldId id="369" r:id="rId21"/>
    <p:sldId id="336" r:id="rId22"/>
    <p:sldId id="337" r:id="rId23"/>
    <p:sldId id="338" r:id="rId24"/>
    <p:sldId id="339" r:id="rId25"/>
    <p:sldId id="340" r:id="rId26"/>
    <p:sldId id="37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67" r:id="rId45"/>
    <p:sldId id="358" r:id="rId46"/>
    <p:sldId id="359" r:id="rId47"/>
    <p:sldId id="360" r:id="rId48"/>
    <p:sldId id="361" r:id="rId49"/>
    <p:sldId id="362" r:id="rId50"/>
    <p:sldId id="364" r:id="rId51"/>
    <p:sldId id="371" r:id="rId52"/>
    <p:sldId id="365" r:id="rId53"/>
    <p:sldId id="366" r:id="rId54"/>
    <p:sldId id="368" r:id="rId5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E37A9A4-6CF6-4799-A153-27B85F888D6B}" type="datetimeFigureOut">
              <a:rPr lang="en-US" smtClean="0"/>
              <a:t>9/22/2015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62B7C70-3671-49CC-82D3-4775C4F5205C}" type="slidenum">
              <a:rPr lang="en-US" smtClean="0"/>
              <a:t>‹#›</a:t>
            </a:fld>
            <a:endParaRPr lang="en-US"/>
          </a:p>
        </p:txBody>
      </p:sp>
    </p:spTree>
    <p:extLst>
      <p:ext uri="{BB962C8B-B14F-4D97-AF65-F5344CB8AC3E}">
        <p14:creationId xmlns:p14="http://schemas.microsoft.com/office/powerpoint/2010/main" val="64635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8E8FB5-80ED-40C0-98E8-758AC8B07D74}" type="datetimeFigureOut">
              <a:rPr lang="en-US" smtClean="0"/>
              <a:t>9/22/2015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D93D9B-228D-48F9-AE5C-6D0BE3766ACD}" type="slidenum">
              <a:rPr lang="en-US" smtClean="0"/>
              <a:t>‹#›</a:t>
            </a:fld>
            <a:endParaRPr lang="en-US"/>
          </a:p>
        </p:txBody>
      </p:sp>
    </p:spTree>
    <p:extLst>
      <p:ext uri="{BB962C8B-B14F-4D97-AF65-F5344CB8AC3E}">
        <p14:creationId xmlns:p14="http://schemas.microsoft.com/office/powerpoint/2010/main" val="274965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1103CA-DED7-43F8-99F6-887D897389F8}" type="slidenum">
              <a:rPr lang="en-US" altLang="en-US"/>
              <a:pPr>
                <a:defRPr/>
              </a:pPr>
              <a:t>‹#›</a:t>
            </a:fld>
            <a:endParaRPr lang="en-US" altLang="en-US"/>
          </a:p>
        </p:txBody>
      </p:sp>
    </p:spTree>
    <p:extLst>
      <p:ext uri="{BB962C8B-B14F-4D97-AF65-F5344CB8AC3E}">
        <p14:creationId xmlns:p14="http://schemas.microsoft.com/office/powerpoint/2010/main" val="137722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C889F5-22D7-44E0-B507-81AE31321379}" type="slidenum">
              <a:rPr lang="en-US" altLang="en-US"/>
              <a:pPr>
                <a:defRPr/>
              </a:pPr>
              <a:t>‹#›</a:t>
            </a:fld>
            <a:endParaRPr lang="en-US" altLang="en-US"/>
          </a:p>
        </p:txBody>
      </p:sp>
    </p:spTree>
    <p:extLst>
      <p:ext uri="{BB962C8B-B14F-4D97-AF65-F5344CB8AC3E}">
        <p14:creationId xmlns:p14="http://schemas.microsoft.com/office/powerpoint/2010/main" val="393288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632FA0-7841-465E-A544-0A8DDC673E62}" type="slidenum">
              <a:rPr lang="en-US" altLang="en-US"/>
              <a:pPr>
                <a:defRPr/>
              </a:pPr>
              <a:t>‹#›</a:t>
            </a:fld>
            <a:endParaRPr lang="en-US" altLang="en-US"/>
          </a:p>
        </p:txBody>
      </p:sp>
    </p:spTree>
    <p:extLst>
      <p:ext uri="{BB962C8B-B14F-4D97-AF65-F5344CB8AC3E}">
        <p14:creationId xmlns:p14="http://schemas.microsoft.com/office/powerpoint/2010/main" val="339807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B651B5-725A-41A6-BBF7-8141B9ACF5A1}" type="slidenum">
              <a:rPr lang="en-US" altLang="en-US"/>
              <a:pPr>
                <a:defRPr/>
              </a:pPr>
              <a:t>‹#›</a:t>
            </a:fld>
            <a:endParaRPr lang="en-US" altLang="en-US"/>
          </a:p>
        </p:txBody>
      </p:sp>
    </p:spTree>
    <p:extLst>
      <p:ext uri="{BB962C8B-B14F-4D97-AF65-F5344CB8AC3E}">
        <p14:creationId xmlns:p14="http://schemas.microsoft.com/office/powerpoint/2010/main" val="91765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F56EA0-002C-4AB7-9106-E8D82E52A494}" type="slidenum">
              <a:rPr lang="en-US" altLang="en-US"/>
              <a:pPr>
                <a:defRPr/>
              </a:pPr>
              <a:t>‹#›</a:t>
            </a:fld>
            <a:endParaRPr lang="en-US" altLang="en-US"/>
          </a:p>
        </p:txBody>
      </p:sp>
    </p:spTree>
    <p:extLst>
      <p:ext uri="{BB962C8B-B14F-4D97-AF65-F5344CB8AC3E}">
        <p14:creationId xmlns:p14="http://schemas.microsoft.com/office/powerpoint/2010/main" val="390725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FE7298-1EA7-4318-B8B4-D548EB521760}" type="slidenum">
              <a:rPr lang="en-US" altLang="en-US"/>
              <a:pPr>
                <a:defRPr/>
              </a:pPr>
              <a:t>‹#›</a:t>
            </a:fld>
            <a:endParaRPr lang="en-US" altLang="en-US"/>
          </a:p>
        </p:txBody>
      </p:sp>
    </p:spTree>
    <p:extLst>
      <p:ext uri="{BB962C8B-B14F-4D97-AF65-F5344CB8AC3E}">
        <p14:creationId xmlns:p14="http://schemas.microsoft.com/office/powerpoint/2010/main" val="356725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20EBC69-02F1-4A9B-8E0F-30B4A44A007F}" type="slidenum">
              <a:rPr lang="en-US" altLang="en-US"/>
              <a:pPr>
                <a:defRPr/>
              </a:pPr>
              <a:t>‹#›</a:t>
            </a:fld>
            <a:endParaRPr lang="en-US" altLang="en-US"/>
          </a:p>
        </p:txBody>
      </p:sp>
    </p:spTree>
    <p:extLst>
      <p:ext uri="{BB962C8B-B14F-4D97-AF65-F5344CB8AC3E}">
        <p14:creationId xmlns:p14="http://schemas.microsoft.com/office/powerpoint/2010/main" val="116963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82C5B37-FEF8-404E-8152-C622B7DBDEB5}" type="slidenum">
              <a:rPr lang="en-US" altLang="en-US"/>
              <a:pPr>
                <a:defRPr/>
              </a:pPr>
              <a:t>‹#›</a:t>
            </a:fld>
            <a:endParaRPr lang="en-US" altLang="en-US"/>
          </a:p>
        </p:txBody>
      </p:sp>
    </p:spTree>
    <p:extLst>
      <p:ext uri="{BB962C8B-B14F-4D97-AF65-F5344CB8AC3E}">
        <p14:creationId xmlns:p14="http://schemas.microsoft.com/office/powerpoint/2010/main" val="233540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8E5BDD8-2E37-4F58-B948-7FA0921067BE}" type="slidenum">
              <a:rPr lang="en-US" altLang="en-US"/>
              <a:pPr>
                <a:defRPr/>
              </a:pPr>
              <a:t>‹#›</a:t>
            </a:fld>
            <a:endParaRPr lang="en-US" altLang="en-US"/>
          </a:p>
        </p:txBody>
      </p:sp>
    </p:spTree>
    <p:extLst>
      <p:ext uri="{BB962C8B-B14F-4D97-AF65-F5344CB8AC3E}">
        <p14:creationId xmlns:p14="http://schemas.microsoft.com/office/powerpoint/2010/main" val="259286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2C5938-DC05-412C-9D43-10E5EA0B3301}" type="slidenum">
              <a:rPr lang="en-US" altLang="en-US"/>
              <a:pPr>
                <a:defRPr/>
              </a:pPr>
              <a:t>‹#›</a:t>
            </a:fld>
            <a:endParaRPr lang="en-US" altLang="en-US"/>
          </a:p>
        </p:txBody>
      </p:sp>
    </p:spTree>
    <p:extLst>
      <p:ext uri="{BB962C8B-B14F-4D97-AF65-F5344CB8AC3E}">
        <p14:creationId xmlns:p14="http://schemas.microsoft.com/office/powerpoint/2010/main" val="422514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5796C6-8AE7-4CD0-AC8E-FD04CB2FC407}" type="slidenum">
              <a:rPr lang="en-US" altLang="en-US"/>
              <a:pPr>
                <a:defRPr/>
              </a:pPr>
              <a:t>‹#›</a:t>
            </a:fld>
            <a:endParaRPr lang="en-US" altLang="en-US"/>
          </a:p>
        </p:txBody>
      </p:sp>
    </p:spTree>
    <p:extLst>
      <p:ext uri="{BB962C8B-B14F-4D97-AF65-F5344CB8AC3E}">
        <p14:creationId xmlns:p14="http://schemas.microsoft.com/office/powerpoint/2010/main" val="338624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A70C3CC-3B4D-4234-A352-0BE06C60B7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610.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1.png"/><Relationship Id="rId4" Type="http://schemas.openxmlformats.org/officeDocument/2006/relationships/image" Target="../media/image131.png"/></Relationships>
</file>

<file path=ppt/slides/_rels/slide1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20.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37.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80.png"/><Relationship Id="rId4" Type="http://schemas.openxmlformats.org/officeDocument/2006/relationships/image" Target="../media/image370.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470.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0.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0.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40.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eaLnBrk="1" hangingPunct="1">
              <a:defRPr/>
            </a:pPr>
            <a:r>
              <a:rPr lang="en-US" altLang="en-US" sz="4400" smtClean="0">
                <a:solidFill>
                  <a:schemeClr val="accent6"/>
                </a:solidFill>
              </a:rPr>
              <a:t>Image Quality</a:t>
            </a:r>
            <a:r>
              <a:rPr lang="en-US" altLang="en-US" sz="4400" dirty="0" smtClean="0">
                <a:solidFill>
                  <a:schemeClr val="accent6"/>
                </a:solidFill>
              </a:rPr>
              <a:t/>
            </a:r>
            <a:br>
              <a:rPr lang="en-US" altLang="en-US" sz="4400" dirty="0" smtClean="0">
                <a:solidFill>
                  <a:schemeClr val="accent6"/>
                </a:solidFill>
              </a:rPr>
            </a:br>
            <a:r>
              <a:rPr lang="en-US" altLang="en-US" sz="4400">
                <a:solidFill>
                  <a:schemeClr val="accent6"/>
                </a:solidFill>
              </a:rPr>
              <a:t>Chapter </a:t>
            </a:r>
            <a:r>
              <a:rPr lang="en-US" altLang="en-US" sz="4400" dirty="0">
                <a:solidFill>
                  <a:schemeClr val="accent6"/>
                </a:solidFill>
              </a:rPr>
              <a:t>3</a:t>
            </a:r>
            <a:endParaRPr lang="en-US" altLang="en-US" sz="4400" dirty="0" smtClean="0">
              <a:solidFill>
                <a:schemeClr val="accent6"/>
              </a:solidFill>
            </a:endParaRPr>
          </a:p>
        </p:txBody>
      </p:sp>
      <p:sp>
        <p:nvSpPr>
          <p:cNvPr id="2051" name="Rectangle 2"/>
          <p:cNvSpPr txBox="1">
            <a:spLocks noChangeArrowheads="1"/>
          </p:cNvSpPr>
          <p:nvPr/>
        </p:nvSpPr>
        <p:spPr bwMode="auto">
          <a:xfrm>
            <a:off x="533400" y="3635375"/>
            <a:ext cx="8077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a:solidFill>
                  <a:schemeClr val="accent2"/>
                </a:solidFill>
              </a:rPr>
              <a:t>Biomedical Engineering</a:t>
            </a:r>
          </a:p>
        </p:txBody>
      </p:sp>
      <p:sp>
        <p:nvSpPr>
          <p:cNvPr id="2052" name="Rectangle 3"/>
          <p:cNvSpPr>
            <a:spLocks noGrp="1" noChangeArrowheads="1"/>
          </p:cNvSpPr>
          <p:nvPr>
            <p:ph type="subTitle" idx="1"/>
          </p:nvPr>
        </p:nvSpPr>
        <p:spPr>
          <a:xfrm>
            <a:off x="1371600" y="5181600"/>
            <a:ext cx="6858000" cy="990600"/>
          </a:xfrm>
        </p:spPr>
        <p:txBody>
          <a:bodyPr/>
          <a:lstStyle/>
          <a:p>
            <a:pPr eaLnBrk="1" hangingPunct="1"/>
            <a:r>
              <a:rPr lang="en-US" altLang="en-US" smtClean="0">
                <a:solidFill>
                  <a:schemeClr val="accent2"/>
                </a:solidFill>
              </a:rPr>
              <a:t>Dr. Mohamed Bingabr</a:t>
            </a:r>
          </a:p>
          <a:p>
            <a:pPr eaLnBrk="1" hangingPunct="1"/>
            <a:r>
              <a:rPr lang="en-US" altLang="en-US" smtClean="0">
                <a:solidFill>
                  <a:schemeClr val="accent2"/>
                </a:solidFill>
              </a:rPr>
              <a:t>University of Central Oklahoma</a:t>
            </a:r>
            <a:endParaRPr lang="en-US" altLang="en-US" sz="2000" smtClean="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Resolution</a:t>
            </a:r>
          </a:p>
        </p:txBody>
      </p:sp>
      <p:cxnSp>
        <p:nvCxnSpPr>
          <p:cNvPr id="11" name="Straight Connector 10"/>
          <p:cNvCxnSpPr/>
          <p:nvPr/>
        </p:nvCxnSpPr>
        <p:spPr>
          <a:xfrm>
            <a:off x="0" y="838200"/>
            <a:ext cx="9144000" cy="76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52400" y="1066800"/>
            <a:ext cx="8915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1" hangingPunct="1">
              <a:lnSpc>
                <a:spcPct val="90000"/>
              </a:lnSpc>
              <a:buFont typeface="Arial" panose="020B0604020202020204" pitchFamily="34" charset="0"/>
              <a:buChar char="•"/>
              <a:defRPr/>
            </a:pPr>
            <a:r>
              <a:rPr lang="en-US" altLang="en-US" dirty="0" smtClean="0"/>
              <a:t>The ability of a medical imaging system to accurately depict two distinct events in space, time, or frequency as separate. </a:t>
            </a:r>
          </a:p>
          <a:p>
            <a:pPr marL="457200" lvl="1" indent="-457200" eaLnBrk="1" hangingPunct="1">
              <a:lnSpc>
                <a:spcPct val="90000"/>
              </a:lnSpc>
              <a:buFont typeface="Arial" panose="020B0604020202020204" pitchFamily="34" charset="0"/>
              <a:buChar char="•"/>
              <a:defRPr/>
            </a:pPr>
            <a:r>
              <a:rPr lang="en-US" altLang="en-US" dirty="0" smtClean="0"/>
              <a:t>Resolution could be spatial, temporal, or spectral resolution.</a:t>
            </a:r>
          </a:p>
          <a:p>
            <a:pPr marL="457200" lvl="1" indent="-457200" eaLnBrk="1" hangingPunct="1">
              <a:lnSpc>
                <a:spcPct val="90000"/>
              </a:lnSpc>
              <a:buFont typeface="Arial" panose="020B0604020202020204" pitchFamily="34" charset="0"/>
              <a:buChar char="•"/>
              <a:defRPr/>
            </a:pPr>
            <a:r>
              <a:rPr lang="en-US" altLang="en-US" dirty="0" smtClean="0"/>
              <a:t>High resolution is equivalent to low smearing</a:t>
            </a:r>
          </a:p>
        </p:txBody>
      </p:sp>
    </p:spTree>
    <p:extLst>
      <p:ext uri="{BB962C8B-B14F-4D97-AF65-F5344CB8AC3E}">
        <p14:creationId xmlns:p14="http://schemas.microsoft.com/office/powerpoint/2010/main" val="3649731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Line Spread Function (LSF)</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3"/>
              <p:cNvSpPr txBox="1">
                <a:spLocks noChangeArrowheads="1"/>
              </p:cNvSpPr>
              <p:nvPr/>
            </p:nvSpPr>
            <p:spPr bwMode="auto">
              <a:xfrm>
                <a:off x="152400" y="1066800"/>
                <a:ext cx="8915400" cy="1981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t>Line impulse (line source)</a:t>
                </a:r>
              </a:p>
              <a:p>
                <a:pPr marL="0" lvl="1" indent="0" eaLnBrk="1" hangingPunct="1">
                  <a:lnSpc>
                    <a:spcPct val="90000"/>
                  </a:lnSpc>
                  <a:buNone/>
                  <a:defRPr/>
                </a:pPr>
                <a:r>
                  <a:rPr lang="en-US" altLang="en-US" dirty="0" smtClean="0"/>
                  <a:t>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𝑓</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a:rPr lang="en-US" altLang="en-US" b="0" i="1" smtClean="0">
                                <a:latin typeface="Cambria Math" panose="02040503050406030204" pitchFamily="18" charset="0"/>
                              </a:rPr>
                              <m:t>𝑦</m:t>
                            </m:r>
                          </m:e>
                        </m:d>
                        <m:r>
                          <a:rPr lang="en-US" altLang="en-US" b="0" i="1" smtClean="0">
                            <a:latin typeface="Cambria Math" panose="02040503050406030204" pitchFamily="18" charset="0"/>
                          </a:rPr>
                          <m:t>=</m:t>
                        </m:r>
                        <m:r>
                          <a:rPr lang="en-US" altLang="en-US" i="1" smtClean="0">
                            <a:latin typeface="Cambria Math" panose="02040503050406030204" pitchFamily="18" charset="0"/>
                            <a:ea typeface="Cambria Math" panose="02040503050406030204" pitchFamily="18" charset="0"/>
                          </a:rPr>
                          <m:t>𝛿</m:t>
                        </m:r>
                      </m:e>
                      <m:sub>
                        <m:r>
                          <a:rPr lang="en-US" altLang="en-US" b="0" i="1" smtClean="0">
                            <a:latin typeface="Cambria Math" panose="02040503050406030204" pitchFamily="18" charset="0"/>
                          </a:rPr>
                          <m:t>𝑙</m:t>
                        </m:r>
                      </m:sub>
                    </m:sSub>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 </m:t>
                        </m:r>
                        <m:r>
                          <a:rPr lang="en-US" altLang="en-US" b="0" i="1" smtClean="0">
                            <a:latin typeface="Cambria Math" panose="02040503050406030204" pitchFamily="18" charset="0"/>
                          </a:rPr>
                          <m:t>𝑦</m:t>
                        </m:r>
                      </m:e>
                    </m:d>
                    <m:r>
                      <a:rPr lang="en-US" altLang="en-US" b="0" i="1" smtClean="0">
                        <a:latin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𝛿</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𝑥𝑐𝑜𝑠</m:t>
                    </m:r>
                    <m:r>
                      <a:rPr lang="en-US" altLang="en-US" b="0" i="1" smtClean="0">
                        <a:latin typeface="Cambria Math" panose="02040503050406030204" pitchFamily="18" charset="0"/>
                        <a:ea typeface="Cambria Math" panose="02040503050406030204" pitchFamily="18" charset="0"/>
                      </a:rPr>
                      <m:t>𝜃</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𝑦𝑠𝑖𝑛</m:t>
                    </m:r>
                    <m:r>
                      <a:rPr lang="en-US" altLang="en-US" b="0" i="1" smtClean="0">
                        <a:latin typeface="Cambria Math" panose="02040503050406030204" pitchFamily="18" charset="0"/>
                        <a:ea typeface="Cambria Math" panose="02040503050406030204" pitchFamily="18" charset="0"/>
                      </a:rPr>
                      <m:t>𝜃</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𝑙</m:t>
                    </m:r>
                    <m:r>
                      <a:rPr lang="en-US" altLang="en-US" b="0" i="1" smtClean="0">
                        <a:latin typeface="Cambria Math" panose="02040503050406030204" pitchFamily="18" charset="0"/>
                        <a:ea typeface="Cambria Math" panose="02040503050406030204" pitchFamily="18" charset="0"/>
                      </a:rPr>
                      <m:t>)</m:t>
                    </m:r>
                  </m:oMath>
                </a14:m>
                <a:r>
                  <a:rPr lang="en-US" altLang="en-US" dirty="0" smtClean="0"/>
                  <a:t> </a:t>
                </a:r>
              </a:p>
              <a:p>
                <a:pPr marL="0" lvl="1" indent="0" eaLnBrk="1" hangingPunct="1">
                  <a:lnSpc>
                    <a:spcPct val="90000"/>
                  </a:lnSpc>
                  <a:buNone/>
                  <a:defRPr/>
                </a:pPr>
                <a:r>
                  <a:rPr lang="en-US" altLang="en-US" dirty="0" smtClean="0"/>
                  <a:t>A vertical line impulse through the origin (</a:t>
                </a:r>
                <a:r>
                  <a:rPr lang="el-GR" altLang="en-US" i="1" dirty="0" smtClean="0">
                    <a:latin typeface="Times New Roman" panose="02020603050405020304" pitchFamily="18" charset="0"/>
                    <a:cs typeface="Times New Roman" panose="02020603050405020304" pitchFamily="18" charset="0"/>
                  </a:rPr>
                  <a:t>θ</a:t>
                </a:r>
                <a:r>
                  <a:rPr lang="en-US" altLang="en-US" i="1"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0</a:t>
                </a:r>
                <a:r>
                  <a:rPr lang="en-US" altLang="en-US" i="1" dirty="0" smtClean="0">
                    <a:latin typeface="Times New Roman" panose="02020603050405020304" pitchFamily="18" charset="0"/>
                    <a:cs typeface="Times New Roman" panose="02020603050405020304" pitchFamily="18" charset="0"/>
                  </a:rPr>
                  <a:t>; l </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0</a:t>
                </a:r>
                <a:r>
                  <a:rPr lang="en-US" altLang="en-US" dirty="0" smtClean="0"/>
                  <a:t>)</a:t>
                </a:r>
              </a:p>
              <a:p>
                <a:pPr marL="0" lvl="1" indent="0" eaLnBrk="1" hangingPunct="1">
                  <a:lnSpc>
                    <a:spcPct val="90000"/>
                  </a:lnSpc>
                  <a:buNone/>
                  <a:defRPr/>
                </a:pPr>
                <a:r>
                  <a:rPr lang="en-US" altLang="en-US" b="0" dirty="0" smtClean="0">
                    <a:ea typeface="Cambria Math" panose="02040503050406030204" pitchFamily="18" charset="0"/>
                  </a:rPr>
                  <a:t>       </a:t>
                </a:r>
                <a14:m>
                  <m:oMath xmlns:m="http://schemas.openxmlformats.org/officeDocument/2006/math">
                    <m:r>
                      <a:rPr lang="en-US" altLang="en-US" b="0" i="1" smtClean="0">
                        <a:latin typeface="Cambria Math" panose="02040503050406030204" pitchFamily="18" charset="0"/>
                        <a:ea typeface="Cambria Math" panose="02040503050406030204" pitchFamily="18" charset="0"/>
                      </a:rPr>
                      <m:t>𝑓</m:t>
                    </m:r>
                    <m:d>
                      <m:dPr>
                        <m:ctrlPr>
                          <a:rPr lang="en-US" altLang="en-US" b="0" i="1" smtClean="0">
                            <a:latin typeface="Cambria Math" panose="02040503050406030204" pitchFamily="18" charset="0"/>
                            <a:ea typeface="Cambria Math" panose="02040503050406030204" pitchFamily="18" charset="0"/>
                          </a:rPr>
                        </m:ctrlPr>
                      </m:dPr>
                      <m:e>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 </m:t>
                        </m:r>
                        <m:r>
                          <a:rPr lang="en-US" altLang="en-US" b="0" i="1" smtClean="0">
                            <a:latin typeface="Cambria Math" panose="02040503050406030204" pitchFamily="18" charset="0"/>
                            <a:ea typeface="Cambria Math" panose="02040503050406030204" pitchFamily="18" charset="0"/>
                          </a:rPr>
                          <m:t>𝑦</m:t>
                        </m:r>
                      </m:e>
                    </m:d>
                    <m:r>
                      <a:rPr lang="en-US" altLang="en-US" b="0" i="1" smtClean="0">
                        <a:latin typeface="Cambria Math" panose="02040503050406030204" pitchFamily="18" charset="0"/>
                        <a:ea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a:ea typeface="Cambria Math"/>
                          </a:rPr>
                          <m:t>𝛿</m:t>
                        </m:r>
                      </m:e>
                      <m:sub>
                        <m:r>
                          <a:rPr lang="en-US" altLang="en-US" b="0" i="1" smtClean="0">
                            <a:latin typeface="Cambria Math"/>
                            <a:ea typeface="Cambria Math" panose="02040503050406030204" pitchFamily="18" charset="0"/>
                          </a:rPr>
                          <m:t>𝑙</m:t>
                        </m:r>
                      </m:sub>
                    </m:sSub>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m:t>
                    </m:r>
                  </m:oMath>
                </a14:m>
                <a:r>
                  <a:rPr lang="en-US" altLang="en-US" dirty="0"/>
                  <a:t> </a:t>
                </a:r>
                <a:endParaRPr lang="en-US" altLang="en-US" dirty="0" smtClean="0"/>
              </a:p>
              <a:p>
                <a:pPr marL="0" lvl="1" indent="0" eaLnBrk="1" hangingPunct="1">
                  <a:lnSpc>
                    <a:spcPct val="90000"/>
                  </a:lnSpc>
                  <a:buNone/>
                  <a:defRPr/>
                </a:pPr>
                <a:endParaRPr lang="en-US" altLang="en-US" dirty="0" smtClean="0"/>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152400" y="1066800"/>
                <a:ext cx="8915400" cy="1981200"/>
              </a:xfrm>
              <a:prstGeom prst="rect">
                <a:avLst/>
              </a:prstGeom>
              <a:blipFill rotWithShape="1">
                <a:blip r:embed="rId2"/>
                <a:stretch>
                  <a:fillRect l="-1367" t="-52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Rectangle 3"/>
          <p:cNvSpPr/>
          <p:nvPr/>
        </p:nvSpPr>
        <p:spPr>
          <a:xfrm>
            <a:off x="0" y="3048000"/>
            <a:ext cx="9272090" cy="523220"/>
          </a:xfrm>
          <a:prstGeom prst="rect">
            <a:avLst/>
          </a:prstGeom>
        </p:spPr>
        <p:txBody>
          <a:bodyPr wrap="none">
            <a:spAutoFit/>
          </a:bodyPr>
          <a:lstStyle/>
          <a:p>
            <a:r>
              <a:rPr lang="en-US" altLang="en-US" sz="2800" dirty="0" smtClean="0"/>
              <a:t>The output </a:t>
            </a:r>
            <a:r>
              <a:rPr lang="en-US" altLang="en-US" sz="2800" i="1" dirty="0" smtClean="0">
                <a:latin typeface="Times New Roman" panose="02020603050405020304" pitchFamily="18" charset="0"/>
                <a:cs typeface="Times New Roman" panose="02020603050405020304" pitchFamily="18" charset="0"/>
              </a:rPr>
              <a:t>g</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x, y</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 </a:t>
            </a:r>
            <a:r>
              <a:rPr lang="en-US" altLang="en-US" sz="2800" dirty="0" smtClean="0"/>
              <a:t>of isotropic system for the input </a:t>
            </a:r>
            <a:r>
              <a:rPr lang="en-US" altLang="en-US" sz="2800" i="1" dirty="0" smtClean="0">
                <a:latin typeface="Times New Roman" panose="02020603050405020304" pitchFamily="18" charset="0"/>
                <a:cs typeface="Times New Roman" panose="02020603050405020304" pitchFamily="18" charset="0"/>
              </a:rPr>
              <a:t>f</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x, y</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 </a:t>
            </a:r>
            <a:r>
              <a:rPr lang="en-US" altLang="en-US" sz="2800" dirty="0" smtClean="0"/>
              <a:t>is</a:t>
            </a:r>
            <a:endParaRPr lang="en-US" sz="2800" dirty="0"/>
          </a:p>
        </p:txBody>
      </p:sp>
      <mc:AlternateContent xmlns:mc="http://schemas.openxmlformats.org/markup-compatibility/2006" xmlns:a14="http://schemas.microsoft.com/office/drawing/2010/main">
        <mc:Choice Requires="a14">
          <p:sp>
            <p:nvSpPr>
              <p:cNvPr id="5" name="TextBox 4"/>
              <p:cNvSpPr txBox="1"/>
              <p:nvPr/>
            </p:nvSpPr>
            <p:spPr>
              <a:xfrm>
                <a:off x="381000" y="3657600"/>
                <a:ext cx="6969087"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𝑔</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e>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rPr>
                                <m:t>h</m:t>
                              </m:r>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𝜉</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𝑓</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𝜉</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𝜉</m:t>
                              </m:r>
                              <m:r>
                                <a:rPr lang="en-US" sz="2800" b="0" i="1" smtClean="0">
                                  <a:latin typeface="Cambria Math" panose="02040503050406030204" pitchFamily="18" charset="0"/>
                                  <a:ea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𝜂</m:t>
                              </m:r>
                            </m:e>
                          </m:nary>
                        </m:e>
                      </m:nary>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3657600"/>
                <a:ext cx="6969087" cy="92961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42977" y="4800600"/>
                <a:ext cx="5462778" cy="9588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e>
                          <m:d>
                            <m:dPr>
                              <m:begChr m:val="["/>
                              <m:endChr m:val="]"/>
                              <m:ctrlPr>
                                <a:rPr lang="en-US" sz="2800" b="0" i="1" smtClean="0">
                                  <a:latin typeface="Cambria Math" panose="02040503050406030204" pitchFamily="18" charset="0"/>
                                </a:rPr>
                              </m:ctrlPr>
                            </m:dPr>
                            <m:e>
                              <m:nary>
                                <m:naryPr>
                                  <m:ctrlPr>
                                    <a:rPr lang="en-US" sz="2800" i="1">
                                      <a:latin typeface="Cambria Math" panose="02040503050406030204" pitchFamily="18" charset="0"/>
                                    </a:rPr>
                                  </m:ctrlPr>
                                </m:naryPr>
                                <m:sub>
                                  <m:r>
                                    <m:rPr>
                                      <m:brk m:alnAt="23"/>
                                    </m:rP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ub>
                                <m:sup>
                                  <m:r>
                                    <a:rPr lang="en-US" sz="2800" i="1">
                                      <a:latin typeface="Cambria Math" panose="02040503050406030204" pitchFamily="18" charset="0"/>
                                      <a:ea typeface="Cambria Math" panose="02040503050406030204" pitchFamily="18" charset="0"/>
                                    </a:rPr>
                                    <m:t>∞</m:t>
                                  </m:r>
                                </m:sup>
                                <m:e>
                                  <m:r>
                                    <a:rPr lang="en-US" sz="2800" i="1">
                                      <a:latin typeface="Cambria Math" panose="02040503050406030204" pitchFamily="18" charset="0"/>
                                    </a:rPr>
                                    <m:t>h</m:t>
                                  </m:r>
                                  <m:d>
                                    <m:dPr>
                                      <m:ctrlPr>
                                        <a:rPr lang="en-US" sz="2800" i="1">
                                          <a:latin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𝜉</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𝜂</m:t>
                                      </m:r>
                                    </m:e>
                                  </m:d>
                                  <m:sSub>
                                    <m:sSubPr>
                                      <m:ctrlPr>
                                        <a:rPr lang="en-US" sz="2800" i="1" smtClean="0">
                                          <a:latin typeface="Cambria Math" panose="02040503050406030204" pitchFamily="18" charset="0"/>
                                          <a:ea typeface="Cambria Math" panose="02040503050406030204" pitchFamily="18" charset="0"/>
                                        </a:rPr>
                                      </m:ctrlPr>
                                    </m:sSubPr>
                                    <m:e>
                                      <m:r>
                                        <a:rPr lang="en-US" sz="2800" i="1" smtClean="0">
                                          <a:latin typeface="Cambria Math"/>
                                          <a:ea typeface="Cambria Math"/>
                                        </a:rPr>
                                        <m:t>𝛿</m:t>
                                      </m:r>
                                    </m:e>
                                    <m:sub>
                                      <m:r>
                                        <a:rPr lang="en-US" sz="2800" b="0" i="1" smtClean="0">
                                          <a:latin typeface="Cambria Math"/>
                                          <a:ea typeface="Cambria Math" panose="02040503050406030204" pitchFamily="18" charset="0"/>
                                        </a:rPr>
                                        <m:t>𝑙</m:t>
                                      </m:r>
                                    </m:sub>
                                  </m:sSub>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𝜉</m:t>
                                      </m:r>
                                    </m:e>
                                  </m:d>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𝜉</m:t>
                                  </m:r>
                                </m:e>
                              </m:nary>
                            </m:e>
                          </m:d>
                          <m:r>
                            <a:rPr lang="en-US" sz="2800" b="0" i="1" smtClean="0">
                              <a:latin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𝜂</m:t>
                          </m:r>
                        </m:e>
                      </m:nary>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542977" y="4800600"/>
                <a:ext cx="5462778" cy="95885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606549" y="5822948"/>
                <a:ext cx="2508251"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𝜂</m:t>
                          </m:r>
                          <m:r>
                            <a:rPr lang="en-US" sz="2800" b="0" i="1" smtClean="0">
                              <a:latin typeface="Cambria Math" panose="02040503050406030204" pitchFamily="18" charset="0"/>
                            </a:rPr>
                            <m:t>)</m:t>
                          </m:r>
                          <m:r>
                            <a:rPr lang="en-US" sz="2800" b="0" i="1" smtClean="0">
                              <a:latin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𝜂</m:t>
                          </m:r>
                        </m:e>
                      </m:nary>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606549" y="5822948"/>
                <a:ext cx="2508251" cy="929613"/>
              </a:xfrm>
              <a:prstGeom prst="rect">
                <a:avLst/>
              </a:prstGeom>
              <a:blipFill rotWithShape="1">
                <a:blip r:embed="rId5"/>
                <a:stretch>
                  <a:fillRect/>
                </a:stretch>
              </a:blipFill>
            </p:spPr>
            <p:txBody>
              <a:bodyPr/>
              <a:lstStyle/>
              <a:p>
                <a:r>
                  <a:rPr lang="en-US">
                    <a:noFill/>
                  </a:rPr>
                  <a:t> </a:t>
                </a:r>
              </a:p>
            </p:txBody>
          </p:sp>
        </mc:Fallback>
      </mc:AlternateContent>
      <p:sp>
        <p:nvSpPr>
          <p:cNvPr id="6" name="Rectangle 5"/>
          <p:cNvSpPr/>
          <p:nvPr/>
        </p:nvSpPr>
        <p:spPr>
          <a:xfrm>
            <a:off x="4490791" y="6149269"/>
            <a:ext cx="4424609" cy="480131"/>
          </a:xfrm>
          <a:prstGeom prst="rect">
            <a:avLst/>
          </a:prstGeom>
        </p:spPr>
        <p:txBody>
          <a:bodyPr wrap="none">
            <a:spAutoFit/>
          </a:bodyPr>
          <a:lstStyle/>
          <a:p>
            <a:pPr marL="0" lvl="1" indent="0" eaLnBrk="1" hangingPunct="1">
              <a:lnSpc>
                <a:spcPct val="90000"/>
              </a:lnSpc>
              <a:buNone/>
              <a:defRPr/>
            </a:pPr>
            <a:r>
              <a:rPr lang="en-US" altLang="en-US" sz="2800" dirty="0" smtClean="0">
                <a:solidFill>
                  <a:srgbClr val="CC0000"/>
                </a:solidFill>
              </a:rPr>
              <a:t>Line spread function </a:t>
            </a:r>
            <a:r>
              <a:rPr lang="en-US" altLang="en-US" sz="2800" dirty="0" smtClean="0"/>
              <a:t>(LSF)</a:t>
            </a:r>
            <a:endParaRPr lang="en-US" altLang="en-US" sz="2800" dirty="0"/>
          </a:p>
        </p:txBody>
      </p:sp>
      <p:grpSp>
        <p:nvGrpSpPr>
          <p:cNvPr id="16" name="Group 15"/>
          <p:cNvGrpSpPr/>
          <p:nvPr/>
        </p:nvGrpSpPr>
        <p:grpSpPr>
          <a:xfrm>
            <a:off x="8534400" y="3789408"/>
            <a:ext cx="533400" cy="2062118"/>
            <a:chOff x="7952809" y="3789408"/>
            <a:chExt cx="533400" cy="2062118"/>
          </a:xfrm>
        </p:grpSpPr>
        <p:sp>
          <p:nvSpPr>
            <p:cNvPr id="18" name="Rectangle 17"/>
            <p:cNvSpPr/>
            <p:nvPr/>
          </p:nvSpPr>
          <p:spPr>
            <a:xfrm>
              <a:off x="7952809" y="3789408"/>
              <a:ext cx="533400" cy="2047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8126953" y="3794126"/>
              <a:ext cx="195263" cy="2057400"/>
            </a:xfrm>
            <a:prstGeom prst="rect">
              <a:avLst/>
            </a:prstGeom>
          </p:spPr>
        </p:pic>
      </p:grpSp>
      <p:grpSp>
        <p:nvGrpSpPr>
          <p:cNvPr id="8" name="Group 7"/>
          <p:cNvGrpSpPr/>
          <p:nvPr/>
        </p:nvGrpSpPr>
        <p:grpSpPr>
          <a:xfrm>
            <a:off x="8534400" y="964398"/>
            <a:ext cx="533400" cy="2047875"/>
            <a:chOff x="426265" y="4587213"/>
            <a:chExt cx="533400" cy="2047875"/>
          </a:xfrm>
        </p:grpSpPr>
        <p:sp>
          <p:nvSpPr>
            <p:cNvPr id="7" name="Rectangle 6"/>
            <p:cNvSpPr/>
            <p:nvPr/>
          </p:nvSpPr>
          <p:spPr>
            <a:xfrm>
              <a:off x="426265" y="4587213"/>
              <a:ext cx="533400" cy="2047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stretch>
              <a:fillRect/>
            </a:stretch>
          </p:blipFill>
          <p:spPr>
            <a:xfrm>
              <a:off x="588029" y="4587213"/>
              <a:ext cx="200045" cy="2047875"/>
            </a:xfrm>
            <a:prstGeom prst="rect">
              <a:avLst/>
            </a:prstGeom>
          </p:spPr>
        </p:pic>
      </p:grpSp>
    </p:spTree>
    <p:extLst>
      <p:ext uri="{BB962C8B-B14F-4D97-AF65-F5344CB8AC3E}">
        <p14:creationId xmlns:p14="http://schemas.microsoft.com/office/powerpoint/2010/main" val="885189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Line Spread Function (LSF)</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295400" y="1584987"/>
                <a:ext cx="3233065"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𝑙</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𝜂</m:t>
                          </m:r>
                          <m:r>
                            <a:rPr lang="en-US" sz="2800" b="0" i="1" smtClean="0">
                              <a:latin typeface="Cambria Math" panose="02040503050406030204" pitchFamily="18" charset="0"/>
                            </a:rPr>
                            <m:t>)</m:t>
                          </m:r>
                          <m:r>
                            <a:rPr lang="en-US" sz="2800" b="0" i="1" smtClean="0">
                              <a:latin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𝜂</m:t>
                          </m:r>
                        </m:e>
                      </m:nary>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95400" y="1584987"/>
                <a:ext cx="3233065" cy="929613"/>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228600" y="1028657"/>
            <a:ext cx="7962436" cy="480131"/>
          </a:xfrm>
          <a:prstGeom prst="rect">
            <a:avLst/>
          </a:prstGeom>
        </p:spPr>
        <p:txBody>
          <a:bodyPr wrap="none">
            <a:spAutoFit/>
          </a:bodyPr>
          <a:lstStyle/>
          <a:p>
            <a:pPr marL="0" lvl="1" indent="0" eaLnBrk="1" hangingPunct="1">
              <a:lnSpc>
                <a:spcPct val="90000"/>
              </a:lnSpc>
              <a:buNone/>
              <a:defRPr/>
            </a:pPr>
            <a:r>
              <a:rPr lang="en-US" altLang="en-US" sz="2800" dirty="0" smtClean="0"/>
              <a:t>Line spread function </a:t>
            </a:r>
            <a:r>
              <a:rPr lang="en-US" altLang="en-US" sz="2800" i="1" dirty="0" smtClean="0">
                <a:latin typeface="Times New Roman" panose="02020603050405020304" pitchFamily="18" charset="0"/>
                <a:cs typeface="Times New Roman" panose="02020603050405020304" pitchFamily="18" charset="0"/>
              </a:rPr>
              <a:t>l</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x</a:t>
            </a:r>
            <a:r>
              <a:rPr lang="en-US" altLang="en-US" sz="2800" dirty="0" smtClean="0">
                <a:latin typeface="Times New Roman" panose="02020603050405020304" pitchFamily="18" charset="0"/>
                <a:cs typeface="Times New Roman" panose="02020603050405020304" pitchFamily="18" charset="0"/>
              </a:rPr>
              <a:t>) is related to the PSF </a:t>
            </a:r>
            <a:r>
              <a:rPr lang="en-US" altLang="en-US" sz="2800" i="1" dirty="0" smtClean="0">
                <a:latin typeface="Times New Roman" panose="02020603050405020304" pitchFamily="18" charset="0"/>
                <a:cs typeface="Times New Roman" panose="02020603050405020304" pitchFamily="18" charset="0"/>
              </a:rPr>
              <a:t>h</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x</a:t>
            </a:r>
            <a:r>
              <a:rPr lang="en-US" altLang="en-US" sz="2800" dirty="0" smtClean="0">
                <a:latin typeface="Times New Roman" panose="02020603050405020304" pitchFamily="18" charset="0"/>
                <a:cs typeface="Times New Roman" panose="02020603050405020304" pitchFamily="18" charset="0"/>
              </a:rPr>
              <a:t>, </a:t>
            </a:r>
            <a:r>
              <a:rPr lang="en-US" altLang="en-US" sz="2800" i="1" dirty="0" smtClean="0">
                <a:latin typeface="Times New Roman" panose="02020603050405020304" pitchFamily="18" charset="0"/>
                <a:cs typeface="Times New Roman" panose="02020603050405020304" pitchFamily="18" charset="0"/>
              </a:rPr>
              <a:t>y</a:t>
            </a:r>
            <a:r>
              <a:rPr lang="en-US"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228600" y="2720269"/>
            <a:ext cx="8624477" cy="867930"/>
          </a:xfrm>
          <a:prstGeom prst="rect">
            <a:avLst/>
          </a:prstGeom>
        </p:spPr>
        <p:txBody>
          <a:bodyPr wrap="none">
            <a:spAutoFit/>
          </a:bodyPr>
          <a:lstStyle/>
          <a:p>
            <a:pPr marL="0" lvl="1" indent="0" eaLnBrk="1" hangingPunct="1">
              <a:lnSpc>
                <a:spcPct val="90000"/>
              </a:lnSpc>
              <a:buNone/>
              <a:defRPr/>
            </a:pPr>
            <a:r>
              <a:rPr lang="en-US" altLang="en-US" sz="2800" dirty="0" smtClean="0"/>
              <a:t>Since the PSF </a:t>
            </a:r>
            <a:r>
              <a:rPr lang="en-US" altLang="en-US" sz="2800" i="1" dirty="0" smtClean="0">
                <a:latin typeface="Times New Roman" panose="02020603050405020304" pitchFamily="18" charset="0"/>
                <a:cs typeface="Times New Roman" panose="02020603050405020304" pitchFamily="18" charset="0"/>
              </a:rPr>
              <a:t>h</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x</a:t>
            </a:r>
            <a:r>
              <a:rPr lang="en-US" altLang="en-US" sz="2800" i="1" dirty="0">
                <a:latin typeface="Times New Roman" panose="02020603050405020304" pitchFamily="18" charset="0"/>
                <a:cs typeface="Times New Roman" panose="02020603050405020304" pitchFamily="18" charset="0"/>
              </a:rPr>
              <a:t>, </a:t>
            </a:r>
            <a:r>
              <a:rPr lang="en-US" altLang="en-US" sz="2800" i="1" dirty="0" smtClean="0">
                <a:latin typeface="Times New Roman" panose="02020603050405020304" pitchFamily="18" charset="0"/>
                <a:cs typeface="Times New Roman" panose="02020603050405020304" pitchFamily="18" charset="0"/>
              </a:rPr>
              <a:t>y</a:t>
            </a:r>
            <a:r>
              <a:rPr lang="en-US" altLang="en-US" sz="2800" dirty="0" smtClean="0">
                <a:latin typeface="Times New Roman" panose="02020603050405020304" pitchFamily="18" charset="0"/>
                <a:cs typeface="Times New Roman" panose="02020603050405020304" pitchFamily="18" charset="0"/>
              </a:rPr>
              <a:t>)</a:t>
            </a:r>
            <a:r>
              <a:rPr lang="en-US" altLang="en-US" sz="2800" dirty="0" smtClean="0"/>
              <a:t> is isotropic then </a:t>
            </a:r>
            <a:r>
              <a:rPr lang="en-US" altLang="en-US" sz="2800" i="1" dirty="0" smtClean="0">
                <a:latin typeface="Times New Roman" panose="02020603050405020304" pitchFamily="18" charset="0"/>
                <a:cs typeface="Times New Roman" panose="02020603050405020304" pitchFamily="18" charset="0"/>
              </a:rPr>
              <a:t>l</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x</a:t>
            </a:r>
            <a:r>
              <a:rPr lang="en-US" altLang="en-US" sz="2800" dirty="0" smtClean="0">
                <a:latin typeface="Times New Roman" panose="02020603050405020304" pitchFamily="18" charset="0"/>
                <a:cs typeface="Times New Roman" panose="02020603050405020304" pitchFamily="18" charset="0"/>
              </a:rPr>
              <a:t>) is symmetric</a:t>
            </a:r>
          </a:p>
          <a:p>
            <a:pPr marL="0" lvl="1" indent="0" eaLnBrk="1" hangingPunct="1">
              <a:lnSpc>
                <a:spcPct val="90000"/>
              </a:lnSpc>
              <a:buNone/>
              <a:defRPr/>
            </a:pPr>
            <a:r>
              <a:rPr lang="en-US" altLang="en-US" sz="2800" i="1" dirty="0" smtClean="0">
                <a:latin typeface="Times New Roman" panose="02020603050405020304" pitchFamily="18" charset="0"/>
                <a:cs typeface="Times New Roman" panose="02020603050405020304" pitchFamily="18" charset="0"/>
              </a:rPr>
              <a:t>          l</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x</a:t>
            </a:r>
            <a:r>
              <a:rPr lang="en-US" altLang="en-US" sz="2800" dirty="0" smtClean="0">
                <a:latin typeface="Times New Roman" panose="02020603050405020304" pitchFamily="18" charset="0"/>
                <a:cs typeface="Times New Roman" panose="02020603050405020304" pitchFamily="18" charset="0"/>
              </a:rPr>
              <a:t>) = </a:t>
            </a:r>
            <a:r>
              <a:rPr lang="en-US" altLang="en-US" sz="2800" i="1" dirty="0">
                <a:latin typeface="Times New Roman" panose="02020603050405020304" pitchFamily="18" charset="0"/>
                <a:cs typeface="Times New Roman" panose="02020603050405020304" pitchFamily="18" charset="0"/>
              </a:rPr>
              <a:t>l</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x</a:t>
            </a:r>
            <a:r>
              <a:rPr lang="en-US" altLang="en-US" sz="2800" dirty="0">
                <a:latin typeface="Times New Roman" panose="02020603050405020304" pitchFamily="18" charset="0"/>
                <a:cs typeface="Times New Roman" panose="02020603050405020304" pitchFamily="18" charset="0"/>
              </a:rPr>
              <a:t>)</a:t>
            </a:r>
          </a:p>
        </p:txBody>
      </p:sp>
      <p:sp>
        <p:nvSpPr>
          <p:cNvPr id="14" name="Rectangle 13"/>
          <p:cNvSpPr/>
          <p:nvPr/>
        </p:nvSpPr>
        <p:spPr>
          <a:xfrm>
            <a:off x="228600" y="3634669"/>
            <a:ext cx="8026556" cy="480131"/>
          </a:xfrm>
          <a:prstGeom prst="rect">
            <a:avLst/>
          </a:prstGeom>
        </p:spPr>
        <p:txBody>
          <a:bodyPr wrap="none">
            <a:spAutoFit/>
          </a:bodyPr>
          <a:lstStyle/>
          <a:p>
            <a:pPr marL="0" lvl="1" indent="0" eaLnBrk="1" hangingPunct="1">
              <a:lnSpc>
                <a:spcPct val="90000"/>
              </a:lnSpc>
              <a:buNone/>
              <a:defRPr/>
            </a:pPr>
            <a:r>
              <a:rPr lang="en-US" altLang="en-US" sz="2800" dirty="0" smtClean="0"/>
              <a:t>The 1-D Fourier transform </a:t>
            </a:r>
            <a:r>
              <a:rPr lang="en-US" altLang="en-US" sz="2800" i="1" dirty="0" smtClean="0">
                <a:latin typeface="Times New Roman" panose="02020603050405020304" pitchFamily="18" charset="0"/>
                <a:cs typeface="Times New Roman" panose="02020603050405020304" pitchFamily="18" charset="0"/>
              </a:rPr>
              <a:t>L</a:t>
            </a:r>
            <a:r>
              <a:rPr lang="en-US" altLang="en-US" sz="2800" dirty="0" smtClean="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u</a:t>
            </a:r>
            <a:r>
              <a:rPr lang="en-US" altLang="en-US" sz="2800" dirty="0" smtClean="0">
                <a:latin typeface="Times New Roman" panose="02020603050405020304" pitchFamily="18" charset="0"/>
                <a:cs typeface="Times New Roman" panose="02020603050405020304" pitchFamily="18" charset="0"/>
              </a:rPr>
              <a:t>)</a:t>
            </a:r>
            <a:r>
              <a:rPr lang="en-US" altLang="en-US" sz="2800" dirty="0" smtClean="0"/>
              <a:t> of the LSF </a:t>
            </a:r>
            <a:r>
              <a:rPr lang="en-US" altLang="en-US" sz="2800" i="1" dirty="0" smtClean="0">
                <a:latin typeface="Times New Roman" panose="02020603050405020304" pitchFamily="18" charset="0"/>
                <a:cs typeface="Times New Roman" panose="02020603050405020304" pitchFamily="18" charset="0"/>
              </a:rPr>
              <a:t>l</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x</a:t>
            </a:r>
            <a:r>
              <a:rPr lang="en-US" altLang="en-US" sz="2800" dirty="0" smtClean="0">
                <a:latin typeface="Times New Roman" panose="02020603050405020304" pitchFamily="18" charset="0"/>
                <a:cs typeface="Times New Roman" panose="02020603050405020304" pitchFamily="18" charset="0"/>
              </a:rPr>
              <a:t>) is</a:t>
            </a:r>
            <a:endParaRPr lang="en-US" alt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3661150" y="6255322"/>
            <a:ext cx="2252540" cy="523220"/>
          </a:xfrm>
          <a:prstGeom prst="rect">
            <a:avLst/>
          </a:prstGeom>
        </p:spPr>
        <p:txBody>
          <a:bodyPr wrap="none">
            <a:spAutoFit/>
          </a:bodyPr>
          <a:lstStyle/>
          <a:p>
            <a:r>
              <a:rPr lang="en-US" altLang="en-US" sz="2800" i="1" dirty="0">
                <a:solidFill>
                  <a:srgbClr val="000000"/>
                </a:solidFill>
                <a:latin typeface="Times New Roman" panose="02020603050405020304" pitchFamily="18" charset="0"/>
                <a:cs typeface="Times New Roman" panose="02020603050405020304" pitchFamily="18" charset="0"/>
              </a:rPr>
              <a:t>L</a:t>
            </a:r>
            <a:r>
              <a:rPr lang="en-US" altLang="en-US" sz="2800" dirty="0">
                <a:solidFill>
                  <a:srgbClr val="000000"/>
                </a:solidFill>
                <a:latin typeface="Times New Roman" panose="02020603050405020304" pitchFamily="18" charset="0"/>
                <a:cs typeface="Times New Roman" panose="02020603050405020304" pitchFamily="18" charset="0"/>
              </a:rPr>
              <a:t>(</a:t>
            </a:r>
            <a:r>
              <a:rPr lang="en-US" altLang="en-US" sz="2800" i="1" dirty="0">
                <a:solidFill>
                  <a:srgbClr val="000000"/>
                </a:solidFill>
                <a:latin typeface="Times New Roman" panose="02020603050405020304" pitchFamily="18" charset="0"/>
                <a:cs typeface="Times New Roman" panose="02020603050405020304" pitchFamily="18" charset="0"/>
              </a:rPr>
              <a:t>u</a:t>
            </a:r>
            <a:r>
              <a:rPr lang="en-US" altLang="en-US" sz="2800" dirty="0" smtClean="0">
                <a:solidFill>
                  <a:srgbClr val="000000"/>
                </a:solidFill>
                <a:latin typeface="Times New Roman" panose="02020603050405020304" pitchFamily="18" charset="0"/>
                <a:cs typeface="Times New Roman" panose="02020603050405020304" pitchFamily="18" charset="0"/>
              </a:rPr>
              <a:t>)</a:t>
            </a:r>
            <a:r>
              <a:rPr lang="en-US" altLang="en-US" sz="2800" dirty="0" smtClean="0">
                <a:solidFill>
                  <a:srgbClr val="000000"/>
                </a:solidFill>
              </a:rPr>
              <a:t> = </a:t>
            </a:r>
            <a:r>
              <a:rPr lang="en-US" altLang="en-US" sz="2800" i="1" dirty="0" smtClean="0">
                <a:solidFill>
                  <a:srgbClr val="000000"/>
                </a:solidFill>
                <a:latin typeface="Times New Roman" panose="02020603050405020304" pitchFamily="18" charset="0"/>
                <a:cs typeface="Times New Roman" panose="02020603050405020304" pitchFamily="18" charset="0"/>
              </a:rPr>
              <a:t>H</a:t>
            </a:r>
            <a:r>
              <a:rPr lang="en-US" altLang="en-US" sz="2800" dirty="0" smtClean="0">
                <a:solidFill>
                  <a:srgbClr val="000000"/>
                </a:solidFill>
                <a:latin typeface="Times New Roman" panose="02020603050405020304" pitchFamily="18" charset="0"/>
                <a:cs typeface="Times New Roman" panose="02020603050405020304" pitchFamily="18" charset="0"/>
              </a:rPr>
              <a:t>(</a:t>
            </a:r>
            <a:r>
              <a:rPr lang="en-US" altLang="en-US" sz="2800" i="1" dirty="0" smtClean="0">
                <a:solidFill>
                  <a:srgbClr val="000000"/>
                </a:solidFill>
                <a:latin typeface="Times New Roman" panose="02020603050405020304" pitchFamily="18" charset="0"/>
                <a:cs typeface="Times New Roman" panose="02020603050405020304" pitchFamily="18" charset="0"/>
              </a:rPr>
              <a:t>u, </a:t>
            </a:r>
            <a:r>
              <a:rPr lang="en-US" altLang="en-US" sz="2800" dirty="0" smtClean="0">
                <a:solidFill>
                  <a:srgbClr val="000000"/>
                </a:solidFill>
                <a:latin typeface="Times New Roman" panose="02020603050405020304" pitchFamily="18" charset="0"/>
                <a:cs typeface="Times New Roman" panose="02020603050405020304" pitchFamily="18" charset="0"/>
              </a:rPr>
              <a:t>0)</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699250" y="4292688"/>
                <a:ext cx="4088170"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𝐿</m:t>
                      </m:r>
                      <m:r>
                        <a:rPr lang="en-US" sz="2800" b="0" i="1" smtClean="0">
                          <a:latin typeface="Cambria Math" panose="02040503050406030204" pitchFamily="18" charset="0"/>
                        </a:rPr>
                        <m:t>(</m:t>
                      </m:r>
                      <m:r>
                        <a:rPr lang="en-US" sz="2800" b="0" i="1" smtClean="0">
                          <a:latin typeface="Cambria Math"/>
                        </a:rPr>
                        <m:t>𝑢</m:t>
                      </m:r>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a:ea typeface="Cambria Math" panose="02040503050406030204" pitchFamily="18" charset="0"/>
                            </a:rPr>
                            <m:t>𝑙</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a:rPr>
                                <m:t>𝑒</m:t>
                              </m:r>
                            </m:e>
                            <m:sup>
                              <m:r>
                                <a:rPr lang="en-US" sz="2800" b="0" i="1" smtClean="0">
                                  <a:latin typeface="Cambria Math"/>
                                </a:rPr>
                                <m:t>−</m:t>
                              </m:r>
                              <m:r>
                                <a:rPr lang="en-US" sz="2800" b="0" i="1" smtClean="0">
                                  <a:latin typeface="Cambria Math"/>
                                </a:rPr>
                                <m:t>𝑗</m:t>
                              </m:r>
                              <m:r>
                                <a:rPr lang="en-US" sz="2800" b="0" i="1" smtClean="0">
                                  <a:latin typeface="Cambria Math"/>
                                </a:rPr>
                                <m:t>2</m:t>
                              </m:r>
                              <m:r>
                                <a:rPr lang="en-US" sz="2800" b="0" i="1" smtClean="0">
                                  <a:latin typeface="Cambria Math"/>
                                  <a:ea typeface="Cambria Math"/>
                                </a:rPr>
                                <m:t>𝜋</m:t>
                              </m:r>
                              <m:r>
                                <a:rPr lang="en-US" sz="2800" b="0" i="1" smtClean="0">
                                  <a:latin typeface="Cambria Math"/>
                                  <a:ea typeface="Cambria Math"/>
                                </a:rPr>
                                <m:t>𝑢𝑥</m:t>
                              </m:r>
                            </m:sup>
                          </m:sSup>
                          <m:r>
                            <a:rPr lang="en-US" sz="2800" b="0" i="1" smtClean="0">
                              <a:latin typeface="Cambria Math"/>
                            </a:rPr>
                            <m:t>𝑑𝑥</m:t>
                          </m:r>
                        </m:e>
                      </m:nary>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99250" y="4292688"/>
                <a:ext cx="4088170" cy="92961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99250" y="5334000"/>
                <a:ext cx="5544979"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𝐿</m:t>
                      </m:r>
                      <m:r>
                        <a:rPr lang="en-US" sz="2800" b="0" i="1" smtClean="0">
                          <a:latin typeface="Cambria Math" panose="02040503050406030204" pitchFamily="18" charset="0"/>
                        </a:rPr>
                        <m:t>(</m:t>
                      </m:r>
                      <m:r>
                        <a:rPr lang="en-US" sz="2800" b="0" i="1" smtClean="0">
                          <a:latin typeface="Cambria Math"/>
                        </a:rPr>
                        <m:t>𝑢</m:t>
                      </m:r>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a:rPr>
                            <m:t>−</m:t>
                          </m:r>
                          <m:r>
                            <a:rPr lang="en-US" sz="2800" b="0" i="1" smtClean="0">
                              <a:latin typeface="Cambria Math"/>
                              <a:ea typeface="Cambria Math"/>
                            </a:rPr>
                            <m:t>∞</m:t>
                          </m:r>
                        </m:sub>
                        <m:sup>
                          <m:r>
                            <a:rPr lang="en-US" sz="2800" b="0" i="1" smtClean="0">
                              <a:latin typeface="Cambria Math"/>
                              <a:ea typeface="Cambria Math"/>
                            </a:rPr>
                            <m:t>∞</m:t>
                          </m:r>
                        </m:sup>
                        <m:e>
                          <m:nary>
                            <m:naryPr>
                              <m:ctrlPr>
                                <a:rPr lang="en-US" sz="2800" i="1">
                                  <a:latin typeface="Cambria Math" panose="02040503050406030204" pitchFamily="18" charset="0"/>
                                </a:rPr>
                              </m:ctrlPr>
                            </m:naryPr>
                            <m:sub>
                              <m:r>
                                <m:rPr>
                                  <m:brk m:alnAt="23"/>
                                </m:rP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ub>
                            <m:sup>
                              <m:r>
                                <a:rPr lang="en-US" sz="2800" i="1">
                                  <a:latin typeface="Cambria Math" panose="02040503050406030204" pitchFamily="18" charset="0"/>
                                  <a:ea typeface="Cambria Math" panose="02040503050406030204" pitchFamily="18" charset="0"/>
                                </a:rPr>
                                <m:t>∞</m:t>
                              </m:r>
                            </m:sup>
                            <m:e>
                              <m:r>
                                <a:rPr lang="en-US" sz="2800" b="0" i="1" smtClean="0">
                                  <a:latin typeface="Cambria Math"/>
                                  <a:ea typeface="Cambria Math" panose="02040503050406030204" pitchFamily="18" charset="0"/>
                                </a:rPr>
                                <m:t>h</m:t>
                              </m:r>
                              <m:r>
                                <a:rPr lang="en-US" sz="2800" i="1">
                                  <a:latin typeface="Cambria Math" panose="02040503050406030204" pitchFamily="18" charset="0"/>
                                </a:rPr>
                                <m:t>(</m:t>
                              </m:r>
                              <m:r>
                                <a:rPr lang="en-US" sz="2800" i="1">
                                  <a:latin typeface="Cambria Math" panose="02040503050406030204" pitchFamily="18" charset="0"/>
                                </a:rPr>
                                <m:t>𝑥</m:t>
                              </m:r>
                              <m:r>
                                <a:rPr lang="en-US" sz="2800" b="0" i="1" smtClean="0">
                                  <a:latin typeface="Cambria Math"/>
                                </a:rPr>
                                <m:t>,</m:t>
                              </m:r>
                              <m:r>
                                <a:rPr lang="en-US" sz="2800" i="1">
                                  <a:latin typeface="Cambria Math" panose="02040503050406030204" pitchFamily="18" charset="0"/>
                                  <a:ea typeface="Cambria Math" panose="02040503050406030204" pitchFamily="18" charset="0"/>
                                </a:rPr>
                                <m:t>𝜂</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a:rPr>
                                    <m:t>𝑒</m:t>
                                  </m:r>
                                </m:e>
                                <m:sup>
                                  <m:r>
                                    <a:rPr lang="en-US" sz="2800" i="1">
                                      <a:latin typeface="Cambria Math"/>
                                    </a:rPr>
                                    <m:t>−</m:t>
                                  </m:r>
                                  <m:r>
                                    <a:rPr lang="en-US" sz="2800" i="1">
                                      <a:latin typeface="Cambria Math"/>
                                    </a:rPr>
                                    <m:t>𝑗</m:t>
                                  </m:r>
                                  <m:r>
                                    <a:rPr lang="en-US" sz="2800" i="1">
                                      <a:latin typeface="Cambria Math"/>
                                    </a:rPr>
                                    <m:t>2</m:t>
                                  </m:r>
                                  <m:r>
                                    <a:rPr lang="en-US" sz="2800" i="1">
                                      <a:latin typeface="Cambria Math"/>
                                      <a:ea typeface="Cambria Math"/>
                                    </a:rPr>
                                    <m:t>𝜋</m:t>
                                  </m:r>
                                  <m:r>
                                    <a:rPr lang="en-US" sz="2800" i="1">
                                      <a:latin typeface="Cambria Math"/>
                                      <a:ea typeface="Cambria Math"/>
                                    </a:rPr>
                                    <m:t>𝑢𝑥</m:t>
                                  </m:r>
                                </m:sup>
                              </m:sSup>
                              <m:r>
                                <a:rPr lang="en-US" sz="2800" i="1">
                                  <a:latin typeface="Cambria Math"/>
                                </a:rPr>
                                <m:t>𝑑𝑥</m:t>
                              </m:r>
                              <m:r>
                                <a:rPr lang="en-US" sz="2800" b="0" i="1" smtClean="0">
                                  <a:latin typeface="Cambria Math"/>
                                </a:rPr>
                                <m:t>𝑑</m:t>
                              </m:r>
                              <m:r>
                                <a:rPr lang="en-US" sz="2800" i="1">
                                  <a:latin typeface="Cambria Math" panose="02040503050406030204" pitchFamily="18" charset="0"/>
                                  <a:ea typeface="Cambria Math" panose="02040503050406030204" pitchFamily="18" charset="0"/>
                                </a:rPr>
                                <m:t>𝜂</m:t>
                              </m:r>
                            </m:e>
                          </m:nary>
                        </m:e>
                      </m:nary>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699250" y="5334000"/>
                <a:ext cx="5544979" cy="929613"/>
              </a:xfrm>
              <a:prstGeom prst="rect">
                <a:avLst/>
              </a:prstGeom>
              <a:blipFill rotWithShape="1">
                <a:blip r:embed="rId4"/>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029200"/>
            <a:ext cx="17811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8485954" y="957405"/>
            <a:ext cx="367123" cy="1321798"/>
            <a:chOff x="8485954" y="957405"/>
            <a:chExt cx="367123" cy="1321798"/>
          </a:xfrm>
        </p:grpSpPr>
        <p:sp>
          <p:nvSpPr>
            <p:cNvPr id="16" name="Rectangle 15"/>
            <p:cNvSpPr/>
            <p:nvPr/>
          </p:nvSpPr>
          <p:spPr>
            <a:xfrm>
              <a:off x="8485954" y="957405"/>
              <a:ext cx="367123" cy="13126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stretch>
              <a:fillRect/>
            </a:stretch>
          </p:blipFill>
          <p:spPr>
            <a:xfrm>
              <a:off x="8552506" y="960429"/>
              <a:ext cx="228600" cy="1318774"/>
            </a:xfrm>
            <a:prstGeom prst="rect">
              <a:avLst/>
            </a:prstGeom>
          </p:spPr>
        </p:pic>
      </p:grpSp>
      <p:sp>
        <p:nvSpPr>
          <p:cNvPr id="2" name="TextBox 1"/>
          <p:cNvSpPr txBox="1"/>
          <p:nvPr/>
        </p:nvSpPr>
        <p:spPr>
          <a:xfrm>
            <a:off x="8410469" y="2378556"/>
            <a:ext cx="518091"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l</a:t>
            </a:r>
            <a:r>
              <a:rPr lang="en-US" dirty="0" smtClean="0"/>
              <a:t>(</a:t>
            </a:r>
            <a:r>
              <a:rPr lang="en-US" i="1" dirty="0" smtClean="0">
                <a:latin typeface="Times New Roman" panose="02020603050405020304" pitchFamily="18" charset="0"/>
                <a:cs typeface="Times New Roman" panose="02020603050405020304" pitchFamily="18" charset="0"/>
              </a:rPr>
              <a:t>x</a:t>
            </a:r>
            <a:r>
              <a:rPr lang="en-US" dirty="0" smtClean="0"/>
              <a:t>)</a:t>
            </a:r>
            <a:endParaRPr lang="en-US" dirty="0"/>
          </a:p>
        </p:txBody>
      </p:sp>
    </p:spTree>
    <p:extLst>
      <p:ext uri="{BB962C8B-B14F-4D97-AF65-F5344CB8AC3E}">
        <p14:creationId xmlns:p14="http://schemas.microsoft.com/office/powerpoint/2010/main" val="3146873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AESKXK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775" y="1562100"/>
            <a:ext cx="33750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Full Width at Half Maximum (FWHM)</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 y="3011472"/>
            <a:ext cx="5867400" cy="1255728"/>
          </a:xfrm>
          <a:prstGeom prst="rect">
            <a:avLst/>
          </a:prstGeom>
        </p:spPr>
        <p:txBody>
          <a:bodyPr wrap="square">
            <a:spAutoFit/>
          </a:bodyPr>
          <a:lstStyle/>
          <a:p>
            <a:pPr marL="0" lvl="1" indent="0" eaLnBrk="1" hangingPunct="1">
              <a:lnSpc>
                <a:spcPct val="90000"/>
              </a:lnSpc>
              <a:buNone/>
              <a:defRPr/>
            </a:pPr>
            <a:r>
              <a:rPr lang="en-US" altLang="en-US" sz="2800" dirty="0" smtClean="0"/>
              <a:t>The FWHM of LSF (or PSF) is used to quantify resolution of medical imaging.</a:t>
            </a:r>
            <a:endParaRPr lang="en-US" alt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3668" y="1037070"/>
            <a:ext cx="6062332" cy="1643527"/>
          </a:xfrm>
          <a:prstGeom prst="rect">
            <a:avLst/>
          </a:prstGeom>
        </p:spPr>
        <p:txBody>
          <a:bodyPr wrap="square">
            <a:spAutoFit/>
          </a:bodyPr>
          <a:lstStyle/>
          <a:p>
            <a:pPr marL="0" lvl="1" indent="0" eaLnBrk="1" hangingPunct="1">
              <a:lnSpc>
                <a:spcPct val="90000"/>
              </a:lnSpc>
              <a:buNone/>
              <a:defRPr/>
            </a:pPr>
            <a:r>
              <a:rPr lang="en-US" altLang="en-US" sz="2800" dirty="0" smtClean="0"/>
              <a:t>The FWHM is the (full) width of the LSF (or the PSF) at one-half its maximum value. FWHM is measured in </a:t>
            </a:r>
            <a:r>
              <a:rPr lang="en-US" altLang="en-US" sz="2800" i="1" dirty="0" smtClean="0"/>
              <a:t>mm</a:t>
            </a:r>
            <a:r>
              <a:rPr lang="en-US" altLang="en-US" sz="2800" dirty="0" smtClean="0"/>
              <a:t>.</a:t>
            </a:r>
            <a:endParaRPr lang="en-US" alt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76200" y="4724400"/>
            <a:ext cx="5616575" cy="2031325"/>
          </a:xfrm>
          <a:prstGeom prst="rect">
            <a:avLst/>
          </a:prstGeom>
        </p:spPr>
        <p:txBody>
          <a:bodyPr wrap="square">
            <a:spAutoFit/>
          </a:bodyPr>
          <a:lstStyle/>
          <a:p>
            <a:pPr marL="0" lvl="1" indent="0" eaLnBrk="1" hangingPunct="1">
              <a:lnSpc>
                <a:spcPct val="90000"/>
              </a:lnSpc>
              <a:buNone/>
              <a:defRPr/>
            </a:pPr>
            <a:r>
              <a:rPr lang="en-US" altLang="en-US" sz="2800" dirty="0" smtClean="0"/>
              <a:t>The FWHM equals the minimum distance that two lines (or point) must be separated in space in order to appear as separate in the recording image.</a:t>
            </a:r>
            <a:endParaRPr lang="en-US" altLang="en-US" sz="2800" dirty="0">
              <a:latin typeface="Times New Roman" panose="02020603050405020304" pitchFamily="18" charset="0"/>
              <a:cs typeface="Times New Roman" panose="02020603050405020304" pitchFamily="18" charset="0"/>
            </a:endParaRPr>
          </a:p>
        </p:txBody>
      </p:sp>
      <p:sp>
        <p:nvSpPr>
          <p:cNvPr id="2" name="Oval 1"/>
          <p:cNvSpPr/>
          <p:nvPr/>
        </p:nvSpPr>
        <p:spPr>
          <a:xfrm>
            <a:off x="6324600" y="991471"/>
            <a:ext cx="457200" cy="457201"/>
          </a:xfrm>
          <a:prstGeom prst="ellipse">
            <a:avLst/>
          </a:prstGeom>
          <a:gradFill flip="none" rotWithShape="1">
            <a:gsLst>
              <a:gs pos="3000">
                <a:schemeClr val="accent4">
                  <a:lumMod val="5000"/>
                  <a:lumOff val="95000"/>
                </a:schemeClr>
              </a:gs>
              <a:gs pos="70000">
                <a:schemeClr val="accent4">
                  <a:lumMod val="45000"/>
                  <a:lumOff val="55000"/>
                </a:schemeClr>
              </a:gs>
              <a:gs pos="86000">
                <a:schemeClr val="accent4">
                  <a:lumMod val="45000"/>
                  <a:lumOff val="55000"/>
                </a:schemeClr>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01000" y="964369"/>
            <a:ext cx="457200" cy="457201"/>
          </a:xfrm>
          <a:prstGeom prst="ellipse">
            <a:avLst/>
          </a:prstGeom>
          <a:gradFill flip="none" rotWithShape="1">
            <a:gsLst>
              <a:gs pos="3000">
                <a:schemeClr val="accent4">
                  <a:lumMod val="5000"/>
                  <a:lumOff val="95000"/>
                </a:schemeClr>
              </a:gs>
              <a:gs pos="70000">
                <a:schemeClr val="accent4">
                  <a:lumMod val="45000"/>
                  <a:lumOff val="55000"/>
                </a:schemeClr>
              </a:gs>
              <a:gs pos="86000">
                <a:schemeClr val="accent4">
                  <a:lumMod val="45000"/>
                  <a:lumOff val="55000"/>
                </a:schemeClr>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13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Resolution &amp; Modulation Transfer Fun.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p:cNvSpPr/>
              <p:nvPr/>
            </p:nvSpPr>
            <p:spPr>
              <a:xfrm>
                <a:off x="109868" y="1037070"/>
                <a:ext cx="8881732" cy="867930"/>
              </a:xfrm>
              <a:prstGeom prst="rect">
                <a:avLst/>
              </a:prstGeom>
            </p:spPr>
            <p:txBody>
              <a:bodyPr wrap="square">
                <a:spAutoFit/>
              </a:bodyPr>
              <a:lstStyle/>
              <a:p>
                <a:pPr marL="0" lvl="1" eaLnBrk="1" hangingPunct="1">
                  <a:lnSpc>
                    <a:spcPct val="90000"/>
                  </a:lnSpc>
                  <a:defRPr/>
                </a:pPr>
                <a:r>
                  <a:rPr lang="en-US" altLang="en-US" sz="2800" dirty="0" smtClean="0"/>
                  <a:t>For a sinusoidal input </a:t>
                </a:r>
                <a14:m>
                  <m:oMath xmlns:m="http://schemas.openxmlformats.org/officeDocument/2006/math">
                    <m:r>
                      <a:rPr lang="en-US" sz="2800" i="1">
                        <a:latin typeface="Cambria Math" panose="02040503050406030204" pitchFamily="18" charset="0"/>
                      </a:rPr>
                      <m:t>𝐵</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sin</m:t>
                        </m:r>
                      </m:fName>
                      <m:e>
                        <m:d>
                          <m:dPr>
                            <m:ctrlPr>
                              <a:rPr lang="en-US" sz="2800" i="1">
                                <a:latin typeface="Cambria Math" panose="02040503050406030204" pitchFamily="18" charset="0"/>
                              </a:rPr>
                            </m:ctrlPr>
                          </m:dPr>
                          <m:e>
                            <m:r>
                              <a:rPr lang="en-US" sz="2800" i="1">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r>
                              <a:rPr lang="en-US" sz="2800" i="1">
                                <a:latin typeface="Cambria Math" panose="02040503050406030204" pitchFamily="18" charset="0"/>
                                <a:ea typeface="Cambria Math" panose="02040503050406030204" pitchFamily="18" charset="0"/>
                              </a:rPr>
                              <m:t>𝑢𝑥</m:t>
                            </m:r>
                          </m:e>
                        </m:d>
                      </m:e>
                    </m:func>
                  </m:oMath>
                </a14:m>
                <a:r>
                  <a:rPr lang="en-US" altLang="en-US" sz="2800" dirty="0" smtClean="0"/>
                  <a:t> the spatial resolution is 1/</a:t>
                </a:r>
                <a:r>
                  <a:rPr lang="en-US" altLang="en-US" sz="2800" i="1" dirty="0" smtClean="0">
                    <a:latin typeface="Times New Roman" panose="02020603050405020304" pitchFamily="18" charset="0"/>
                    <a:cs typeface="Times New Roman" panose="02020603050405020304" pitchFamily="18" charset="0"/>
                  </a:rPr>
                  <a:t>u</a:t>
                </a:r>
                <a:r>
                  <a:rPr lang="en-US" altLang="en-US" sz="2800" dirty="0" smtClean="0"/>
                  <a:t>.</a:t>
                </a:r>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09868" y="1037070"/>
                <a:ext cx="8881732" cy="867930"/>
              </a:xfrm>
              <a:prstGeom prst="rect">
                <a:avLst/>
              </a:prstGeom>
              <a:blipFill rotWithShape="0">
                <a:blip r:embed="rId2"/>
                <a:stretch>
                  <a:fillRect l="-1373" t="-11888"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90600" y="1920074"/>
                <a:ext cx="548640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𝑔</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𝐻</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r>
                                <a:rPr lang="en-US" sz="2800" b="0" i="1" smtClean="0">
                                  <a:latin typeface="Cambria Math" panose="02040503050406030204" pitchFamily="18" charset="0"/>
                                </a:rPr>
                                <m:t>, 0</m:t>
                              </m:r>
                            </m:e>
                          </m:d>
                        </m:e>
                      </m:d>
                      <m:r>
                        <a:rPr lang="en-US" sz="2800" b="0" i="1" smtClean="0">
                          <a:latin typeface="Cambria Math" panose="02040503050406030204" pitchFamily="18" charset="0"/>
                        </a:rPr>
                        <m:t>𝐵</m:t>
                      </m:r>
                      <m:r>
                        <m:rPr>
                          <m:sty m:val="p"/>
                        </m:rPr>
                        <a:rPr lang="en-US" sz="2800">
                          <a:latin typeface="Cambria Math" panose="02040503050406030204" pitchFamily="18" charset="0"/>
                        </a:rPr>
                        <m:t>sin</m:t>
                      </m:r>
                      <m:r>
                        <a:rPr lang="en-US" sz="2800" i="1">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𝑢</m:t>
                      </m:r>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990600" y="1920074"/>
                <a:ext cx="5486400"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9600" y="2617113"/>
                <a:ext cx="723900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𝑔</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r>
                        <a:rPr lang="en-US" sz="2800" b="0" i="1" smtClean="0">
                          <a:latin typeface="Cambria Math" panose="02040503050406030204" pitchFamily="18" charset="0"/>
                        </a:rPr>
                        <m:t>𝑀𝑇𝐹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e>
                      </m:d>
                      <m:r>
                        <a:rPr lang="en-US" sz="2800" b="0" i="1" smtClean="0">
                          <a:latin typeface="Cambria Math" panose="02040503050406030204" pitchFamily="18" charset="0"/>
                        </a:rPr>
                        <m:t>𝐻</m:t>
                      </m:r>
                      <m:r>
                        <a:rPr lang="en-US" sz="2800" b="0" i="1" smtClean="0">
                          <a:latin typeface="Cambria Math" panose="02040503050406030204" pitchFamily="18" charset="0"/>
                        </a:rPr>
                        <m:t>(0,0) </m:t>
                      </m:r>
                      <m:r>
                        <a:rPr lang="en-US" sz="2800" b="0" i="1" smtClean="0">
                          <a:latin typeface="Cambria Math" panose="02040503050406030204" pitchFamily="18" charset="0"/>
                        </a:rPr>
                        <m:t>𝐵</m:t>
                      </m:r>
                      <m:r>
                        <m:rPr>
                          <m:sty m:val="p"/>
                        </m:rPr>
                        <a:rPr lang="en-US" sz="2800">
                          <a:latin typeface="Cambria Math" panose="02040503050406030204" pitchFamily="18" charset="0"/>
                        </a:rPr>
                        <m:t>sin</m:t>
                      </m:r>
                      <m:r>
                        <a:rPr lang="en-US" sz="2800" i="1">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𝑢</m:t>
                      </m:r>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09600" y="2617113"/>
                <a:ext cx="7239000" cy="430887"/>
              </a:xfrm>
              <a:prstGeom prst="rect">
                <a:avLst/>
              </a:prstGeom>
              <a:blipFill rotWithShape="0">
                <a:blip r:embed="rId4"/>
                <a:stretch>
                  <a:fillRect/>
                </a:stretch>
              </a:blipFill>
            </p:spPr>
            <p:txBody>
              <a:bodyPr/>
              <a:lstStyle/>
              <a:p>
                <a:r>
                  <a:rPr lang="en-US">
                    <a:noFill/>
                  </a:rPr>
                  <a:t> </a:t>
                </a:r>
              </a:p>
            </p:txBody>
          </p:sp>
        </mc:Fallback>
      </mc:AlternateContent>
      <p:sp>
        <p:nvSpPr>
          <p:cNvPr id="13" name="Rectangle 12"/>
          <p:cNvSpPr/>
          <p:nvPr/>
        </p:nvSpPr>
        <p:spPr>
          <a:xfrm>
            <a:off x="109868" y="3200400"/>
            <a:ext cx="8881732" cy="867930"/>
          </a:xfrm>
          <a:prstGeom prst="rect">
            <a:avLst/>
          </a:prstGeom>
        </p:spPr>
        <p:txBody>
          <a:bodyPr wrap="square">
            <a:spAutoFit/>
          </a:bodyPr>
          <a:lstStyle/>
          <a:p>
            <a:pPr marL="0" lvl="1" eaLnBrk="1" hangingPunct="1">
              <a:lnSpc>
                <a:spcPct val="90000"/>
              </a:lnSpc>
              <a:defRPr/>
            </a:pPr>
            <a:r>
              <a:rPr lang="en-US" altLang="en-US" sz="2800" dirty="0" smtClean="0"/>
              <a:t>The spatial frequency of the output depends on MTF cutoff frequency </a:t>
            </a:r>
            <a:r>
              <a:rPr lang="en-US" altLang="en-US" sz="2800" i="1" dirty="0" err="1" smtClean="0">
                <a:latin typeface="Times New Roman" panose="02020603050405020304" pitchFamily="18" charset="0"/>
                <a:cs typeface="Times New Roman" panose="02020603050405020304" pitchFamily="18" charset="0"/>
              </a:rPr>
              <a:t>u</a:t>
            </a:r>
            <a:r>
              <a:rPr lang="en-US" altLang="en-US" sz="2800" i="1" baseline="-25000" dirty="0" err="1" smtClean="0">
                <a:latin typeface="Times New Roman" panose="02020603050405020304" pitchFamily="18" charset="0"/>
                <a:cs typeface="Times New Roman" panose="02020603050405020304" pitchFamily="18" charset="0"/>
              </a:rPr>
              <a:t>c</a:t>
            </a:r>
            <a:r>
              <a:rPr lang="en-US" altLang="en-US" sz="2800" i="1" dirty="0" smtClean="0">
                <a:latin typeface="Times New Roman" panose="02020603050405020304" pitchFamily="18" charset="0"/>
                <a:cs typeface="Times New Roman" panose="02020603050405020304" pitchFamily="18" charset="0"/>
              </a:rPr>
              <a:t>.</a:t>
            </a:r>
            <a:endParaRPr lang="en-US" sz="2800" dirty="0"/>
          </a:p>
        </p:txBody>
      </p:sp>
      <p:sp>
        <p:nvSpPr>
          <p:cNvPr id="10" name="Rectangle 9"/>
          <p:cNvSpPr/>
          <p:nvPr/>
        </p:nvSpPr>
        <p:spPr>
          <a:xfrm>
            <a:off x="109868" y="4191000"/>
            <a:ext cx="4690732" cy="2419124"/>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Example:</a:t>
            </a:r>
          </a:p>
          <a:p>
            <a:pPr marL="0" lvl="1" eaLnBrk="1" hangingPunct="1">
              <a:lnSpc>
                <a:spcPct val="90000"/>
              </a:lnSpc>
              <a:defRPr/>
            </a:pPr>
            <a:r>
              <a:rPr lang="en-US" sz="2800" dirty="0" smtClean="0"/>
              <a:t>The MTF depicted in the Figure becomes zero at spatial frequencies larger than 0.8 mm</a:t>
            </a:r>
            <a:r>
              <a:rPr lang="en-US" sz="2800" baseline="30000" dirty="0" smtClean="0"/>
              <a:t>-1</a:t>
            </a:r>
            <a:r>
              <a:rPr lang="en-US" sz="2800" dirty="0" smtClean="0"/>
              <a:t>. </a:t>
            </a:r>
            <a:r>
              <a:rPr lang="en-US" sz="2800" dirty="0" smtClean="0">
                <a:solidFill>
                  <a:srgbClr val="FF0000"/>
                </a:solidFill>
              </a:rPr>
              <a:t>What is the resolution of the system?</a:t>
            </a:r>
            <a:endParaRPr lang="en-US" sz="2800" dirty="0">
              <a:solidFill>
                <a:srgbClr val="FF0000"/>
              </a:solidFill>
            </a:endParaRPr>
          </a:p>
        </p:txBody>
      </p:sp>
      <p:pic>
        <p:nvPicPr>
          <p:cNvPr id="14" name="Picture 2" descr="AAESKXI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985587"/>
            <a:ext cx="4419600" cy="286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8075" y="1285875"/>
            <a:ext cx="16097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043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Resolution &amp; Modulation Transfer Fun.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9868" y="1037070"/>
            <a:ext cx="8881732" cy="1643527"/>
          </a:xfrm>
          <a:prstGeom prst="rect">
            <a:avLst/>
          </a:prstGeom>
        </p:spPr>
        <p:txBody>
          <a:bodyPr wrap="square">
            <a:spAutoFit/>
          </a:bodyPr>
          <a:lstStyle/>
          <a:p>
            <a:pPr marL="0" lvl="1" eaLnBrk="1" hangingPunct="1">
              <a:lnSpc>
                <a:spcPct val="90000"/>
              </a:lnSpc>
              <a:defRPr/>
            </a:pPr>
            <a:r>
              <a:rPr lang="en-US" altLang="en-US" sz="2800" dirty="0" smtClean="0"/>
              <a:t>Two systems with similar MTF curves but with different cutoff frequencies will have different resolutions, where MTF with higher cutoff frequency will have better resolution.</a:t>
            </a:r>
            <a:endParaRPr lang="en-US" sz="2800" dirty="0"/>
          </a:p>
        </p:txBody>
      </p:sp>
      <p:sp>
        <p:nvSpPr>
          <p:cNvPr id="13" name="Rectangle 12"/>
          <p:cNvSpPr/>
          <p:nvPr/>
        </p:nvSpPr>
        <p:spPr>
          <a:xfrm>
            <a:off x="109868" y="2706672"/>
            <a:ext cx="8881732" cy="867930"/>
          </a:xfrm>
          <a:prstGeom prst="rect">
            <a:avLst/>
          </a:prstGeom>
        </p:spPr>
        <p:txBody>
          <a:bodyPr wrap="square">
            <a:spAutoFit/>
          </a:bodyPr>
          <a:lstStyle/>
          <a:p>
            <a:pPr marL="0" lvl="1" eaLnBrk="1" hangingPunct="1">
              <a:lnSpc>
                <a:spcPct val="90000"/>
              </a:lnSpc>
              <a:defRPr/>
            </a:pPr>
            <a:r>
              <a:rPr lang="en-US" altLang="en-US" sz="2800" dirty="0" smtClean="0"/>
              <a:t>It is complicated to use MTF to compare the frequency resolutions of two systems with different MTF curves.</a:t>
            </a:r>
            <a:endParaRPr lang="en-US" sz="2800" dirty="0"/>
          </a:p>
        </p:txBody>
      </p:sp>
      <p:pic>
        <p:nvPicPr>
          <p:cNvPr id="15" name="Picture 2" descr="AAESKXP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9708" y="3581400"/>
            <a:ext cx="497469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78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Resolution &amp; Modulation Transfer Fun.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0899" y="3065334"/>
            <a:ext cx="8881732" cy="2031325"/>
          </a:xfrm>
          <a:prstGeom prst="rect">
            <a:avLst/>
          </a:prstGeom>
        </p:spPr>
        <p:txBody>
          <a:bodyPr wrap="square">
            <a:spAutoFit/>
          </a:bodyPr>
          <a:lstStyle/>
          <a:p>
            <a:pPr marL="0" lvl="1" eaLnBrk="1" hangingPunct="1">
              <a:lnSpc>
                <a:spcPct val="90000"/>
              </a:lnSpc>
              <a:defRPr/>
            </a:pPr>
            <a:r>
              <a:rPr lang="en-US" altLang="en-US" sz="2800" dirty="0" smtClean="0">
                <a:solidFill>
                  <a:srgbClr val="0000FF"/>
                </a:solidFill>
              </a:rPr>
              <a:t>Example</a:t>
            </a:r>
            <a:r>
              <a:rPr lang="en-US" altLang="en-US" sz="2800" dirty="0" smtClean="0">
                <a:solidFill>
                  <a:srgbClr val="002060"/>
                </a:solidFill>
              </a:rPr>
              <a:t>:</a:t>
            </a:r>
            <a:r>
              <a:rPr lang="en-US" altLang="en-US" sz="2800" dirty="0" smtClean="0"/>
              <a:t>  Sometimes, the PSF, LSF, or MTF can be described by a mathematical function by either fitting observed data or by making simplifying assumptions about the shape. Assume that the MTF of a medical imaging system is given by. </a:t>
            </a:r>
            <a:endParaRPr lang="en-US" sz="2800" dirty="0"/>
          </a:p>
        </p:txBody>
      </p:sp>
      <mc:AlternateContent xmlns:mc="http://schemas.openxmlformats.org/markup-compatibility/2006" xmlns:a14="http://schemas.microsoft.com/office/drawing/2010/main">
        <mc:Choice Requires="a14">
          <p:sp>
            <p:nvSpPr>
              <p:cNvPr id="16" name="TextBox 15"/>
              <p:cNvSpPr txBox="1"/>
              <p:nvPr/>
            </p:nvSpPr>
            <p:spPr>
              <a:xfrm>
                <a:off x="733031" y="5310140"/>
                <a:ext cx="3276600" cy="4898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𝑀</m:t>
                      </m:r>
                      <m:r>
                        <a:rPr lang="en-US" sz="2800" b="0" i="1" smtClean="0">
                          <a:latin typeface="Cambria Math" panose="02040503050406030204" pitchFamily="18" charset="0"/>
                        </a:rPr>
                        <m:t>𝑇𝐹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𝑢</m:t>
                              </m:r>
                            </m:e>
                            <m:sup>
                              <m:r>
                                <a:rPr lang="en-US" sz="2800" b="0" i="1" smtClean="0">
                                  <a:latin typeface="Cambria Math" panose="02040503050406030204" pitchFamily="18" charset="0"/>
                                  <a:ea typeface="Cambria Math" panose="02040503050406030204" pitchFamily="18" charset="0"/>
                                </a:rPr>
                                <m:t>2</m:t>
                              </m:r>
                            </m:sup>
                          </m:sSup>
                        </m:sup>
                      </m:sSup>
                    </m:oMath>
                  </m:oMathPara>
                </a14:m>
                <a:endParaRPr lang="en-US" sz="2800" b="0" i="1" dirty="0" smtClean="0">
                  <a:latin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33031" y="5310140"/>
                <a:ext cx="3276600" cy="489878"/>
              </a:xfrm>
              <a:prstGeom prst="rect">
                <a:avLst/>
              </a:prstGeom>
              <a:blipFill rotWithShape="1">
                <a:blip r:embed="rId2"/>
                <a:stretch>
                  <a:fillRect/>
                </a:stretch>
              </a:blipFill>
            </p:spPr>
            <p:txBody>
              <a:bodyPr/>
              <a:lstStyle/>
              <a:p>
                <a:r>
                  <a:rPr lang="en-US">
                    <a:noFill/>
                  </a:rPr>
                  <a:t> </a:t>
                </a:r>
              </a:p>
            </p:txBody>
          </p:sp>
        </mc:Fallback>
      </mc:AlternateContent>
      <p:sp>
        <p:nvSpPr>
          <p:cNvPr id="17" name="Rectangle 16"/>
          <p:cNvSpPr/>
          <p:nvPr/>
        </p:nvSpPr>
        <p:spPr>
          <a:xfrm>
            <a:off x="91059" y="6049059"/>
            <a:ext cx="5943600" cy="480131"/>
          </a:xfrm>
          <a:prstGeom prst="rect">
            <a:avLst/>
          </a:prstGeom>
        </p:spPr>
        <p:txBody>
          <a:bodyPr wrap="square">
            <a:spAutoFit/>
          </a:bodyPr>
          <a:lstStyle/>
          <a:p>
            <a:pPr marL="0" lvl="1" eaLnBrk="1" hangingPunct="1">
              <a:lnSpc>
                <a:spcPct val="90000"/>
              </a:lnSpc>
              <a:defRPr/>
            </a:pPr>
            <a:r>
              <a:rPr lang="en-US" sz="2800" dirty="0" smtClean="0">
                <a:solidFill>
                  <a:srgbClr val="FF0000"/>
                </a:solidFill>
              </a:rPr>
              <a:t>What is the FWHM of this system?</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52" y="1034009"/>
            <a:ext cx="8881732" cy="480131"/>
          </a:xfrm>
          <a:prstGeom prst="rect">
            <a:avLst/>
          </a:prstGeom>
        </p:spPr>
        <p:txBody>
          <a:bodyPr wrap="square">
            <a:spAutoFit/>
          </a:bodyPr>
          <a:lstStyle/>
          <a:p>
            <a:pPr marL="0" lvl="1" eaLnBrk="1" hangingPunct="1">
              <a:lnSpc>
                <a:spcPct val="90000"/>
              </a:lnSpc>
              <a:defRPr/>
            </a:pPr>
            <a:r>
              <a:rPr lang="en-US" altLang="en-US" sz="2800" dirty="0" smtClean="0"/>
              <a:t>MTF can be directly obtained from the LSF.</a:t>
            </a:r>
          </a:p>
        </p:txBody>
      </p:sp>
      <mc:AlternateContent xmlns:mc="http://schemas.openxmlformats.org/markup-compatibility/2006" xmlns:a14="http://schemas.microsoft.com/office/drawing/2010/main">
        <mc:Choice Requires="a14">
          <p:sp>
            <p:nvSpPr>
              <p:cNvPr id="8" name="TextBox 7"/>
              <p:cNvSpPr txBox="1"/>
              <p:nvPr/>
            </p:nvSpPr>
            <p:spPr>
              <a:xfrm>
                <a:off x="838200" y="1676400"/>
                <a:ext cx="3276600" cy="9126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𝑀</m:t>
                      </m:r>
                      <m:r>
                        <a:rPr lang="en-US" sz="2800" b="0" i="1" smtClean="0">
                          <a:latin typeface="Cambria Math" panose="02040503050406030204" pitchFamily="18" charset="0"/>
                        </a:rPr>
                        <m:t>𝑇𝐹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e>
                      </m:d>
                      <m:r>
                        <a:rPr lang="en-US" sz="2800" b="0" i="1" smtClean="0">
                          <a:latin typeface="Cambria Math" panose="02040503050406030204" pitchFamily="18" charset="0"/>
                        </a:rPr>
                        <m:t>=</m:t>
                      </m:r>
                      <m:f>
                        <m:fPr>
                          <m:ctrlPr>
                            <a:rPr lang="en-US" sz="2800" i="1">
                              <a:latin typeface="Cambria Math" panose="02040503050406030204" pitchFamily="18" charset="0"/>
                            </a:rPr>
                          </m:ctrlPr>
                        </m:fPr>
                        <m:num>
                          <m:d>
                            <m:dPr>
                              <m:begChr m:val="|"/>
                              <m:endChr m:val="|"/>
                              <m:ctrlPr>
                                <a:rPr lang="en-US" sz="2800" i="1">
                                  <a:latin typeface="Cambria Math" panose="02040503050406030204" pitchFamily="18" charset="0"/>
                                </a:rPr>
                              </m:ctrlPr>
                            </m:dPr>
                            <m:e>
                              <m:r>
                                <a:rPr lang="en-US" sz="2800" b="0" i="1" smtClean="0">
                                  <a:latin typeface="Cambria Math" panose="02040503050406030204" pitchFamily="18" charset="0"/>
                                </a:rPr>
                                <m:t>𝐿</m:t>
                              </m:r>
                              <m:d>
                                <m:dPr>
                                  <m:ctrlPr>
                                    <a:rPr lang="en-US" sz="2800" i="1">
                                      <a:latin typeface="Cambria Math" panose="02040503050406030204" pitchFamily="18" charset="0"/>
                                    </a:rPr>
                                  </m:ctrlPr>
                                </m:dPr>
                                <m:e>
                                  <m:r>
                                    <a:rPr lang="en-US" sz="2800" b="0" i="1" smtClean="0">
                                      <a:latin typeface="Cambria Math" panose="02040503050406030204" pitchFamily="18" charset="0"/>
                                    </a:rPr>
                                    <m:t>𝑢</m:t>
                                  </m:r>
                                </m:e>
                              </m:d>
                            </m:e>
                          </m:d>
                        </m:num>
                        <m:den>
                          <m:r>
                            <a:rPr lang="en-US" sz="2800" b="0" i="1" smtClean="0">
                              <a:latin typeface="Cambria Math" panose="02040503050406030204" pitchFamily="18" charset="0"/>
                            </a:rPr>
                            <m:t>𝐿</m:t>
                          </m:r>
                          <m:r>
                            <a:rPr lang="en-US" sz="2800" i="1">
                              <a:latin typeface="Cambria Math" panose="02040503050406030204" pitchFamily="18" charset="0"/>
                            </a:rPr>
                            <m:t>(0)</m:t>
                          </m:r>
                        </m:den>
                      </m:f>
                    </m:oMath>
                  </m:oMathPara>
                </a14:m>
                <a:endParaRPr lang="en-US" sz="2800" b="0" i="1" dirty="0" smtClean="0">
                  <a:latin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38200" y="1676400"/>
                <a:ext cx="3276600" cy="912622"/>
              </a:xfrm>
              <a:prstGeom prst="rect">
                <a:avLst/>
              </a:prstGeom>
              <a:blipFill rotWithShape="1">
                <a:blip r:embed="rId3"/>
                <a:stretch>
                  <a:fillRect/>
                </a:stretch>
              </a:blipFill>
            </p:spPr>
            <p:txBody>
              <a:bodyPr/>
              <a:lstStyle/>
              <a:p>
                <a:r>
                  <a:rPr lang="en-US">
                    <a:noFill/>
                  </a:rPr>
                  <a:t> </a:t>
                </a:r>
              </a:p>
            </p:txBody>
          </p:sp>
        </mc:Fallback>
      </mc:AlternateContent>
      <p:sp>
        <p:nvSpPr>
          <p:cNvPr id="10" name="Rectangle 9"/>
          <p:cNvSpPr/>
          <p:nvPr/>
        </p:nvSpPr>
        <p:spPr>
          <a:xfrm>
            <a:off x="4800600" y="1892645"/>
            <a:ext cx="2262492" cy="480131"/>
          </a:xfrm>
          <a:prstGeom prst="rect">
            <a:avLst/>
          </a:prstGeom>
        </p:spPr>
        <p:txBody>
          <a:bodyPr wrap="square">
            <a:spAutoFit/>
          </a:bodyPr>
          <a:lstStyle/>
          <a:p>
            <a:pPr marL="0" lvl="1" eaLnBrk="1" hangingPunct="1">
              <a:lnSpc>
                <a:spcPct val="90000"/>
              </a:lnSpc>
              <a:defRPr/>
            </a:pPr>
            <a:r>
              <a:rPr lang="en-US" altLang="en-US" sz="2800" dirty="0" smtClean="0"/>
              <a:t>for every </a:t>
            </a:r>
            <a:r>
              <a:rPr lang="en-US" altLang="en-US" sz="2800" i="1" dirty="0" smtClean="0">
                <a:latin typeface="Times New Roman" panose="02020603050405020304" pitchFamily="18" charset="0"/>
                <a:cs typeface="Times New Roman" panose="02020603050405020304" pitchFamily="18" charset="0"/>
              </a:rPr>
              <a:t>u</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655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Subsystem Cascade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9868" y="1037070"/>
            <a:ext cx="8881732" cy="1255728"/>
          </a:xfrm>
          <a:prstGeom prst="rect">
            <a:avLst/>
          </a:prstGeom>
        </p:spPr>
        <p:txBody>
          <a:bodyPr wrap="square">
            <a:spAutoFit/>
          </a:bodyPr>
          <a:lstStyle/>
          <a:p>
            <a:pPr marL="0" lvl="1" eaLnBrk="1" hangingPunct="1">
              <a:lnSpc>
                <a:spcPct val="90000"/>
              </a:lnSpc>
              <a:defRPr/>
            </a:pPr>
            <a:r>
              <a:rPr lang="en-US" sz="2800" dirty="0" smtClean="0"/>
              <a:t>If resolution is quantified by FWHM, then the FWHM of the overall system (cascaded subsystems) is determined by</a:t>
            </a:r>
            <a:endParaRPr lang="en-US" sz="2800" dirty="0"/>
          </a:p>
        </p:txBody>
      </p:sp>
      <mc:AlternateContent xmlns:mc="http://schemas.openxmlformats.org/markup-compatibility/2006" xmlns:a14="http://schemas.microsoft.com/office/drawing/2010/main">
        <mc:Choice Requires="a14">
          <p:sp>
            <p:nvSpPr>
              <p:cNvPr id="16" name="TextBox 15"/>
              <p:cNvSpPr txBox="1"/>
              <p:nvPr/>
            </p:nvSpPr>
            <p:spPr>
              <a:xfrm>
                <a:off x="1447800" y="2247357"/>
                <a:ext cx="4724400" cy="8768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𝑅</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𝑅</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𝑅</m:t>
                              </m:r>
                            </m:e>
                            <m:sub>
                              <m:r>
                                <a:rPr lang="en-US" sz="2800" b="0" i="1" smtClean="0">
                                  <a:latin typeface="Cambria Math"/>
                                </a:rPr>
                                <m:t>2</m:t>
                              </m:r>
                            </m:sub>
                            <m:sup>
                              <m:r>
                                <a:rPr lang="en-US" sz="2800" i="1">
                                  <a:latin typeface="Cambria Math" panose="02040503050406030204" pitchFamily="18" charset="0"/>
                                </a:rPr>
                                <m:t>2</m:t>
                              </m:r>
                            </m:sup>
                          </m:sSubSup>
                          <m:r>
                            <a:rPr lang="en-US" sz="2800" b="0" i="1"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𝑅</m:t>
                              </m:r>
                            </m:e>
                            <m:sub>
                              <m:r>
                                <a:rPr lang="en-US" sz="2800" b="0" i="1" smtClean="0">
                                  <a:latin typeface="Cambria Math" panose="02040503050406030204" pitchFamily="18" charset="0"/>
                                </a:rPr>
                                <m:t>𝐾</m:t>
                              </m:r>
                            </m:sub>
                            <m:sup>
                              <m:r>
                                <a:rPr lang="en-US" sz="2800" i="1">
                                  <a:latin typeface="Cambria Math" panose="02040503050406030204" pitchFamily="18" charset="0"/>
                                </a:rPr>
                                <m:t>2</m:t>
                              </m:r>
                            </m:sup>
                          </m:sSubSup>
                        </m:e>
                      </m:rad>
                    </m:oMath>
                  </m:oMathPara>
                </a14:m>
                <a:endParaRPr lang="en-US" sz="2800" b="0" i="1" dirty="0" smtClean="0">
                  <a:latin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447800" y="2247357"/>
                <a:ext cx="4724400" cy="876843"/>
              </a:xfrm>
              <a:prstGeom prst="rect">
                <a:avLst/>
              </a:prstGeom>
              <a:blipFill rotWithShape="1">
                <a:blip r:embed="rId2"/>
                <a:stretch>
                  <a:fillRect/>
                </a:stretch>
              </a:blipFill>
            </p:spPr>
            <p:txBody>
              <a:bodyPr/>
              <a:lstStyle/>
              <a:p>
                <a:r>
                  <a:rPr lang="en-US">
                    <a:noFill/>
                  </a:rPr>
                  <a:t> </a:t>
                </a:r>
              </a:p>
            </p:txBody>
          </p:sp>
        </mc:Fallback>
      </mc:AlternateContent>
      <p:sp>
        <p:nvSpPr>
          <p:cNvPr id="17" name="Rectangle 16"/>
          <p:cNvSpPr/>
          <p:nvPr/>
        </p:nvSpPr>
        <p:spPr>
          <a:xfrm>
            <a:off x="120028" y="3283398"/>
            <a:ext cx="8947772" cy="867930"/>
          </a:xfrm>
          <a:prstGeom prst="rect">
            <a:avLst/>
          </a:prstGeom>
        </p:spPr>
        <p:txBody>
          <a:bodyPr wrap="square">
            <a:spAutoFit/>
          </a:bodyPr>
          <a:lstStyle/>
          <a:p>
            <a:pPr marL="0" lvl="1" eaLnBrk="1" hangingPunct="1">
              <a:lnSpc>
                <a:spcPct val="90000"/>
              </a:lnSpc>
              <a:defRPr/>
            </a:pPr>
            <a:r>
              <a:rPr lang="en-US" sz="2800" dirty="0" smtClean="0"/>
              <a:t>The overall resolution of the system is determined by the poorest resolution of the subsystems (</a:t>
            </a:r>
            <a:r>
              <a:rPr lang="en-US" sz="2800" dirty="0"/>
              <a:t>largest </a:t>
            </a:r>
            <a:r>
              <a:rPr lang="en-US" sz="2800" i="1" dirty="0" err="1">
                <a:latin typeface="Times New Roman" panose="02020603050405020304" pitchFamily="18" charset="0"/>
                <a:cs typeface="Times New Roman" panose="02020603050405020304" pitchFamily="18" charset="0"/>
              </a:rPr>
              <a:t>R</a:t>
            </a:r>
            <a:r>
              <a:rPr lang="en-US" sz="2800" i="1" baseline="-25000" dirty="0" err="1">
                <a:latin typeface="Times New Roman" panose="02020603050405020304" pitchFamily="18" charset="0"/>
                <a:cs typeface="Times New Roman" panose="02020603050405020304" pitchFamily="18" charset="0"/>
              </a:rPr>
              <a:t>i</a:t>
            </a:r>
            <a:r>
              <a:rPr lang="en-US" sz="2800" dirty="0"/>
              <a:t>) </a:t>
            </a:r>
            <a:r>
              <a:rPr lang="en-US" sz="2800" dirty="0" smtClean="0"/>
              <a:t>.</a:t>
            </a:r>
            <a:endParaRPr lang="en-US" sz="2800" i="1" dirty="0">
              <a:latin typeface="Times New Roman" panose="02020603050405020304" pitchFamily="18" charset="0"/>
              <a:cs typeface="Times New Roman" panose="02020603050405020304" pitchFamily="18" charset="0"/>
            </a:endParaRPr>
          </a:p>
        </p:txBody>
      </p:sp>
      <p:sp>
        <p:nvSpPr>
          <p:cNvPr id="7" name="Rectangle 6"/>
          <p:cNvSpPr/>
          <p:nvPr/>
        </p:nvSpPr>
        <p:spPr>
          <a:xfrm>
            <a:off x="109868" y="4542270"/>
            <a:ext cx="8881732" cy="867930"/>
          </a:xfrm>
          <a:prstGeom prst="rect">
            <a:avLst/>
          </a:prstGeom>
        </p:spPr>
        <p:txBody>
          <a:bodyPr wrap="square">
            <a:spAutoFit/>
          </a:bodyPr>
          <a:lstStyle/>
          <a:p>
            <a:pPr marL="0" lvl="1" eaLnBrk="1" hangingPunct="1">
              <a:lnSpc>
                <a:spcPct val="90000"/>
              </a:lnSpc>
              <a:defRPr/>
            </a:pPr>
            <a:r>
              <a:rPr lang="en-US" sz="2800" dirty="0" smtClean="0"/>
              <a:t>If contrast and resolution are quantified using the MTF, then the MTF of the overall system will be given by</a:t>
            </a:r>
            <a:endParaRPr lang="en-US" sz="2800" dirty="0"/>
          </a:p>
        </p:txBody>
      </p:sp>
      <mc:AlternateContent xmlns:mc="http://schemas.openxmlformats.org/markup-compatibility/2006" xmlns:a14="http://schemas.microsoft.com/office/drawing/2010/main">
        <mc:Choice Requires="a14">
          <p:sp>
            <p:nvSpPr>
              <p:cNvPr id="8" name="TextBox 7"/>
              <p:cNvSpPr txBox="1"/>
              <p:nvPr/>
            </p:nvSpPr>
            <p:spPr>
              <a:xfrm>
                <a:off x="609600" y="5665113"/>
                <a:ext cx="7696200" cy="430887"/>
              </a:xfrm>
              <a:prstGeom prst="rect">
                <a:avLst/>
              </a:prstGeom>
              <a:noFill/>
            </p:spPr>
            <p:txBody>
              <a:bodyPr wrap="square" lIns="0" tIns="0" rIns="0" bIns="0" rtlCol="0">
                <a:spAutoFit/>
              </a:bodyPr>
              <a:lstStyle/>
              <a:p>
                <a14:m>
                  <m:oMath xmlns:m="http://schemas.openxmlformats.org/officeDocument/2006/math">
                    <m:r>
                      <a:rPr lang="en-US" sz="2800" i="1" smtClean="0">
                        <a:latin typeface="Cambria Math" panose="02040503050406030204" pitchFamily="18" charset="0"/>
                      </a:rPr>
                      <m:t>𝑀</m:t>
                    </m:r>
                    <m:r>
                      <a:rPr lang="en-US" sz="2800" b="0" i="1" smtClean="0">
                        <a:latin typeface="Cambria Math" panose="02040503050406030204" pitchFamily="18" charset="0"/>
                      </a:rPr>
                      <m:t>𝑇𝐹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𝑣</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𝑀𝑇𝐹</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𝑣</m:t>
                    </m:r>
                    <m:r>
                      <a:rPr lang="en-US" sz="2800" b="0" i="1" smtClean="0">
                        <a:latin typeface="Cambria Math" panose="02040503050406030204" pitchFamily="18" charset="0"/>
                      </a:rPr>
                      <m:t>)</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𝑀𝑇𝐹</m:t>
                        </m:r>
                      </m:e>
                      <m:sub>
                        <m:r>
                          <a:rPr lang="en-US" sz="2800" b="0" i="1" smtClean="0">
                            <a:latin typeface="Cambria Math" panose="02040503050406030204" pitchFamily="18" charset="0"/>
                          </a:rPr>
                          <m:t>2</m:t>
                        </m:r>
                      </m:sub>
                    </m:sSub>
                    <m:d>
                      <m:dPr>
                        <m:ctrlPr>
                          <a:rPr lang="en-US" sz="2800" i="1">
                            <a:latin typeface="Cambria Math" panose="02040503050406030204" pitchFamily="18" charset="0"/>
                          </a:rPr>
                        </m:ctrlPr>
                      </m:dPr>
                      <m:e>
                        <m:r>
                          <a:rPr lang="en-US" sz="2800" i="1">
                            <a:latin typeface="Cambria Math" panose="02040503050406030204" pitchFamily="18" charset="0"/>
                          </a:rPr>
                          <m:t>𝑢</m:t>
                        </m:r>
                        <m:r>
                          <a:rPr lang="en-US" sz="2800" i="1">
                            <a:latin typeface="Cambria Math" panose="02040503050406030204" pitchFamily="18" charset="0"/>
                          </a:rPr>
                          <m:t>,</m:t>
                        </m:r>
                        <m:r>
                          <a:rPr lang="en-US" sz="2800" i="1">
                            <a:latin typeface="Cambria Math" panose="02040503050406030204" pitchFamily="18" charset="0"/>
                          </a:rPr>
                          <m:t>𝑣</m:t>
                        </m:r>
                      </m:e>
                    </m:d>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𝑀𝑇𝐹</m:t>
                        </m:r>
                      </m:e>
                      <m:sub>
                        <m:r>
                          <a:rPr lang="en-US" sz="2800" b="0" i="1" smtClean="0">
                            <a:latin typeface="Cambria Math" panose="02040503050406030204" pitchFamily="18" charset="0"/>
                          </a:rPr>
                          <m:t>𝐾</m:t>
                        </m:r>
                      </m:sub>
                    </m:sSub>
                    <m:r>
                      <a:rPr lang="en-US" sz="2800" i="1">
                        <a:latin typeface="Cambria Math" panose="02040503050406030204" pitchFamily="18" charset="0"/>
                      </a:rPr>
                      <m:t>(</m:t>
                    </m:r>
                    <m:r>
                      <a:rPr lang="en-US" sz="2800" i="1">
                        <a:latin typeface="Cambria Math" panose="02040503050406030204" pitchFamily="18" charset="0"/>
                      </a:rPr>
                      <m:t>𝑢</m:t>
                    </m:r>
                    <m:r>
                      <a:rPr lang="en-US" sz="2800" i="1">
                        <a:latin typeface="Cambria Math" panose="02040503050406030204" pitchFamily="18" charset="0"/>
                      </a:rPr>
                      <m:t>,</m:t>
                    </m:r>
                    <m:r>
                      <a:rPr lang="en-US" sz="2800" i="1">
                        <a:latin typeface="Cambria Math" panose="02040503050406030204" pitchFamily="18" charset="0"/>
                      </a:rPr>
                      <m:t>𝑣</m:t>
                    </m:r>
                    <m:r>
                      <a:rPr lang="en-US" sz="2800" i="1">
                        <a:latin typeface="Cambria Math" panose="02040503050406030204" pitchFamily="18" charset="0"/>
                      </a:rPr>
                      <m:t>)</m:t>
                    </m:r>
                  </m:oMath>
                </a14:m>
                <a:endParaRPr lang="en-US" sz="2800" b="0" i="1" dirty="0" smtClean="0">
                  <a:latin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9600" y="5665113"/>
                <a:ext cx="7696200" cy="43088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9617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Subsystem Cascade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6068" y="5955512"/>
            <a:ext cx="8881732" cy="867930"/>
          </a:xfrm>
          <a:prstGeom prst="rect">
            <a:avLst/>
          </a:prstGeom>
        </p:spPr>
        <p:txBody>
          <a:bodyPr wrap="square">
            <a:spAutoFit/>
          </a:bodyPr>
          <a:lstStyle/>
          <a:p>
            <a:pPr marL="0" lvl="1" eaLnBrk="1" hangingPunct="1">
              <a:lnSpc>
                <a:spcPct val="90000"/>
              </a:lnSpc>
              <a:defRPr/>
            </a:pPr>
            <a:r>
              <a:rPr lang="en-US" sz="2800" dirty="0" smtClean="0"/>
              <a:t>Resolution can depend on spatial and orientation, such ultrasound images.</a:t>
            </a:r>
            <a:endParaRPr lang="en-US" sz="2800" dirty="0"/>
          </a:p>
        </p:txBody>
      </p:sp>
      <p:pic>
        <p:nvPicPr>
          <p:cNvPr id="13" name="Picture 2" descr="AAESKXQ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814" y="1858529"/>
            <a:ext cx="6386185" cy="416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31134" y="914400"/>
            <a:ext cx="8881732" cy="867930"/>
          </a:xfrm>
          <a:prstGeom prst="rect">
            <a:avLst/>
          </a:prstGeom>
        </p:spPr>
        <p:txBody>
          <a:bodyPr wrap="square">
            <a:spAutoFit/>
          </a:bodyPr>
          <a:lstStyle/>
          <a:p>
            <a:pPr marL="0" lvl="1" eaLnBrk="1" hangingPunct="1">
              <a:lnSpc>
                <a:spcPct val="90000"/>
              </a:lnSpc>
              <a:defRPr/>
            </a:pPr>
            <a:r>
              <a:rPr lang="en-US" sz="2800" dirty="0" smtClean="0"/>
              <a:t>The MTF of the overall system will always be less than the MTF of each subsystem.</a:t>
            </a:r>
            <a:endParaRPr lang="en-US" sz="2800" dirty="0"/>
          </a:p>
        </p:txBody>
      </p:sp>
    </p:spTree>
    <p:extLst>
      <p:ext uri="{BB962C8B-B14F-4D97-AF65-F5344CB8AC3E}">
        <p14:creationId xmlns:p14="http://schemas.microsoft.com/office/powerpoint/2010/main" val="3591624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a:solidFill>
                  <a:schemeClr val="accent2"/>
                </a:solidFill>
              </a:rPr>
              <a:t>Subsystem Cascade</a:t>
            </a:r>
            <a:endParaRPr lang="en-US" altLang="en-US" sz="4000" dirty="0" smtClean="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1134" y="1066800"/>
            <a:ext cx="8936666" cy="1643527"/>
          </a:xfrm>
          <a:prstGeom prst="rect">
            <a:avLst/>
          </a:prstGeom>
        </p:spPr>
        <p:txBody>
          <a:bodyPr wrap="square">
            <a:spAutoFit/>
          </a:bodyPr>
          <a:lstStyle/>
          <a:p>
            <a:pPr marL="0" lvl="1" eaLnBrk="1" hangingPunct="1">
              <a:lnSpc>
                <a:spcPct val="90000"/>
              </a:lnSpc>
              <a:defRPr/>
            </a:pPr>
            <a:r>
              <a:rPr lang="en-US" sz="2800" dirty="0" smtClean="0"/>
              <a:t>Example 3.5: Consider a 1-D medical imaging system with PSF h(x) composed of two subsystems with Gaussian PSFs of the form</a:t>
            </a:r>
          </a:p>
          <a:p>
            <a:pPr marL="0" lvl="1" eaLnBrk="1" hangingPunct="1">
              <a:lnSpc>
                <a:spcPct val="90000"/>
              </a:lnSpc>
              <a:defRPr/>
            </a:pPr>
            <a:endParaRPr lang="en-US" sz="2800" dirty="0"/>
          </a:p>
        </p:txBody>
      </p:sp>
      <mc:AlternateContent xmlns:mc="http://schemas.openxmlformats.org/markup-compatibility/2006" xmlns:a14="http://schemas.microsoft.com/office/drawing/2010/main">
        <mc:Choice Requires="a14">
          <p:sp>
            <p:nvSpPr>
              <p:cNvPr id="2" name="TextBox 1"/>
              <p:cNvSpPr txBox="1"/>
              <p:nvPr/>
            </p:nvSpPr>
            <p:spPr>
              <a:xfrm>
                <a:off x="533400" y="2436264"/>
                <a:ext cx="3585340" cy="880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e>
                          </m:ra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m:t>
                              </m:r>
                            </m:sub>
                          </m:sSub>
                        </m:den>
                      </m:f>
                      <m:r>
                        <m:rPr>
                          <m:nor/>
                        </m:rPr>
                        <a:rPr lang="en-US" sz="2400" b="0" i="0" smtClean="0">
                          <a:latin typeface="Cambria Math" panose="02040503050406030204" pitchFamily="18" charset="0"/>
                        </a:rPr>
                        <m:t>exp</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num>
                            <m:den>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sub>
                                <m:sup>
                                  <m:r>
                                    <a:rPr lang="en-US" sz="2400" i="1">
                                      <a:latin typeface="Cambria Math" panose="02040503050406030204" pitchFamily="18" charset="0"/>
                                    </a:rPr>
                                    <m:t>2</m:t>
                                  </m:r>
                                </m:sup>
                              </m:sSubSup>
                            </m:den>
                          </m:f>
                        </m:e>
                      </m:d>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33400" y="2436264"/>
                <a:ext cx="3585340" cy="880241"/>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29200" y="2436264"/>
                <a:ext cx="3599575" cy="880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e>
                          </m:ra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2</m:t>
                              </m:r>
                            </m:sub>
                          </m:sSub>
                        </m:den>
                      </m:f>
                      <m:r>
                        <m:rPr>
                          <m:nor/>
                        </m:rPr>
                        <a:rPr lang="en-US" sz="2400" b="0" i="0" smtClean="0">
                          <a:latin typeface="Cambria Math" panose="02040503050406030204" pitchFamily="18" charset="0"/>
                        </a:rPr>
                        <m:t>exp</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num>
                            <m:den>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2</m:t>
                                  </m:r>
                                </m:sub>
                                <m:sup>
                                  <m:r>
                                    <a:rPr lang="en-US" sz="2400" i="1">
                                      <a:latin typeface="Cambria Math" panose="02040503050406030204" pitchFamily="18" charset="0"/>
                                    </a:rPr>
                                    <m:t>2</m:t>
                                  </m:r>
                                </m:sup>
                              </m:sSubSup>
                            </m:den>
                          </m:f>
                        </m:e>
                      </m:d>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5029200" y="2436264"/>
                <a:ext cx="3599575" cy="880241"/>
              </a:xfrm>
              <a:prstGeom prst="rect">
                <a:avLst/>
              </a:prstGeom>
              <a:blipFill rotWithShape="0">
                <a:blip r:embed="rId3"/>
                <a:stretch>
                  <a:fillRect/>
                </a:stretch>
              </a:blipFill>
            </p:spPr>
            <p:txBody>
              <a:bodyPr/>
              <a:lstStyle/>
              <a:p>
                <a:r>
                  <a:rPr lang="en-US">
                    <a:noFill/>
                  </a:rPr>
                  <a:t> </a:t>
                </a:r>
              </a:p>
            </p:txBody>
          </p:sp>
        </mc:Fallback>
      </mc:AlternateContent>
      <p:sp>
        <p:nvSpPr>
          <p:cNvPr id="9" name="Rectangle 8"/>
          <p:cNvSpPr/>
          <p:nvPr/>
        </p:nvSpPr>
        <p:spPr>
          <a:xfrm>
            <a:off x="242039" y="3482269"/>
            <a:ext cx="5701561" cy="480131"/>
          </a:xfrm>
          <a:prstGeom prst="rect">
            <a:avLst/>
          </a:prstGeom>
        </p:spPr>
        <p:txBody>
          <a:bodyPr wrap="square">
            <a:spAutoFit/>
          </a:bodyPr>
          <a:lstStyle/>
          <a:p>
            <a:pPr marL="0" lvl="1" eaLnBrk="1" hangingPunct="1">
              <a:lnSpc>
                <a:spcPct val="90000"/>
              </a:lnSpc>
              <a:defRPr/>
            </a:pPr>
            <a:r>
              <a:rPr lang="en-US" sz="2800" dirty="0" smtClean="0"/>
              <a:t>What is the FWHM of this system?</a:t>
            </a:r>
            <a:endParaRPr lang="en-US" sz="2800" dirty="0"/>
          </a:p>
        </p:txBody>
      </p:sp>
      <p:sp>
        <p:nvSpPr>
          <p:cNvPr id="12" name="Rectangle 11"/>
          <p:cNvSpPr/>
          <p:nvPr/>
        </p:nvSpPr>
        <p:spPr>
          <a:xfrm>
            <a:off x="131135" y="4231577"/>
            <a:ext cx="3987606" cy="480131"/>
          </a:xfrm>
          <a:prstGeom prst="rect">
            <a:avLst/>
          </a:prstGeom>
        </p:spPr>
        <p:txBody>
          <a:bodyPr wrap="square">
            <a:spAutoFit/>
          </a:bodyPr>
          <a:lstStyle/>
          <a:p>
            <a:pPr marL="0" lvl="1" eaLnBrk="1" hangingPunct="1">
              <a:lnSpc>
                <a:spcPct val="90000"/>
              </a:lnSpc>
              <a:defRPr/>
            </a:pPr>
            <a:r>
              <a:rPr lang="en-US" sz="2800" dirty="0" smtClean="0"/>
              <a:t>Hint: from example 2.4</a:t>
            </a:r>
            <a:endParaRPr lang="en-US" sz="2800" dirty="0"/>
          </a:p>
        </p:txBody>
      </p:sp>
      <mc:AlternateContent xmlns:mc="http://schemas.openxmlformats.org/markup-compatibility/2006" xmlns:a14="http://schemas.microsoft.com/office/drawing/2010/main">
        <mc:Choice Requires="a14">
          <p:sp>
            <p:nvSpPr>
              <p:cNvPr id="13" name="TextBox 12"/>
              <p:cNvSpPr txBox="1"/>
              <p:nvPr/>
            </p:nvSpPr>
            <p:spPr>
              <a:xfrm>
                <a:off x="1752600" y="4837755"/>
                <a:ext cx="6559040" cy="896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sSub>
                        <m:sSubPr>
                          <m:ctrlPr>
                            <a:rPr lang="en-US" sz="2400" i="1">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h</m:t>
                          </m:r>
                        </m:e>
                        <m:sub>
                          <m:r>
                            <a:rPr lang="en-US" sz="2400" b="0" i="1" smtClean="0">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d>
                                <m:dPr>
                                  <m:ctrlPr>
                                    <a:rPr lang="en-US" sz="2400" b="0" i="1" smtClean="0">
                                      <a:latin typeface="Cambria Math" panose="02040503050406030204" pitchFamily="18" charset="0"/>
                                      <a:ea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2</m:t>
                                      </m:r>
                                    </m:sub>
                                    <m:sup>
                                      <m:r>
                                        <a:rPr lang="en-US" sz="2400" i="1">
                                          <a:latin typeface="Cambria Math" panose="02040503050406030204" pitchFamily="18" charset="0"/>
                                        </a:rPr>
                                        <m:t>2</m:t>
                                      </m:r>
                                    </m:sup>
                                  </m:sSubSup>
                                </m:e>
                              </m:d>
                            </m:e>
                          </m:rad>
                        </m:den>
                      </m:f>
                      <m:r>
                        <m:rPr>
                          <m:nor/>
                        </m:rPr>
                        <a:rPr lang="en-US" sz="2400" b="0" i="0" smtClean="0">
                          <a:latin typeface="Cambria Math" panose="02040503050406030204" pitchFamily="18" charset="0"/>
                        </a:rPr>
                        <m:t>exp</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
                                <m:dPr>
                                  <m:ctrlPr>
                                    <a:rPr lang="en-US" sz="2400" i="1">
                                      <a:latin typeface="Cambria Math" panose="02040503050406030204" pitchFamily="18" charset="0"/>
                                      <a:ea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2</m:t>
                                      </m:r>
                                    </m:sub>
                                    <m:sup>
                                      <m:r>
                                        <a:rPr lang="en-US" sz="2400" i="1">
                                          <a:latin typeface="Cambria Math" panose="02040503050406030204" pitchFamily="18" charset="0"/>
                                        </a:rPr>
                                        <m:t>2</m:t>
                                      </m:r>
                                    </m:sup>
                                  </m:sSubSup>
                                </m:e>
                              </m:d>
                            </m:den>
                          </m:f>
                        </m:e>
                      </m:d>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752600" y="4837755"/>
                <a:ext cx="6559040" cy="89614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3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762000"/>
          </a:xfrm>
        </p:spPr>
        <p:txBody>
          <a:bodyPr/>
          <a:lstStyle/>
          <a:p>
            <a:pPr eaLnBrk="1" hangingPunct="1"/>
            <a:r>
              <a:rPr lang="en-US" altLang="en-US" sz="4000" dirty="0" smtClean="0">
                <a:solidFill>
                  <a:schemeClr val="accent2"/>
                </a:solidFill>
              </a:rPr>
              <a:t>Image Quality Factors</a:t>
            </a:r>
          </a:p>
        </p:txBody>
      </p:sp>
      <p:sp>
        <p:nvSpPr>
          <p:cNvPr id="3075" name="Rectangle 3"/>
          <p:cNvSpPr>
            <a:spLocks noGrp="1" noChangeArrowheads="1"/>
          </p:cNvSpPr>
          <p:nvPr>
            <p:ph type="body" idx="1"/>
          </p:nvPr>
        </p:nvSpPr>
        <p:spPr>
          <a:xfrm>
            <a:off x="457200" y="1371600"/>
            <a:ext cx="8229600" cy="3505200"/>
          </a:xfrm>
        </p:spPr>
        <p:txBody>
          <a:bodyPr/>
          <a:lstStyle/>
          <a:p>
            <a:pPr marL="514350" indent="-514350" eaLnBrk="1" hangingPunct="1">
              <a:lnSpc>
                <a:spcPct val="90000"/>
              </a:lnSpc>
              <a:buFont typeface="+mj-lt"/>
              <a:buAutoNum type="arabicPeriod"/>
              <a:defRPr/>
            </a:pPr>
            <a:r>
              <a:rPr lang="en-US" altLang="en-US" sz="2800" dirty="0" smtClean="0"/>
              <a:t>Contrast</a:t>
            </a:r>
          </a:p>
          <a:p>
            <a:pPr marL="514350" indent="-514350" eaLnBrk="1" hangingPunct="1">
              <a:lnSpc>
                <a:spcPct val="90000"/>
              </a:lnSpc>
              <a:buFont typeface="+mj-lt"/>
              <a:buAutoNum type="arabicPeriod"/>
              <a:defRPr/>
            </a:pPr>
            <a:r>
              <a:rPr lang="en-US" altLang="en-US" sz="2800" dirty="0" smtClean="0"/>
              <a:t>Resolution</a:t>
            </a:r>
          </a:p>
          <a:p>
            <a:pPr marL="514350" indent="-514350" eaLnBrk="1" hangingPunct="1">
              <a:lnSpc>
                <a:spcPct val="90000"/>
              </a:lnSpc>
              <a:buFont typeface="+mj-lt"/>
              <a:buAutoNum type="arabicPeriod"/>
              <a:defRPr/>
            </a:pPr>
            <a:r>
              <a:rPr lang="en-US" altLang="en-US" sz="2800" dirty="0" smtClean="0"/>
              <a:t>Noise</a:t>
            </a:r>
          </a:p>
          <a:p>
            <a:pPr marL="514350" indent="-514350" eaLnBrk="1" hangingPunct="1">
              <a:lnSpc>
                <a:spcPct val="90000"/>
              </a:lnSpc>
              <a:buFont typeface="+mj-lt"/>
              <a:buAutoNum type="arabicPeriod"/>
              <a:defRPr/>
            </a:pPr>
            <a:r>
              <a:rPr lang="en-US" altLang="en-US" sz="2800" dirty="0" smtClean="0"/>
              <a:t>Artifacts</a:t>
            </a:r>
          </a:p>
          <a:p>
            <a:pPr marL="514350" indent="-514350" eaLnBrk="1" hangingPunct="1">
              <a:lnSpc>
                <a:spcPct val="90000"/>
              </a:lnSpc>
              <a:buFont typeface="+mj-lt"/>
              <a:buAutoNum type="arabicPeriod"/>
              <a:defRPr/>
            </a:pPr>
            <a:r>
              <a:rPr lang="en-US" altLang="en-US" sz="2800" dirty="0" smtClean="0"/>
              <a:t>Distortion</a:t>
            </a:r>
          </a:p>
          <a:p>
            <a:pPr marL="514350" indent="-514350" eaLnBrk="1" hangingPunct="1">
              <a:lnSpc>
                <a:spcPct val="90000"/>
              </a:lnSpc>
              <a:buFont typeface="+mj-lt"/>
              <a:buAutoNum type="arabicPeriod"/>
              <a:defRPr/>
            </a:pPr>
            <a:r>
              <a:rPr lang="en-US" altLang="en-US" sz="2800" dirty="0" smtClean="0"/>
              <a:t>Accuracy</a:t>
            </a:r>
          </a:p>
        </p:txBody>
      </p:sp>
      <p:cxnSp>
        <p:nvCxnSpPr>
          <p:cNvPr id="3" name="Straight Connector 2"/>
          <p:cNvCxnSpPr/>
          <p:nvPr/>
        </p:nvCxnSpPr>
        <p:spPr>
          <a:xfrm>
            <a:off x="0" y="838200"/>
            <a:ext cx="9144000" cy="76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Resolution Tool (bar phantom)</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1134" y="1066800"/>
            <a:ext cx="5376532" cy="480131"/>
          </a:xfrm>
          <a:prstGeom prst="rect">
            <a:avLst/>
          </a:prstGeom>
        </p:spPr>
        <p:txBody>
          <a:bodyPr wrap="square">
            <a:spAutoFit/>
          </a:bodyPr>
          <a:lstStyle/>
          <a:p>
            <a:pPr marL="0" lvl="1" eaLnBrk="1" hangingPunct="1">
              <a:lnSpc>
                <a:spcPct val="90000"/>
              </a:lnSpc>
              <a:defRPr/>
            </a:pPr>
            <a:r>
              <a:rPr lang="en-US" sz="2800" dirty="0" smtClean="0"/>
              <a:t>Line pairs per millimeter (</a:t>
            </a:r>
            <a:r>
              <a:rPr lang="en-US" sz="2800" dirty="0" err="1" smtClean="0"/>
              <a:t>lp</a:t>
            </a:r>
            <a:r>
              <a:rPr lang="en-US" sz="2800" dirty="0" smtClean="0"/>
              <a:t>/mm)</a:t>
            </a:r>
            <a:endParaRPr lang="en-US" sz="2800" dirty="0"/>
          </a:p>
        </p:txBody>
      </p:sp>
      <p:pic>
        <p:nvPicPr>
          <p:cNvPr id="7" name="Picture 2" descr="AAESKXR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975" y="1562100"/>
            <a:ext cx="43148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66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Noise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31134" y="1066800"/>
            <a:ext cx="8784266" cy="4745915"/>
          </a:xfrm>
          <a:prstGeom prst="rect">
            <a:avLst/>
          </a:prstGeom>
        </p:spPr>
        <p:txBody>
          <a:bodyPr wrap="square">
            <a:spAutoFit/>
          </a:bodyPr>
          <a:lstStyle/>
          <a:p>
            <a:pPr marL="0" lvl="1" eaLnBrk="1" hangingPunct="1">
              <a:lnSpc>
                <a:spcPct val="90000"/>
              </a:lnSpc>
              <a:defRPr/>
            </a:pPr>
            <a:r>
              <a:rPr lang="en-US" sz="2800" dirty="0" smtClean="0"/>
              <a:t>Noise is any random fluctuation in an image; noise generally interferes with the ability to detect a signal in an image.</a:t>
            </a:r>
          </a:p>
          <a:p>
            <a:pPr marL="0" lvl="1" eaLnBrk="1" hangingPunct="1">
              <a:lnSpc>
                <a:spcPct val="90000"/>
              </a:lnSpc>
              <a:defRPr/>
            </a:pPr>
            <a:endParaRPr lang="en-US" sz="2800" dirty="0"/>
          </a:p>
          <a:p>
            <a:pPr marL="0" lvl="1" eaLnBrk="1" hangingPunct="1">
              <a:lnSpc>
                <a:spcPct val="90000"/>
              </a:lnSpc>
              <a:defRPr/>
            </a:pPr>
            <a:r>
              <a:rPr lang="en-US" sz="2800" dirty="0" smtClean="0"/>
              <a:t>Source and amount of noise depend on the imaging method used and the particular medical imaging system at hand.</a:t>
            </a:r>
          </a:p>
          <a:p>
            <a:pPr marL="0" lvl="1" eaLnBrk="1" hangingPunct="1">
              <a:lnSpc>
                <a:spcPct val="90000"/>
              </a:lnSpc>
              <a:defRPr/>
            </a:pPr>
            <a:endParaRPr lang="en-US" sz="2800" dirty="0"/>
          </a:p>
          <a:p>
            <a:pPr marL="0" lvl="1" eaLnBrk="1" hangingPunct="1">
              <a:lnSpc>
                <a:spcPct val="90000"/>
              </a:lnSpc>
              <a:defRPr/>
            </a:pPr>
            <a:r>
              <a:rPr lang="en-US" sz="2800" dirty="0" smtClean="0">
                <a:solidFill>
                  <a:srgbClr val="0000FF"/>
                </a:solidFill>
              </a:rPr>
              <a:t>Example of source of noise</a:t>
            </a:r>
            <a:r>
              <a:rPr lang="en-US" sz="2800" dirty="0" smtClean="0"/>
              <a:t>: random arrival of photon in x-ray, random emission of gamma ray photon in nuclear imaging, thermal noise during amplifying radio frequency in MRI.  </a:t>
            </a:r>
            <a:endParaRPr lang="en-US" sz="2800" dirty="0"/>
          </a:p>
        </p:txBody>
      </p:sp>
    </p:spTree>
    <p:extLst>
      <p:ext uri="{BB962C8B-B14F-4D97-AF65-F5344CB8AC3E}">
        <p14:creationId xmlns:p14="http://schemas.microsoft.com/office/powerpoint/2010/main" val="3726160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Noise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ASSET5005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8229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 y="3962400"/>
            <a:ext cx="8784266" cy="2280624"/>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Random Variables</a:t>
            </a:r>
          </a:p>
          <a:p>
            <a:pPr marL="0" lvl="1" eaLnBrk="1" hangingPunct="1">
              <a:lnSpc>
                <a:spcPct val="90000"/>
              </a:lnSpc>
              <a:defRPr/>
            </a:pPr>
            <a:endParaRPr lang="en-US" sz="800" dirty="0" smtClean="0">
              <a:solidFill>
                <a:srgbClr val="0000FF"/>
              </a:solidFill>
            </a:endParaRPr>
          </a:p>
          <a:p>
            <a:pPr marL="0" lvl="1" eaLnBrk="1" hangingPunct="1">
              <a:lnSpc>
                <a:spcPct val="90000"/>
              </a:lnSpc>
              <a:defRPr/>
            </a:pPr>
            <a:r>
              <a:rPr lang="en-US" sz="2800" dirty="0" smtClean="0"/>
              <a:t>Different repetitions of an experiment may produce different observed values. These values is the random variable.</a:t>
            </a:r>
          </a:p>
          <a:p>
            <a:pPr marL="0" lvl="1" eaLnBrk="1" hangingPunct="1">
              <a:lnSpc>
                <a:spcPct val="90000"/>
              </a:lnSpc>
              <a:defRPr/>
            </a:pPr>
            <a:endParaRPr lang="en-US" sz="1000" dirty="0"/>
          </a:p>
          <a:p>
            <a:pPr marL="0" lvl="1" eaLnBrk="1" hangingPunct="1">
              <a:lnSpc>
                <a:spcPct val="90000"/>
              </a:lnSpc>
              <a:defRPr/>
            </a:pPr>
            <a:r>
              <a:rPr lang="en-US" sz="2800" dirty="0" smtClean="0">
                <a:solidFill>
                  <a:srgbClr val="0000FF"/>
                </a:solidFill>
              </a:rPr>
              <a:t>Probability Distribution Function (PDF) </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2" name="TextBox 1"/>
              <p:cNvSpPr txBox="1"/>
              <p:nvPr/>
            </p:nvSpPr>
            <p:spPr>
              <a:xfrm>
                <a:off x="2819400" y="6198513"/>
                <a:ext cx="300947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𝑁</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Pr</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𝑁</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𝜂</m:t>
                          </m:r>
                        </m:e>
                      </m:d>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2819400" y="6198513"/>
                <a:ext cx="3009478" cy="43088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2398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a:solidFill>
                  <a:schemeClr val="accent2"/>
                </a:solidFill>
              </a:rPr>
              <a:t>Continuous Random Variables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 y="1043869"/>
            <a:ext cx="8784266"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Probability density function (pdf)  </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2" name="TextBox 1"/>
              <p:cNvSpPr txBox="1"/>
              <p:nvPr/>
            </p:nvSpPr>
            <p:spPr>
              <a:xfrm>
                <a:off x="609228" y="1874765"/>
                <a:ext cx="2591543" cy="893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𝑁</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𝜂</m:t>
                          </m:r>
                        </m:e>
                      </m:d>
                      <m:r>
                        <a:rPr lang="en-US" sz="2800" b="0" i="0"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𝑃</m:t>
                              </m:r>
                            </m:e>
                            <m:sub>
                              <m:r>
                                <a:rPr lang="en-US" sz="2800" b="0" i="1" smtClean="0">
                                  <a:latin typeface="Cambria Math" panose="02040503050406030204" pitchFamily="18" charset="0"/>
                                  <a:ea typeface="Cambria Math" panose="02040503050406030204" pitchFamily="18" charset="0"/>
                                </a:rPr>
                                <m:t>𝑁</m:t>
                              </m:r>
                            </m:sub>
                          </m:sSub>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𝜂</m:t>
                          </m:r>
                          <m:r>
                            <a:rPr lang="en-US" sz="2800" b="0" i="1" smtClean="0">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𝜂</m:t>
                          </m:r>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609228" y="1874765"/>
                <a:ext cx="2591543" cy="89357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10000" y="2031997"/>
                <a:ext cx="185653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𝑁</m:t>
                          </m:r>
                        </m:sub>
                      </m:sSub>
                      <m:d>
                        <m:dPr>
                          <m:ctrlPr>
                            <a:rPr lang="en-US" sz="2800" i="1">
                              <a:latin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𝜂</m:t>
                          </m:r>
                        </m:e>
                      </m:d>
                      <m:r>
                        <a:rPr lang="en-US" sz="2800" smtClean="0">
                          <a:latin typeface="Cambria Math" panose="02040503050406030204" pitchFamily="18" charset="0"/>
                          <a:ea typeface="Cambria Math" panose="02040503050406030204" pitchFamily="18" charset="0"/>
                        </a:rPr>
                        <m:t>≥</m:t>
                      </m:r>
                      <m:r>
                        <a:rPr lang="en-US" sz="2800" b="0" i="0" smtClean="0">
                          <a:latin typeface="Cambria Math" panose="02040503050406030204" pitchFamily="18" charset="0"/>
                          <a:ea typeface="Cambria Math" panose="02040503050406030204" pitchFamily="18" charset="0"/>
                        </a:rPr>
                        <m:t>0</m:t>
                      </m:r>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3810000" y="2031997"/>
                <a:ext cx="1856534" cy="52322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193646" y="1828800"/>
                <a:ext cx="2666820"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l-GR" sz="280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l-GR" sz="2800" i="1" smtClean="0">
                              <a:latin typeface="Cambria Math" panose="02040503050406030204" pitchFamily="18" charset="0"/>
                              <a:ea typeface="Cambria Math" panose="02040503050406030204" pitchFamily="18" charset="0"/>
                            </a:rPr>
                            <m:t>∞</m:t>
                          </m:r>
                        </m:sup>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𝑁</m:t>
                              </m:r>
                            </m:sub>
                          </m:sSub>
                          <m:d>
                            <m:dPr>
                              <m:ctrlPr>
                                <a:rPr lang="en-US" sz="2800" i="1">
                                  <a:latin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𝜂</m:t>
                          </m:r>
                          <m:r>
                            <a:rPr lang="en-US" sz="2800">
                              <a:latin typeface="Cambria Math" panose="02040503050406030204" pitchFamily="18" charset="0"/>
                              <a:ea typeface="Cambria Math" panose="02040503050406030204" pitchFamily="18" charset="0"/>
                            </a:rPr>
                            <m:t>=</m:t>
                          </m:r>
                          <m:r>
                            <a:rPr lang="en-US" sz="2800" b="0" i="0" smtClean="0">
                              <a:latin typeface="Cambria Math" panose="02040503050406030204" pitchFamily="18" charset="0"/>
                              <a:ea typeface="Cambria Math" panose="02040503050406030204" pitchFamily="18" charset="0"/>
                            </a:rPr>
                            <m:t>1</m:t>
                          </m:r>
                        </m:e>
                      </m:nary>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6193646" y="1828800"/>
                <a:ext cx="2666820" cy="92961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1000" y="3124200"/>
                <a:ext cx="3518271"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𝑁</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𝜂</m:t>
                      </m:r>
                      <m:r>
                        <a:rPr lang="en-US" sz="2800" i="1">
                          <a:latin typeface="Cambria Math" panose="02040503050406030204" pitchFamily="18" charset="0"/>
                          <a:ea typeface="Cambria Math" panose="02040503050406030204" pitchFamily="18" charset="0"/>
                        </a:rPr>
                        <m:t>)=</m:t>
                      </m:r>
                      <m:nary>
                        <m:naryPr>
                          <m:ctrlPr>
                            <a:rPr lang="el-GR" sz="280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i="1">
                              <a:latin typeface="Cambria Math" panose="02040503050406030204" pitchFamily="18" charset="0"/>
                              <a:ea typeface="Cambria Math" panose="02040503050406030204" pitchFamily="18" charset="0"/>
                            </a:rPr>
                            <m:t>𝜂</m:t>
                          </m:r>
                        </m:sup>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𝑁</m:t>
                              </m:r>
                            </m:sub>
                          </m:sSub>
                          <m:d>
                            <m:dPr>
                              <m:ctrlPr>
                                <a:rPr lang="en-US" sz="2800" i="1">
                                  <a:latin typeface="Cambria Math" panose="02040503050406030204" pitchFamily="18" charset="0"/>
                                </a:rPr>
                              </m:ctrlPr>
                            </m:dPr>
                            <m:e>
                              <m:r>
                                <a:rPr lang="en-US" sz="2800" b="0" i="1" smtClean="0">
                                  <a:latin typeface="Cambria Math"/>
                                </a:rPr>
                                <m:t>𝑢</m:t>
                              </m:r>
                            </m:e>
                          </m:d>
                          <m:r>
                            <a:rPr lang="en-US" sz="2800" b="0" i="1" smtClean="0">
                              <a:latin typeface="Cambria Math" panose="02040503050406030204" pitchFamily="18" charset="0"/>
                              <a:ea typeface="Cambria Math" panose="02040503050406030204" pitchFamily="18" charset="0"/>
                            </a:rPr>
                            <m:t>𝑑</m:t>
                          </m:r>
                          <m:r>
                            <a:rPr lang="en-US" sz="2800" b="0" i="1" smtClean="0">
                              <a:latin typeface="Cambria Math"/>
                              <a:ea typeface="Cambria Math" panose="02040503050406030204" pitchFamily="18" charset="0"/>
                            </a:rPr>
                            <m:t>𝑢</m:t>
                          </m:r>
                        </m:e>
                      </m:nary>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1000" y="3124200"/>
                <a:ext cx="3518271" cy="929613"/>
              </a:xfrm>
              <a:prstGeom prst="rect">
                <a:avLst/>
              </a:prstGeom>
              <a:blipFill rotWithShape="1">
                <a:blip r:embed="rId5"/>
                <a:stretch>
                  <a:fillRect/>
                </a:stretch>
              </a:blipFill>
            </p:spPr>
            <p:txBody>
              <a:bodyPr/>
              <a:lstStyle/>
              <a:p>
                <a:r>
                  <a:rPr lang="en-US">
                    <a:noFill/>
                  </a:rPr>
                  <a:t> </a:t>
                </a:r>
              </a:p>
            </p:txBody>
          </p:sp>
        </mc:Fallback>
      </mc:AlternateContent>
      <p:sp>
        <p:nvSpPr>
          <p:cNvPr id="12" name="Rectangle 11"/>
          <p:cNvSpPr/>
          <p:nvPr/>
        </p:nvSpPr>
        <p:spPr>
          <a:xfrm>
            <a:off x="152400" y="4610056"/>
            <a:ext cx="4262910"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Expected Value (mean)</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13" name="TextBox 12"/>
              <p:cNvSpPr txBox="1"/>
              <p:nvPr/>
            </p:nvSpPr>
            <p:spPr>
              <a:xfrm>
                <a:off x="4537766" y="4343905"/>
                <a:ext cx="4301434"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i="1" smtClean="0">
                              <a:latin typeface="Cambria Math" panose="02040503050406030204" pitchFamily="18" charset="0"/>
                            </a:rPr>
                          </m:ctrlPr>
                        </m:sSubPr>
                        <m:e>
                          <m:r>
                            <a:rPr lang="el-GR"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𝑁</m:t>
                          </m:r>
                        </m:sub>
                      </m:sSub>
                      <m:r>
                        <a:rPr lang="en-US" sz="2800" b="0" i="1" smtClean="0">
                          <a:latin typeface="Cambria Math" panose="02040503050406030204" pitchFamily="18" charset="0"/>
                        </a:rPr>
                        <m:t>=</m:t>
                      </m:r>
                      <m:r>
                        <a:rPr lang="en-US" sz="2800" b="0" i="1" smtClean="0">
                          <a:latin typeface="Cambria Math" panose="02040503050406030204" pitchFamily="18" charset="0"/>
                        </a:rPr>
                        <m:t>𝐸</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e>
                      </m:d>
                      <m:r>
                        <a:rPr lang="en-US" sz="2800" b="0" i="1" smtClean="0">
                          <a:latin typeface="Cambria Math" panose="02040503050406030204" pitchFamily="18" charset="0"/>
                        </a:rPr>
                        <m:t>=</m:t>
                      </m:r>
                      <m:nary>
                        <m:naryPr>
                          <m:ctrlPr>
                            <a:rPr lang="el-GR" sz="280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l-GR" sz="2800" i="1" smtClean="0">
                              <a:latin typeface="Cambria Math" panose="02040503050406030204" pitchFamily="18" charset="0"/>
                              <a:ea typeface="Cambria Math" panose="02040503050406030204" pitchFamily="18" charset="0"/>
                            </a:rPr>
                            <m:t>∞</m:t>
                          </m:r>
                        </m:sup>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r>
                                <a:rPr lang="en-US" sz="2800" i="1">
                                  <a:latin typeface="Cambria Math" panose="02040503050406030204" pitchFamily="18" charset="0"/>
                                </a:rPr>
                                <m:t>𝑝</m:t>
                              </m:r>
                            </m:e>
                            <m:sub>
                              <m:r>
                                <a:rPr lang="en-US" sz="2800" i="1">
                                  <a:latin typeface="Cambria Math" panose="02040503050406030204" pitchFamily="18" charset="0"/>
                                </a:rPr>
                                <m:t>𝑁</m:t>
                              </m:r>
                            </m:sub>
                          </m:sSub>
                          <m:d>
                            <m:dPr>
                              <m:ctrlPr>
                                <a:rPr lang="en-US" sz="2800" i="1">
                                  <a:latin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𝜂</m:t>
                          </m:r>
                        </m:e>
                      </m:nary>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537766" y="4343905"/>
                <a:ext cx="4301434" cy="929613"/>
              </a:xfrm>
              <a:prstGeom prst="rect">
                <a:avLst/>
              </a:prstGeom>
              <a:blipFill rotWithShape="0">
                <a:blip r:embed="rId6"/>
                <a:stretch>
                  <a:fillRect/>
                </a:stretch>
              </a:blipFill>
            </p:spPr>
            <p:txBody>
              <a:bodyPr/>
              <a:lstStyle/>
              <a:p>
                <a:r>
                  <a:rPr lang="en-US">
                    <a:noFill/>
                  </a:rPr>
                  <a:t> </a:t>
                </a:r>
              </a:p>
            </p:txBody>
          </p:sp>
        </mc:Fallback>
      </mc:AlternateContent>
      <p:sp>
        <p:nvSpPr>
          <p:cNvPr id="14" name="Rectangle 13"/>
          <p:cNvSpPr/>
          <p:nvPr/>
        </p:nvSpPr>
        <p:spPr>
          <a:xfrm>
            <a:off x="152400" y="5242587"/>
            <a:ext cx="1752600"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Variance</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15" name="TextBox 14"/>
              <p:cNvSpPr txBox="1"/>
              <p:nvPr/>
            </p:nvSpPr>
            <p:spPr>
              <a:xfrm>
                <a:off x="339302" y="5699787"/>
                <a:ext cx="8616782" cy="92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𝑁</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r>
                        <m:rPr>
                          <m:nor/>
                        </m:rPr>
                        <a:rPr lang="en-US" sz="2800" b="0" i="0" smtClean="0">
                          <a:latin typeface="Cambria Math" panose="02040503050406030204" pitchFamily="18" charset="0"/>
                        </a:rPr>
                        <m:t>Var</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e>
                      </m:d>
                      <m:r>
                        <a:rPr lang="en-US" sz="2800" b="0" i="1" smtClean="0">
                          <a:latin typeface="Cambria Math" panose="02040503050406030204" pitchFamily="18" charset="0"/>
                        </a:rPr>
                        <m:t>=</m:t>
                      </m:r>
                      <m:r>
                        <a:rPr lang="en-US" sz="2800" b="0" i="1" smtClean="0">
                          <a:latin typeface="Cambria Math" panose="02040503050406030204" pitchFamily="18" charset="0"/>
                        </a:rPr>
                        <m:t>𝐸</m:t>
                      </m:r>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𝑁</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𝑁</m:t>
                                  </m:r>
                                </m:sub>
                              </m:sSub>
                            </m:e>
                          </m:d>
                        </m:e>
                        <m:sup>
                          <m:r>
                            <a:rPr lang="en-US" sz="2800" i="1">
                              <a:latin typeface="Cambria Math" panose="02040503050406030204" pitchFamily="18" charset="0"/>
                            </a:rPr>
                            <m:t>2</m:t>
                          </m:r>
                        </m:sup>
                      </m:sSup>
                      <m:r>
                        <a:rPr lang="en-US" sz="2800" b="0" i="1" smtClean="0">
                          <a:latin typeface="Cambria Math" panose="02040503050406030204" pitchFamily="18" charset="0"/>
                        </a:rPr>
                        <m:t>]=</m:t>
                      </m:r>
                      <m:nary>
                        <m:naryPr>
                          <m:ctrlPr>
                            <a:rPr lang="el-GR" sz="2800" i="1" smtClean="0">
                              <a:latin typeface="Cambria Math" panose="02040503050406030204" pitchFamily="18" charset="0"/>
                            </a:rPr>
                          </m:ctrlPr>
                        </m:naryPr>
                        <m:sub>
                          <m:r>
                            <m:rPr>
                              <m:brk m:alnAt="23"/>
                            </m:rP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l-GR" sz="2800" i="1" smtClean="0">
                              <a:latin typeface="Cambria Math" panose="02040503050406030204" pitchFamily="18" charset="0"/>
                              <a:ea typeface="Cambria Math" panose="02040503050406030204" pitchFamily="18" charset="0"/>
                            </a:rPr>
                            <m:t>∞</m:t>
                          </m:r>
                        </m:sup>
                        <m:e>
                          <m:sSup>
                            <m:sSupPr>
                              <m:ctrlPr>
                                <a:rPr lang="el-GR" sz="2800" i="1" smtClean="0">
                                  <a:latin typeface="Cambria Math" panose="02040503050406030204" pitchFamily="18" charset="0"/>
                                </a:rPr>
                              </m:ctrlPr>
                            </m:sSupPr>
                            <m:e>
                              <m:d>
                                <m:dPr>
                                  <m:ctrlPr>
                                    <a:rPr lang="el-GR" sz="2800" i="1" smtClean="0">
                                      <a:latin typeface="Cambria Math" panose="02040503050406030204" pitchFamily="18" charset="0"/>
                                    </a:rPr>
                                  </m:ctrlPr>
                                </m:dPr>
                                <m:e>
                                  <m:r>
                                    <a:rPr lang="el-GR" sz="2800" i="1" smtClean="0">
                                      <a:latin typeface="Cambria Math" panose="02040503050406030204" pitchFamily="18" charset="0"/>
                                      <a:ea typeface="Cambria Math" panose="02040503050406030204" pitchFamily="18" charset="0"/>
                                    </a:rPr>
                                    <m:t>𝜂</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ea typeface="Cambria Math" panose="02040503050406030204" pitchFamily="18" charset="0"/>
                                        </a:rPr>
                                        <m:t>𝑁</m:t>
                                      </m:r>
                                    </m:sub>
                                  </m:sSub>
                                </m:e>
                              </m:d>
                            </m:e>
                            <m:sup>
                              <m:r>
                                <a:rPr lang="en-US" sz="2800" b="0" i="1" smtClean="0">
                                  <a:latin typeface="Cambria Math" panose="02040503050406030204" pitchFamily="18" charset="0"/>
                                </a:rPr>
                                <m:t>2</m:t>
                              </m:r>
                            </m:sup>
                          </m:sSup>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𝑁</m:t>
                              </m:r>
                            </m:sub>
                          </m:sSub>
                          <m:d>
                            <m:dPr>
                              <m:ctrlPr>
                                <a:rPr lang="en-US" sz="2800" i="1">
                                  <a:latin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𝜂</m:t>
                          </m:r>
                        </m:e>
                      </m:nary>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39302" y="5699787"/>
                <a:ext cx="8616782" cy="929613"/>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19276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Uniform Random Variable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 y="990600"/>
            <a:ext cx="8784266"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Probability density function ( </a:t>
            </a:r>
            <a:r>
              <a:rPr lang="en-US" sz="2800" dirty="0" smtClean="0">
                <a:solidFill>
                  <a:srgbClr val="0000FF"/>
                </a:solidFill>
                <a:latin typeface="+mj-lt"/>
                <a:cs typeface="Times New Roman" panose="02020603050405020304" pitchFamily="18" charset="0"/>
              </a:rPr>
              <a:t>pdf </a:t>
            </a:r>
            <a:r>
              <a:rPr lang="en-US" sz="2800" dirty="0" smtClean="0">
                <a:solidFill>
                  <a:srgbClr val="0000FF"/>
                </a:solidFill>
              </a:rPr>
              <a:t>)  </a:t>
            </a:r>
            <a:endParaRPr lang="en-US" sz="2800" dirty="0">
              <a:solidFill>
                <a:srgbClr val="0000FF"/>
              </a:solidFill>
            </a:endParaRPr>
          </a:p>
        </p:txBody>
      </p:sp>
      <p:sp>
        <p:nvSpPr>
          <p:cNvPr id="16" name="Rectangle 15"/>
          <p:cNvSpPr/>
          <p:nvPr/>
        </p:nvSpPr>
        <p:spPr>
          <a:xfrm>
            <a:off x="76200" y="3101269"/>
            <a:ext cx="8784266"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The probability distribution function (PDF) </a:t>
            </a:r>
            <a:endParaRPr lang="en-US" sz="2800" dirty="0">
              <a:solidFill>
                <a:srgbClr val="0000FF"/>
              </a:solidFill>
            </a:endParaRPr>
          </a:p>
        </p:txBody>
      </p:sp>
      <p:pic>
        <p:nvPicPr>
          <p:cNvPr id="5" name="Picture 4"/>
          <p:cNvPicPr>
            <a:picLocks noChangeAspect="1"/>
          </p:cNvPicPr>
          <p:nvPr/>
        </p:nvPicPr>
        <p:blipFill>
          <a:blip r:embed="rId2"/>
          <a:stretch>
            <a:fillRect/>
          </a:stretch>
        </p:blipFill>
        <p:spPr>
          <a:xfrm>
            <a:off x="762000" y="1571692"/>
            <a:ext cx="6291617" cy="137781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762000" y="3733162"/>
                <a:ext cx="5354350" cy="138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𝑁</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𝜂</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r>
                                  <m:rPr>
                                    <m:nor/>
                                  </m:rPr>
                                  <a:rPr lang="en-US" sz="2400" b="0" i="0" smtClean="0">
                                    <a:latin typeface="Cambria Math" panose="02040503050406030204" pitchFamily="18" charset="0"/>
                                    <a:ea typeface="Cambria Math" panose="02040503050406030204" pitchFamily="18" charset="0"/>
                                  </a:rPr>
                                  <m:t>for</m:t>
                                </m:r>
                                <m:r>
                                  <m:rPr>
                                    <m:nor/>
                                  </m:rPr>
                                  <a:rPr lang="en-US" sz="2400" b="0" i="0" smtClean="0">
                                    <a:latin typeface="Cambria Math" panose="02040503050406030204" pitchFamily="18" charset="0"/>
                                    <a:ea typeface="Cambria Math" panose="02040503050406030204" pitchFamily="18" charset="0"/>
                                  </a:rPr>
                                  <m:t> </m:t>
                                </m:r>
                                <m:r>
                                  <m:rPr>
                                    <m:sty m:val="p"/>
                                  </m:rPr>
                                  <a:rPr lang="el-GR" sz="2400" b="0" i="1" smtClean="0">
                                    <a:latin typeface="Cambria Math" panose="02040503050406030204" pitchFamily="18" charset="0"/>
                                    <a:ea typeface="Cambria Math" panose="02040503050406030204" pitchFamily="18" charset="0"/>
                                  </a:rPr>
                                  <m:t>η</m:t>
                                </m:r>
                                <m:r>
                                  <a:rPr lang="en-US" sz="2400" b="0" i="1" smtClean="0">
                                    <a:latin typeface="Cambria Math"/>
                                    <a:ea typeface="Cambria Math" panose="02040503050406030204" pitchFamily="18" charset="0"/>
                                  </a:rPr>
                                  <m:t>&lt;</m:t>
                                </m:r>
                                <m:r>
                                  <a:rPr lang="en-US" sz="2400" b="0" i="1" smtClean="0">
                                    <a:latin typeface="Cambria Math"/>
                                    <a:ea typeface="Cambria Math" panose="02040503050406030204" pitchFamily="18" charset="0"/>
                                  </a:rPr>
                                  <m:t>𝑎</m:t>
                                </m:r>
                              </m:e>
                            </m:mr>
                            <m:mr>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𝜂</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𝑎</m:t>
                                    </m:r>
                                  </m:num>
                                  <m:den>
                                    <m:r>
                                      <a:rPr lang="en-US" sz="2400" b="0" i="1" smtClean="0">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𝑎</m:t>
                                    </m:r>
                                  </m:den>
                                </m:f>
                                <m:r>
                                  <a:rPr lang="en-US" sz="2400" b="0" i="1" smtClean="0">
                                    <a:latin typeface="Cambria Math" panose="02040503050406030204" pitchFamily="18" charset="0"/>
                                    <a:ea typeface="Cambria Math" panose="02040503050406030204" pitchFamily="18" charset="0"/>
                                  </a:rPr>
                                  <m:t>,         </m:t>
                                </m:r>
                                <m:r>
                                  <m:rPr>
                                    <m:nor/>
                                  </m:rPr>
                                  <a:rPr lang="en-US" sz="2400" b="0" i="0" smtClean="0">
                                    <a:latin typeface="Cambria Math" panose="02040503050406030204" pitchFamily="18" charset="0"/>
                                    <a:ea typeface="Cambria Math" panose="02040503050406030204" pitchFamily="18" charset="0"/>
                                  </a:rPr>
                                  <m:t>for</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𝜂</m:t>
                                </m:r>
                                <m:r>
                                  <a:rPr lang="en-US" sz="2400" b="0" i="1" smtClean="0">
                                    <a:latin typeface="Cambria Math" panose="02040503050406030204" pitchFamily="18" charset="0"/>
                                    <a:ea typeface="Cambria Math" panose="02040503050406030204" pitchFamily="18" charset="0"/>
                                  </a:rPr>
                                  <m:t>&lt;</m:t>
                                </m:r>
                                <m:r>
                                  <a:rPr lang="en-US" sz="2400" b="0" i="1" smtClean="0">
                                    <a:latin typeface="Cambria Math" panose="02040503050406030204" pitchFamily="18" charset="0"/>
                                    <a:ea typeface="Cambria Math" panose="02040503050406030204" pitchFamily="18" charset="0"/>
                                  </a:rPr>
                                  <m:t>𝑏</m:t>
                                </m:r>
                              </m:e>
                            </m:mr>
                            <m:m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 </m:t>
                                </m:r>
                                <m:r>
                                  <m:rPr>
                                    <m:nor/>
                                  </m:rPr>
                                  <a:rPr lang="en-US" sz="2400" b="0" i="0" smtClean="0">
                                    <a:latin typeface="Cambria Math" panose="02040503050406030204" pitchFamily="18" charset="0"/>
                                    <a:ea typeface="Cambria Math" panose="02040503050406030204" pitchFamily="18" charset="0"/>
                                  </a:rPr>
                                  <m:t>                </m:t>
                                </m:r>
                                <m:r>
                                  <m:rPr>
                                    <m:nor/>
                                  </m:rPr>
                                  <a:rPr lang="en-US" sz="2400" b="0" i="0" smtClean="0">
                                    <a:latin typeface="Cambria Math" panose="02040503050406030204" pitchFamily="18" charset="0"/>
                                    <a:ea typeface="Cambria Math" panose="02040503050406030204" pitchFamily="18" charset="0"/>
                                  </a:rPr>
                                  <m:t>for</m:t>
                                </m:r>
                                <m:r>
                                  <m:rPr>
                                    <m:nor/>
                                  </m:rPr>
                                  <a:rPr lang="en-US" sz="2400" b="0" i="0" smtClean="0">
                                    <a:latin typeface="Cambria Math" panose="02040503050406030204" pitchFamily="18" charset="0"/>
                                    <a:ea typeface="Cambria Math" panose="02040503050406030204" pitchFamily="18" charset="0"/>
                                  </a:rPr>
                                  <m:t> </m:t>
                                </m:r>
                                <m:r>
                                  <m:rPr>
                                    <m:sty m:val="p"/>
                                  </m:rPr>
                                  <a:rPr lang="el-GR" sz="2400" b="0" i="1" smtClean="0">
                                    <a:latin typeface="Cambria Math" panose="02040503050406030204" pitchFamily="18" charset="0"/>
                                    <a:ea typeface="Cambria Math" panose="02040503050406030204" pitchFamily="18" charset="0"/>
                                  </a:rPr>
                                  <m:t>η</m:t>
                                </m:r>
                                <m:r>
                                  <a:rPr lang="en-US" sz="2400" b="0" i="1" smtClean="0">
                                    <a:latin typeface="Cambria Math" panose="02040503050406030204" pitchFamily="18" charset="0"/>
                                    <a:ea typeface="Cambria Math" panose="02040503050406030204" pitchFamily="18" charset="0"/>
                                  </a:rPr>
                                  <m:t>&gt;</m:t>
                                </m:r>
                                <m:r>
                                  <a:rPr lang="en-US" sz="2400" b="0" i="1" smtClean="0">
                                    <a:latin typeface="Cambria Math" panose="02040503050406030204" pitchFamily="18" charset="0"/>
                                    <a:ea typeface="Cambria Math" panose="02040503050406030204" pitchFamily="18" charset="0"/>
                                  </a:rPr>
                                  <m:t>𝑏</m:t>
                                </m:r>
                              </m:e>
                            </m:mr>
                          </m:m>
                        </m:e>
                      </m: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62000" y="3733162"/>
                <a:ext cx="5354350" cy="138967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38200" y="5638800"/>
                <a:ext cx="1821845" cy="815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𝑁</m:t>
                          </m:r>
                        </m:sub>
                      </m:sSub>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num>
                        <m:den>
                          <m:r>
                            <a:rPr lang="en-US" sz="2800" b="0" i="1" smtClean="0">
                              <a:latin typeface="Cambria Math" panose="02040503050406030204" pitchFamily="18" charset="0"/>
                            </a:rPr>
                            <m:t>2</m:t>
                          </m:r>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838200" y="5638800"/>
                <a:ext cx="1821845" cy="81522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62400" y="5562600"/>
                <a:ext cx="2275431"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𝑁</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12</m:t>
                          </m:r>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962400" y="5562600"/>
                <a:ext cx="2275431" cy="861774"/>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19543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Gaussian Random Variable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 y="990600"/>
            <a:ext cx="8784266"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Probability density function (pdf)  </a:t>
            </a:r>
            <a:endParaRPr lang="en-US" sz="2800" dirty="0">
              <a:solidFill>
                <a:srgbClr val="0000FF"/>
              </a:solidFill>
            </a:endParaRPr>
          </a:p>
        </p:txBody>
      </p:sp>
      <p:sp>
        <p:nvSpPr>
          <p:cNvPr id="16" name="Rectangle 15"/>
          <p:cNvSpPr/>
          <p:nvPr/>
        </p:nvSpPr>
        <p:spPr>
          <a:xfrm>
            <a:off x="76200" y="2796469"/>
            <a:ext cx="7391400"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The probability distribution function </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8" name="TextBox 7"/>
              <p:cNvSpPr txBox="1"/>
              <p:nvPr/>
            </p:nvSpPr>
            <p:spPr>
              <a:xfrm>
                <a:off x="7239000" y="5330489"/>
                <a:ext cx="119039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𝑁</m:t>
                          </m:r>
                        </m:sub>
                      </m:sSub>
                      <m:r>
                        <a:rPr lang="en-US" sz="2800" i="1" smtClean="0">
                          <a:latin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𝜇</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0" y="5330489"/>
                <a:ext cx="1190390" cy="4308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315200" y="4725625"/>
                <a:ext cx="1370055" cy="4369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𝑁</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𝜎</m:t>
                          </m:r>
                        </m:e>
                        <m:sup>
                          <m:r>
                            <a:rPr lang="en-US" sz="2800" b="0" i="1" smtClean="0">
                              <a:latin typeface="Cambria Math" panose="02040503050406030204" pitchFamily="18" charset="0"/>
                            </a:rPr>
                            <m:t>2</m:t>
                          </m:r>
                        </m:sup>
                      </m:sSup>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7315200" y="4725625"/>
                <a:ext cx="1370055" cy="43691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52600" y="1624613"/>
                <a:ext cx="4607928" cy="889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𝑁</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𝜂</m:t>
                          </m:r>
                        </m:e>
                      </m:d>
                      <m:r>
                        <a:rPr lang="en-US" sz="2800" b="0" i="0"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𝜎</m:t>
                                  </m:r>
                                </m:e>
                                <m:sup>
                                  <m:r>
                                    <a:rPr lang="en-US" sz="2800" b="0" i="1" smtClean="0">
                                      <a:latin typeface="Cambria Math" panose="02040503050406030204" pitchFamily="18" charset="0"/>
                                      <a:ea typeface="Cambria Math" panose="02040503050406030204" pitchFamily="18" charset="0"/>
                                    </a:rPr>
                                    <m:t>2</m:t>
                                  </m:r>
                                </m:sup>
                              </m:sSup>
                            </m:e>
                          </m:rad>
                        </m:den>
                      </m:f>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𝜂</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𝜇</m:t>
                                  </m:r>
                                </m:e>
                              </m:d>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𝜎</m:t>
                              </m:r>
                            </m:e>
                            <m:sup>
                              <m:r>
                                <a:rPr lang="en-US" sz="2800" b="0" i="1" smtClean="0">
                                  <a:latin typeface="Cambria Math" panose="02040503050406030204" pitchFamily="18" charset="0"/>
                                  <a:ea typeface="Cambria Math" panose="02040503050406030204" pitchFamily="18" charset="0"/>
                                </a:rPr>
                                <m:t>2</m:t>
                              </m:r>
                            </m:sup>
                          </m:sSup>
                        </m:sup>
                      </m:sSup>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52600" y="1624613"/>
                <a:ext cx="4607928" cy="8899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85800" y="3407502"/>
                <a:ext cx="5505994" cy="93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𝑁</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𝜂</m:t>
                          </m:r>
                        </m:e>
                      </m:d>
                      <m:r>
                        <a:rPr lang="en-US" sz="2800" i="1">
                          <a:latin typeface="Cambria Math" panose="02040503050406030204" pitchFamily="18" charset="0"/>
                        </a:rPr>
                        <m:t>=</m:t>
                      </m:r>
                      <m:nary>
                        <m:naryPr>
                          <m:ctrlPr>
                            <a:rPr lang="en-US" sz="2800" i="1">
                              <a:latin typeface="Cambria Math" panose="02040503050406030204" pitchFamily="18" charset="0"/>
                            </a:rPr>
                          </m:ctrlPr>
                        </m:naryPr>
                        <m: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i="1">
                              <a:latin typeface="Cambria Math" panose="02040503050406030204" pitchFamily="18" charset="0"/>
                              <a:ea typeface="Cambria Math" panose="02040503050406030204" pitchFamily="18" charset="0"/>
                            </a:rPr>
                            <m:t>𝜂</m:t>
                          </m:r>
                        </m:sup>
                        <m:e>
                          <m:sSup>
                            <m:sSupPr>
                              <m:ctrlPr>
                                <a:rPr lang="en-US" sz="2800" i="1">
                                  <a:latin typeface="Cambria Math" panose="02040503050406030204" pitchFamily="18" charset="0"/>
                                </a:rPr>
                              </m:ctrlPr>
                            </m:sSupPr>
                            <m:e>
                              <m:f>
                                <m:fPr>
                                  <m:ctrlPr>
                                    <a:rPr lang="en-US" sz="2800" i="1">
                                      <a:latin typeface="Cambria Math" panose="02040503050406030204" pitchFamily="18" charset="0"/>
                                    </a:rPr>
                                  </m:ctrlPr>
                                </m:fPr>
                                <m:num>
                                  <m:r>
                                    <a:rPr lang="en-US" sz="2800" i="1">
                                      <a:latin typeface="Cambria Math" panose="02040503050406030204" pitchFamily="18" charset="0"/>
                                    </a:rPr>
                                    <m:t>1</m:t>
                                  </m:r>
                                </m:num>
                                <m:den>
                                  <m:rad>
                                    <m:radPr>
                                      <m:degHide m:val="on"/>
                                      <m:ctrlPr>
                                        <a:rPr lang="en-US" sz="2800" i="1">
                                          <a:latin typeface="Cambria Math" panose="02040503050406030204" pitchFamily="18" charset="0"/>
                                        </a:rPr>
                                      </m:ctrlPr>
                                    </m:radPr>
                                    <m:deg/>
                                    <m:e>
                                      <m:r>
                                        <a:rPr lang="en-US" sz="2800" i="1">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e>
                                  </m:rad>
                                </m:den>
                              </m:f>
                              <m:r>
                                <a:rPr lang="en-US" sz="2800" i="1">
                                  <a:latin typeface="Cambria Math" panose="02040503050406030204" pitchFamily="18" charset="0"/>
                                </a:rPr>
                                <m:t>𝑒</m:t>
                              </m:r>
                            </m:e>
                            <m:sup>
                              <m:r>
                                <a:rPr lang="en-US" sz="2800" i="1">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𝜏</m:t>
                              </m:r>
                              <m:r>
                                <a:rPr lang="en-US" sz="2800" b="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𝜇</m:t>
                                  </m:r>
                                  <m:r>
                                    <a:rPr lang="en-US" sz="2800" b="0" i="1" smtClean="0">
                                      <a:latin typeface="Cambria Math" panose="02040503050406030204" pitchFamily="18" charset="0"/>
                                    </a:rPr>
                                    <m:t>)</m:t>
                                  </m:r>
                                </m:e>
                                <m:sup>
                                  <m:r>
                                    <a:rPr lang="en-US" sz="2800" i="1">
                                      <a:latin typeface="Cambria Math" panose="02040503050406030204" pitchFamily="18" charset="0"/>
                                    </a:rPr>
                                    <m:t>2</m:t>
                                  </m:r>
                                </m:sup>
                              </m:sSup>
                              <m:r>
                                <a:rPr lang="en-US" sz="2800" i="1">
                                  <a:latin typeface="Cambria Math" panose="02040503050406030204" pitchFamily="18" charset="0"/>
                                </a:rPr>
                                <m:t>/</m:t>
                              </m:r>
                              <m:r>
                                <a:rPr lang="en-US" sz="2800" i="1">
                                  <a:latin typeface="Cambria Math" panose="02040503050406030204" pitchFamily="18" charset="0"/>
                                </a:rPr>
                                <m:t>2</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sup>
                          </m:sSup>
                          <m:r>
                            <a:rPr lang="en-US" sz="2800" i="1">
                              <a:latin typeface="Cambria Math" panose="02040503050406030204" pitchFamily="18" charset="0"/>
                            </a:rPr>
                            <m:t>𝑑</m:t>
                          </m:r>
                          <m:r>
                            <a:rPr lang="en-US" sz="2800" i="1">
                              <a:latin typeface="Cambria Math"/>
                            </a:rPr>
                            <m:t>𝑥</m:t>
                          </m:r>
                        </m:e>
                      </m:nary>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685800" y="3407502"/>
                <a:ext cx="5505994" cy="93102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98840" y="4650478"/>
                <a:ext cx="3769493"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𝑁</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erf</m:t>
                      </m:r>
                      <m:d>
                        <m:dPr>
                          <m:ctrlPr>
                            <a:rPr lang="en-US" sz="2800" b="0" i="1" smtClean="0">
                              <a:latin typeface="Cambria Math" panose="02040503050406030204" pitchFamily="18" charset="0"/>
                              <a:ea typeface="Cambria Math" panose="02040503050406030204" pitchFamily="18" charset="0"/>
                            </a:rPr>
                          </m:ctrlPr>
                        </m:dPr>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𝜂</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𝜇</m:t>
                              </m:r>
                            </m:num>
                            <m:den>
                              <m:r>
                                <a:rPr lang="en-US" sz="2800" b="0" i="1" smtClean="0">
                                  <a:latin typeface="Cambria Math" panose="02040503050406030204" pitchFamily="18" charset="0"/>
                                  <a:ea typeface="Cambria Math" panose="02040503050406030204" pitchFamily="18" charset="0"/>
                                </a:rPr>
                                <m:t>𝜎</m:t>
                              </m:r>
                            </m:den>
                          </m:f>
                        </m:e>
                      </m:d>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98840" y="4650478"/>
                <a:ext cx="3769493" cy="809452"/>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1577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437606"/>
                <a:ext cx="1749517" cy="466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erf</m:t>
                          </m:r>
                        </m:fName>
                        <m:e>
                          <m:d>
                            <m:dPr>
                              <m:ctrlPr>
                                <a:rPr lang="en-US" sz="1400" b="0" i="1" smtClean="0">
                                  <a:latin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𝑥</m:t>
                              </m:r>
                            </m:e>
                          </m:d>
                        </m:e>
                      </m:func>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num>
                        <m:den>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𝜋</m:t>
                              </m:r>
                            </m:e>
                          </m:rad>
                        </m:den>
                      </m:f>
                      <m:nary>
                        <m:naryPr>
                          <m:ctrlPr>
                            <a:rPr lang="en-US" sz="1400" b="0" i="1" smtClean="0">
                              <a:latin typeface="Cambria Math" panose="02040503050406030204" pitchFamily="18" charset="0"/>
                            </a:rPr>
                          </m:ctrlPr>
                        </m:naryPr>
                        <m:sub>
                          <m:r>
                            <m:rPr>
                              <m:brk m:alnAt="23"/>
                            </m:rPr>
                            <a:rPr lang="en-US" sz="1400" b="0" i="1" smtClean="0">
                              <a:latin typeface="Cambria Math" panose="02040503050406030204" pitchFamily="18" charset="0"/>
                            </a:rPr>
                            <m:t>0</m:t>
                          </m:r>
                        </m:sub>
                        <m:sup>
                          <m:r>
                            <a:rPr lang="en-US" sz="1400" b="0" i="1" smtClean="0">
                              <a:latin typeface="Cambria Math" panose="02040503050406030204" pitchFamily="18" charset="0"/>
                              <a:ea typeface="Cambria Math" panose="02040503050406030204" pitchFamily="18" charset="0"/>
                            </a:rPr>
                            <m:t>𝑥</m:t>
                          </m:r>
                        </m:sup>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sup>
                          </m:sSup>
                          <m:r>
                            <a:rPr lang="en-US" sz="1400" b="0" i="1" smtClean="0">
                              <a:latin typeface="Cambria Math" panose="02040503050406030204" pitchFamily="18" charset="0"/>
                            </a:rPr>
                            <m:t>𝑑𝑡</m:t>
                          </m:r>
                        </m:e>
                      </m:nary>
                    </m:oMath>
                  </m:oMathPara>
                </a14:m>
                <a:endParaRPr lang="en-US"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437606"/>
                <a:ext cx="1749517" cy="466859"/>
              </a:xfrm>
              <a:prstGeom prst="rect">
                <a:avLst/>
              </a:prstGeom>
              <a:blipFill rotWithShape="0">
                <a:blip r:embed="rId2"/>
                <a:stretch>
                  <a:fillRect l="-1742" t="-193421" r="-27178" b="-278947"/>
                </a:stretch>
              </a:blipFill>
            </p:spPr>
            <p:txBody>
              <a:bodyPr/>
              <a:lstStyle/>
              <a:p>
                <a:r>
                  <a:rPr lang="en-US">
                    <a:noFill/>
                  </a:rPr>
                  <a:t> </a:t>
                </a:r>
              </a:p>
            </p:txBody>
          </p:sp>
        </mc:Fallback>
      </mc:AlternateContent>
      <p:grpSp>
        <p:nvGrpSpPr>
          <p:cNvPr id="5" name="Group 4"/>
          <p:cNvGrpSpPr/>
          <p:nvPr/>
        </p:nvGrpSpPr>
        <p:grpSpPr>
          <a:xfrm>
            <a:off x="2057400" y="457200"/>
            <a:ext cx="6937283" cy="6248400"/>
            <a:chOff x="1600200" y="609600"/>
            <a:chExt cx="6168370" cy="5518640"/>
          </a:xfrm>
        </p:grpSpPr>
        <p:pic>
          <p:nvPicPr>
            <p:cNvPr id="3" name="Picture 2"/>
            <p:cNvPicPr>
              <a:picLocks noChangeAspect="1"/>
            </p:cNvPicPr>
            <p:nvPr/>
          </p:nvPicPr>
          <p:blipFill>
            <a:blip r:embed="rId3"/>
            <a:stretch>
              <a:fillRect/>
            </a:stretch>
          </p:blipFill>
          <p:spPr>
            <a:xfrm>
              <a:off x="1600200" y="609600"/>
              <a:ext cx="6168370" cy="3629025"/>
            </a:xfrm>
            <a:prstGeom prst="rect">
              <a:avLst/>
            </a:prstGeom>
          </p:spPr>
        </p:pic>
        <p:pic>
          <p:nvPicPr>
            <p:cNvPr id="4" name="Picture 3"/>
            <p:cNvPicPr>
              <a:picLocks noChangeAspect="1"/>
            </p:cNvPicPr>
            <p:nvPr/>
          </p:nvPicPr>
          <p:blipFill>
            <a:blip r:embed="rId4"/>
            <a:stretch>
              <a:fillRect/>
            </a:stretch>
          </p:blipFill>
          <p:spPr>
            <a:xfrm>
              <a:off x="1600200" y="4240758"/>
              <a:ext cx="6168370" cy="1887482"/>
            </a:xfrm>
            <a:prstGeom prst="rect">
              <a:avLst/>
            </a:prstGeom>
          </p:spPr>
        </p:pic>
      </p:grpSp>
    </p:spTree>
    <p:extLst>
      <p:ext uri="{BB962C8B-B14F-4D97-AF65-F5344CB8AC3E}">
        <p14:creationId xmlns:p14="http://schemas.microsoft.com/office/powerpoint/2010/main" val="18319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Discrete Random Variables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 y="990600"/>
            <a:ext cx="8784266"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Probability mass function (</a:t>
            </a:r>
            <a:r>
              <a:rPr lang="en-US" sz="2800" dirty="0" err="1" smtClean="0">
                <a:solidFill>
                  <a:srgbClr val="0000FF"/>
                </a:solidFill>
              </a:rPr>
              <a:t>pmf</a:t>
            </a:r>
            <a:r>
              <a:rPr lang="en-US" sz="2800" dirty="0" smtClean="0">
                <a:solidFill>
                  <a:srgbClr val="0000FF"/>
                </a:solidFill>
              </a:rPr>
              <a:t>)  </a:t>
            </a:r>
            <a:endParaRPr lang="en-US" sz="2800" dirty="0">
              <a:solidFill>
                <a:srgbClr val="0000FF"/>
              </a:solidFill>
            </a:endParaRPr>
          </a:p>
        </p:txBody>
      </p:sp>
      <p:sp>
        <p:nvSpPr>
          <p:cNvPr id="16" name="Rectangle 15"/>
          <p:cNvSpPr/>
          <p:nvPr/>
        </p:nvSpPr>
        <p:spPr>
          <a:xfrm>
            <a:off x="76200" y="3406069"/>
            <a:ext cx="8784266"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The probability distribution function </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8" name="TextBox 7"/>
              <p:cNvSpPr txBox="1"/>
              <p:nvPr/>
            </p:nvSpPr>
            <p:spPr>
              <a:xfrm>
                <a:off x="1094401" y="5214243"/>
                <a:ext cx="4696799" cy="12202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𝑁</m:t>
                          </m:r>
                        </m:sub>
                      </m:sSub>
                      <m:r>
                        <a:rPr lang="en-US" sz="2800" i="1" smtClean="0">
                          <a:latin typeface="Cambria Math" panose="02040503050406030204" pitchFamily="18" charset="0"/>
                        </a:rPr>
                        <m:t>=</m:t>
                      </m:r>
                      <m:r>
                        <a:rPr lang="en-US" sz="2800" b="0" i="1" smtClean="0">
                          <a:latin typeface="Cambria Math" panose="02040503050406030204" pitchFamily="18" charset="0"/>
                        </a:rPr>
                        <m:t>𝐸</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e>
                      </m:d>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𝑘</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rPr>
                                <m:t>𝑖</m:t>
                              </m:r>
                            </m:sub>
                          </m:sSub>
                          <m:r>
                            <m:rPr>
                              <m:nor/>
                            </m:rPr>
                            <a:rPr lang="en-US" sz="2800" b="0" i="0" smtClean="0">
                              <a:latin typeface="Cambria Math" panose="02040503050406030204" pitchFamily="18" charset="0"/>
                            </a:rPr>
                            <m:t>Pr</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rPr>
                                    <m:t>𝑖</m:t>
                                  </m:r>
                                </m:sub>
                              </m:sSub>
                            </m:e>
                          </m:d>
                        </m:e>
                      </m:nary>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094401" y="5214243"/>
                <a:ext cx="4696799" cy="12202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940737" y="3962400"/>
                <a:ext cx="6298263" cy="11585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𝑁</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Pr</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𝑁</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m:t>
                      </m:r>
                      <m:nary>
                        <m:naryPr>
                          <m:chr m:val="∑"/>
                          <m:supHide m:val="on"/>
                          <m:ctrlPr>
                            <a:rPr lang="en-US" sz="2800" b="0" i="1" smtClean="0">
                              <a:latin typeface="Cambria Math" panose="02040503050406030204" pitchFamily="18" charset="0"/>
                              <a:ea typeface="Cambria Math" panose="02040503050406030204" pitchFamily="18" charset="0"/>
                            </a:rPr>
                          </m:ctrlPr>
                        </m:naryPr>
                        <m:sub>
                          <m:r>
                            <m:rPr>
                              <m:nor/>
                            </m:rPr>
                            <a:rPr lang="en-US" sz="2800" b="0" i="0" smtClean="0">
                              <a:latin typeface="Cambria Math" panose="02040503050406030204" pitchFamily="18" charset="0"/>
                              <a:ea typeface="Cambria Math" panose="02040503050406030204" pitchFamily="18" charset="0"/>
                            </a:rPr>
                            <m:t>all</m:t>
                          </m:r>
                          <m:r>
                            <m:rPr>
                              <m:nor/>
                            </m:rPr>
                            <a:rPr lang="en-US" sz="2800" b="0" i="0"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ea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𝜂</m:t>
                          </m:r>
                        </m:sub>
                        <m:sup/>
                        <m:e>
                          <m:r>
                            <m:rPr>
                              <m:nor/>
                            </m:rPr>
                            <a:rPr lang="en-US" sz="2800">
                              <a:latin typeface="Cambria Math" panose="02040503050406030204" pitchFamily="18" charset="0"/>
                              <a:ea typeface="Cambria Math" panose="02040503050406030204" pitchFamily="18" charset="0"/>
                            </a:rPr>
                            <m:t>Pr</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𝑁</m:t>
                              </m:r>
                              <m:r>
                                <a:rPr lang="en-US" sz="2800" i="1">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ea typeface="Cambria Math" panose="02040503050406030204" pitchFamily="18" charset="0"/>
                                    </a:rPr>
                                    <m:t>𝑖</m:t>
                                  </m:r>
                                </m:sub>
                              </m:sSub>
                            </m:e>
                          </m:d>
                        </m:e>
                      </m:nary>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940737" y="3962400"/>
                <a:ext cx="6298263" cy="115852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43000" y="1514225"/>
                <a:ext cx="685085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Pr</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𝑁</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ea typeface="Cambria Math" panose="02040503050406030204" pitchFamily="18" charset="0"/>
                                </a:rPr>
                                <m:t>𝑖</m:t>
                              </m:r>
                            </m:sub>
                          </m:sSub>
                        </m:e>
                      </m:d>
                      <m:r>
                        <a:rPr lang="en-US" sz="2800" b="0" i="1" smtClean="0">
                          <a:latin typeface="Cambria Math" panose="02040503050406030204" pitchFamily="18" charset="0"/>
                          <a:ea typeface="Cambria Math" panose="02040503050406030204" pitchFamily="18" charset="0"/>
                        </a:rPr>
                        <m:t>≤1, </m:t>
                      </m:r>
                      <m:r>
                        <m:rPr>
                          <m:nor/>
                        </m:rPr>
                        <a:rPr lang="en-US" sz="2800" b="0" i="0" smtClean="0">
                          <a:latin typeface="Cambria Math" panose="02040503050406030204" pitchFamily="18" charset="0"/>
                          <a:ea typeface="Cambria Math" panose="02040503050406030204" pitchFamily="18" charset="0"/>
                        </a:rPr>
                        <m:t>    </m:t>
                      </m:r>
                      <m:r>
                        <m:rPr>
                          <m:nor/>
                        </m:rPr>
                        <a:rPr lang="en-US" sz="2800" b="0" i="0" smtClean="0">
                          <a:latin typeface="Cambria Math" panose="02040503050406030204" pitchFamily="18" charset="0"/>
                          <a:ea typeface="Cambria Math" panose="02040503050406030204" pitchFamily="18" charset="0"/>
                        </a:rPr>
                        <m:t>for</m:t>
                      </m:r>
                      <m:r>
                        <m:rPr>
                          <m:nor/>
                        </m:rPr>
                        <a:rPr lang="en-US"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=1,2,3,…,</m:t>
                      </m:r>
                      <m:r>
                        <a:rPr lang="en-US" sz="2800" b="0" i="1" smtClean="0">
                          <a:latin typeface="Cambria Math" panose="02040503050406030204" pitchFamily="18" charset="0"/>
                          <a:ea typeface="Cambria Math" panose="02040503050406030204" pitchFamily="18" charset="0"/>
                        </a:rPr>
                        <m:t>𝑘</m:t>
                      </m:r>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143000" y="1514225"/>
                <a:ext cx="6850850"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219200" y="2057400"/>
                <a:ext cx="2947025" cy="12202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𝑘</m:t>
                          </m:r>
                        </m:sup>
                        <m:e>
                          <m:r>
                            <m:rPr>
                              <m:nor/>
                            </m:rPr>
                            <a:rPr lang="en-US" sz="2800" b="0" i="0" smtClean="0">
                              <a:latin typeface="Cambria Math" panose="02040503050406030204" pitchFamily="18" charset="0"/>
                            </a:rPr>
                            <m:t>Pr</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=1</m:t>
                          </m:r>
                        </m:e>
                      </m:nary>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219200" y="2057400"/>
                <a:ext cx="2947025" cy="1220270"/>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190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Poisson Random Variables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28600" y="1219200"/>
                <a:ext cx="8722131" cy="12202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𝑁</m:t>
                          </m:r>
                        </m:sub>
                        <m:sup>
                          <m:r>
                            <a:rPr lang="en-US" sz="2800" b="0" i="1" smtClean="0">
                              <a:latin typeface="Cambria Math" panose="02040503050406030204" pitchFamily="18" charset="0"/>
                            </a:rPr>
                            <m:t>2</m:t>
                          </m:r>
                        </m:sup>
                      </m:sSubSup>
                      <m:r>
                        <a:rPr lang="en-US" sz="2800" i="1" smtClean="0">
                          <a:latin typeface="Cambria Math" panose="02040503050406030204" pitchFamily="18" charset="0"/>
                        </a:rPr>
                        <m:t>=</m:t>
                      </m:r>
                      <m:r>
                        <m:rPr>
                          <m:nor/>
                        </m:rPr>
                        <a:rPr lang="en-US" sz="2800" b="0" i="0" smtClean="0">
                          <a:latin typeface="Cambria Math" panose="02040503050406030204" pitchFamily="18" charset="0"/>
                        </a:rPr>
                        <m:t>Var</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e>
                      </m:d>
                      <m:r>
                        <a:rPr lang="en-US" sz="2800" b="0" i="1" smtClean="0">
                          <a:latin typeface="Cambria Math" panose="02040503050406030204" pitchFamily="18" charset="0"/>
                        </a:rPr>
                        <m:t>=</m:t>
                      </m:r>
                      <m:r>
                        <m:rPr>
                          <m:nor/>
                        </m:rPr>
                        <a:rPr lang="en-US" sz="2800" b="0" i="0" smtClean="0">
                          <a:latin typeface="Cambria Math" panose="02040503050406030204" pitchFamily="18" charset="0"/>
                        </a:rPr>
                        <m:t>E</m:t>
                      </m:r>
                      <m:d>
                        <m:dPr>
                          <m:begChr m:val="["/>
                          <m:endChr m:val="]"/>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𝑁</m:t>
                                      </m:r>
                                    </m:sub>
                                  </m:sSub>
                                </m:e>
                              </m:d>
                            </m:e>
                            <m:sup>
                              <m:r>
                                <a:rPr lang="en-US" sz="2800" b="0" i="1" smtClean="0">
                                  <a:latin typeface="Cambria Math" panose="02040503050406030204" pitchFamily="18" charset="0"/>
                                </a:rPr>
                                <m:t>2</m:t>
                              </m:r>
                            </m:sup>
                          </m:sSup>
                        </m:e>
                      </m:d>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𝑘</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i="1">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𝑁</m:t>
                                      </m:r>
                                    </m:sub>
                                  </m:sSub>
                                </m:e>
                              </m:d>
                            </m:e>
                            <m:sup>
                              <m:r>
                                <a:rPr lang="en-US" sz="2800" b="0" i="1" smtClean="0">
                                  <a:latin typeface="Cambria Math" panose="02040503050406030204" pitchFamily="18" charset="0"/>
                                </a:rPr>
                                <m:t>2</m:t>
                              </m:r>
                            </m:sup>
                          </m:sSup>
                          <m:r>
                            <m:rPr>
                              <m:nor/>
                            </m:rPr>
                            <a:rPr lang="en-US" sz="2800" b="0" i="0" smtClean="0">
                              <a:latin typeface="Cambria Math" panose="02040503050406030204" pitchFamily="18" charset="0"/>
                            </a:rPr>
                            <m:t>Pr</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rPr>
                                    <m:t>𝑖</m:t>
                                  </m:r>
                                </m:sub>
                              </m:sSub>
                            </m:e>
                          </m:d>
                        </m:e>
                      </m:nary>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28600" y="1219200"/>
                <a:ext cx="8722131" cy="1220270"/>
              </a:xfrm>
              <a:prstGeom prst="rect">
                <a:avLst/>
              </a:prstGeom>
              <a:blipFill rotWithShape="0">
                <a:blip r:embed="rId2"/>
                <a:stretch>
                  <a:fillRect/>
                </a:stretch>
              </a:blipFill>
            </p:spPr>
            <p:txBody>
              <a:bodyPr/>
              <a:lstStyle/>
              <a:p>
                <a:r>
                  <a:rPr lang="en-US">
                    <a:noFill/>
                  </a:rPr>
                  <a:t> </a:t>
                </a:r>
              </a:p>
            </p:txBody>
          </p:sp>
        </mc:Fallback>
      </mc:AlternateContent>
      <p:sp>
        <p:nvSpPr>
          <p:cNvPr id="10" name="Rectangle 9"/>
          <p:cNvSpPr/>
          <p:nvPr/>
        </p:nvSpPr>
        <p:spPr>
          <a:xfrm>
            <a:off x="197532" y="2744270"/>
            <a:ext cx="8784266"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Poisson Random Variable</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3" name="TextBox 2"/>
              <p:cNvSpPr txBox="1"/>
              <p:nvPr/>
            </p:nvSpPr>
            <p:spPr>
              <a:xfrm>
                <a:off x="990600" y="4419600"/>
                <a:ext cx="6321346" cy="873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rPr>
                        <m:t>Pr</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𝑘</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𝑘</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𝑎</m:t>
                          </m:r>
                        </m:sup>
                      </m:sSup>
                      <m:r>
                        <a:rPr lang="en-US" sz="2800" b="0" i="1" smtClean="0">
                          <a:latin typeface="Cambria Math" panose="02040503050406030204" pitchFamily="18" charset="0"/>
                        </a:rPr>
                        <m:t>,</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for</m:t>
                      </m:r>
                      <m:r>
                        <m:rPr>
                          <m:nor/>
                        </m:rPr>
                        <a:rPr lang="en-US" sz="2800" b="0" i="0" smtClean="0">
                          <a:latin typeface="Cambria Math" panose="02040503050406030204" pitchFamily="18" charset="0"/>
                        </a:rPr>
                        <m:t> </m:t>
                      </m:r>
                      <m:r>
                        <a:rPr lang="en-US" sz="2800" b="0" i="1" smtClean="0">
                          <a:latin typeface="Cambria Math" panose="02040503050406030204" pitchFamily="18" charset="0"/>
                        </a:rPr>
                        <m:t>𝑘</m:t>
                      </m:r>
                      <m:r>
                        <a:rPr lang="en-US" sz="2800" b="0" i="1" smtClean="0">
                          <a:latin typeface="Cambria Math" panose="02040503050406030204" pitchFamily="18" charset="0"/>
                        </a:rPr>
                        <m:t>=0,1,…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990600" y="4419600"/>
                <a:ext cx="6321346" cy="87357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60120" y="5717312"/>
                <a:ext cx="11927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𝑁</m:t>
                          </m:r>
                        </m:sub>
                      </m:sSub>
                      <m:r>
                        <a:rPr lang="en-US" sz="2800" i="1" smtClean="0">
                          <a:latin typeface="Cambria Math" panose="02040503050406030204" pitchFamily="18" charset="0"/>
                        </a:rPr>
                        <m:t>=</m:t>
                      </m:r>
                      <m:r>
                        <a:rPr lang="en-US" sz="2800" b="0" i="1" smtClean="0">
                          <a:latin typeface="Cambria Math" panose="02040503050406030204" pitchFamily="18" charset="0"/>
                        </a:rPr>
                        <m:t>𝑎</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960120" y="5717312"/>
                <a:ext cx="1192762"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43400" y="5726213"/>
                <a:ext cx="1181029" cy="4369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𝑁</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r>
                        <a:rPr lang="en-US" sz="2800" b="0" i="1" smtClean="0">
                          <a:latin typeface="Cambria Math" panose="02040503050406030204" pitchFamily="18" charset="0"/>
                        </a:rPr>
                        <m:t>𝑎</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343400" y="5726213"/>
                <a:ext cx="1181029" cy="436914"/>
              </a:xfrm>
              <a:prstGeom prst="rect">
                <a:avLst/>
              </a:prstGeom>
              <a:blipFill rotWithShape="0">
                <a:blip r:embed="rId5"/>
                <a:stretch>
                  <a:fillRect/>
                </a:stretch>
              </a:blipFill>
            </p:spPr>
            <p:txBody>
              <a:bodyPr/>
              <a:lstStyle/>
              <a:p>
                <a:r>
                  <a:rPr lang="en-US">
                    <a:noFill/>
                  </a:rPr>
                  <a:t> </a:t>
                </a:r>
              </a:p>
            </p:txBody>
          </p:sp>
        </mc:Fallback>
      </mc:AlternateContent>
      <p:sp>
        <p:nvSpPr>
          <p:cNvPr id="9" name="Rectangle 8"/>
          <p:cNvSpPr/>
          <p:nvPr/>
        </p:nvSpPr>
        <p:spPr>
          <a:xfrm>
            <a:off x="76200" y="3276600"/>
            <a:ext cx="8936666" cy="867930"/>
          </a:xfrm>
          <a:prstGeom prst="rect">
            <a:avLst/>
          </a:prstGeom>
        </p:spPr>
        <p:txBody>
          <a:bodyPr wrap="square">
            <a:spAutoFit/>
          </a:bodyPr>
          <a:lstStyle/>
          <a:p>
            <a:pPr marL="0" lvl="1" eaLnBrk="1" hangingPunct="1">
              <a:lnSpc>
                <a:spcPct val="90000"/>
              </a:lnSpc>
              <a:defRPr/>
            </a:pPr>
            <a:r>
              <a:rPr lang="en-US" sz="2800" dirty="0" smtClean="0"/>
              <a:t>Used in radiographic and nuclear medicine to statically characterize the distribution of photons count.</a:t>
            </a:r>
            <a:endParaRPr lang="en-US" sz="2800" dirty="0">
              <a:solidFill>
                <a:srgbClr val="0000FF"/>
              </a:solidFill>
            </a:endParaRPr>
          </a:p>
        </p:txBody>
      </p:sp>
    </p:spTree>
    <p:extLst>
      <p:ext uri="{BB962C8B-B14F-4D97-AF65-F5344CB8AC3E}">
        <p14:creationId xmlns:p14="http://schemas.microsoft.com/office/powerpoint/2010/main" val="526086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Poisson Random Variables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979134"/>
            <a:ext cx="1707468"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Example</a:t>
            </a:r>
            <a:endParaRPr lang="en-US" sz="2800" dirty="0">
              <a:solidFill>
                <a:srgbClr val="0000FF"/>
              </a:solidFill>
            </a:endParaRPr>
          </a:p>
        </p:txBody>
      </p:sp>
      <p:sp>
        <p:nvSpPr>
          <p:cNvPr id="9" name="Rectangle 8"/>
          <p:cNvSpPr/>
          <p:nvPr/>
        </p:nvSpPr>
        <p:spPr>
          <a:xfrm>
            <a:off x="207334" y="1424869"/>
            <a:ext cx="8784266" cy="2031325"/>
          </a:xfrm>
          <a:prstGeom prst="rect">
            <a:avLst/>
          </a:prstGeom>
        </p:spPr>
        <p:txBody>
          <a:bodyPr wrap="square">
            <a:spAutoFit/>
          </a:bodyPr>
          <a:lstStyle/>
          <a:p>
            <a:pPr marL="0" lvl="1" eaLnBrk="1" hangingPunct="1">
              <a:lnSpc>
                <a:spcPct val="90000"/>
              </a:lnSpc>
              <a:defRPr/>
            </a:pPr>
            <a:r>
              <a:rPr lang="en-US" sz="2800" dirty="0" smtClean="0"/>
              <a:t>In x-ray imaging, the Poisson random variable is used to model the number of photon that arrive at a detector in time </a:t>
            </a:r>
            <a:r>
              <a:rPr lang="en-US" sz="2800" i="1" dirty="0" smtClean="0">
                <a:latin typeface="Times New Roman" panose="02020603050405020304" pitchFamily="18" charset="0"/>
                <a:cs typeface="Times New Roman" panose="02020603050405020304" pitchFamily="18" charset="0"/>
              </a:rPr>
              <a:t>t</a:t>
            </a:r>
            <a:r>
              <a:rPr lang="en-US" sz="2800" dirty="0" smtClean="0"/>
              <a:t>, which is a random variable referred to as a Poisson process and given that notation </a:t>
            </a:r>
            <a:r>
              <a:rPr lang="en-US" sz="2800" i="1" dirty="0" smtClean="0">
                <a:latin typeface="Times New Roman" panose="02020603050405020304" pitchFamily="18" charset="0"/>
                <a:cs typeface="Times New Roman" panose="02020603050405020304" pitchFamily="18" charset="0"/>
              </a:rPr>
              <a:t>N</a:t>
            </a:r>
            <a:r>
              <a:rPr lang="en-US" sz="2800" dirty="0" smtClean="0"/>
              <a:t>(</a:t>
            </a:r>
            <a:r>
              <a:rPr lang="en-US" sz="2800" i="1" dirty="0" smtClean="0">
                <a:latin typeface="Times New Roman" panose="02020603050405020304" pitchFamily="18" charset="0"/>
                <a:cs typeface="Times New Roman" panose="02020603050405020304" pitchFamily="18" charset="0"/>
              </a:rPr>
              <a:t>t</a:t>
            </a:r>
            <a:r>
              <a:rPr lang="en-US" sz="2800" dirty="0" smtClean="0"/>
              <a:t>). The PMF of </a:t>
            </a:r>
            <a:r>
              <a:rPr lang="en-US" sz="2800" i="1" dirty="0" smtClean="0">
                <a:latin typeface="Times New Roman" panose="02020603050405020304" pitchFamily="18" charset="0"/>
                <a:cs typeface="Times New Roman" panose="02020603050405020304" pitchFamily="18" charset="0"/>
              </a:rPr>
              <a:t>N</a:t>
            </a:r>
            <a:r>
              <a:rPr lang="en-US" sz="2800" dirty="0" smtClean="0"/>
              <a:t>(</a:t>
            </a:r>
            <a:r>
              <a:rPr lang="en-US" sz="2800" i="1" dirty="0" smtClean="0">
                <a:latin typeface="Times New Roman" panose="02020603050405020304" pitchFamily="18" charset="0"/>
                <a:cs typeface="Times New Roman" panose="02020603050405020304" pitchFamily="18" charset="0"/>
              </a:rPr>
              <a:t>t</a:t>
            </a:r>
            <a:r>
              <a:rPr lang="en-US" sz="2800" dirty="0" smtClean="0"/>
              <a:t>) is given by</a:t>
            </a:r>
            <a:endParaRPr lang="en-US" sz="2800" dirty="0"/>
          </a:p>
        </p:txBody>
      </p:sp>
      <mc:AlternateContent xmlns:mc="http://schemas.openxmlformats.org/markup-compatibility/2006" xmlns:a14="http://schemas.microsoft.com/office/drawing/2010/main">
        <mc:Choice Requires="a14">
          <p:sp>
            <p:nvSpPr>
              <p:cNvPr id="12" name="TextBox 11"/>
              <p:cNvSpPr txBox="1"/>
              <p:nvPr/>
            </p:nvSpPr>
            <p:spPr>
              <a:xfrm>
                <a:off x="990600" y="3529201"/>
                <a:ext cx="4119654" cy="873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rPr>
                        <m:t>Pr</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𝑘</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a:rPr>
                                <m:t>(</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𝑡</m:t>
                              </m:r>
                              <m:r>
                                <a:rPr lang="en-US" sz="2800" b="0" i="1" smtClean="0">
                                  <a:latin typeface="Cambria Math"/>
                                  <a:ea typeface="Cambria Math" panose="02040503050406030204" pitchFamily="18" charset="0"/>
                                </a:rPr>
                                <m:t>)</m:t>
                              </m:r>
                            </m:e>
                            <m:sup>
                              <m:r>
                                <a:rPr lang="en-US" sz="2800" b="0" i="1" smtClean="0">
                                  <a:latin typeface="Cambria Math" panose="02040503050406030204" pitchFamily="18" charset="0"/>
                                </a:rPr>
                                <m:t>𝑘</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den>
                      </m:f>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𝑡</m:t>
                          </m:r>
                        </m:sup>
                      </m:sSup>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90600" y="3529201"/>
                <a:ext cx="4119654" cy="873572"/>
              </a:xfrm>
              <a:prstGeom prst="rect">
                <a:avLst/>
              </a:prstGeom>
              <a:blipFill rotWithShape="1">
                <a:blip r:embed="rId2"/>
                <a:stretch>
                  <a:fillRect/>
                </a:stretch>
              </a:blipFill>
            </p:spPr>
            <p:txBody>
              <a:bodyPr/>
              <a:lstStyle/>
              <a:p>
                <a:r>
                  <a:rPr lang="en-US">
                    <a:noFill/>
                  </a:rPr>
                  <a:t> </a:t>
                </a:r>
              </a:p>
            </p:txBody>
          </p:sp>
        </mc:Fallback>
      </mc:AlternateContent>
      <p:sp>
        <p:nvSpPr>
          <p:cNvPr id="15" name="Rectangle 14"/>
          <p:cNvSpPr/>
          <p:nvPr/>
        </p:nvSpPr>
        <p:spPr>
          <a:xfrm>
            <a:off x="106680" y="4528673"/>
            <a:ext cx="8961120" cy="1643527"/>
          </a:xfrm>
          <a:prstGeom prst="rect">
            <a:avLst/>
          </a:prstGeom>
        </p:spPr>
        <p:txBody>
          <a:bodyPr wrap="square">
            <a:spAutoFit/>
          </a:bodyPr>
          <a:lstStyle/>
          <a:p>
            <a:pPr marL="0" lvl="1" eaLnBrk="1" hangingPunct="1">
              <a:lnSpc>
                <a:spcPct val="90000"/>
              </a:lnSpc>
              <a:defRPr/>
            </a:pPr>
            <a:r>
              <a:rPr lang="en-US" sz="2800" dirty="0" smtClean="0"/>
              <a:t>Where </a:t>
            </a:r>
            <a:r>
              <a:rPr lang="el-GR" sz="2800" i="1" dirty="0" smtClean="0">
                <a:latin typeface="Times New Roman" panose="02020603050405020304" pitchFamily="18" charset="0"/>
                <a:cs typeface="Times New Roman" panose="02020603050405020304" pitchFamily="18" charset="0"/>
              </a:rPr>
              <a:t>λ</a:t>
            </a:r>
            <a:r>
              <a:rPr lang="en-US" sz="2800" dirty="0" smtClean="0"/>
              <a:t> is called the average rate of the x-ray photons. </a:t>
            </a:r>
          </a:p>
          <a:p>
            <a:pPr marL="0" lvl="1" eaLnBrk="1" hangingPunct="1">
              <a:lnSpc>
                <a:spcPct val="90000"/>
              </a:lnSpc>
              <a:defRPr/>
            </a:pPr>
            <a:endParaRPr lang="en-US" sz="2800" dirty="0" smtClean="0"/>
          </a:p>
          <a:p>
            <a:pPr marL="0" lvl="1" eaLnBrk="1" hangingPunct="1">
              <a:lnSpc>
                <a:spcPct val="90000"/>
              </a:lnSpc>
              <a:defRPr/>
            </a:pPr>
            <a:r>
              <a:rPr lang="en-US" sz="2800" dirty="0" smtClean="0">
                <a:solidFill>
                  <a:srgbClr val="CC0000"/>
                </a:solidFill>
              </a:rPr>
              <a:t>What is the probability that there is no photon detected in time </a:t>
            </a:r>
            <a:r>
              <a:rPr lang="en-US" sz="2800" i="1" dirty="0" smtClean="0">
                <a:solidFill>
                  <a:srgbClr val="CC0000"/>
                </a:solidFill>
                <a:latin typeface="Times New Roman" panose="02020603050405020304" pitchFamily="18" charset="0"/>
                <a:cs typeface="Times New Roman" panose="02020603050405020304" pitchFamily="18" charset="0"/>
              </a:rPr>
              <a:t>t</a:t>
            </a:r>
            <a:r>
              <a:rPr lang="en-US" sz="2800" dirty="0" smtClean="0">
                <a:solidFill>
                  <a:srgbClr val="CC0000"/>
                </a:solidFill>
              </a:rPr>
              <a:t>?</a:t>
            </a:r>
            <a:endParaRPr lang="en-US" sz="2800" dirty="0">
              <a:solidFill>
                <a:srgbClr val="CC0000"/>
              </a:solidFill>
            </a:endParaRPr>
          </a:p>
        </p:txBody>
      </p:sp>
    </p:spTree>
    <p:extLst>
      <p:ext uri="{BB962C8B-B14F-4D97-AF65-F5344CB8AC3E}">
        <p14:creationId xmlns:p14="http://schemas.microsoft.com/office/powerpoint/2010/main" val="3795801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762000"/>
          </a:xfrm>
        </p:spPr>
        <p:txBody>
          <a:bodyPr/>
          <a:lstStyle/>
          <a:p>
            <a:pPr eaLnBrk="1" hangingPunct="1"/>
            <a:r>
              <a:rPr lang="en-US" altLang="en-US" sz="4000" dirty="0" smtClean="0">
                <a:solidFill>
                  <a:schemeClr val="accent2"/>
                </a:solidFill>
              </a:rPr>
              <a:t>Contrast</a:t>
            </a:r>
          </a:p>
        </p:txBody>
      </p:sp>
      <p:sp>
        <p:nvSpPr>
          <p:cNvPr id="3075" name="Rectangle 3"/>
          <p:cNvSpPr>
            <a:spLocks noGrp="1" noChangeArrowheads="1"/>
          </p:cNvSpPr>
          <p:nvPr>
            <p:ph type="body" idx="1"/>
          </p:nvPr>
        </p:nvSpPr>
        <p:spPr>
          <a:xfrm>
            <a:off x="76200" y="914400"/>
            <a:ext cx="9067800" cy="838200"/>
          </a:xfrm>
        </p:spPr>
        <p:txBody>
          <a:bodyPr/>
          <a:lstStyle/>
          <a:p>
            <a:pPr marL="0" lvl="1" indent="0" eaLnBrk="1" hangingPunct="1">
              <a:lnSpc>
                <a:spcPct val="90000"/>
              </a:lnSpc>
              <a:buNone/>
              <a:defRPr/>
            </a:pPr>
            <a:r>
              <a:rPr lang="en-US" altLang="en-US" dirty="0"/>
              <a:t>Differences between image intensity of an object and surrounding objects or </a:t>
            </a:r>
            <a:r>
              <a:rPr lang="en-US" altLang="en-US" dirty="0" smtClean="0"/>
              <a:t>background</a:t>
            </a:r>
            <a:r>
              <a:rPr lang="en-US" altLang="en-US" dirty="0"/>
              <a:t>.</a:t>
            </a:r>
            <a:endParaRPr lang="en-US" altLang="en-US" dirty="0" smtClean="0"/>
          </a:p>
        </p:txBody>
      </p:sp>
      <p:cxnSp>
        <p:nvCxnSpPr>
          <p:cNvPr id="3" name="Straight Connector 2"/>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auto">
          <a:xfrm>
            <a:off x="152400" y="1981199"/>
            <a:ext cx="4114800" cy="155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sz="2400" dirty="0" smtClean="0"/>
              <a:t>How to quantify contrast for </a:t>
            </a:r>
          </a:p>
          <a:p>
            <a:pPr marL="0" lvl="1" indent="0" eaLnBrk="1" hangingPunct="1">
              <a:lnSpc>
                <a:spcPct val="90000"/>
              </a:lnSpc>
              <a:buFontTx/>
              <a:buNone/>
              <a:defRPr/>
            </a:pPr>
            <a:r>
              <a:rPr lang="en-US" altLang="en-US" sz="2400" dirty="0" smtClean="0"/>
              <a:t>image </a:t>
            </a:r>
            <a:r>
              <a:rPr lang="en-US" altLang="en-US" sz="2400" i="1" dirty="0" smtClean="0">
                <a:latin typeface="Times New Roman" panose="02020603050405020304" pitchFamily="18" charset="0"/>
                <a:cs typeface="Times New Roman" panose="02020603050405020304" pitchFamily="18" charset="0"/>
              </a:rPr>
              <a:t>f</a:t>
            </a:r>
            <a:r>
              <a:rPr lang="en-US" altLang="en-US" sz="2400" dirty="0" smtClean="0">
                <a:latin typeface="Times New Roman" panose="02020603050405020304" pitchFamily="18" charset="0"/>
                <a:cs typeface="Times New Roman" panose="02020603050405020304" pitchFamily="18" charset="0"/>
              </a:rPr>
              <a:t>(</a:t>
            </a:r>
            <a:r>
              <a:rPr lang="en-US" altLang="en-US" sz="2400" i="1" dirty="0" smtClean="0">
                <a:latin typeface="Times New Roman" panose="02020603050405020304" pitchFamily="18" charset="0"/>
                <a:cs typeface="Times New Roman" panose="02020603050405020304" pitchFamily="18" charset="0"/>
              </a:rPr>
              <a:t>x, y</a:t>
            </a:r>
            <a:r>
              <a:rPr lang="en-US" altLang="en-US" sz="2400" dirty="0" smtClean="0">
                <a:latin typeface="Times New Roman" panose="02020603050405020304" pitchFamily="18" charset="0"/>
                <a:cs typeface="Times New Roman" panose="02020603050405020304" pitchFamily="18" charset="0"/>
              </a:rPr>
              <a:t>)</a:t>
            </a:r>
            <a:r>
              <a:rPr lang="en-US" altLang="en-US" sz="2400" dirty="0" smtClean="0"/>
              <a:t>? </a:t>
            </a:r>
          </a:p>
          <a:p>
            <a:pPr marL="0" lvl="1" indent="0" eaLnBrk="1" hangingPunct="1">
              <a:lnSpc>
                <a:spcPct val="90000"/>
              </a:lnSpc>
              <a:buFontTx/>
              <a:buNone/>
              <a:defRPr/>
            </a:pPr>
            <a:endParaRPr lang="en-US" altLang="en-US" sz="1200" dirty="0">
              <a:solidFill>
                <a:srgbClr val="CC0000"/>
              </a:solidFill>
            </a:endParaRPr>
          </a:p>
          <a:p>
            <a:pPr marL="0" lvl="1" indent="0" eaLnBrk="1" hangingPunct="1">
              <a:lnSpc>
                <a:spcPct val="90000"/>
              </a:lnSpc>
              <a:buFontTx/>
              <a:buNone/>
              <a:defRPr/>
            </a:pPr>
            <a:r>
              <a:rPr lang="en-US" altLang="en-US" sz="2400" dirty="0" smtClean="0">
                <a:solidFill>
                  <a:srgbClr val="0000FF"/>
                </a:solidFill>
              </a:rPr>
              <a:t>Modulation</a:t>
            </a:r>
          </a:p>
        </p:txBody>
      </p:sp>
      <mc:AlternateContent xmlns:mc="http://schemas.openxmlformats.org/markup-compatibility/2006" xmlns:a14="http://schemas.microsoft.com/office/drawing/2010/main">
        <mc:Choice Requires="a14">
          <p:sp>
            <p:nvSpPr>
              <p:cNvPr id="4" name="TextBox 3"/>
              <p:cNvSpPr txBox="1"/>
              <p:nvPr/>
            </p:nvSpPr>
            <p:spPr>
              <a:xfrm>
                <a:off x="533400" y="3372531"/>
                <a:ext cx="2895600" cy="8946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𝑚𝑎𝑥</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𝑚𝑖𝑛</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𝑚𝑎𝑥</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𝑚𝑖𝑛</m:t>
                              </m:r>
                            </m:sub>
                          </m:sSub>
                        </m:den>
                      </m:f>
                    </m:oMath>
                  </m:oMathPara>
                </a14:m>
                <a:endParaRPr lang="en-US" sz="2800" b="0" i="1" dirty="0" smtClean="0">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33400" y="3372531"/>
                <a:ext cx="2895600" cy="894669"/>
              </a:xfrm>
              <a:prstGeom prst="rect">
                <a:avLst/>
              </a:prstGeom>
              <a:blipFill rotWithShape="0">
                <a:blip r:embed="rId2"/>
                <a:stretch>
                  <a:fillRect/>
                </a:stretch>
              </a:blipFill>
            </p:spPr>
            <p:txBody>
              <a:bodyPr/>
              <a:lstStyle/>
              <a:p>
                <a:r>
                  <a:rPr lang="en-US">
                    <a:noFill/>
                  </a:rPr>
                  <a:t> </a:t>
                </a:r>
              </a:p>
            </p:txBody>
          </p:sp>
        </mc:Fallback>
      </mc:AlternateContent>
      <p:pic>
        <p:nvPicPr>
          <p:cNvPr id="8" name="Picture 2" descr="ASSET5005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74938"/>
            <a:ext cx="4348239" cy="504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TextBox 8"/>
              <p:cNvSpPr txBox="1"/>
              <p:nvPr/>
            </p:nvSpPr>
            <p:spPr>
              <a:xfrm>
                <a:off x="381000" y="4495800"/>
                <a:ext cx="2529840" cy="4653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𝑚</m:t>
                          </m:r>
                        </m:e>
                        <m:sub>
                          <m:r>
                            <a:rPr lang="en-US" sz="2800" b="0" i="1" smtClean="0">
                              <a:latin typeface="Cambria Math" panose="02040503050406030204" pitchFamily="18" charset="0"/>
                              <a:ea typeface="Cambria Math" panose="02040503050406030204" pitchFamily="18" charset="0"/>
                            </a:rPr>
                            <m:t>𝑓</m:t>
                          </m:r>
                        </m:sub>
                      </m:sSub>
                      <m:r>
                        <a:rPr lang="en-US" sz="2800" b="0" i="1" smtClean="0">
                          <a:latin typeface="Cambria Math" panose="02040503050406030204" pitchFamily="18" charset="0"/>
                          <a:ea typeface="Cambria Math" panose="02040503050406030204" pitchFamily="18" charset="0"/>
                        </a:rPr>
                        <m:t>≤1</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81000" y="4495800"/>
                <a:ext cx="2529840" cy="46538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1920" y="5257800"/>
                <a:ext cx="437388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𝑢</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1920" y="5257800"/>
                <a:ext cx="4373880"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85800" y="5921528"/>
                <a:ext cx="1676400" cy="8038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𝐵</m:t>
                          </m:r>
                        </m:num>
                        <m:den>
                          <m:r>
                            <a:rPr lang="en-US" sz="2800" b="0" i="1" smtClean="0">
                              <a:latin typeface="Cambria Math" panose="02040503050406030204" pitchFamily="18" charset="0"/>
                            </a:rPr>
                            <m:t>𝐴</m:t>
                          </m:r>
                        </m:den>
                      </m:f>
                    </m:oMath>
                  </m:oMathPara>
                </a14:m>
                <a:endParaRPr lang="en-US" sz="2800" b="0" i="1" dirty="0" smtClean="0">
                  <a:latin typeface="Cambria Math"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85800" y="5921528"/>
                <a:ext cx="1676400" cy="803810"/>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4478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Exponential Random Variables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979134"/>
            <a:ext cx="1707468"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Example</a:t>
            </a:r>
            <a:endParaRPr lang="en-US" sz="2800" dirty="0">
              <a:solidFill>
                <a:srgbClr val="0000FF"/>
              </a:solidFill>
            </a:endParaRPr>
          </a:p>
        </p:txBody>
      </p:sp>
      <p:sp>
        <p:nvSpPr>
          <p:cNvPr id="9" name="Rectangle 8"/>
          <p:cNvSpPr/>
          <p:nvPr/>
        </p:nvSpPr>
        <p:spPr>
          <a:xfrm>
            <a:off x="207334" y="1424869"/>
            <a:ext cx="8784266" cy="1255728"/>
          </a:xfrm>
          <a:prstGeom prst="rect">
            <a:avLst/>
          </a:prstGeom>
        </p:spPr>
        <p:txBody>
          <a:bodyPr wrap="square">
            <a:spAutoFit/>
          </a:bodyPr>
          <a:lstStyle/>
          <a:p>
            <a:pPr marL="0" lvl="1" eaLnBrk="1" hangingPunct="1">
              <a:lnSpc>
                <a:spcPct val="90000"/>
              </a:lnSpc>
              <a:defRPr/>
            </a:pPr>
            <a:r>
              <a:rPr lang="en-US" sz="2800" dirty="0" smtClean="0"/>
              <a:t>For the Poisson process of previous example, the time that the first photon arrives is a random variable, say T.</a:t>
            </a:r>
            <a:endParaRPr lang="en-US" sz="2800" dirty="0"/>
          </a:p>
        </p:txBody>
      </p:sp>
      <mc:AlternateContent xmlns:mc="http://schemas.openxmlformats.org/markup-compatibility/2006" xmlns:a14="http://schemas.microsoft.com/office/drawing/2010/main">
        <mc:Choice Requires="a14">
          <p:sp>
            <p:nvSpPr>
              <p:cNvPr id="15" name="Rectangle 14"/>
              <p:cNvSpPr/>
              <p:nvPr/>
            </p:nvSpPr>
            <p:spPr>
              <a:xfrm>
                <a:off x="283534" y="2710935"/>
                <a:ext cx="8784266" cy="480131"/>
              </a:xfrm>
              <a:prstGeom prst="rect">
                <a:avLst/>
              </a:prstGeom>
            </p:spPr>
            <p:txBody>
              <a:bodyPr wrap="square">
                <a:spAutoFit/>
              </a:bodyPr>
              <a:lstStyle/>
              <a:p>
                <a:pPr marL="0" lvl="1" eaLnBrk="1" hangingPunct="1">
                  <a:lnSpc>
                    <a:spcPct val="90000"/>
                  </a:lnSpc>
                  <a:defRPr/>
                </a:pPr>
                <a:r>
                  <a:rPr lang="en-US" sz="2800" dirty="0" smtClean="0">
                    <a:solidFill>
                      <a:srgbClr val="CC0000"/>
                    </a:solidFill>
                  </a:rPr>
                  <a:t>What is the pdf </a:t>
                </a:r>
                <a14:m>
                  <m:oMath xmlns:m="http://schemas.openxmlformats.org/officeDocument/2006/math">
                    <m:sSub>
                      <m:sSubPr>
                        <m:ctrlPr>
                          <a:rPr lang="en-US" sz="2800" i="1" smtClean="0">
                            <a:solidFill>
                              <a:srgbClr val="CC0000"/>
                            </a:solidFill>
                            <a:latin typeface="Cambria Math" panose="02040503050406030204" pitchFamily="18" charset="0"/>
                          </a:rPr>
                        </m:ctrlPr>
                      </m:sSubPr>
                      <m:e>
                        <m:r>
                          <a:rPr lang="en-US" sz="2800" b="0" i="1" smtClean="0">
                            <a:solidFill>
                              <a:srgbClr val="CC0000"/>
                            </a:solidFill>
                            <a:latin typeface="Cambria Math" panose="02040503050406030204" pitchFamily="18" charset="0"/>
                          </a:rPr>
                          <m:t>𝑝</m:t>
                        </m:r>
                      </m:e>
                      <m:sub>
                        <m:r>
                          <a:rPr lang="en-US" sz="2800" b="0" i="1" smtClean="0">
                            <a:solidFill>
                              <a:srgbClr val="CC0000"/>
                            </a:solidFill>
                            <a:latin typeface="Cambria Math" panose="02040503050406030204" pitchFamily="18" charset="0"/>
                          </a:rPr>
                          <m:t>𝑇</m:t>
                        </m:r>
                      </m:sub>
                    </m:sSub>
                    <m:r>
                      <a:rPr lang="en-US" sz="2800" b="0" i="1" smtClean="0">
                        <a:solidFill>
                          <a:srgbClr val="CC0000"/>
                        </a:solidFill>
                        <a:latin typeface="Cambria Math" panose="02040503050406030204" pitchFamily="18" charset="0"/>
                      </a:rPr>
                      <m:t>(</m:t>
                    </m:r>
                    <m:r>
                      <a:rPr lang="en-US" sz="2800" b="0" i="1" smtClean="0">
                        <a:solidFill>
                          <a:srgbClr val="CC0000"/>
                        </a:solidFill>
                        <a:latin typeface="Cambria Math" panose="02040503050406030204" pitchFamily="18" charset="0"/>
                        <a:ea typeface="Cambria Math" panose="02040503050406030204" pitchFamily="18" charset="0"/>
                      </a:rPr>
                      <m:t>𝜏</m:t>
                    </m:r>
                    <m:r>
                      <a:rPr lang="en-US" sz="2800" b="0" i="1" smtClean="0">
                        <a:solidFill>
                          <a:srgbClr val="CC0000"/>
                        </a:solidFill>
                        <a:latin typeface="Cambria Math" panose="02040503050406030204" pitchFamily="18" charset="0"/>
                        <a:ea typeface="Cambria Math" panose="02040503050406030204" pitchFamily="18" charset="0"/>
                      </a:rPr>
                      <m:t>)</m:t>
                    </m:r>
                  </m:oMath>
                </a14:m>
                <a:r>
                  <a:rPr lang="en-US" sz="2800" dirty="0" smtClean="0">
                    <a:solidFill>
                      <a:srgbClr val="CC0000"/>
                    </a:solidFill>
                  </a:rPr>
                  <a:t> of a random variable T?</a:t>
                </a:r>
              </a:p>
            </p:txBody>
          </p:sp>
        </mc:Choice>
        <mc:Fallback xmlns="">
          <p:sp>
            <p:nvSpPr>
              <p:cNvPr id="15" name="Rectangle 14"/>
              <p:cNvSpPr>
                <a:spLocks noRot="1" noChangeAspect="1" noMove="1" noResize="1" noEditPoints="1" noAdjustHandles="1" noChangeArrowheads="1" noChangeShapeType="1" noTextEdit="1"/>
              </p:cNvSpPr>
              <p:nvPr/>
            </p:nvSpPr>
            <p:spPr>
              <a:xfrm>
                <a:off x="283534" y="2710935"/>
                <a:ext cx="8784266" cy="480131"/>
              </a:xfrm>
              <a:prstGeom prst="rect">
                <a:avLst/>
              </a:prstGeom>
              <a:blipFill rotWithShape="1">
                <a:blip r:embed="rId2"/>
                <a:stretch>
                  <a:fillRect l="-1457" t="-21795" b="-3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55662" y="3430226"/>
                <a:ext cx="2269211" cy="451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𝑇</m:t>
                          </m:r>
                        </m:sub>
                      </m:sSub>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𝜆</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𝑡</m:t>
                          </m:r>
                        </m:sup>
                      </m:sSup>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955662" y="3430226"/>
                <a:ext cx="2269211" cy="451086"/>
              </a:xfrm>
              <a:prstGeom prst="rect">
                <a:avLst/>
              </a:prstGeom>
              <a:blipFill rotWithShape="0">
                <a:blip r:embed="rId3"/>
                <a:stretch>
                  <a:fillRect/>
                </a:stretch>
              </a:blipFill>
            </p:spPr>
            <p:txBody>
              <a:bodyPr/>
              <a:lstStyle/>
              <a:p>
                <a:r>
                  <a:rPr lang="en-US">
                    <a:noFill/>
                  </a:rPr>
                  <a:t> </a:t>
                </a:r>
              </a:p>
            </p:txBody>
          </p:sp>
        </mc:Fallback>
      </mc:AlternateContent>
      <p:sp>
        <p:nvSpPr>
          <p:cNvPr id="8" name="Rectangle 7"/>
          <p:cNvSpPr/>
          <p:nvPr/>
        </p:nvSpPr>
        <p:spPr>
          <a:xfrm>
            <a:off x="207334" y="4383072"/>
            <a:ext cx="8784266" cy="480131"/>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This is the pdf of exponential random variable T</a:t>
            </a:r>
            <a:endParaRPr lang="en-US" sz="2800" dirty="0">
              <a:solidFill>
                <a:srgbClr val="0000FF"/>
              </a:solidFill>
            </a:endParaRPr>
          </a:p>
        </p:txBody>
      </p:sp>
    </p:spTree>
    <p:extLst>
      <p:ext uri="{BB962C8B-B14F-4D97-AF65-F5344CB8AC3E}">
        <p14:creationId xmlns:p14="http://schemas.microsoft.com/office/powerpoint/2010/main" val="1439371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Independent Random Variables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7334" y="1037070"/>
            <a:ext cx="8784266" cy="867930"/>
          </a:xfrm>
          <a:prstGeom prst="rect">
            <a:avLst/>
          </a:prstGeom>
        </p:spPr>
        <p:txBody>
          <a:bodyPr wrap="square">
            <a:spAutoFit/>
          </a:bodyPr>
          <a:lstStyle/>
          <a:p>
            <a:pPr marL="0" lvl="1" eaLnBrk="1" hangingPunct="1">
              <a:lnSpc>
                <a:spcPct val="90000"/>
              </a:lnSpc>
              <a:defRPr/>
            </a:pPr>
            <a:r>
              <a:rPr lang="en-US" sz="2800" dirty="0" smtClean="0"/>
              <a:t>It is usual in imaging experiments to consider more than one random variable at a time.</a:t>
            </a:r>
            <a:endParaRPr lang="en-US" sz="2800" dirty="0"/>
          </a:p>
        </p:txBody>
      </p:sp>
      <mc:AlternateContent xmlns:mc="http://schemas.openxmlformats.org/markup-compatibility/2006" xmlns:a14="http://schemas.microsoft.com/office/drawing/2010/main">
        <mc:Choice Requires="a14">
          <p:sp>
            <p:nvSpPr>
              <p:cNvPr id="15" name="Rectangle 14"/>
              <p:cNvSpPr/>
              <p:nvPr/>
            </p:nvSpPr>
            <p:spPr>
              <a:xfrm>
                <a:off x="76200" y="2710935"/>
                <a:ext cx="8991600" cy="867930"/>
              </a:xfrm>
              <a:prstGeom prst="rect">
                <a:avLst/>
              </a:prstGeom>
            </p:spPr>
            <p:txBody>
              <a:bodyPr wrap="square">
                <a:spAutoFit/>
              </a:bodyPr>
              <a:lstStyle/>
              <a:p>
                <a:pPr marL="0" lvl="1" eaLnBrk="1" hangingPunct="1">
                  <a:lnSpc>
                    <a:spcPct val="90000"/>
                  </a:lnSpc>
                  <a:defRPr/>
                </a:pPr>
                <a:r>
                  <a:rPr lang="en-US" sz="2800" dirty="0" smtClean="0"/>
                  <a:t>The sum S of the random variable </a:t>
                </a:r>
                <a:r>
                  <a:rPr lang="en-US" sz="2800" i="1" dirty="0" smtClean="0"/>
                  <a:t>N</a:t>
                </a:r>
                <a:r>
                  <a:rPr lang="en-US" sz="2800" i="1" baseline="-25000" dirty="0" smtClean="0"/>
                  <a:t>1</a:t>
                </a:r>
                <a:r>
                  <a:rPr lang="en-US" sz="2800" dirty="0" smtClean="0"/>
                  <a:t>, </a:t>
                </a:r>
                <a:r>
                  <a:rPr lang="en-US" sz="2800" i="1" dirty="0" smtClean="0"/>
                  <a:t>N</a:t>
                </a:r>
                <a:r>
                  <a:rPr lang="en-US" sz="2800" i="1" baseline="-25000" dirty="0" smtClean="0"/>
                  <a:t>2</a:t>
                </a:r>
                <a:r>
                  <a:rPr lang="en-US" sz="2800" dirty="0" smtClean="0"/>
                  <a:t>, …, </a:t>
                </a:r>
                <a:r>
                  <a:rPr lang="en-US" sz="2800" i="1" dirty="0" smtClean="0"/>
                  <a:t>N</a:t>
                </a:r>
                <a:r>
                  <a:rPr lang="en-US" sz="2800" i="1" baseline="-25000" dirty="0" smtClean="0"/>
                  <a:t>m</a:t>
                </a:r>
                <a:r>
                  <a:rPr lang="en-US" sz="2800" dirty="0"/>
                  <a:t> </a:t>
                </a:r>
                <a:r>
                  <a:rPr lang="en-US" sz="2800" dirty="0" smtClean="0"/>
                  <a:t>is a random variable with pdf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𝑆</m:t>
                        </m:r>
                      </m:sub>
                    </m:s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𝜂</m:t>
                    </m:r>
                    <m:r>
                      <a:rPr lang="en-US" sz="2800" b="0" i="1" smtClean="0">
                        <a:latin typeface="Cambria Math" panose="02040503050406030204" pitchFamily="18" charset="0"/>
                        <a:ea typeface="Cambria Math" panose="02040503050406030204" pitchFamily="18" charset="0"/>
                      </a:rPr>
                      <m:t>)</m:t>
                    </m:r>
                  </m:oMath>
                </a14:m>
                <a:endParaRPr lang="en-US" sz="2800" i="1" baseline="-25000" dirty="0" smtClean="0"/>
              </a:p>
            </p:txBody>
          </p:sp>
        </mc:Choice>
        <mc:Fallback xmlns="">
          <p:sp>
            <p:nvSpPr>
              <p:cNvPr id="15" name="Rectangle 14"/>
              <p:cNvSpPr>
                <a:spLocks noRot="1" noChangeAspect="1" noMove="1" noResize="1" noEditPoints="1" noAdjustHandles="1" noChangeArrowheads="1" noChangeShapeType="1" noTextEdit="1"/>
              </p:cNvSpPr>
              <p:nvPr/>
            </p:nvSpPr>
            <p:spPr>
              <a:xfrm>
                <a:off x="76200" y="2710935"/>
                <a:ext cx="8991600" cy="867930"/>
              </a:xfrm>
              <a:prstGeom prst="rect">
                <a:avLst/>
              </a:prstGeom>
              <a:blipFill rotWithShape="0">
                <a:blip r:embed="rId2"/>
                <a:stretch>
                  <a:fillRect l="-1424" t="-12676" b="-190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914400" y="3962400"/>
                <a:ext cx="366241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ea typeface="Cambria Math" panose="02040503050406030204" pitchFamily="18" charset="0"/>
                            </a:rPr>
                            <m:t>1</m:t>
                          </m:r>
                        </m:sub>
                      </m:sSub>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ea typeface="Cambria Math" panose="02040503050406030204" pitchFamily="18" charset="0"/>
                            </a:rPr>
                            <m:t>𝑚</m:t>
                          </m:r>
                        </m:sub>
                      </m:sSub>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914400" y="3962400"/>
                <a:ext cx="3662413" cy="430887"/>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4876800" y="3891070"/>
            <a:ext cx="3886200" cy="757130"/>
          </a:xfrm>
          <a:prstGeom prst="rect">
            <a:avLst/>
          </a:prstGeom>
        </p:spPr>
        <p:txBody>
          <a:bodyPr wrap="square">
            <a:spAutoFit/>
          </a:bodyPr>
          <a:lstStyle/>
          <a:p>
            <a:pPr marL="0" lvl="1" eaLnBrk="1" hangingPunct="1">
              <a:lnSpc>
                <a:spcPct val="90000"/>
              </a:lnSpc>
              <a:defRPr/>
            </a:pPr>
            <a:r>
              <a:rPr lang="en-US" sz="2400" dirty="0" smtClean="0"/>
              <a:t>Random variables are not necessary independent</a:t>
            </a:r>
            <a:endParaRPr lang="en-US" sz="2400" dirty="0"/>
          </a:p>
        </p:txBody>
      </p:sp>
      <mc:AlternateContent xmlns:mc="http://schemas.openxmlformats.org/markup-compatibility/2006" xmlns:a14="http://schemas.microsoft.com/office/drawing/2010/main">
        <mc:Choice Requires="a14">
          <p:sp>
            <p:nvSpPr>
              <p:cNvPr id="12" name="TextBox 11"/>
              <p:cNvSpPr txBox="1"/>
              <p:nvPr/>
            </p:nvSpPr>
            <p:spPr>
              <a:xfrm>
                <a:off x="914400" y="5425228"/>
                <a:ext cx="3780779" cy="44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𝑆</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ea typeface="Cambria Math" panose="02040503050406030204" pitchFamily="18" charset="0"/>
                            </a:rPr>
                            <m:t>1</m:t>
                          </m:r>
                        </m:sub>
                        <m:sup>
                          <m:r>
                            <a:rPr lang="en-US" sz="2800" i="1">
                              <a:latin typeface="Cambria Math" panose="02040503050406030204" pitchFamily="18" charset="0"/>
                            </a:rPr>
                            <m:t>2</m:t>
                          </m:r>
                        </m:sup>
                      </m:sSubSup>
                      <m:r>
                        <a:rPr lang="en-US" sz="2800" b="0" i="0"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ea typeface="Cambria Math" panose="02040503050406030204" pitchFamily="18" charset="0"/>
                            </a:rPr>
                            <m:t>2</m:t>
                          </m:r>
                        </m:sub>
                        <m:sup>
                          <m:r>
                            <a:rPr lang="en-US" sz="2800" i="1">
                              <a:latin typeface="Cambria Math" panose="02040503050406030204" pitchFamily="18" charset="0"/>
                            </a:rPr>
                            <m:t>2</m:t>
                          </m:r>
                        </m:sup>
                      </m:sSubSup>
                      <m:r>
                        <a:rPr lang="en-US" sz="2800" b="0" i="1"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ea typeface="Cambria Math" panose="02040503050406030204" pitchFamily="18" charset="0"/>
                            </a:rPr>
                            <m:t>𝑚</m:t>
                          </m:r>
                        </m:sub>
                        <m:sup>
                          <m:r>
                            <a:rPr lang="en-US" sz="2800" i="1">
                              <a:latin typeface="Cambria Math" panose="02040503050406030204" pitchFamily="18" charset="0"/>
                            </a:rPr>
                            <m:t>2</m:t>
                          </m:r>
                        </m:sup>
                      </m:sSubSup>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14400" y="5425228"/>
                <a:ext cx="3780779" cy="442172"/>
              </a:xfrm>
              <a:prstGeom prst="rect">
                <a:avLst/>
              </a:prstGeom>
              <a:blipFill rotWithShape="0">
                <a:blip r:embed="rId4"/>
                <a:stretch>
                  <a:fillRect/>
                </a:stretch>
              </a:blipFill>
            </p:spPr>
            <p:txBody>
              <a:bodyPr/>
              <a:lstStyle/>
              <a:p>
                <a:r>
                  <a:rPr lang="en-US">
                    <a:noFill/>
                  </a:rPr>
                  <a:t> </a:t>
                </a:r>
              </a:p>
            </p:txBody>
          </p:sp>
        </mc:Fallback>
      </mc:AlternateContent>
      <p:sp>
        <p:nvSpPr>
          <p:cNvPr id="13" name="Rectangle 12"/>
          <p:cNvSpPr/>
          <p:nvPr/>
        </p:nvSpPr>
        <p:spPr>
          <a:xfrm>
            <a:off x="152400" y="4909268"/>
            <a:ext cx="7086600" cy="424732"/>
          </a:xfrm>
          <a:prstGeom prst="rect">
            <a:avLst/>
          </a:prstGeom>
        </p:spPr>
        <p:txBody>
          <a:bodyPr wrap="square">
            <a:spAutoFit/>
          </a:bodyPr>
          <a:lstStyle/>
          <a:p>
            <a:pPr marL="0" lvl="1" eaLnBrk="1" hangingPunct="1">
              <a:lnSpc>
                <a:spcPct val="90000"/>
              </a:lnSpc>
              <a:defRPr/>
            </a:pPr>
            <a:r>
              <a:rPr lang="en-US" sz="2400" dirty="0" smtClean="0"/>
              <a:t>When random variables are independent</a:t>
            </a:r>
            <a:endParaRPr lang="en-US" sz="2400" dirty="0"/>
          </a:p>
        </p:txBody>
      </p:sp>
      <mc:AlternateContent xmlns:mc="http://schemas.openxmlformats.org/markup-compatibility/2006" xmlns:a14="http://schemas.microsoft.com/office/drawing/2010/main">
        <mc:Choice Requires="a14">
          <p:sp>
            <p:nvSpPr>
              <p:cNvPr id="14" name="TextBox 13"/>
              <p:cNvSpPr txBox="1"/>
              <p:nvPr/>
            </p:nvSpPr>
            <p:spPr>
              <a:xfrm>
                <a:off x="914400" y="6046113"/>
                <a:ext cx="534723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𝑆</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b="0" i="1" smtClean="0">
                              <a:latin typeface="Cambria Math" panose="02040503050406030204" pitchFamily="18" charset="0"/>
                            </a:rPr>
                            <m:t>1</m:t>
                          </m:r>
                        </m:sub>
                      </m:sSub>
                      <m:d>
                        <m:dPr>
                          <m:ctrlPr>
                            <a:rPr lang="en-US" sz="2800" i="1">
                              <a:latin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𝜂</m:t>
                          </m:r>
                        </m:e>
                      </m:d>
                      <m:r>
                        <a:rPr lang="en-US" sz="2800" b="0" i="0"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b="0" i="1" smtClean="0">
                              <a:latin typeface="Cambria Math" panose="02040503050406030204" pitchFamily="18" charset="0"/>
                            </a:rPr>
                            <m:t>2</m:t>
                          </m:r>
                        </m:sub>
                      </m:sSub>
                      <m:d>
                        <m:dPr>
                          <m:ctrlPr>
                            <a:rPr lang="en-US" sz="2800" i="1">
                              <a:latin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𝜂</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b="0" i="1" smtClean="0">
                              <a:latin typeface="Cambria Math" panose="02040503050406030204" pitchFamily="18" charset="0"/>
                            </a:rPr>
                            <m:t>𝑚</m:t>
                          </m:r>
                        </m:sub>
                      </m:sSub>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𝜂</m:t>
                      </m:r>
                      <m:r>
                        <a:rPr lang="en-US" sz="2800" i="1">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914400" y="6046113"/>
                <a:ext cx="5347233" cy="43088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5876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Independent Random Variables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7334" y="1037070"/>
            <a:ext cx="8784266" cy="2917722"/>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Example:</a:t>
            </a:r>
          </a:p>
          <a:p>
            <a:pPr marL="0" lvl="1" eaLnBrk="1" hangingPunct="1">
              <a:lnSpc>
                <a:spcPct val="90000"/>
              </a:lnSpc>
              <a:defRPr/>
            </a:pPr>
            <a:endParaRPr lang="en-US" sz="800" dirty="0" smtClean="0">
              <a:solidFill>
                <a:srgbClr val="FF0000"/>
              </a:solidFill>
            </a:endParaRPr>
          </a:p>
          <a:p>
            <a:pPr marL="0" lvl="1" eaLnBrk="1" hangingPunct="1">
              <a:lnSpc>
                <a:spcPct val="90000"/>
              </a:lnSpc>
              <a:defRPr/>
            </a:pPr>
            <a:r>
              <a:rPr lang="en-US" sz="2800" dirty="0" smtClean="0"/>
              <a:t>Consider the sum </a:t>
            </a:r>
            <a:r>
              <a:rPr lang="en-US" sz="2800" i="1" dirty="0" smtClean="0">
                <a:latin typeface="Times New Roman" panose="02020603050405020304" pitchFamily="18" charset="0"/>
                <a:cs typeface="Times New Roman" panose="02020603050405020304" pitchFamily="18" charset="0"/>
              </a:rPr>
              <a:t>S</a:t>
            </a:r>
            <a:r>
              <a:rPr lang="en-US" sz="2800" dirty="0" smtClean="0"/>
              <a:t> of two independent Gaussian random variables </a:t>
            </a:r>
            <a:r>
              <a:rPr lang="en-US" sz="2800" i="1" dirty="0" smtClean="0">
                <a:latin typeface="Times New Roman" panose="02020603050405020304" pitchFamily="18" charset="0"/>
                <a:cs typeface="Times New Roman" panose="02020603050405020304" pitchFamily="18" charset="0"/>
              </a:rPr>
              <a:t>N</a:t>
            </a:r>
            <a:r>
              <a:rPr lang="en-US" sz="2800" baseline="-25000" dirty="0" smtClean="0">
                <a:latin typeface="Times New Roman" panose="02020603050405020304" pitchFamily="18" charset="0"/>
                <a:cs typeface="Times New Roman" panose="02020603050405020304" pitchFamily="18" charset="0"/>
              </a:rPr>
              <a:t>1</a:t>
            </a:r>
            <a:r>
              <a:rPr lang="en-US" sz="2800" dirty="0" smtClean="0"/>
              <a:t> and </a:t>
            </a:r>
            <a:r>
              <a:rPr lang="en-US" sz="2800" i="1" dirty="0" smtClean="0">
                <a:latin typeface="Times New Roman" panose="02020603050405020304" pitchFamily="18" charset="0"/>
                <a:cs typeface="Times New Roman" panose="02020603050405020304" pitchFamily="18" charset="0"/>
              </a:rPr>
              <a:t>N</a:t>
            </a:r>
            <a:r>
              <a:rPr lang="en-US" sz="2800" baseline="-25000" dirty="0" smtClean="0">
                <a:latin typeface="Times New Roman" panose="02020603050405020304" pitchFamily="18" charset="0"/>
                <a:cs typeface="Times New Roman" panose="02020603050405020304" pitchFamily="18" charset="0"/>
              </a:rPr>
              <a:t>2</a:t>
            </a:r>
            <a:r>
              <a:rPr lang="en-US" sz="2800" dirty="0" smtClean="0"/>
              <a:t>, each having a mean of zero and variance of </a:t>
            </a:r>
            <a:r>
              <a:rPr lang="el-GR" sz="2800" i="1" dirty="0" smtClean="0">
                <a:latin typeface="Times New Roman" panose="02020603050405020304" pitchFamily="18" charset="0"/>
                <a:cs typeface="Times New Roman" panose="02020603050405020304" pitchFamily="18" charset="0"/>
              </a:rPr>
              <a:t>σ</a:t>
            </a:r>
            <a:r>
              <a:rPr lang="en-US" sz="2800" baseline="30000" dirty="0" smtClean="0">
                <a:latin typeface="Times New Roman" panose="02020603050405020304" pitchFamily="18" charset="0"/>
                <a:cs typeface="Times New Roman" panose="02020603050405020304" pitchFamily="18" charset="0"/>
              </a:rPr>
              <a:t>2</a:t>
            </a:r>
            <a:r>
              <a:rPr lang="en-US" sz="2800" dirty="0" smtClean="0"/>
              <a:t>.</a:t>
            </a:r>
          </a:p>
          <a:p>
            <a:pPr marL="0" lvl="1" eaLnBrk="1" hangingPunct="1">
              <a:lnSpc>
                <a:spcPct val="90000"/>
              </a:lnSpc>
              <a:defRPr/>
            </a:pPr>
            <a:endParaRPr lang="en-US" sz="2800" dirty="0" smtClean="0">
              <a:solidFill>
                <a:srgbClr val="CC0000"/>
              </a:solidFill>
            </a:endParaRPr>
          </a:p>
          <a:p>
            <a:pPr marL="0" lvl="1" eaLnBrk="1" hangingPunct="1">
              <a:lnSpc>
                <a:spcPct val="90000"/>
              </a:lnSpc>
              <a:defRPr/>
            </a:pPr>
            <a:r>
              <a:rPr lang="en-US" sz="2800" dirty="0" smtClean="0">
                <a:solidFill>
                  <a:srgbClr val="CC0000"/>
                </a:solidFill>
              </a:rPr>
              <a:t>What are the mean, variance, and pdf of the resulting random variable?</a:t>
            </a:r>
            <a:endParaRPr lang="en-US" sz="2800" dirty="0">
              <a:solidFill>
                <a:srgbClr val="CC0000"/>
              </a:solidFill>
            </a:endParaRPr>
          </a:p>
        </p:txBody>
      </p:sp>
    </p:spTree>
    <p:extLst>
      <p:ext uri="{BB962C8B-B14F-4D97-AF65-F5344CB8AC3E}">
        <p14:creationId xmlns:p14="http://schemas.microsoft.com/office/powerpoint/2010/main" val="3464674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Signal-to-Noise Ration (SNR)</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7334" y="1037070"/>
            <a:ext cx="8784266" cy="1255728"/>
          </a:xfrm>
          <a:prstGeom prst="rect">
            <a:avLst/>
          </a:prstGeom>
        </p:spPr>
        <p:txBody>
          <a:bodyPr wrap="square">
            <a:spAutoFit/>
          </a:bodyPr>
          <a:lstStyle/>
          <a:p>
            <a:pPr marL="0" lvl="1" eaLnBrk="1" hangingPunct="1">
              <a:lnSpc>
                <a:spcPct val="90000"/>
              </a:lnSpc>
              <a:defRPr/>
            </a:pPr>
            <a:r>
              <a:rPr lang="en-US" sz="2800" dirty="0" smtClean="0"/>
              <a:t>The output of a medical imaging system </a:t>
            </a:r>
            <a:r>
              <a:rPr lang="en-US" sz="2800" i="1" dirty="0" smtClean="0">
                <a:latin typeface="Times New Roman" panose="02020603050405020304" pitchFamily="18" charset="0"/>
                <a:cs typeface="Times New Roman" panose="02020603050405020304" pitchFamily="18" charset="0"/>
              </a:rPr>
              <a:t>g</a:t>
            </a:r>
            <a:r>
              <a:rPr lang="en-US" sz="2800" dirty="0" smtClean="0"/>
              <a:t> is a random variable that consists of two components </a:t>
            </a:r>
            <a:r>
              <a:rPr lang="en-US" sz="2800" i="1" dirty="0" smtClean="0">
                <a:latin typeface="Times New Roman" panose="02020603050405020304" pitchFamily="18" charset="0"/>
                <a:cs typeface="Times New Roman" panose="02020603050405020304" pitchFamily="18" charset="0"/>
              </a:rPr>
              <a:t>f</a:t>
            </a:r>
            <a:r>
              <a:rPr lang="en-US" sz="2800" dirty="0" smtClean="0"/>
              <a:t> (deterministic signal) and </a:t>
            </a:r>
            <a:r>
              <a:rPr lang="en-US" sz="2800" i="1" dirty="0" smtClean="0">
                <a:latin typeface="Times New Roman" panose="02020603050405020304" pitchFamily="18" charset="0"/>
                <a:cs typeface="Times New Roman" panose="02020603050405020304" pitchFamily="18" charset="0"/>
              </a:rPr>
              <a:t>g</a:t>
            </a:r>
            <a:r>
              <a:rPr lang="en-US" sz="2800" dirty="0" smtClean="0"/>
              <a:t> (random noise).</a:t>
            </a:r>
            <a:endParaRPr lang="en-US" sz="2800" dirty="0"/>
          </a:p>
        </p:txBody>
      </p:sp>
      <p:pic>
        <p:nvPicPr>
          <p:cNvPr id="5" name="Picture 2" descr="ASSET5005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25" y="2359022"/>
            <a:ext cx="5692775" cy="446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33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Amplitude SNR</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9867" y="2483149"/>
            <a:ext cx="8784266" cy="4108817"/>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Example:</a:t>
            </a:r>
          </a:p>
          <a:p>
            <a:pPr marL="0" lvl="1" eaLnBrk="1" hangingPunct="1">
              <a:lnSpc>
                <a:spcPct val="90000"/>
              </a:lnSpc>
              <a:defRPr/>
            </a:pPr>
            <a:r>
              <a:rPr lang="en-US" sz="2800" dirty="0" smtClean="0"/>
              <a:t>In projection radiography, the number of photons </a:t>
            </a:r>
            <a:r>
              <a:rPr lang="en-US" sz="2800" i="1" dirty="0" smtClean="0">
                <a:latin typeface="Times New Roman" panose="02020603050405020304" pitchFamily="18" charset="0"/>
                <a:cs typeface="Times New Roman" panose="02020603050405020304" pitchFamily="18" charset="0"/>
              </a:rPr>
              <a:t>G</a:t>
            </a:r>
            <a:r>
              <a:rPr lang="en-US" sz="2800" dirty="0" smtClean="0"/>
              <a:t> counted per unit area by an x-ray image intensifier follows a Poisson distribution. In this case we may consider signal </a:t>
            </a:r>
            <a:r>
              <a:rPr lang="en-US" sz="2800" i="1" dirty="0" smtClean="0">
                <a:latin typeface="Times New Roman" panose="02020603050405020304" pitchFamily="18" charset="0"/>
                <a:cs typeface="Times New Roman" panose="02020603050405020304" pitchFamily="18" charset="0"/>
              </a:rPr>
              <a:t>f</a:t>
            </a:r>
            <a:r>
              <a:rPr lang="en-US" sz="2800" dirty="0" smtClean="0"/>
              <a:t> to be the average photon count per unit area (i.e., the mean of </a:t>
            </a:r>
            <a:r>
              <a:rPr lang="en-US" sz="2800" i="1" dirty="0" smtClean="0">
                <a:latin typeface="Times New Roman" panose="02020603050405020304" pitchFamily="18" charset="0"/>
                <a:cs typeface="Times New Roman" panose="02020603050405020304" pitchFamily="18" charset="0"/>
              </a:rPr>
              <a:t>G</a:t>
            </a:r>
            <a:r>
              <a:rPr lang="en-US" sz="2800" dirty="0" smtClean="0"/>
              <a:t>) and noise </a:t>
            </a:r>
            <a:r>
              <a:rPr lang="en-US" sz="2800" i="1" dirty="0" smtClean="0">
                <a:latin typeface="Times New Roman" panose="02020603050405020304" pitchFamily="18" charset="0"/>
                <a:cs typeface="Times New Roman" panose="02020603050405020304" pitchFamily="18" charset="0"/>
              </a:rPr>
              <a:t>N</a:t>
            </a:r>
            <a:r>
              <a:rPr lang="en-US" sz="2800" dirty="0" smtClean="0"/>
              <a:t> to be the random variation of this count around the mean, whose amplitude is quantified by the standard deviation of </a:t>
            </a:r>
            <a:r>
              <a:rPr lang="en-US" sz="2800" i="1" dirty="0" smtClean="0">
                <a:latin typeface="Times New Roman" panose="02020603050405020304" pitchFamily="18" charset="0"/>
                <a:cs typeface="Times New Roman" panose="02020603050405020304" pitchFamily="18" charset="0"/>
              </a:rPr>
              <a:t>G</a:t>
            </a:r>
            <a:r>
              <a:rPr lang="en-US" sz="2800" dirty="0" smtClean="0"/>
              <a:t>.</a:t>
            </a:r>
          </a:p>
          <a:p>
            <a:pPr marL="0" lvl="1" eaLnBrk="1" hangingPunct="1">
              <a:lnSpc>
                <a:spcPct val="90000"/>
              </a:lnSpc>
              <a:defRPr/>
            </a:pPr>
            <a:endParaRPr lang="en-US" sz="1000" dirty="0" smtClean="0"/>
          </a:p>
          <a:p>
            <a:pPr marL="0" lvl="1" eaLnBrk="1" hangingPunct="1">
              <a:lnSpc>
                <a:spcPct val="90000"/>
              </a:lnSpc>
              <a:defRPr/>
            </a:pPr>
            <a:r>
              <a:rPr lang="en-US" sz="2800" dirty="0" smtClean="0">
                <a:solidFill>
                  <a:srgbClr val="CC0000"/>
                </a:solidFill>
              </a:rPr>
              <a:t>What is the amplitude SNR of such a system?</a:t>
            </a:r>
            <a:endParaRPr lang="en-US" sz="2800" dirty="0">
              <a:solidFill>
                <a:srgbClr val="CC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381000" y="1250222"/>
                <a:ext cx="3880741" cy="897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𝑆𝑁𝑅</m:t>
                          </m:r>
                        </m:e>
                        <m:sub>
                          <m:r>
                            <a:rPr lang="en-US" sz="2800" b="0" i="1" smtClean="0">
                              <a:latin typeface="Cambria Math" panose="02040503050406030204" pitchFamily="18" charset="0"/>
                            </a:rPr>
                            <m:t>𝑎</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Amplituude</m:t>
                          </m:r>
                          <m:r>
                            <m:rPr>
                              <m:nor/>
                            </m:rPr>
                            <a:rPr lang="en-US" sz="2800" b="0" i="0" smtClean="0">
                              <a:latin typeface="Cambria Math" panose="02040503050406030204" pitchFamily="18" charset="0"/>
                            </a:rPr>
                            <m:t> (</m:t>
                          </m:r>
                          <m:r>
                            <a:rPr lang="en-US" sz="2800" b="0" i="1" smtClean="0">
                              <a:latin typeface="Cambria Math" panose="02040503050406030204" pitchFamily="18" charset="0"/>
                            </a:rPr>
                            <m:t>𝑓</m:t>
                          </m:r>
                          <m:r>
                            <m:rPr>
                              <m:nor/>
                            </m:rPr>
                            <a:rPr lang="en-US" sz="2800" b="0" i="0" smtClean="0">
                              <a:latin typeface="Cambria Math" panose="02040503050406030204" pitchFamily="18" charset="0"/>
                            </a:rPr>
                            <m:t>)</m:t>
                          </m:r>
                        </m:num>
                        <m:den>
                          <m:r>
                            <m:rPr>
                              <m:nor/>
                            </m:rPr>
                            <a:rPr lang="en-US" sz="2800">
                              <a:latin typeface="Cambria Math" panose="02040503050406030204" pitchFamily="18" charset="0"/>
                            </a:rPr>
                            <m:t>Amplituude</m:t>
                          </m:r>
                          <m:r>
                            <m:rPr>
                              <m:nor/>
                            </m:rPr>
                            <a:rPr lang="en-US" sz="2800" b="0" i="0" smtClean="0">
                              <a:latin typeface="Cambria Math" panose="02040503050406030204" pitchFamily="18" charset="0"/>
                            </a:rPr>
                            <m:t> </m:t>
                          </m:r>
                          <m:r>
                            <m:rPr>
                              <m:nor/>
                            </m:rPr>
                            <a:rPr lang="en-US" sz="2800">
                              <a:latin typeface="Cambria Math" panose="02040503050406030204" pitchFamily="18" charset="0"/>
                            </a:rPr>
                            <m:t>(</m:t>
                          </m:r>
                          <m:r>
                            <a:rPr lang="en-US" sz="2800" b="0" i="1" smtClean="0">
                              <a:latin typeface="Cambria Math" panose="02040503050406030204" pitchFamily="18" charset="0"/>
                            </a:rPr>
                            <m:t>𝑁</m:t>
                          </m:r>
                          <m:r>
                            <m:rPr>
                              <m:nor/>
                            </m:rPr>
                            <a:rPr lang="en-US" sz="2800">
                              <a:latin typeface="Cambria Math" panose="02040503050406030204" pitchFamily="18" charset="0"/>
                            </a:rPr>
                            <m:t>)</m:t>
                          </m:r>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1250222"/>
                <a:ext cx="3880741" cy="89710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2426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Power SNR</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p:cNvSpPr/>
              <p:nvPr/>
            </p:nvSpPr>
            <p:spPr>
              <a:xfrm>
                <a:off x="179867" y="2483149"/>
                <a:ext cx="8784266" cy="3039037"/>
              </a:xfrm>
              <a:prstGeom prst="rect">
                <a:avLst/>
              </a:prstGeom>
            </p:spPr>
            <p:txBody>
              <a:bodyPr wrap="square">
                <a:spAutoFit/>
              </a:bodyPr>
              <a:lstStyle/>
              <a:p>
                <a:pPr marL="0" lvl="1" eaLnBrk="1" hangingPunct="1">
                  <a:lnSpc>
                    <a:spcPct val="90000"/>
                  </a:lnSpc>
                  <a:defRPr/>
                </a:pPr>
                <a:r>
                  <a:rPr lang="en-US" sz="2800" dirty="0" smtClean="0">
                    <a:solidFill>
                      <a:srgbClr val="0000FF"/>
                    </a:solidFill>
                  </a:rPr>
                  <a:t>Example:</a:t>
                </a:r>
              </a:p>
              <a:p>
                <a:pPr marL="0" lvl="1" eaLnBrk="1" hangingPunct="1">
                  <a:lnSpc>
                    <a:spcPct val="90000"/>
                  </a:lnSpc>
                  <a:defRPr/>
                </a:pPr>
                <a:r>
                  <a:rPr lang="en-US" sz="2800" dirty="0" smtClean="0"/>
                  <a:t>If </a:t>
                </a:r>
                <a:r>
                  <a:rPr lang="en-US" sz="2800" i="1" dirty="0" smtClean="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dirty="0" smtClean="0"/>
                  <a:t> is the input to a noisy medical imaging system with PSF </a:t>
                </a:r>
                <a:r>
                  <a:rPr lang="en-US" sz="2800" i="1" dirty="0" smtClean="0">
                    <a:latin typeface="Times New Roman" panose="02020603050405020304" pitchFamily="18" charset="0"/>
                    <a:cs typeface="Times New Roman" panose="02020603050405020304" pitchFamily="18" charset="0"/>
                  </a:rPr>
                  <a:t>h</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dirty="0" smtClean="0"/>
                  <a:t>, then output at </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dirty="0" smtClean="0"/>
                  <a:t> maybe thought of as a random variable </a:t>
                </a:r>
                <a:r>
                  <a:rPr lang="en-US" sz="2800" i="1" dirty="0" smtClean="0">
                    <a:latin typeface="Times New Roman" panose="02020603050405020304" pitchFamily="18" charset="0"/>
                    <a:cs typeface="Times New Roman" panose="02020603050405020304" pitchFamily="18" charset="0"/>
                  </a:rPr>
                  <a:t>G</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dirty="0" smtClean="0"/>
                  <a:t> composed of signal</a:t>
                </a:r>
              </a:p>
              <a:p>
                <a:pPr marL="0" lvl="1" eaLnBrk="1" hangingPunct="1">
                  <a:lnSpc>
                    <a:spcPct val="90000"/>
                  </a:lnSpc>
                  <a:defRPr/>
                </a:pPr>
                <a:r>
                  <a:rPr lang="en-US" sz="2800" i="1" dirty="0" smtClean="0">
                    <a:latin typeface="Times New Roman" panose="02020603050405020304" pitchFamily="18" charset="0"/>
                    <a:cs typeface="Times New Roman" panose="02020603050405020304" pitchFamily="18" charset="0"/>
                  </a:rPr>
                  <a:t>h</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dirty="0" smtClean="0"/>
                  <a:t> and noise </a:t>
                </a:r>
                <a:r>
                  <a:rPr lang="en-US" sz="2800" i="1" dirty="0" smtClean="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dirty="0" smtClean="0"/>
                  <a:t>, with mean </a:t>
                </a:r>
                <a:r>
                  <a:rPr lang="en-US" sz="2800" i="1" dirty="0">
                    <a:latin typeface="Times New Roman" panose="02020603050405020304" pitchFamily="18" charset="0"/>
                    <a:cs typeface="Times New Roman" panose="02020603050405020304" pitchFamily="18" charset="0"/>
                  </a:rPr>
                  <a:t>µ</a:t>
                </a:r>
                <a:r>
                  <a:rPr lang="en-US" sz="2800" i="1" baseline="-25000" dirty="0" smtClean="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dirty="0" smtClean="0"/>
                  <a:t> and variance </a:t>
                </a:r>
                <a14:m>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𝑁</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b="0" i="1" smtClean="0">
                        <a:latin typeface="Cambria Math" panose="02040503050406030204" pitchFamily="18" charset="0"/>
                      </a:rPr>
                      <m:t>)</m:t>
                    </m:r>
                  </m:oMath>
                </a14:m>
                <a:r>
                  <a:rPr lang="en-US" sz="2800" dirty="0" smtClean="0"/>
                  <a:t> .</a:t>
                </a:r>
              </a:p>
              <a:p>
                <a:pPr marL="0" lvl="1" eaLnBrk="1" hangingPunct="1">
                  <a:lnSpc>
                    <a:spcPct val="90000"/>
                  </a:lnSpc>
                  <a:defRPr/>
                </a:pPr>
                <a:endParaRPr lang="en-US" sz="1000" dirty="0" smtClean="0"/>
              </a:p>
              <a:p>
                <a:pPr marL="0" lvl="1" eaLnBrk="1" hangingPunct="1">
                  <a:lnSpc>
                    <a:spcPct val="90000"/>
                  </a:lnSpc>
                  <a:defRPr/>
                </a:pPr>
                <a:r>
                  <a:rPr lang="en-US" sz="2800" dirty="0" smtClean="0">
                    <a:solidFill>
                      <a:srgbClr val="CC0000"/>
                    </a:solidFill>
                  </a:rPr>
                  <a:t>What is the power SNR of such a system?</a:t>
                </a:r>
                <a:endParaRPr lang="en-US" sz="2800" dirty="0">
                  <a:solidFill>
                    <a:srgbClr val="CC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79867" y="2483149"/>
                <a:ext cx="8784266" cy="3039037"/>
              </a:xfrm>
              <a:prstGeom prst="rect">
                <a:avLst/>
              </a:prstGeom>
              <a:blipFill rotWithShape="1">
                <a:blip r:embed="rId2"/>
                <a:stretch>
                  <a:fillRect l="-1458" t="-3407" r="-1250" b="-1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81000" y="1250222"/>
                <a:ext cx="3069366" cy="897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𝑆𝑁𝑅</m:t>
                          </m:r>
                        </m:e>
                        <m:sub>
                          <m:r>
                            <a:rPr lang="en-US" sz="2800" b="0" i="1" smtClean="0">
                              <a:latin typeface="Cambria Math" panose="02040503050406030204" pitchFamily="18" charset="0"/>
                            </a:rPr>
                            <m:t>𝑃</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Power</m:t>
                          </m:r>
                          <m:r>
                            <m:rPr>
                              <m:nor/>
                            </m:rPr>
                            <a:rPr lang="en-US" sz="2800" b="0" i="0" smtClean="0">
                              <a:latin typeface="Cambria Math" panose="02040503050406030204" pitchFamily="18" charset="0"/>
                            </a:rPr>
                            <m:t> (</m:t>
                          </m:r>
                          <m:r>
                            <a:rPr lang="en-US" sz="2800" b="0" i="1" smtClean="0">
                              <a:latin typeface="Cambria Math" panose="02040503050406030204" pitchFamily="18" charset="0"/>
                            </a:rPr>
                            <m:t>𝑓</m:t>
                          </m:r>
                          <m:r>
                            <m:rPr>
                              <m:nor/>
                            </m:rPr>
                            <a:rPr lang="en-US" sz="2800" b="0" i="0" smtClean="0">
                              <a:latin typeface="Cambria Math" panose="02040503050406030204" pitchFamily="18" charset="0"/>
                            </a:rPr>
                            <m:t>)</m:t>
                          </m:r>
                        </m:num>
                        <m:den>
                          <m:r>
                            <m:rPr>
                              <m:nor/>
                            </m:rPr>
                            <a:rPr lang="en-US" sz="2800" b="0" i="0" smtClean="0">
                              <a:latin typeface="Cambria Math" panose="02040503050406030204" pitchFamily="18" charset="0"/>
                            </a:rPr>
                            <m:t>Power</m:t>
                          </m:r>
                          <m:r>
                            <m:rPr>
                              <m:nor/>
                            </m:rPr>
                            <a:rPr lang="en-US" sz="2800" b="0" i="0" smtClean="0">
                              <a:latin typeface="Cambria Math" panose="02040503050406030204" pitchFamily="18" charset="0"/>
                            </a:rPr>
                            <m:t> (</m:t>
                          </m:r>
                          <m:r>
                            <a:rPr lang="en-US" sz="2800" b="0" i="1" smtClean="0">
                              <a:latin typeface="Cambria Math" panose="02040503050406030204" pitchFamily="18" charset="0"/>
                            </a:rPr>
                            <m:t>𝑁</m:t>
                          </m:r>
                          <m:r>
                            <m:rPr>
                              <m:nor/>
                            </m:rPr>
                            <a:rPr lang="en-US" sz="2800">
                              <a:latin typeface="Cambria Math" panose="02040503050406030204" pitchFamily="18" charset="0"/>
                            </a:rPr>
                            <m:t>)</m:t>
                          </m:r>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1250222"/>
                <a:ext cx="3069366" cy="897105"/>
              </a:xfrm>
              <a:prstGeom prst="rect">
                <a:avLst/>
              </a:prstGeom>
              <a:blipFill rotWithShape="0">
                <a:blip r:embed="rId3"/>
                <a:stretch>
                  <a:fillRect/>
                </a:stretch>
              </a:blipFill>
            </p:spPr>
            <p:txBody>
              <a:bodyPr/>
              <a:lstStyle/>
              <a:p>
                <a:r>
                  <a:rPr lang="en-US">
                    <a:noFill/>
                  </a:rPr>
                  <a:t> </a:t>
                </a:r>
              </a:p>
            </p:txBody>
          </p:sp>
        </mc:Fallback>
      </mc:AlternateContent>
      <p:sp>
        <p:nvSpPr>
          <p:cNvPr id="3" name="TextBox 2"/>
          <p:cNvSpPr txBox="1"/>
          <p:nvPr/>
        </p:nvSpPr>
        <p:spPr>
          <a:xfrm>
            <a:off x="685800" y="5410200"/>
            <a:ext cx="7143302" cy="1384995"/>
          </a:xfrm>
          <a:prstGeom prst="rect">
            <a:avLst/>
          </a:prstGeom>
          <a:noFill/>
        </p:spPr>
        <p:txBody>
          <a:bodyPr wrap="none" rtlCol="0">
            <a:spAutoFit/>
          </a:bodyPr>
          <a:lstStyle/>
          <a:p>
            <a:r>
              <a:rPr lang="en-US" sz="2800" dirty="0" smtClean="0"/>
              <a:t>Answer depends on the nature of the noise:</a:t>
            </a:r>
          </a:p>
          <a:p>
            <a:r>
              <a:rPr lang="en-US" sz="2800" dirty="0" smtClean="0"/>
              <a:t>1- White noise</a:t>
            </a:r>
          </a:p>
          <a:p>
            <a:r>
              <a:rPr lang="en-US" sz="2800" dirty="0" smtClean="0"/>
              <a:t>2- wide-sense stationary noise</a:t>
            </a:r>
            <a:endParaRPr lang="en-US" sz="2800" dirty="0"/>
          </a:p>
        </p:txBody>
      </p:sp>
    </p:spTree>
    <p:extLst>
      <p:ext uri="{BB962C8B-B14F-4D97-AF65-F5344CB8AC3E}">
        <p14:creationId xmlns:p14="http://schemas.microsoft.com/office/powerpoint/2010/main" val="1142646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Differential SNR</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9867" y="2286000"/>
            <a:ext cx="8784266" cy="2419124"/>
          </a:xfrm>
          <a:prstGeom prst="rect">
            <a:avLst/>
          </a:prstGeom>
        </p:spPr>
        <p:txBody>
          <a:bodyPr wrap="square">
            <a:spAutoFit/>
          </a:bodyPr>
          <a:lstStyle/>
          <a:p>
            <a:pPr marL="0" lvl="1" eaLnBrk="1" hangingPunct="1">
              <a:lnSpc>
                <a:spcPct val="90000"/>
              </a:lnSpc>
              <a:defRPr/>
            </a:pPr>
            <a:r>
              <a:rPr lang="en-US" sz="2800" i="1" dirty="0" err="1" smtClean="0">
                <a:solidFill>
                  <a:srgbClr val="CC0000"/>
                </a:solidFill>
                <a:latin typeface="Times New Roman" panose="02020603050405020304" pitchFamily="18" charset="0"/>
                <a:cs typeface="Times New Roman" panose="02020603050405020304" pitchFamily="18" charset="0"/>
              </a:rPr>
              <a:t>f</a:t>
            </a:r>
            <a:r>
              <a:rPr lang="en-US" sz="2800" i="1" baseline="-25000" dirty="0" err="1" smtClean="0">
                <a:solidFill>
                  <a:srgbClr val="CC0000"/>
                </a:solidFill>
                <a:latin typeface="Times New Roman" panose="02020603050405020304" pitchFamily="18" charset="0"/>
                <a:cs typeface="Times New Roman" panose="02020603050405020304" pitchFamily="18" charset="0"/>
              </a:rPr>
              <a:t>t</a:t>
            </a:r>
            <a:r>
              <a:rPr lang="en-US" sz="2800" i="1" dirty="0" smtClean="0">
                <a:solidFill>
                  <a:srgbClr val="CC0000"/>
                </a:solidFill>
                <a:latin typeface="Times New Roman" panose="02020603050405020304" pitchFamily="18" charset="0"/>
                <a:cs typeface="Times New Roman" panose="02020603050405020304" pitchFamily="18" charset="0"/>
              </a:rPr>
              <a:t> </a:t>
            </a:r>
            <a:r>
              <a:rPr lang="en-US" sz="2800" dirty="0" smtClean="0"/>
              <a:t>and </a:t>
            </a:r>
            <a:r>
              <a:rPr lang="en-US" sz="2800" i="1" dirty="0" smtClean="0">
                <a:solidFill>
                  <a:srgbClr val="CC0000"/>
                </a:solidFill>
                <a:latin typeface="Times New Roman" panose="02020603050405020304" pitchFamily="18" charset="0"/>
                <a:cs typeface="Times New Roman" panose="02020603050405020304" pitchFamily="18" charset="0"/>
              </a:rPr>
              <a:t>f</a:t>
            </a:r>
            <a:r>
              <a:rPr lang="en-US" sz="2800" i="1" baseline="-25000" dirty="0" smtClean="0">
                <a:solidFill>
                  <a:srgbClr val="CC0000"/>
                </a:solidFill>
                <a:latin typeface="Times New Roman" panose="02020603050405020304" pitchFamily="18" charset="0"/>
                <a:cs typeface="Times New Roman" panose="02020603050405020304" pitchFamily="18" charset="0"/>
              </a:rPr>
              <a:t>b</a:t>
            </a:r>
            <a:r>
              <a:rPr lang="en-US" sz="2800" dirty="0" smtClean="0"/>
              <a:t> are the average image intensities within the target and background, respectively. </a:t>
            </a:r>
          </a:p>
          <a:p>
            <a:pPr marL="0" lvl="1" eaLnBrk="1" hangingPunct="1">
              <a:lnSpc>
                <a:spcPct val="90000"/>
              </a:lnSpc>
              <a:defRPr/>
            </a:pPr>
            <a:r>
              <a:rPr lang="en-US" sz="2800" i="1" dirty="0" smtClean="0">
                <a:solidFill>
                  <a:srgbClr val="CC0000"/>
                </a:solidFill>
                <a:latin typeface="Times New Roman" panose="02020603050405020304" pitchFamily="18" charset="0"/>
                <a:cs typeface="Times New Roman" panose="02020603050405020304" pitchFamily="18" charset="0"/>
              </a:rPr>
              <a:t>A</a:t>
            </a:r>
            <a:r>
              <a:rPr lang="en-US" sz="2800" dirty="0" smtClean="0"/>
              <a:t> is the area of the target</a:t>
            </a:r>
            <a:r>
              <a:rPr lang="en-US" sz="2800" dirty="0"/>
              <a:t>.</a:t>
            </a:r>
            <a:r>
              <a:rPr lang="en-US" sz="2800" dirty="0" smtClean="0"/>
              <a:t> </a:t>
            </a:r>
          </a:p>
          <a:p>
            <a:pPr marL="0" lvl="1" eaLnBrk="1" hangingPunct="1">
              <a:lnSpc>
                <a:spcPct val="90000"/>
              </a:lnSpc>
              <a:defRPr/>
            </a:pPr>
            <a:r>
              <a:rPr lang="en-US" sz="2800" i="1" dirty="0" smtClean="0">
                <a:solidFill>
                  <a:srgbClr val="FF0000"/>
                </a:solidFill>
                <a:latin typeface="Times New Roman" panose="02020603050405020304" pitchFamily="18" charset="0"/>
                <a:cs typeface="Times New Roman" panose="02020603050405020304" pitchFamily="18" charset="0"/>
              </a:rPr>
              <a:t>C</a:t>
            </a:r>
            <a:r>
              <a:rPr lang="en-US" sz="2800" dirty="0" smtClean="0"/>
              <a:t> is the contrast.</a:t>
            </a:r>
          </a:p>
          <a:p>
            <a:pPr marL="0" lvl="1" eaLnBrk="1" hangingPunct="1">
              <a:lnSpc>
                <a:spcPct val="90000"/>
              </a:lnSpc>
              <a:defRPr/>
            </a:pPr>
            <a:r>
              <a:rPr lang="en-US" sz="2800" dirty="0" smtClean="0">
                <a:solidFill>
                  <a:srgbClr val="CC0000"/>
                </a:solidFill>
              </a:rPr>
              <a:t>Noise</a:t>
            </a:r>
            <a:r>
              <a:rPr lang="en-US" sz="2800" dirty="0" smtClean="0"/>
              <a:t>: random fluctuation of image intensity from its mean over an area A of the background.</a:t>
            </a:r>
          </a:p>
        </p:txBody>
      </p:sp>
      <mc:AlternateContent xmlns:mc="http://schemas.openxmlformats.org/markup-compatibility/2006" xmlns:a14="http://schemas.microsoft.com/office/drawing/2010/main">
        <mc:Choice Requires="a14">
          <p:sp>
            <p:nvSpPr>
              <p:cNvPr id="2" name="TextBox 1"/>
              <p:cNvSpPr txBox="1"/>
              <p:nvPr/>
            </p:nvSpPr>
            <p:spPr>
              <a:xfrm>
                <a:off x="381000" y="1250222"/>
                <a:ext cx="3335465" cy="906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𝑆𝑁𝑅</m:t>
                          </m:r>
                        </m:e>
                        <m:sub>
                          <m:r>
                            <m:rPr>
                              <m:nor/>
                            </m:rPr>
                            <a:rPr lang="en-US" sz="2800" b="0" i="0" smtClean="0">
                              <a:latin typeface="Cambria Math" panose="02040503050406030204" pitchFamily="18" charset="0"/>
                            </a:rPr>
                            <m:t>diff</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𝐴</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𝑏</m:t>
                                  </m:r>
                                </m:sub>
                              </m:sSub>
                            </m:e>
                          </m:d>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𝑏</m:t>
                              </m:r>
                            </m:sub>
                          </m:sSub>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1250222"/>
                <a:ext cx="3335465" cy="90665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53000" y="1276229"/>
                <a:ext cx="2674322" cy="8955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𝑆𝑁𝑅</m:t>
                          </m:r>
                        </m:e>
                        <m:sub>
                          <m:r>
                            <m:rPr>
                              <m:nor/>
                            </m:rPr>
                            <a:rPr lang="en-US" sz="2800" b="0" i="0" smtClean="0">
                              <a:latin typeface="Cambria Math" panose="02040503050406030204" pitchFamily="18" charset="0"/>
                            </a:rPr>
                            <m:t>diff</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𝐶𝐴</m:t>
                          </m:r>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𝑏</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𝑏</m:t>
                              </m:r>
                            </m:sub>
                          </m:sSub>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953000" y="1276229"/>
                <a:ext cx="2674322" cy="895566"/>
              </a:xfrm>
              <a:prstGeom prst="rect">
                <a:avLst/>
              </a:prstGeom>
              <a:blipFill rotWithShape="0">
                <a:blip r:embed="rId3"/>
                <a:stretch>
                  <a:fillRect/>
                </a:stretch>
              </a:blipFill>
            </p:spPr>
            <p:txBody>
              <a:bodyPr/>
              <a:lstStyle/>
              <a:p>
                <a:r>
                  <a:rPr lang="en-US">
                    <a:noFill/>
                  </a:rPr>
                  <a:t> </a:t>
                </a:r>
              </a:p>
            </p:txBody>
          </p:sp>
        </mc:Fallback>
      </mc:AlternateContent>
      <p:sp>
        <p:nvSpPr>
          <p:cNvPr id="8" name="Rectangle 7"/>
          <p:cNvSpPr/>
          <p:nvPr/>
        </p:nvSpPr>
        <p:spPr>
          <a:xfrm>
            <a:off x="179867" y="4847070"/>
            <a:ext cx="8784266" cy="480131"/>
          </a:xfrm>
          <a:prstGeom prst="rect">
            <a:avLst/>
          </a:prstGeom>
        </p:spPr>
        <p:txBody>
          <a:bodyPr wrap="square">
            <a:spAutoFit/>
          </a:bodyPr>
          <a:lstStyle/>
          <a:p>
            <a:pPr marL="0" lvl="1" eaLnBrk="1" hangingPunct="1">
              <a:lnSpc>
                <a:spcPct val="90000"/>
              </a:lnSpc>
              <a:defRPr/>
            </a:pPr>
            <a:r>
              <a:rPr lang="en-US" sz="2800" dirty="0" smtClean="0"/>
              <a:t>Expressing SNR in </a:t>
            </a:r>
            <a:r>
              <a:rPr lang="en-US" sz="2800" i="1" dirty="0" smtClean="0">
                <a:solidFill>
                  <a:srgbClr val="FF0000"/>
                </a:solidFill>
              </a:rPr>
              <a:t>decibels dB</a:t>
            </a:r>
          </a:p>
        </p:txBody>
      </p:sp>
      <p:sp>
        <p:nvSpPr>
          <p:cNvPr id="10" name="Rectangle 9"/>
          <p:cNvSpPr/>
          <p:nvPr/>
        </p:nvSpPr>
        <p:spPr>
          <a:xfrm>
            <a:off x="207334" y="5532870"/>
            <a:ext cx="8784266" cy="867930"/>
          </a:xfrm>
          <a:prstGeom prst="rect">
            <a:avLst/>
          </a:prstGeom>
        </p:spPr>
        <p:txBody>
          <a:bodyPr wrap="square">
            <a:spAutoFit/>
          </a:bodyPr>
          <a:lstStyle/>
          <a:p>
            <a:pPr marL="0" lvl="1" eaLnBrk="1" hangingPunct="1">
              <a:lnSpc>
                <a:spcPct val="90000"/>
              </a:lnSpc>
              <a:defRPr/>
            </a:pPr>
            <a:r>
              <a:rPr lang="en-US" sz="2800" dirty="0" smtClean="0"/>
              <a:t>SNR (in dB) = 20 x log</a:t>
            </a:r>
            <a:r>
              <a:rPr lang="en-US" sz="2800" baseline="-25000" dirty="0" smtClean="0"/>
              <a:t>10</a:t>
            </a:r>
            <a:r>
              <a:rPr lang="en-US" sz="2800" dirty="0" smtClean="0"/>
              <a:t> SNR (ratio of amplitude) </a:t>
            </a:r>
          </a:p>
          <a:p>
            <a:pPr marL="0" lvl="1" eaLnBrk="1" hangingPunct="1">
              <a:lnSpc>
                <a:spcPct val="90000"/>
              </a:lnSpc>
              <a:defRPr/>
            </a:pPr>
            <a:r>
              <a:rPr lang="en-US" sz="2800" dirty="0"/>
              <a:t>SNR (in dB) = 1</a:t>
            </a:r>
            <a:r>
              <a:rPr lang="en-US" sz="2800" dirty="0" smtClean="0"/>
              <a:t>0 </a:t>
            </a:r>
            <a:r>
              <a:rPr lang="en-US" sz="2800" dirty="0"/>
              <a:t>x log</a:t>
            </a:r>
            <a:r>
              <a:rPr lang="en-US" sz="2800" baseline="-25000" dirty="0"/>
              <a:t>10</a:t>
            </a:r>
            <a:r>
              <a:rPr lang="en-US" sz="2800" dirty="0"/>
              <a:t> SNR (ratio </a:t>
            </a:r>
            <a:r>
              <a:rPr lang="en-US" sz="2800" dirty="0" smtClean="0"/>
              <a:t>of power) </a:t>
            </a:r>
          </a:p>
        </p:txBody>
      </p:sp>
    </p:spTree>
    <p:extLst>
      <p:ext uri="{BB962C8B-B14F-4D97-AF65-F5344CB8AC3E}">
        <p14:creationId xmlns:p14="http://schemas.microsoft.com/office/powerpoint/2010/main" val="177324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Differential SNR</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129067" y="1066800"/>
                <a:ext cx="8938733" cy="4923014"/>
              </a:xfrm>
              <a:prstGeom prst="rect">
                <a:avLst/>
              </a:prstGeom>
              <a:noFill/>
            </p:spPr>
            <p:txBody>
              <a:bodyPr wrap="square" rtlCol="0">
                <a:spAutoFit/>
              </a:bodyPr>
              <a:lstStyle/>
              <a:p>
                <a:r>
                  <a:rPr lang="en-US" sz="2800" dirty="0" smtClean="0">
                    <a:solidFill>
                      <a:srgbClr val="0000FF"/>
                    </a:solidFill>
                  </a:rPr>
                  <a:t>Example: </a:t>
                </a:r>
                <a:r>
                  <a:rPr lang="en-US" sz="2800" dirty="0" smtClean="0"/>
                  <a:t>consider the case of projection radiography. We may take </a:t>
                </a:r>
                <a:r>
                  <a:rPr lang="en-US" sz="2800" i="1" dirty="0" smtClean="0">
                    <a:latin typeface="Times New Roman" panose="02020603050405020304" pitchFamily="18" charset="0"/>
                    <a:cs typeface="Times New Roman" panose="02020603050405020304" pitchFamily="18" charset="0"/>
                  </a:rPr>
                  <a:t>f</a:t>
                </a:r>
                <a:r>
                  <a:rPr lang="en-US" sz="2800" i="1" baseline="-25000" dirty="0" smtClean="0">
                    <a:latin typeface="Times New Roman" panose="02020603050405020304" pitchFamily="18" charset="0"/>
                    <a:cs typeface="Times New Roman" panose="02020603050405020304" pitchFamily="18" charset="0"/>
                  </a:rPr>
                  <a:t>b</a:t>
                </a:r>
                <a:r>
                  <a:rPr lang="en-US" sz="2800" dirty="0" smtClean="0"/>
                  <a:t> to be the average photon count per unit area in the background region around a target, in which case </a:t>
                </a:r>
                <a:r>
                  <a:rPr lang="en-US" sz="2800" i="1" dirty="0" smtClean="0">
                    <a:latin typeface="Times New Roman" panose="02020603050405020304" pitchFamily="18" charset="0"/>
                    <a:cs typeface="Times New Roman" panose="02020603050405020304" pitchFamily="18" charset="0"/>
                  </a:rPr>
                  <a:t>f</a:t>
                </a:r>
                <a:r>
                  <a:rPr lang="en-US" sz="2800" i="1" baseline="-25000" dirty="0" smtClean="0">
                    <a:latin typeface="Times New Roman" panose="02020603050405020304" pitchFamily="18" charset="0"/>
                    <a:cs typeface="Times New Roman" panose="02020603050405020304" pitchFamily="18" charset="0"/>
                  </a:rPr>
                  <a:t>b</a:t>
                </a:r>
                <a:r>
                  <a:rPr lang="en-US" sz="2800" dirty="0" smtClean="0"/>
                  <a:t> = </a:t>
                </a:r>
                <a:r>
                  <a:rPr lang="el-GR" sz="2800" i="1" dirty="0" smtClean="0">
                    <a:latin typeface="Times New Roman" panose="02020603050405020304" pitchFamily="18" charset="0"/>
                    <a:cs typeface="Times New Roman" panose="02020603050405020304" pitchFamily="18" charset="0"/>
                  </a:rPr>
                  <a:t>λ</a:t>
                </a:r>
                <a:r>
                  <a:rPr lang="en-US" sz="2800" i="1" baseline="-25000" dirty="0" smtClean="0">
                    <a:latin typeface="Times New Roman" panose="02020603050405020304" pitchFamily="18" charset="0"/>
                    <a:cs typeface="Times New Roman" panose="02020603050405020304" pitchFamily="18" charset="0"/>
                  </a:rPr>
                  <a:t>b</a:t>
                </a:r>
                <a:r>
                  <a:rPr lang="en-US" sz="2800" dirty="0" smtClean="0"/>
                  <a:t>, where </a:t>
                </a:r>
                <a:r>
                  <a:rPr lang="el-GR" sz="2800" i="1" dirty="0">
                    <a:latin typeface="Times New Roman" panose="02020603050405020304" pitchFamily="18" charset="0"/>
                    <a:cs typeface="Times New Roman" panose="02020603050405020304" pitchFamily="18" charset="0"/>
                  </a:rPr>
                  <a:t>λ</a:t>
                </a:r>
                <a:r>
                  <a:rPr lang="en-US" sz="2800" i="1" baseline="-25000" dirty="0">
                    <a:latin typeface="Times New Roman" panose="02020603050405020304" pitchFamily="18" charset="0"/>
                    <a:cs typeface="Times New Roman" panose="02020603050405020304" pitchFamily="18" charset="0"/>
                  </a:rPr>
                  <a:t>b</a:t>
                </a:r>
                <a:r>
                  <a:rPr lang="en-US" sz="2800" dirty="0" smtClean="0"/>
                  <a:t> is the mean of the underlying Poisson distribution governing the number of background photons count per unit area. Notice that, in this case,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𝑏</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𝜆</m:t>
                            </m:r>
                          </m:e>
                          <m:sub>
                            <m:r>
                              <a:rPr lang="en-US" sz="2800" b="0" i="1" smtClean="0">
                                <a:latin typeface="Cambria Math" panose="02040503050406030204" pitchFamily="18" charset="0"/>
                              </a:rPr>
                              <m:t>𝑏</m:t>
                            </m:r>
                          </m:sub>
                        </m:sSub>
                        <m:r>
                          <a:rPr lang="en-US" sz="2800" b="0" i="1" smtClean="0">
                            <a:latin typeface="Cambria Math" panose="02040503050406030204" pitchFamily="18" charset="0"/>
                          </a:rPr>
                          <m:t>𝐴</m:t>
                        </m:r>
                      </m:e>
                    </m:rad>
                  </m:oMath>
                </a14:m>
                <a:r>
                  <a:rPr lang="en-US" sz="2800" dirty="0" smtClean="0"/>
                  <a:t>.</a:t>
                </a:r>
              </a:p>
              <a:p>
                <a:endParaRPr lang="en-US" sz="2800" dirty="0" smtClean="0"/>
              </a:p>
              <a:p>
                <a:r>
                  <a:rPr lang="en-US" sz="2800" dirty="0" smtClean="0">
                    <a:solidFill>
                      <a:srgbClr val="CC0000"/>
                    </a:solidFill>
                  </a:rPr>
                  <a:t>What is the average number of background photons counted per unit area, if we want to achieve a desirable differential SNR?</a:t>
                </a:r>
                <a:endParaRPr lang="en-US" sz="2800" dirty="0">
                  <a:solidFill>
                    <a:srgbClr val="CC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29067" y="1066800"/>
                <a:ext cx="8938733" cy="4923014"/>
              </a:xfrm>
              <a:prstGeom prst="rect">
                <a:avLst/>
              </a:prstGeom>
              <a:blipFill rotWithShape="1">
                <a:blip r:embed="rId2"/>
                <a:stretch>
                  <a:fillRect l="-1363" t="-1238" r="-2249" b="-2351"/>
                </a:stretch>
              </a:blipFill>
            </p:spPr>
            <p:txBody>
              <a:bodyPr/>
              <a:lstStyle/>
              <a:p>
                <a:r>
                  <a:rPr lang="en-US">
                    <a:noFill/>
                  </a:rPr>
                  <a:t> </a:t>
                </a:r>
              </a:p>
            </p:txBody>
          </p:sp>
        </mc:Fallback>
      </mc:AlternateContent>
    </p:spTree>
    <p:extLst>
      <p:ext uri="{BB962C8B-B14F-4D97-AF65-F5344CB8AC3E}">
        <p14:creationId xmlns:p14="http://schemas.microsoft.com/office/powerpoint/2010/main" val="2443766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Sampling</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129067" y="1066800"/>
                <a:ext cx="8938733" cy="5693866"/>
              </a:xfrm>
              <a:prstGeom prst="rect">
                <a:avLst/>
              </a:prstGeom>
              <a:noFill/>
            </p:spPr>
            <p:txBody>
              <a:bodyPr wrap="square" rtlCol="0">
                <a:spAutoFit/>
              </a:bodyPr>
              <a:lstStyle/>
              <a:p>
                <a:r>
                  <a:rPr lang="en-US" sz="2800" dirty="0" smtClean="0"/>
                  <a:t>Given a 2-D continuous signal </a:t>
                </a:r>
                <a:r>
                  <a:rPr lang="en-US" sz="2800" i="1" dirty="0" smtClean="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 </a:t>
                </a:r>
                <a:r>
                  <a:rPr lang="en-US" sz="2800" dirty="0" smtClean="0"/>
                  <a:t>rectangular sampling generate a 2-D discrete signal </a:t>
                </a:r>
                <a:r>
                  <a:rPr lang="en-US" sz="2800" i="1" dirty="0" err="1">
                    <a:latin typeface="Times New Roman" panose="02020603050405020304" pitchFamily="18" charset="0"/>
                    <a:cs typeface="Times New Roman" panose="02020603050405020304" pitchFamily="18" charset="0"/>
                  </a:rPr>
                  <a:t>f</a:t>
                </a:r>
                <a:r>
                  <a:rPr lang="en-US" sz="2800" i="1" baseline="-25000" dirty="0" err="1">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m, n</a:t>
                </a:r>
                <a:r>
                  <a:rPr lang="en-US" sz="2800" dirty="0" smtClean="0">
                    <a:latin typeface="Times New Roman" panose="02020603050405020304" pitchFamily="18" charset="0"/>
                    <a:cs typeface="Times New Roman" panose="02020603050405020304" pitchFamily="18" charset="0"/>
                  </a:rPr>
                  <a:t>), </a:t>
                </a:r>
                <a:r>
                  <a:rPr lang="en-US" sz="2800" dirty="0" smtClean="0"/>
                  <a:t>such that </a:t>
                </a:r>
                <a:endParaRPr lang="en-US" sz="2800" dirty="0"/>
              </a:p>
              <a:p>
                <a:r>
                  <a:rPr lang="en-US" sz="2800" dirty="0" smtClean="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𝑑</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e>
                    </m:d>
                    <m:r>
                      <a:rPr lang="en-US" sz="2800" b="0" i="1" smtClean="0">
                        <a:latin typeface="Cambria Math" panose="02040503050406030204" pitchFamily="18" charset="0"/>
                      </a:rPr>
                      <m:t>=</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𝑚</m:t>
                        </m:r>
                        <m:r>
                          <m:rPr>
                            <m:sty m:val="p"/>
                          </m:rPr>
                          <a:rPr lang="el-GR" sz="2800" b="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m:rPr>
                            <m:sty m:val="p"/>
                          </m:rPr>
                          <a:rPr lang="el-GR" sz="2800" b="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𝑦</m:t>
                        </m:r>
                      </m:e>
                    </m:d>
                    <m:r>
                      <a:rPr lang="en-US" sz="2800" b="0" i="0" smtClean="0">
                        <a:latin typeface="Cambria Math" panose="02040503050406030204" pitchFamily="18" charset="0"/>
                        <a:ea typeface="Cambria Math" panose="02040503050406030204" pitchFamily="18" charset="0"/>
                      </a:rPr>
                      <m:t>,</m:t>
                    </m:r>
                  </m:oMath>
                </a14:m>
                <a:r>
                  <a:rPr lang="en-US" sz="2800" dirty="0" smtClean="0"/>
                  <a:t>     for </a:t>
                </a:r>
                <a:r>
                  <a:rPr lang="en-US" sz="2800" i="1" dirty="0" smtClean="0">
                    <a:latin typeface="Times New Roman" panose="02020603050405020304" pitchFamily="18" charset="0"/>
                    <a:cs typeface="Times New Roman" panose="02020603050405020304" pitchFamily="18" charset="0"/>
                  </a:rPr>
                  <a:t>m, n </a:t>
                </a:r>
                <a:r>
                  <a:rPr lang="en-US" sz="2800" dirty="0" smtClean="0"/>
                  <a:t>= 0, 1, …</a:t>
                </a:r>
              </a:p>
              <a:p>
                <a:r>
                  <a:rPr lang="el-GR" sz="2800" dirty="0" smtClean="0">
                    <a:latin typeface="Times New Roman" panose="02020603050405020304" pitchFamily="18" charset="0"/>
                    <a:cs typeface="Times New Roman" panose="02020603050405020304" pitchFamily="18" charset="0"/>
                  </a:rPr>
                  <a:t>Δ</a:t>
                </a:r>
                <a:r>
                  <a:rPr lang="en-US" sz="2800" i="1" dirty="0" smtClean="0">
                    <a:latin typeface="Times New Roman" panose="02020603050405020304" pitchFamily="18" charset="0"/>
                    <a:cs typeface="Times New Roman" panose="02020603050405020304" pitchFamily="18" charset="0"/>
                  </a:rPr>
                  <a:t>x </a:t>
                </a:r>
                <a:r>
                  <a:rPr lang="en-US" sz="2800" dirty="0" smtClean="0"/>
                  <a:t>and </a:t>
                </a:r>
                <a:r>
                  <a:rPr lang="el-GR" sz="2800" dirty="0" smtClean="0">
                    <a:latin typeface="Times New Roman" panose="02020603050405020304" pitchFamily="18" charset="0"/>
                    <a:cs typeface="Times New Roman" panose="02020603050405020304" pitchFamily="18" charset="0"/>
                  </a:rPr>
                  <a:t>Δ</a:t>
                </a:r>
                <a:r>
                  <a:rPr lang="en-US" sz="2800" i="1" dirty="0" smtClean="0">
                    <a:latin typeface="Times New Roman" panose="02020603050405020304" pitchFamily="18" charset="0"/>
                    <a:cs typeface="Times New Roman" panose="02020603050405020304" pitchFamily="18" charset="0"/>
                  </a:rPr>
                  <a:t>y </a:t>
                </a:r>
                <a:r>
                  <a:rPr lang="en-US" sz="2800" dirty="0" smtClean="0"/>
                  <a:t>are the </a:t>
                </a:r>
                <a:r>
                  <a:rPr lang="en-US" sz="2800" dirty="0" smtClean="0">
                    <a:solidFill>
                      <a:srgbClr val="FF0000"/>
                    </a:solidFill>
                  </a:rPr>
                  <a:t>sampling periods </a:t>
                </a:r>
                <a:r>
                  <a:rPr lang="en-US" sz="2800" dirty="0" smtClean="0"/>
                  <a:t>in the </a:t>
                </a:r>
                <a:r>
                  <a:rPr lang="en-US" sz="2800" i="1" dirty="0" smtClean="0">
                    <a:latin typeface="Times New Roman" panose="02020603050405020304" pitchFamily="18" charset="0"/>
                    <a:cs typeface="Times New Roman" panose="02020603050405020304" pitchFamily="18" charset="0"/>
                  </a:rPr>
                  <a:t>x</a:t>
                </a:r>
                <a:r>
                  <a:rPr lang="en-US" sz="2800" dirty="0" smtClean="0"/>
                  <a:t> and </a:t>
                </a:r>
                <a:r>
                  <a:rPr lang="en-US" sz="2800" i="1" dirty="0" smtClean="0">
                    <a:latin typeface="Times New Roman" panose="02020603050405020304" pitchFamily="18" charset="0"/>
                    <a:cs typeface="Times New Roman" panose="02020603050405020304" pitchFamily="18" charset="0"/>
                  </a:rPr>
                  <a:t>y</a:t>
                </a:r>
                <a:r>
                  <a:rPr lang="en-US" sz="2800" dirty="0" smtClean="0"/>
                  <a:t> directions, respectively. </a:t>
                </a:r>
              </a:p>
              <a:p>
                <a:endParaRPr lang="en-US" sz="2800" dirty="0"/>
              </a:p>
              <a:p>
                <a:r>
                  <a:rPr lang="en-US" sz="2800" dirty="0" smtClean="0">
                    <a:latin typeface="Times New Roman" panose="02020603050405020304" pitchFamily="18" charset="0"/>
                    <a:cs typeface="Times New Roman" panose="02020603050405020304" pitchFamily="18" charset="0"/>
                  </a:rPr>
                  <a:t>The inverse 1/</a:t>
                </a:r>
                <a:r>
                  <a:rPr lang="el-GR" sz="2800" dirty="0" smtClean="0">
                    <a:latin typeface="Times New Roman" panose="02020603050405020304" pitchFamily="18" charset="0"/>
                    <a:cs typeface="Times New Roman" panose="02020603050405020304" pitchFamily="18" charset="0"/>
                  </a:rPr>
                  <a:t>Δ</a:t>
                </a:r>
                <a:r>
                  <a:rPr lang="en-US" sz="2800" i="1" dirty="0">
                    <a:latin typeface="Times New Roman" panose="02020603050405020304" pitchFamily="18" charset="0"/>
                    <a:cs typeface="Times New Roman" panose="02020603050405020304" pitchFamily="18" charset="0"/>
                  </a:rPr>
                  <a:t>x </a:t>
                </a:r>
                <a:r>
                  <a:rPr lang="en-US" sz="2800" dirty="0"/>
                  <a:t>and </a:t>
                </a:r>
                <a:r>
                  <a:rPr lang="en-US" sz="2800" dirty="0" smtClean="0"/>
                  <a:t>1/</a:t>
                </a:r>
                <a:r>
                  <a:rPr lang="el-GR" sz="2800" dirty="0" smtClean="0">
                    <a:latin typeface="Times New Roman" panose="02020603050405020304" pitchFamily="18" charset="0"/>
                    <a:cs typeface="Times New Roman" panose="02020603050405020304" pitchFamily="18" charset="0"/>
                  </a:rPr>
                  <a:t>Δ</a:t>
                </a:r>
                <a:r>
                  <a:rPr lang="en-US" sz="2800" i="1" dirty="0">
                    <a:latin typeface="Times New Roman" panose="02020603050405020304" pitchFamily="18" charset="0"/>
                    <a:cs typeface="Times New Roman" panose="02020603050405020304" pitchFamily="18" charset="0"/>
                  </a:rPr>
                  <a:t>y </a:t>
                </a:r>
                <a:r>
                  <a:rPr lang="en-US" sz="2800" dirty="0"/>
                  <a:t>are the sampling </a:t>
                </a:r>
                <a:r>
                  <a:rPr lang="en-US" sz="2800" dirty="0" smtClean="0"/>
                  <a:t>frequencies </a:t>
                </a:r>
                <a:r>
                  <a:rPr lang="en-US" sz="2800" dirty="0"/>
                  <a:t>in the </a:t>
                </a:r>
                <a:r>
                  <a:rPr lang="en-US" sz="2800" i="1" dirty="0">
                    <a:latin typeface="Times New Roman" panose="02020603050405020304" pitchFamily="18" charset="0"/>
                    <a:cs typeface="Times New Roman" panose="02020603050405020304" pitchFamily="18" charset="0"/>
                  </a:rPr>
                  <a:t>x</a:t>
                </a:r>
                <a:r>
                  <a:rPr lang="en-US" sz="2800" dirty="0"/>
                  <a:t> and </a:t>
                </a:r>
                <a:r>
                  <a:rPr lang="en-US" sz="2800" i="1" dirty="0">
                    <a:latin typeface="Times New Roman" panose="02020603050405020304" pitchFamily="18" charset="0"/>
                    <a:cs typeface="Times New Roman" panose="02020603050405020304" pitchFamily="18" charset="0"/>
                  </a:rPr>
                  <a:t>y</a:t>
                </a:r>
                <a:r>
                  <a:rPr lang="en-US" sz="2800" dirty="0"/>
                  <a:t> </a:t>
                </a:r>
                <a:r>
                  <a:rPr lang="en-US" sz="2800" dirty="0" smtClean="0"/>
                  <a:t>directions, </a:t>
                </a:r>
                <a:r>
                  <a:rPr lang="en-US" sz="2800" dirty="0"/>
                  <a:t>respectively. </a:t>
                </a:r>
                <a:endParaRPr lang="en-US" sz="2800" dirty="0" smtClean="0"/>
              </a:p>
              <a:p>
                <a:endParaRPr lang="en-US" sz="2800" dirty="0"/>
              </a:p>
              <a:p>
                <a:r>
                  <a:rPr lang="en-US" sz="2800" dirty="0" smtClean="0"/>
                  <a:t>What are the maximum possible values for </a:t>
                </a:r>
                <a:r>
                  <a:rPr lang="el-GR" sz="2800" dirty="0">
                    <a:latin typeface="Times New Roman" panose="02020603050405020304" pitchFamily="18" charset="0"/>
                    <a:cs typeface="Times New Roman" panose="02020603050405020304" pitchFamily="18" charset="0"/>
                  </a:rPr>
                  <a:t>Δ</a:t>
                </a:r>
                <a:r>
                  <a:rPr lang="en-US" sz="2800" i="1" dirty="0" smtClean="0">
                    <a:latin typeface="Times New Roman" panose="02020603050405020304" pitchFamily="18" charset="0"/>
                    <a:cs typeface="Times New Roman" panose="02020603050405020304" pitchFamily="18" charset="0"/>
                  </a:rPr>
                  <a:t>x</a:t>
                </a:r>
                <a:r>
                  <a:rPr lang="en-US" sz="2800" dirty="0"/>
                  <a:t> </a:t>
                </a:r>
                <a:r>
                  <a:rPr lang="en-US" sz="2800" dirty="0" smtClean="0"/>
                  <a:t>and </a:t>
                </a:r>
                <a:r>
                  <a:rPr lang="el-GR" sz="2800" dirty="0" smtClean="0">
                    <a:latin typeface="Times New Roman" panose="02020603050405020304" pitchFamily="18" charset="0"/>
                    <a:cs typeface="Times New Roman" panose="02020603050405020304" pitchFamily="18" charset="0"/>
                  </a:rPr>
                  <a:t>Δ</a:t>
                </a:r>
                <a:r>
                  <a:rPr lang="en-US" sz="2800" i="1" dirty="0" smtClean="0">
                    <a:latin typeface="Times New Roman" panose="02020603050405020304" pitchFamily="18" charset="0"/>
                    <a:cs typeface="Times New Roman" panose="02020603050405020304" pitchFamily="18" charset="0"/>
                  </a:rPr>
                  <a:t>y</a:t>
                </a:r>
                <a:r>
                  <a:rPr lang="en-US" sz="2800" dirty="0" smtClean="0"/>
                  <a:t> such that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 </a:t>
                </a:r>
                <a:r>
                  <a:rPr lang="en-US" sz="2800" dirty="0" smtClean="0"/>
                  <a:t>can be reconstructed from the 2-D discrete signal </a:t>
                </a:r>
                <a:r>
                  <a:rPr lang="en-US" sz="2800" i="1" dirty="0" err="1" smtClean="0">
                    <a:latin typeface="Times New Roman" panose="02020603050405020304" pitchFamily="18" charset="0"/>
                    <a:cs typeface="Times New Roman" panose="02020603050405020304" pitchFamily="18" charset="0"/>
                  </a:rPr>
                  <a:t>f</a:t>
                </a:r>
                <a:r>
                  <a:rPr lang="en-US" sz="2800" i="1" baseline="-25000" dirty="0" err="1" smtClean="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m, n</a:t>
                </a:r>
                <a:r>
                  <a:rPr lang="en-US" sz="2800" dirty="0" smtClean="0">
                    <a:latin typeface="Times New Roman" panose="02020603050405020304" pitchFamily="18" charset="0"/>
                    <a:cs typeface="Times New Roman" panose="02020603050405020304" pitchFamily="18" charset="0"/>
                  </a:rPr>
                  <a:t>)?</a:t>
                </a:r>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129067" y="1066800"/>
                <a:ext cx="8938733" cy="5693866"/>
              </a:xfrm>
              <a:prstGeom prst="rect">
                <a:avLst/>
              </a:prstGeom>
              <a:blipFill rotWithShape="1">
                <a:blip r:embed="rId2"/>
                <a:stretch>
                  <a:fillRect l="-1363" t="-1178" r="-136" b="-2034"/>
                </a:stretch>
              </a:blipFill>
            </p:spPr>
            <p:txBody>
              <a:bodyPr/>
              <a:lstStyle/>
              <a:p>
                <a:r>
                  <a:rPr lang="en-US">
                    <a:noFill/>
                  </a:rPr>
                  <a:t> </a:t>
                </a:r>
              </a:p>
            </p:txBody>
          </p:sp>
        </mc:Fallback>
      </mc:AlternateContent>
    </p:spTree>
    <p:extLst>
      <p:ext uri="{BB962C8B-B14F-4D97-AF65-F5344CB8AC3E}">
        <p14:creationId xmlns:p14="http://schemas.microsoft.com/office/powerpoint/2010/main" val="4241226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Sampling</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ASSET5005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82296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5486400"/>
            <a:ext cx="8569960" cy="954107"/>
          </a:xfrm>
          <a:prstGeom prst="rect">
            <a:avLst/>
          </a:prstGeom>
        </p:spPr>
        <p:txBody>
          <a:bodyPr wrap="square">
            <a:spAutoFit/>
          </a:bodyPr>
          <a:lstStyle/>
          <a:p>
            <a:r>
              <a:rPr lang="en-US" sz="2800" i="1" dirty="0" smtClean="0">
                <a:latin typeface="Times New Roman" panose="02020603050405020304" pitchFamily="18" charset="0"/>
                <a:cs typeface="Times New Roman" panose="02020603050405020304" pitchFamily="18" charset="0"/>
              </a:rPr>
              <a:t>Aliasing</a:t>
            </a:r>
            <a:r>
              <a:rPr lang="en-US" sz="2800" dirty="0" smtClean="0">
                <a:latin typeface="Times New Roman" panose="02020603050405020304" pitchFamily="18" charset="0"/>
                <a:cs typeface="Times New Roman" panose="02020603050405020304" pitchFamily="18" charset="0"/>
              </a:rPr>
              <a:t> : </a:t>
            </a:r>
            <a:r>
              <a:rPr lang="en-US" sz="2800" dirty="0" smtClean="0">
                <a:latin typeface="+mj-lt"/>
                <a:cs typeface="Times New Roman" panose="02020603050405020304" pitchFamily="18" charset="0"/>
              </a:rPr>
              <a:t>When higher frequencies “take the alias of” lower frequencies due to under-sampling.</a:t>
            </a:r>
            <a:endParaRPr lang="en-US" sz="2800" dirty="0"/>
          </a:p>
        </p:txBody>
      </p:sp>
    </p:spTree>
    <p:extLst>
      <p:ext uri="{BB962C8B-B14F-4D97-AF65-F5344CB8AC3E}">
        <p14:creationId xmlns:p14="http://schemas.microsoft.com/office/powerpoint/2010/main" val="18359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Output Image Modulation</a:t>
            </a:r>
          </a:p>
        </p:txBody>
      </p:sp>
      <p:cxnSp>
        <p:nvCxnSpPr>
          <p:cNvPr id="11" name="Straight Connector 10"/>
          <p:cNvCxnSpPr/>
          <p:nvPr/>
        </p:nvCxnSpPr>
        <p:spPr>
          <a:xfrm>
            <a:off x="0" y="838200"/>
            <a:ext cx="9144000" cy="76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2" descr="AAESKXH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978069"/>
            <a:ext cx="7391400" cy="282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p:cNvSpPr txBox="1"/>
              <p:nvPr/>
            </p:nvSpPr>
            <p:spPr>
              <a:xfrm>
                <a:off x="6781800" y="1110765"/>
                <a:ext cx="1676400"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𝑓</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𝐵</m:t>
                          </m:r>
                        </m:num>
                        <m:den>
                          <m:r>
                            <a:rPr lang="en-US" sz="2400" b="0" i="1" smtClean="0">
                              <a:latin typeface="Cambria Math" panose="02040503050406030204" pitchFamily="18" charset="0"/>
                            </a:rPr>
                            <m:t>𝐴</m:t>
                          </m:r>
                        </m:den>
                      </m:f>
                    </m:oMath>
                  </m:oMathPara>
                </a14:m>
                <a:endParaRPr lang="en-US" sz="2400" b="0" i="1" dirty="0" smtClean="0">
                  <a:latin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781800" y="1110765"/>
                <a:ext cx="1676400" cy="68903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8600" y="1764268"/>
                <a:ext cx="79248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m:t>
                      </m:r>
                      <m:r>
                        <a:rPr lang="en-US" sz="2400" b="0" i="1" smtClean="0">
                          <a:latin typeface="Cambria Math" panose="02040503050406030204" pitchFamily="18" charset="0"/>
                        </a:rPr>
                        <m:t>𝐴𝐻</m:t>
                      </m:r>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 </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r>
                                <a:rPr lang="en-US" sz="2400" b="0" i="1" smtClean="0">
                                  <a:latin typeface="Cambria Math" panose="02040503050406030204" pitchFamily="18" charset="0"/>
                                </a:rPr>
                                <m:t>0</m:t>
                              </m:r>
                            </m:e>
                          </m:d>
                        </m:e>
                      </m:d>
                      <m:r>
                        <m:rPr>
                          <m:sty m:val="p"/>
                        </m:rPr>
                        <a:rPr lang="en-US" sz="2400">
                          <a:latin typeface="Cambria Math" panose="02040503050406030204" pitchFamily="18" charset="0"/>
                        </a:rPr>
                        <m:t>sin</m:t>
                      </m:r>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𝑢</m:t>
                          </m:r>
                        </m:e>
                        <m:sub>
                          <m:r>
                            <a:rPr lang="en-US" sz="2400" i="1">
                              <a:latin typeface="Cambria Math" panose="02040503050406030204" pitchFamily="18" charset="0"/>
                              <a:ea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28600" y="1764268"/>
                <a:ext cx="7924800" cy="369332"/>
              </a:xfrm>
              <a:prstGeom prst="rect">
                <a:avLst/>
              </a:prstGeom>
              <a:blipFill rotWithShape="0">
                <a:blip r:embed="rId4"/>
                <a:stretch>
                  <a:fillRect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04800" y="1143000"/>
                <a:ext cx="475488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𝑢</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04800" y="1143000"/>
                <a:ext cx="4754880" cy="369332"/>
              </a:xfrm>
              <a:prstGeom prst="rect">
                <a:avLst/>
              </a:prstGeom>
              <a:blipFill rotWithShape="0">
                <a:blip r:embed="rId5"/>
                <a:stretch>
                  <a:fillRect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14400" y="2362200"/>
                <a:ext cx="5257800" cy="7822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𝑔</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𝐵</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0</m:t>
                                      </m:r>
                                    </m:sub>
                                  </m:sSub>
                                  <m:r>
                                    <a:rPr lang="en-US" sz="2400" i="1">
                                      <a:latin typeface="Cambria Math" panose="02040503050406030204" pitchFamily="18" charset="0"/>
                                    </a:rPr>
                                    <m:t>, </m:t>
                                  </m:r>
                                  <m:r>
                                    <a:rPr lang="en-US" sz="2400" i="1">
                                      <a:latin typeface="Cambria Math" panose="02040503050406030204" pitchFamily="18" charset="0"/>
                                    </a:rPr>
                                    <m:t>0</m:t>
                                  </m:r>
                                </m:e>
                              </m:d>
                            </m:e>
                          </m:d>
                        </m:num>
                        <m:den>
                          <m:r>
                            <a:rPr lang="en-US" sz="2400" i="1">
                              <a:latin typeface="Cambria Math" panose="02040503050406030204" pitchFamily="18" charset="0"/>
                            </a:rPr>
                            <m:t>𝐴𝐻</m:t>
                          </m:r>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 </m:t>
                          </m:r>
                          <m:r>
                            <a:rPr lang="en-US" sz="2400" i="1">
                              <a:latin typeface="Cambria Math" panose="02040503050406030204" pitchFamily="18" charset="0"/>
                            </a:rPr>
                            <m:t>0</m:t>
                          </m:r>
                          <m:r>
                            <a:rPr lang="en-US" sz="2400" i="1">
                              <a:latin typeface="Cambria Math" panose="02040503050406030204" pitchFamily="18" charset="0"/>
                            </a:rPr>
                            <m:t>)</m:t>
                          </m:r>
                        </m:den>
                      </m:f>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𝑓</m:t>
                          </m:r>
                        </m:sub>
                      </m:sSub>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0</m:t>
                                      </m:r>
                                    </m:sub>
                                  </m:sSub>
                                  <m:r>
                                    <a:rPr lang="en-US" sz="2400" i="1">
                                      <a:latin typeface="Cambria Math" panose="02040503050406030204" pitchFamily="18" charset="0"/>
                                    </a:rPr>
                                    <m:t>, </m:t>
                                  </m:r>
                                  <m:r>
                                    <a:rPr lang="en-US" sz="2400" i="1">
                                      <a:latin typeface="Cambria Math" panose="02040503050406030204" pitchFamily="18" charset="0"/>
                                    </a:rPr>
                                    <m:t>0</m:t>
                                  </m:r>
                                </m:e>
                              </m:d>
                            </m:e>
                          </m:d>
                        </m:num>
                        <m:den>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 </m:t>
                          </m:r>
                          <m:r>
                            <a:rPr lang="en-US" sz="2400" i="1">
                              <a:latin typeface="Cambria Math" panose="02040503050406030204" pitchFamily="18" charset="0"/>
                            </a:rPr>
                            <m:t>0</m:t>
                          </m:r>
                          <m:r>
                            <a:rPr lang="en-US" sz="2400" i="1">
                              <a:latin typeface="Cambria Math" panose="02040503050406030204" pitchFamily="18" charset="0"/>
                            </a:rPr>
                            <m:t>)</m:t>
                          </m:r>
                        </m:den>
                      </m:f>
                    </m:oMath>
                  </m:oMathPara>
                </a14:m>
                <a:endParaRPr lang="en-US" sz="2400" b="0" i="1" dirty="0" smtClean="0">
                  <a:latin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14400" y="2362200"/>
                <a:ext cx="5257800" cy="782265"/>
              </a:xfrm>
              <a:prstGeom prst="rect">
                <a:avLst/>
              </a:prstGeom>
              <a:blipFill rotWithShape="0">
                <a:blip r:embed="rId6"/>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7"/>
          <a:stretch>
            <a:fillRect/>
          </a:stretch>
        </p:blipFill>
        <p:spPr>
          <a:xfrm>
            <a:off x="2809700" y="3350011"/>
            <a:ext cx="466900" cy="1061968"/>
          </a:xfrm>
          <a:prstGeom prst="rect">
            <a:avLst/>
          </a:prstGeom>
        </p:spPr>
      </p:pic>
      <p:pic>
        <p:nvPicPr>
          <p:cNvPr id="3" name="Picture 2"/>
          <p:cNvPicPr>
            <a:picLocks noChangeAspect="1"/>
          </p:cNvPicPr>
          <p:nvPr/>
        </p:nvPicPr>
        <p:blipFill>
          <a:blip r:embed="rId8"/>
          <a:stretch>
            <a:fillRect/>
          </a:stretch>
        </p:blipFill>
        <p:spPr>
          <a:xfrm>
            <a:off x="5410200" y="3373065"/>
            <a:ext cx="443501" cy="1085161"/>
          </a:xfrm>
          <a:prstGeom prst="rect">
            <a:avLst/>
          </a:prstGeom>
        </p:spPr>
      </p:pic>
      <p:pic>
        <p:nvPicPr>
          <p:cNvPr id="4" name="Picture 3"/>
          <p:cNvPicPr>
            <a:picLocks noChangeAspect="1"/>
          </p:cNvPicPr>
          <p:nvPr/>
        </p:nvPicPr>
        <p:blipFill>
          <a:blip r:embed="rId9"/>
          <a:stretch>
            <a:fillRect/>
          </a:stretch>
        </p:blipFill>
        <p:spPr>
          <a:xfrm>
            <a:off x="4333700" y="3657600"/>
            <a:ext cx="956910" cy="952500"/>
          </a:xfrm>
          <a:prstGeom prst="rect">
            <a:avLst/>
          </a:prstGeom>
        </p:spPr>
      </p:pic>
      <p:pic>
        <p:nvPicPr>
          <p:cNvPr id="5" name="Picture 4"/>
          <p:cNvPicPr>
            <a:picLocks noChangeAspect="1"/>
          </p:cNvPicPr>
          <p:nvPr/>
        </p:nvPicPr>
        <p:blipFill>
          <a:blip r:embed="rId10"/>
          <a:stretch>
            <a:fillRect/>
          </a:stretch>
        </p:blipFill>
        <p:spPr>
          <a:xfrm>
            <a:off x="1754771" y="3667368"/>
            <a:ext cx="946330" cy="946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Sampling</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2" descr="ASSET5006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59" y="1066800"/>
            <a:ext cx="9092381"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459" y="4876800"/>
            <a:ext cx="8950141" cy="830997"/>
          </a:xfrm>
          <a:prstGeom prst="rect">
            <a:avLst/>
          </a:prstGeom>
          <a:noFill/>
        </p:spPr>
        <p:txBody>
          <a:bodyPr wrap="square" rtlCol="0">
            <a:spAutoFit/>
          </a:bodyPr>
          <a:lstStyle/>
          <a:p>
            <a:pPr marL="457200" indent="-457200">
              <a:buAutoNum type="alphaLcParenBoth"/>
            </a:pPr>
            <a:r>
              <a:rPr lang="en-US" sz="2400" dirty="0" smtClean="0"/>
              <a:t>Original chest x-ray image and sampled images, </a:t>
            </a:r>
          </a:p>
          <a:p>
            <a:r>
              <a:rPr lang="en-US" sz="2400" dirty="0" smtClean="0"/>
              <a:t>(b) without, and (c) with anti-aliasing </a:t>
            </a:r>
            <a:endParaRPr lang="en-US" sz="2400" dirty="0"/>
          </a:p>
        </p:txBody>
      </p:sp>
    </p:spTree>
    <p:extLst>
      <p:ext uri="{BB962C8B-B14F-4D97-AF65-F5344CB8AC3E}">
        <p14:creationId xmlns:p14="http://schemas.microsoft.com/office/powerpoint/2010/main" val="420474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Signal Mode for Sampling</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361" y="914400"/>
            <a:ext cx="8676640" cy="954107"/>
          </a:xfrm>
          <a:prstGeom prst="rect">
            <a:avLst/>
          </a:prstGeom>
          <a:noFill/>
        </p:spPr>
        <p:txBody>
          <a:bodyPr wrap="square" rtlCol="0">
            <a:spAutoFit/>
          </a:bodyPr>
          <a:lstStyle/>
          <a:p>
            <a:r>
              <a:rPr lang="en-US" sz="2800" dirty="0" smtClean="0"/>
              <a:t>Sampling is the multiplication of the continuous signal </a:t>
            </a:r>
            <a:r>
              <a:rPr lang="en-US" sz="2800" i="1" dirty="0" smtClean="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y</a:t>
            </a:r>
            <a:r>
              <a:rPr lang="en-US" sz="2800" dirty="0" smtClean="0">
                <a:latin typeface="Times New Roman" panose="02020603050405020304" pitchFamily="18" charset="0"/>
                <a:cs typeface="Times New Roman" panose="02020603050405020304" pitchFamily="18" charset="0"/>
              </a:rPr>
              <a:t>) </a:t>
            </a:r>
            <a:r>
              <a:rPr lang="en-US" sz="2800" dirty="0" smtClean="0"/>
              <a:t>by the sampling function </a:t>
            </a:r>
            <a:endParaRPr lang="en-US" sz="2800" dirty="0"/>
          </a:p>
        </p:txBody>
      </p:sp>
      <mc:AlternateContent xmlns:mc="http://schemas.openxmlformats.org/markup-compatibility/2006" xmlns:a14="http://schemas.microsoft.com/office/drawing/2010/main">
        <mc:Choice Requires="a14">
          <p:sp>
            <p:nvSpPr>
              <p:cNvPr id="3" name="TextBox 2"/>
              <p:cNvSpPr txBox="1"/>
              <p:nvPr/>
            </p:nvSpPr>
            <p:spPr>
              <a:xfrm>
                <a:off x="609600" y="1905000"/>
                <a:ext cx="430432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𝛿</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1905000"/>
                <a:ext cx="4304320" cy="369332"/>
              </a:xfrm>
              <a:prstGeom prst="rect">
                <a:avLst/>
              </a:prstGeom>
              <a:blipFill rotWithShape="1">
                <a:blip r:embed="rId2"/>
                <a:stretch>
                  <a:fillRect l="-1841" r="-1841"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9600" y="2421993"/>
                <a:ext cx="6662978"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𝑚</m:t>
                          </m:r>
                          <m:r>
                            <a:rPr lang="en-US" sz="2400" b="0" i="1" smtClean="0">
                              <a:latin typeface="Cambria Math" panose="02040503050406030204" pitchFamily="18" charset="0"/>
                            </a:rPr>
                            <m:t>=−∞</m:t>
                          </m:r>
                        </m:sub>
                        <m:sup>
                          <m:r>
                            <a:rPr lang="en-US" sz="2400" i="1" smtClean="0">
                              <a:latin typeface="Cambria Math" panose="02040503050406030204" pitchFamily="18" charset="0"/>
                              <a:ea typeface="Cambria Math" panose="02040503050406030204" pitchFamily="18" charset="0"/>
                            </a:rPr>
                            <m:t>∞</m:t>
                          </m:r>
                        </m:sup>
                        <m:e>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𝑛</m:t>
                              </m:r>
                              <m:r>
                                <a:rPr lang="en-US" sz="2400" b="0" i="1" smtClean="0">
                                  <a:latin typeface="Cambria Math" panose="02040503050406030204" pitchFamily="18" charset="0"/>
                                </a:rPr>
                                <m:t>=−∞</m:t>
                              </m:r>
                            </m:sub>
                            <m:sup>
                              <m:r>
                                <a:rPr lang="en-US" sz="2400" i="1" smtClean="0">
                                  <a:latin typeface="Cambria Math" panose="02040503050406030204" pitchFamily="18" charset="0"/>
                                  <a:ea typeface="Cambria Math" panose="02040503050406030204" pitchFamily="18" charset="0"/>
                                </a:rPr>
                                <m:t>∞</m:t>
                              </m:r>
                            </m:sup>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e>
                          </m:nary>
                        </m:e>
                      </m:nary>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09600" y="2421993"/>
                <a:ext cx="6662978" cy="100700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4680" y="4114800"/>
                <a:ext cx="6363858"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𝑚</m:t>
                          </m:r>
                          <m:r>
                            <a:rPr lang="en-US" sz="2400" b="0" i="1" smtClean="0">
                              <a:latin typeface="Cambria Math" panose="02040503050406030204" pitchFamily="18" charset="0"/>
                            </a:rPr>
                            <m:t>=−∞</m:t>
                          </m:r>
                        </m:sub>
                        <m:sup>
                          <m:r>
                            <a:rPr lang="en-US" sz="2400" i="1" smtClean="0">
                              <a:latin typeface="Cambria Math" panose="02040503050406030204" pitchFamily="18" charset="0"/>
                              <a:ea typeface="Cambria Math" panose="02040503050406030204" pitchFamily="18" charset="0"/>
                            </a:rPr>
                            <m:t>∞</m:t>
                          </m:r>
                        </m:sup>
                        <m:e>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𝑛</m:t>
                              </m:r>
                              <m:r>
                                <a:rPr lang="en-US" sz="2400" b="0" i="1" smtClean="0">
                                  <a:latin typeface="Cambria Math" panose="02040503050406030204" pitchFamily="18" charset="0"/>
                                </a:rPr>
                                <m:t>=−∞</m:t>
                              </m:r>
                            </m:sub>
                            <m:sup>
                              <m:r>
                                <a:rPr lang="en-US" sz="2400" i="1" smtClean="0">
                                  <a:latin typeface="Cambria Math" panose="02040503050406030204" pitchFamily="18" charset="0"/>
                                  <a:ea typeface="Cambria Math" panose="02040503050406030204" pitchFamily="18" charset="0"/>
                                </a:rPr>
                                <m:t>∞</m:t>
                              </m:r>
                            </m:sup>
                            <m:e>
                              <m:r>
                                <a:rPr lang="en-US" sz="2400" b="0" i="1" smtClean="0">
                                  <a:latin typeface="Cambria Math"/>
                                  <a:ea typeface="Cambria Math" panose="02040503050406030204" pitchFamily="18" charset="0"/>
                                </a:rPr>
                                <m:t>𝑓</m:t>
                              </m:r>
                              <m:r>
                                <a:rPr lang="en-US" sz="2400" i="1" smtClean="0">
                                  <a:latin typeface="Cambria Math"/>
                                </a:rPr>
                                <m:t> </m:t>
                              </m:r>
                              <m:r>
                                <a:rPr lang="en-US" sz="2400" b="0" i="1" smtClean="0">
                                  <a:latin typeface="Cambria Math" panose="02040503050406030204" pitchFamily="18" charset="0"/>
                                </a:rPr>
                                <m:t>(</m:t>
                              </m:r>
                              <m:r>
                                <a:rPr lang="en-US" sz="2400" b="0" i="1" smtClean="0">
                                  <a:latin typeface="Cambria Math"/>
                                </a:rPr>
                                <m:t>𝑥</m:t>
                              </m:r>
                              <m:r>
                                <a:rPr lang="en-US" sz="2400" b="0" i="1" smtClean="0">
                                  <a:latin typeface="Cambria Math" panose="02040503050406030204" pitchFamily="18" charset="0"/>
                                </a:rPr>
                                <m:t>,</m:t>
                              </m:r>
                              <m:r>
                                <a:rPr lang="en-US" sz="2400" b="0" i="1" smtClean="0">
                                  <a:latin typeface="Cambria Math"/>
                                </a:rPr>
                                <m:t>𝑦</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ea typeface="Cambria Math"/>
                                    </a:rPr>
                                    <m:t>∆</m:t>
                                  </m:r>
                                  <m:r>
                                    <a:rPr lang="en-US" sz="2400" b="0" i="1" smtClean="0">
                                      <a:latin typeface="Cambria Math"/>
                                      <a:ea typeface="Cambria Math"/>
                                    </a:rPr>
                                    <m:t>𝑥</m:t>
                                  </m:r>
                                  <m:r>
                                    <a:rPr lang="en-US" sz="2400" b="0" i="1" smtClean="0">
                                      <a:latin typeface="Cambria Math"/>
                                      <a:ea typeface="Cambria Math"/>
                                    </a:rPr>
                                    <m:t>∆</m:t>
                                  </m:r>
                                  <m:r>
                                    <a:rPr lang="en-US" sz="2400" b="0" i="1" smtClean="0">
                                      <a:latin typeface="Cambria Math"/>
                                      <a:ea typeface="Cambria Math"/>
                                    </a:rPr>
                                    <m:t>𝑦</m:t>
                                  </m:r>
                                </m:den>
                              </m:f>
                              <m:sSup>
                                <m:sSupPr>
                                  <m:ctrlPr>
                                    <a:rPr lang="en-US" sz="2400" b="0" i="1" smtClean="0">
                                      <a:latin typeface="Cambria Math" panose="02040503050406030204" pitchFamily="18" charset="0"/>
                                    </a:rPr>
                                  </m:ctrlPr>
                                </m:sSupPr>
                                <m:e>
                                  <m:r>
                                    <a:rPr lang="en-US" sz="2400" b="0" i="1" smtClean="0">
                                      <a:latin typeface="Cambria Math"/>
                                    </a:rPr>
                                    <m:t>𝑒</m:t>
                                  </m:r>
                                </m:e>
                                <m:sup>
                                  <m:r>
                                    <a:rPr lang="en-US" sz="2400" b="0" i="1" smtClean="0">
                                      <a:latin typeface="Cambria Math"/>
                                    </a:rPr>
                                    <m:t>𝑗</m:t>
                                  </m:r>
                                  <m:r>
                                    <a:rPr lang="en-US" sz="2400" b="0" i="1" smtClean="0">
                                      <a:latin typeface="Cambria Math"/>
                                    </a:rPr>
                                    <m:t>2</m:t>
                                  </m:r>
                                  <m:r>
                                    <a:rPr lang="en-US" sz="2400" b="0" i="1" smtClean="0">
                                      <a:latin typeface="Cambria Math"/>
                                      <a:ea typeface="Cambria Math"/>
                                    </a:rPr>
                                    <m:t>𝜋</m:t>
                                  </m:r>
                                  <m:d>
                                    <m:dPr>
                                      <m:ctrlPr>
                                        <a:rPr lang="en-US" sz="2400" b="0" i="1" smtClean="0">
                                          <a:latin typeface="Cambria Math" panose="02040503050406030204" pitchFamily="18" charset="0"/>
                                          <a:ea typeface="Cambria Math"/>
                                        </a:rPr>
                                      </m:ctrlPr>
                                    </m:dPr>
                                    <m:e>
                                      <m:f>
                                        <m:fPr>
                                          <m:ctrlPr>
                                            <a:rPr lang="en-US" sz="2400" b="0" i="1" smtClean="0">
                                              <a:latin typeface="Cambria Math" panose="02040503050406030204" pitchFamily="18" charset="0"/>
                                              <a:ea typeface="Cambria Math"/>
                                            </a:rPr>
                                          </m:ctrlPr>
                                        </m:fPr>
                                        <m:num>
                                          <m:r>
                                            <a:rPr lang="en-US" sz="2400" b="0" i="1" smtClean="0">
                                              <a:latin typeface="Cambria Math"/>
                                              <a:ea typeface="Cambria Math"/>
                                            </a:rPr>
                                            <m:t>𝑚𝑥</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den>
                                      </m:f>
                                      <m:r>
                                        <a:rPr lang="en-US" sz="2400" b="0" i="1" smtClean="0">
                                          <a:latin typeface="Cambria Math"/>
                                          <a:ea typeface="Cambria Math"/>
                                        </a:rPr>
                                        <m:t>+</m:t>
                                      </m:r>
                                      <m:f>
                                        <m:fPr>
                                          <m:ctrlPr>
                                            <a:rPr lang="en-US" sz="2400" i="1">
                                              <a:latin typeface="Cambria Math" panose="02040503050406030204" pitchFamily="18" charset="0"/>
                                              <a:ea typeface="Cambria Math"/>
                                            </a:rPr>
                                          </m:ctrlPr>
                                        </m:fPr>
                                        <m:num>
                                          <m:r>
                                            <a:rPr lang="en-US" sz="2400" b="0" i="1" smtClean="0">
                                              <a:latin typeface="Cambria Math"/>
                                              <a:ea typeface="Cambria Math"/>
                                            </a:rPr>
                                            <m:t>𝑛𝑦</m:t>
                                          </m:r>
                                        </m:num>
                                        <m:den>
                                          <m:r>
                                            <a:rPr lang="en-US" sz="2400" i="1">
                                              <a:latin typeface="Cambria Math" panose="02040503050406030204" pitchFamily="18" charset="0"/>
                                              <a:ea typeface="Cambria Math" panose="02040503050406030204" pitchFamily="18" charset="0"/>
                                            </a:rPr>
                                            <m:t>∆</m:t>
                                          </m:r>
                                          <m:r>
                                            <a:rPr lang="en-US" sz="2400" b="0" i="1" smtClean="0">
                                              <a:latin typeface="Cambria Math"/>
                                              <a:ea typeface="Cambria Math" panose="02040503050406030204" pitchFamily="18" charset="0"/>
                                            </a:rPr>
                                            <m:t>𝑦</m:t>
                                          </m:r>
                                        </m:den>
                                      </m:f>
                                    </m:e>
                                  </m:d>
                                </m:sup>
                              </m:sSup>
                            </m:e>
                          </m:nary>
                        </m:e>
                      </m:nary>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614680" y="4114800"/>
                <a:ext cx="6363858" cy="100700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9600" y="5774793"/>
                <a:ext cx="6891566"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den>
                      </m:f>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𝑚</m:t>
                          </m:r>
                          <m:r>
                            <a:rPr lang="en-US" sz="2400" b="0" i="1" smtClean="0">
                              <a:latin typeface="Cambria Math" panose="02040503050406030204" pitchFamily="18" charset="0"/>
                            </a:rPr>
                            <m:t>=−∞</m:t>
                          </m:r>
                        </m:sub>
                        <m:sup>
                          <m:r>
                            <a:rPr lang="en-US" sz="2400" i="1" smtClean="0">
                              <a:latin typeface="Cambria Math" panose="02040503050406030204" pitchFamily="18" charset="0"/>
                              <a:ea typeface="Cambria Math" panose="02040503050406030204" pitchFamily="18" charset="0"/>
                            </a:rPr>
                            <m:t>∞</m:t>
                          </m:r>
                        </m:sup>
                        <m:e>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𝑛</m:t>
                              </m:r>
                              <m:r>
                                <a:rPr lang="en-US" sz="2400" b="0" i="1" smtClean="0">
                                  <a:latin typeface="Cambria Math" panose="02040503050406030204" pitchFamily="18" charset="0"/>
                                </a:rPr>
                                <m:t>=−∞</m:t>
                              </m:r>
                            </m:sub>
                            <m:sup>
                              <m:r>
                                <a:rPr lang="en-US" sz="2400" i="1" smtClean="0">
                                  <a:latin typeface="Cambria Math" panose="02040503050406030204" pitchFamily="18" charset="0"/>
                                  <a:ea typeface="Cambria Math" panose="02040503050406030204" pitchFamily="18" charset="0"/>
                                </a:rPr>
                                <m:t>∞</m:t>
                              </m:r>
                            </m:sup>
                            <m:e>
                              <m:r>
                                <a:rPr lang="en-US" sz="2400" i="1" smtClean="0">
                                  <a:latin typeface="Cambria Math" panose="02040503050406030204" pitchFamily="18" charset="0"/>
                                </a:rPr>
                                <m:t>𝐹</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𝑣</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e>
                              </m:d>
                            </m:e>
                          </m:nary>
                        </m:e>
                      </m:nary>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09600" y="5774793"/>
                <a:ext cx="6891566" cy="1007007"/>
              </a:xfrm>
              <a:prstGeom prst="rect">
                <a:avLst/>
              </a:prstGeom>
              <a:blipFill rotWithShape="1">
                <a:blip r:embed="rId5"/>
                <a:stretch>
                  <a:fillRect/>
                </a:stretch>
              </a:blipFill>
            </p:spPr>
            <p:txBody>
              <a:bodyPr/>
              <a:lstStyle/>
              <a:p>
                <a:r>
                  <a:rPr lang="en-US">
                    <a:noFill/>
                  </a:rPr>
                  <a:t> </a:t>
                </a:r>
              </a:p>
            </p:txBody>
          </p:sp>
        </mc:Fallback>
      </mc:AlternateContent>
      <p:sp>
        <p:nvSpPr>
          <p:cNvPr id="10" name="TextBox 9"/>
          <p:cNvSpPr txBox="1"/>
          <p:nvPr/>
        </p:nvSpPr>
        <p:spPr>
          <a:xfrm>
            <a:off x="228600" y="3505200"/>
            <a:ext cx="8676640" cy="523220"/>
          </a:xfrm>
          <a:prstGeom prst="rect">
            <a:avLst/>
          </a:prstGeom>
          <a:noFill/>
        </p:spPr>
        <p:txBody>
          <a:bodyPr wrap="square" rtlCol="0">
            <a:spAutoFit/>
          </a:bodyPr>
          <a:lstStyle/>
          <a:p>
            <a:r>
              <a:rPr lang="en-US" sz="2800" dirty="0" smtClean="0"/>
              <a:t>Use Fourier series to represent the periodic impulses.</a:t>
            </a:r>
            <a:endParaRPr lang="en-US" sz="2800" dirty="0"/>
          </a:p>
        </p:txBody>
      </p:sp>
      <p:sp>
        <p:nvSpPr>
          <p:cNvPr id="12" name="TextBox 11"/>
          <p:cNvSpPr txBox="1"/>
          <p:nvPr/>
        </p:nvSpPr>
        <p:spPr>
          <a:xfrm>
            <a:off x="228600" y="5191780"/>
            <a:ext cx="6014720" cy="523220"/>
          </a:xfrm>
          <a:prstGeom prst="rect">
            <a:avLst/>
          </a:prstGeom>
          <a:noFill/>
        </p:spPr>
        <p:txBody>
          <a:bodyPr wrap="square" rtlCol="0">
            <a:spAutoFit/>
          </a:bodyPr>
          <a:lstStyle/>
          <a:p>
            <a:r>
              <a:rPr lang="en-US" sz="2800" dirty="0" smtClean="0"/>
              <a:t>Use frequency shifting property.</a:t>
            </a:r>
            <a:endParaRPr lang="en-US" sz="2800" dirty="0"/>
          </a:p>
        </p:txBody>
      </p:sp>
    </p:spTree>
    <p:extLst>
      <p:ext uri="{BB962C8B-B14F-4D97-AF65-F5344CB8AC3E}">
        <p14:creationId xmlns:p14="http://schemas.microsoft.com/office/powerpoint/2010/main" val="662343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SSET5006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232" y="1518039"/>
            <a:ext cx="7772400" cy="463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Nyquist Sampling Theorem</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53520" y="837196"/>
                <a:ext cx="5753883" cy="8392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𝑣</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den>
                      </m:f>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𝑚</m:t>
                          </m:r>
                          <m:r>
                            <a:rPr lang="en-US" sz="2000" b="0" i="1" smtClean="0">
                              <a:latin typeface="Cambria Math" panose="02040503050406030204" pitchFamily="18" charset="0"/>
                            </a:rPr>
                            <m:t>=−∞</m:t>
                          </m:r>
                        </m:sub>
                        <m:sup>
                          <m:r>
                            <a:rPr lang="en-US" sz="2000" i="1" smtClean="0">
                              <a:latin typeface="Cambria Math" panose="02040503050406030204" pitchFamily="18" charset="0"/>
                              <a:ea typeface="Cambria Math" panose="02040503050406030204" pitchFamily="18" charset="0"/>
                            </a:rPr>
                            <m:t>∞</m:t>
                          </m:r>
                        </m:sup>
                        <m:e>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𝑛</m:t>
                              </m:r>
                              <m:r>
                                <a:rPr lang="en-US" sz="2000" b="0" i="1" smtClean="0">
                                  <a:latin typeface="Cambria Math" panose="02040503050406030204" pitchFamily="18" charset="0"/>
                                </a:rPr>
                                <m:t>=−∞</m:t>
                              </m:r>
                            </m:sub>
                            <m:sup>
                              <m:r>
                                <a:rPr lang="en-US" sz="2000" i="1" smtClean="0">
                                  <a:latin typeface="Cambria Math" panose="02040503050406030204" pitchFamily="18" charset="0"/>
                                  <a:ea typeface="Cambria Math" panose="02040503050406030204" pitchFamily="18" charset="0"/>
                                </a:rPr>
                                <m:t>∞</m:t>
                              </m:r>
                            </m:sup>
                            <m:e>
                              <m:r>
                                <a:rPr lang="en-US" sz="2000" i="1" smtClean="0">
                                  <a:latin typeface="Cambria Math" panose="02040503050406030204" pitchFamily="18" charset="0"/>
                                </a:rPr>
                                <m:t>𝐹</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𝑣</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e>
                              </m:d>
                            </m:e>
                          </m:nary>
                        </m:e>
                      </m:nary>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53520" y="837196"/>
                <a:ext cx="5753883" cy="83920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106068" y="6198440"/>
                <a:ext cx="1905000" cy="523541"/>
              </a:xfrm>
              <a:prstGeom prst="rect">
                <a:avLst/>
              </a:prstGeom>
              <a:noFill/>
            </p:spPr>
            <p:txBody>
              <a:bodyPr wrap="square" lIns="0" tIns="0" rIns="0" bIns="0" rtlCol="0">
                <a:spAutoFit/>
              </a:bodyPr>
              <a:lstStyle/>
              <a:p>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den>
                    </m:f>
                    <m:r>
                      <a:rPr lang="en-US" sz="2400" b="0" i="1" smtClean="0">
                        <a:latin typeface="Cambria Math"/>
                        <a:ea typeface="Cambria Math"/>
                      </a:rPr>
                      <m:t>≥</m:t>
                    </m:r>
                  </m:oMath>
                </a14:m>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𝑈</m:t>
                    </m:r>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106068" y="6198440"/>
                <a:ext cx="1905000" cy="523541"/>
              </a:xfrm>
              <a:prstGeom prst="rect">
                <a:avLst/>
              </a:prstGeom>
              <a:blipFill rotWithShape="0">
                <a:blip r:embed="rId4"/>
                <a:stretch>
                  <a:fillRect l="-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48200" y="6181453"/>
                <a:ext cx="1905000" cy="564770"/>
              </a:xfrm>
              <a:prstGeom prst="rect">
                <a:avLst/>
              </a:prstGeom>
              <a:noFill/>
            </p:spPr>
            <p:txBody>
              <a:bodyPr wrap="square" lIns="0" tIns="0" rIns="0" bIns="0" rtlCol="0">
                <a:spAutoFit/>
              </a:bodyPr>
              <a:lstStyle/>
              <a:p>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den>
                    </m:f>
                    <m:r>
                      <a:rPr lang="en-US" sz="2400" b="0" i="1" smtClean="0">
                        <a:latin typeface="Cambria Math"/>
                        <a:ea typeface="Cambria Math"/>
                      </a:rPr>
                      <m:t>≥</m:t>
                    </m:r>
                  </m:oMath>
                </a14:m>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𝑉</m:t>
                    </m:r>
                  </m:oMath>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648200" y="6181453"/>
                <a:ext cx="1905000" cy="564770"/>
              </a:xfrm>
              <a:prstGeom prst="rect">
                <a:avLst/>
              </a:prstGeom>
              <a:blipFill rotWithShape="0">
                <a:blip r:embed="rId5"/>
                <a:stretch>
                  <a:fillRect l="-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6307" y="5154630"/>
                <a:ext cx="2570832" cy="515910"/>
              </a:xfrm>
              <a:prstGeom prst="rect">
                <a:avLst/>
              </a:prstGeom>
              <a:noFill/>
            </p:spPr>
            <p:txBody>
              <a:bodyPr wrap="none" rtlCol="0">
                <a:spAutoFit/>
              </a:bodyPr>
              <a:lstStyle/>
              <a:p>
                <a:r>
                  <a:rPr lang="en-US" dirty="0" smtClean="0"/>
                  <a:t>Sampling rate in y =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den>
                    </m:f>
                  </m:oMath>
                </a14:m>
                <a:r>
                  <a:rPr lang="en-US"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6307" y="5154630"/>
                <a:ext cx="2570832" cy="515910"/>
              </a:xfrm>
              <a:prstGeom prst="rect">
                <a:avLst/>
              </a:prstGeom>
              <a:blipFill rotWithShape="0">
                <a:blip r:embed="rId6"/>
                <a:stretch>
                  <a:fillRect l="-2133"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200" y="5646298"/>
                <a:ext cx="2563202" cy="484941"/>
              </a:xfrm>
              <a:prstGeom prst="rect">
                <a:avLst/>
              </a:prstGeom>
              <a:noFill/>
            </p:spPr>
            <p:txBody>
              <a:bodyPr wrap="none" rtlCol="0">
                <a:spAutoFit/>
              </a:bodyPr>
              <a:lstStyle/>
              <a:p>
                <a:r>
                  <a:rPr lang="en-US" dirty="0" smtClean="0"/>
                  <a:t>Sampling rate in x =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𝑥</m:t>
                        </m:r>
                      </m:den>
                    </m:f>
                  </m:oMath>
                </a14:m>
                <a:r>
                  <a:rPr lang="en-US" dirty="0" smtClean="0"/>
                  <a:t> </a:t>
                </a: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6200" y="5646298"/>
                <a:ext cx="2563202" cy="484941"/>
              </a:xfrm>
              <a:prstGeom prst="rect">
                <a:avLst/>
              </a:prstGeom>
              <a:blipFill rotWithShape="0">
                <a:blip r:embed="rId7"/>
                <a:stretch>
                  <a:fillRect l="-2143" b="-6250"/>
                </a:stretch>
              </a:blipFill>
            </p:spPr>
            <p:txBody>
              <a:bodyPr/>
              <a:lstStyle/>
              <a:p>
                <a:r>
                  <a:rPr lang="en-US">
                    <a:noFill/>
                  </a:rPr>
                  <a:t> </a:t>
                </a:r>
              </a:p>
            </p:txBody>
          </p:sp>
        </mc:Fallback>
      </mc:AlternateContent>
    </p:spTree>
    <p:extLst>
      <p:ext uri="{BB962C8B-B14F-4D97-AF65-F5344CB8AC3E}">
        <p14:creationId xmlns:p14="http://schemas.microsoft.com/office/powerpoint/2010/main" val="1195717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Anti-Aliasing Filters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361" y="914400"/>
            <a:ext cx="8676640" cy="5693866"/>
          </a:xfrm>
          <a:prstGeom prst="rect">
            <a:avLst/>
          </a:prstGeom>
          <a:noFill/>
        </p:spPr>
        <p:txBody>
          <a:bodyPr wrap="square" rtlCol="0">
            <a:spAutoFit/>
          </a:bodyPr>
          <a:lstStyle/>
          <a:p>
            <a:r>
              <a:rPr lang="en-US" sz="2800" dirty="0"/>
              <a:t>T</a:t>
            </a:r>
            <a:r>
              <a:rPr lang="en-US" sz="2800" dirty="0" smtClean="0"/>
              <a:t>he image is passed through low-pass filter to eliminate high frequency components and then it can be sampled at lower sampling rate. The sampling rate equals or more than twice the </a:t>
            </a:r>
            <a:r>
              <a:rPr lang="en-US" sz="2800" dirty="0"/>
              <a:t>cutoff </a:t>
            </a:r>
            <a:r>
              <a:rPr lang="en-US" sz="2800" dirty="0" smtClean="0"/>
              <a:t>frequency of the low-pass filter. This way aliasing will be eliminated but the low pass filtering introduces blurring in the image.</a:t>
            </a:r>
          </a:p>
          <a:p>
            <a:r>
              <a:rPr lang="en-US" sz="2800" dirty="0" smtClean="0">
                <a:solidFill>
                  <a:srgbClr val="0000FF"/>
                </a:solidFill>
              </a:rPr>
              <a:t>Example</a:t>
            </a:r>
          </a:p>
          <a:p>
            <a:r>
              <a:rPr lang="en-US" sz="2400" dirty="0" smtClean="0"/>
              <a:t>Consider a medical imaging system with sampling period </a:t>
            </a:r>
            <a:r>
              <a:rPr lang="el-GR" sz="2400" dirty="0" smtClean="0"/>
              <a:t>Δ</a:t>
            </a:r>
            <a:r>
              <a:rPr lang="en-US" sz="2400" dirty="0" smtClean="0"/>
              <a:t> in both the x and y directions. </a:t>
            </a:r>
            <a:endParaRPr lang="en-US" sz="2400" dirty="0"/>
          </a:p>
          <a:p>
            <a:r>
              <a:rPr lang="en-US" sz="2400" dirty="0" smtClean="0">
                <a:solidFill>
                  <a:srgbClr val="CC0000"/>
                </a:solidFill>
              </a:rPr>
              <a:t>What is the highest frequency allowed in the images so that the sampling is free of aliasing? </a:t>
            </a:r>
            <a:r>
              <a:rPr lang="en-US" sz="2400" dirty="0" smtClean="0"/>
              <a:t>If an anti-aliasing filter, whose PSF is modeled as a </a:t>
            </a:r>
            <a:r>
              <a:rPr lang="en-US" sz="2400" i="1" dirty="0" err="1" smtClean="0">
                <a:latin typeface="Times New Roman" panose="02020603050405020304" pitchFamily="18" charset="0"/>
                <a:cs typeface="Times New Roman" panose="02020603050405020304" pitchFamily="18" charset="0"/>
              </a:rPr>
              <a:t>rect</a:t>
            </a:r>
            <a:r>
              <a:rPr lang="en-US" sz="2400" dirty="0" smtClean="0"/>
              <a:t> function, is used and we ignored all the side lobes of its transfer function, </a:t>
            </a:r>
            <a:r>
              <a:rPr lang="en-US" sz="2400" dirty="0" smtClean="0">
                <a:solidFill>
                  <a:srgbClr val="CC0000"/>
                </a:solidFill>
              </a:rPr>
              <a:t>what are the widths of the </a:t>
            </a:r>
            <a:r>
              <a:rPr lang="en-US" sz="2400" i="1" dirty="0" err="1" smtClean="0">
                <a:solidFill>
                  <a:srgbClr val="CC0000"/>
                </a:solidFill>
                <a:latin typeface="Times New Roman" panose="02020603050405020304" pitchFamily="18" charset="0"/>
                <a:cs typeface="Times New Roman" panose="02020603050405020304" pitchFamily="18" charset="0"/>
              </a:rPr>
              <a:t>rect</a:t>
            </a:r>
            <a:r>
              <a:rPr lang="en-US" sz="2400" dirty="0" smtClean="0">
                <a:solidFill>
                  <a:srgbClr val="CC0000"/>
                </a:solidFill>
              </a:rPr>
              <a:t> function? </a:t>
            </a:r>
            <a:endParaRPr lang="en-US" sz="2400" dirty="0">
              <a:solidFill>
                <a:srgbClr val="CC0000"/>
              </a:solidFill>
            </a:endParaRPr>
          </a:p>
        </p:txBody>
      </p:sp>
    </p:spTree>
    <p:extLst>
      <p:ext uri="{BB962C8B-B14F-4D97-AF65-F5344CB8AC3E}">
        <p14:creationId xmlns:p14="http://schemas.microsoft.com/office/powerpoint/2010/main" val="3548475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Problem 3.22</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143000"/>
            <a:ext cx="6572250" cy="508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390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Other Effects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362" y="914400"/>
            <a:ext cx="3888322" cy="2677656"/>
          </a:xfrm>
          <a:prstGeom prst="rect">
            <a:avLst/>
          </a:prstGeom>
          <a:noFill/>
        </p:spPr>
        <p:txBody>
          <a:bodyPr wrap="square" rtlCol="0">
            <a:spAutoFit/>
          </a:bodyPr>
          <a:lstStyle/>
          <a:p>
            <a:r>
              <a:rPr lang="en-US" sz="2800" dirty="0" smtClean="0">
                <a:solidFill>
                  <a:schemeClr val="accent2"/>
                </a:solidFill>
              </a:rPr>
              <a:t>Artifacts</a:t>
            </a:r>
          </a:p>
          <a:p>
            <a:r>
              <a:rPr lang="en-US" sz="2800" dirty="0" smtClean="0"/>
              <a:t>The creation of image features that do not represent valid anatomical or functional objects.</a:t>
            </a:r>
            <a:endParaRPr lang="en-US" sz="2800" dirty="0"/>
          </a:p>
        </p:txBody>
      </p:sp>
      <p:pic>
        <p:nvPicPr>
          <p:cNvPr id="5" name="Picture 2" descr="ASSET5006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4683" y="1524000"/>
            <a:ext cx="5115342" cy="528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0" y="3592056"/>
            <a:ext cx="3886200" cy="321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2400" dirty="0" smtClean="0">
                <a:solidFill>
                  <a:schemeClr val="accent2"/>
                </a:solidFill>
                <a:latin typeface="Verdana" panose="020B0604030504040204" pitchFamily="34" charset="0"/>
              </a:rPr>
              <a:t>Examples </a:t>
            </a:r>
            <a:r>
              <a:rPr lang="en-US" altLang="en-US" sz="2800" dirty="0" smtClean="0">
                <a:latin typeface="Verdana" panose="020B0604030504040204" pitchFamily="34" charset="0"/>
              </a:rPr>
              <a:t>of artifacts in CT: (a) motion artifact, (b) star artifact, (c) ring artifact, and (d) beam hardening artifact</a:t>
            </a:r>
            <a:endParaRPr lang="en-US" altLang="en-US" sz="2800" i="1" dirty="0" smtClean="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260177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Other Effects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362" y="914400"/>
            <a:ext cx="8829038" cy="1815882"/>
          </a:xfrm>
          <a:prstGeom prst="rect">
            <a:avLst/>
          </a:prstGeom>
          <a:noFill/>
        </p:spPr>
        <p:txBody>
          <a:bodyPr wrap="square" rtlCol="0">
            <a:spAutoFit/>
          </a:bodyPr>
          <a:lstStyle/>
          <a:p>
            <a:r>
              <a:rPr lang="en-US" sz="2800" dirty="0" smtClean="0">
                <a:solidFill>
                  <a:schemeClr val="accent2"/>
                </a:solidFill>
              </a:rPr>
              <a:t>Distortion</a:t>
            </a:r>
            <a:r>
              <a:rPr lang="en-US" sz="2800" dirty="0"/>
              <a:t> </a:t>
            </a:r>
            <a:r>
              <a:rPr lang="en-US" sz="2800" dirty="0" smtClean="0"/>
              <a:t>is geometrical in nature and refers to the inability of a medical imaging system to give an accurate impression of the shape, size, and/or position of objects of interest.</a:t>
            </a:r>
            <a:endParaRPr lang="en-US" sz="2800" dirty="0" smtClean="0">
              <a:solidFill>
                <a:schemeClr val="accent2"/>
              </a:solidFill>
            </a:endParaRPr>
          </a:p>
        </p:txBody>
      </p:sp>
      <p:pic>
        <p:nvPicPr>
          <p:cNvPr id="8" name="Picture 2" descr="AAESKXT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971800"/>
            <a:ext cx="82296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656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Accuracy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362" y="914400"/>
            <a:ext cx="8829038" cy="2677656"/>
          </a:xfrm>
          <a:prstGeom prst="rect">
            <a:avLst/>
          </a:prstGeom>
          <a:noFill/>
        </p:spPr>
        <p:txBody>
          <a:bodyPr wrap="square" rtlCol="0">
            <a:spAutoFit/>
          </a:bodyPr>
          <a:lstStyle/>
          <a:p>
            <a:r>
              <a:rPr lang="en-US" sz="2800" dirty="0" smtClean="0"/>
              <a:t>Accuracy of medical image is judged by its ability in helping diagnosis, prognosis, treatment planning, and treatment monitoring. Here “accuracy” means both conforming to truth (free from error) and clinical utility. The two components of accuracy are </a:t>
            </a:r>
            <a:r>
              <a:rPr lang="en-US" sz="2800" dirty="0" smtClean="0">
                <a:solidFill>
                  <a:srgbClr val="0000FF"/>
                </a:solidFill>
              </a:rPr>
              <a:t>quantitative accuracy</a:t>
            </a:r>
            <a:r>
              <a:rPr lang="en-US" sz="2800" dirty="0" smtClean="0"/>
              <a:t> and </a:t>
            </a:r>
            <a:r>
              <a:rPr lang="en-US" sz="2800" dirty="0" smtClean="0">
                <a:solidFill>
                  <a:srgbClr val="0000FF"/>
                </a:solidFill>
              </a:rPr>
              <a:t>diagnostic accuracy</a:t>
            </a:r>
            <a:r>
              <a:rPr lang="en-US" sz="2800" dirty="0" smtClean="0"/>
              <a:t>.</a:t>
            </a:r>
            <a:endParaRPr lang="en-US" sz="2800" dirty="0" smtClean="0">
              <a:solidFill>
                <a:schemeClr val="accent2"/>
              </a:solidFill>
            </a:endParaRPr>
          </a:p>
        </p:txBody>
      </p:sp>
    </p:spTree>
    <p:extLst>
      <p:ext uri="{BB962C8B-B14F-4D97-AF65-F5344CB8AC3E}">
        <p14:creationId xmlns:p14="http://schemas.microsoft.com/office/powerpoint/2010/main" val="1827715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Quantitative Accuracy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562" y="914400"/>
            <a:ext cx="8829038" cy="2677656"/>
          </a:xfrm>
          <a:prstGeom prst="rect">
            <a:avLst/>
          </a:prstGeom>
          <a:noFill/>
        </p:spPr>
        <p:txBody>
          <a:bodyPr wrap="square" rtlCol="0">
            <a:spAutoFit/>
          </a:bodyPr>
          <a:lstStyle/>
          <a:p>
            <a:r>
              <a:rPr lang="en-US" sz="2800" dirty="0" smtClean="0">
                <a:solidFill>
                  <a:schemeClr val="accent2"/>
                </a:solidFill>
              </a:rPr>
              <a:t>Quantitative Accuracy</a:t>
            </a:r>
            <a:r>
              <a:rPr lang="en-US" sz="2800" dirty="0" smtClean="0"/>
              <a:t> refers to the accuracy, compared with the truth, of numerical values obtained from an image.</a:t>
            </a:r>
            <a:endParaRPr lang="ar-YE" sz="2800" dirty="0" smtClean="0"/>
          </a:p>
          <a:p>
            <a:r>
              <a:rPr lang="en-US" sz="2800" dirty="0" smtClean="0">
                <a:solidFill>
                  <a:schemeClr val="accent2"/>
                </a:solidFill>
              </a:rPr>
              <a:t>Source of Error</a:t>
            </a:r>
          </a:p>
          <a:p>
            <a:r>
              <a:rPr lang="en-US" sz="2800" dirty="0" smtClean="0"/>
              <a:t>1- bias: systematic error</a:t>
            </a:r>
          </a:p>
          <a:p>
            <a:r>
              <a:rPr lang="en-US" sz="2800" dirty="0" smtClean="0"/>
              <a:t>2- imprecision: random error</a:t>
            </a:r>
          </a:p>
        </p:txBody>
      </p:sp>
    </p:spTree>
    <p:extLst>
      <p:ext uri="{BB962C8B-B14F-4D97-AF65-F5344CB8AC3E}">
        <p14:creationId xmlns:p14="http://schemas.microsoft.com/office/powerpoint/2010/main" val="3524125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Diagnostic Accuracy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562" y="914400"/>
            <a:ext cx="8829038" cy="3970318"/>
          </a:xfrm>
          <a:prstGeom prst="rect">
            <a:avLst/>
          </a:prstGeom>
          <a:noFill/>
        </p:spPr>
        <p:txBody>
          <a:bodyPr wrap="square" rtlCol="0">
            <a:spAutoFit/>
          </a:bodyPr>
          <a:lstStyle/>
          <a:p>
            <a:r>
              <a:rPr lang="en-US" sz="2800" dirty="0" smtClean="0">
                <a:solidFill>
                  <a:schemeClr val="accent2"/>
                </a:solidFill>
              </a:rPr>
              <a:t>Diagnostic Accuracy</a:t>
            </a:r>
            <a:r>
              <a:rPr lang="en-US" sz="2800" dirty="0" smtClean="0"/>
              <a:t> refers to the accuracy of interpretations and conclusions about the presence or absence of disease drawn from image patterns.</a:t>
            </a:r>
          </a:p>
          <a:p>
            <a:endParaRPr lang="en-US" sz="2800" dirty="0">
              <a:solidFill>
                <a:schemeClr val="accent2"/>
              </a:solidFill>
            </a:endParaRPr>
          </a:p>
          <a:p>
            <a:r>
              <a:rPr lang="en-US" sz="2800" dirty="0" smtClean="0">
                <a:solidFill>
                  <a:schemeClr val="accent2"/>
                </a:solidFill>
              </a:rPr>
              <a:t>Diagnostic accuracy in clinical setting</a:t>
            </a:r>
          </a:p>
          <a:p>
            <a:pPr marL="514350" indent="-514350">
              <a:buFont typeface="+mj-lt"/>
              <a:buAutoNum type="arabicPeriod"/>
            </a:pPr>
            <a:r>
              <a:rPr lang="en-US" sz="2800" dirty="0" smtClean="0">
                <a:solidFill>
                  <a:srgbClr val="C00000"/>
                </a:solidFill>
              </a:rPr>
              <a:t>Sensitivity</a:t>
            </a:r>
            <a:r>
              <a:rPr lang="en-US" sz="2800" dirty="0" smtClean="0"/>
              <a:t> (true-positive fraction): fraction of patients with disease who the test calls abnormal.</a:t>
            </a:r>
          </a:p>
          <a:p>
            <a:pPr marL="514350" indent="-514350">
              <a:buFont typeface="+mj-lt"/>
              <a:buAutoNum type="arabicPeriod"/>
            </a:pPr>
            <a:r>
              <a:rPr lang="en-US" sz="2800" dirty="0" smtClean="0">
                <a:solidFill>
                  <a:srgbClr val="C00000"/>
                </a:solidFill>
              </a:rPr>
              <a:t>Specificity</a:t>
            </a:r>
            <a:r>
              <a:rPr lang="en-US" sz="2800" dirty="0" smtClean="0"/>
              <a:t> (true-negative fraction): fraction of patients without disease who the test calls normal. </a:t>
            </a:r>
          </a:p>
        </p:txBody>
      </p:sp>
    </p:spTree>
    <p:extLst>
      <p:ext uri="{BB962C8B-B14F-4D97-AF65-F5344CB8AC3E}">
        <p14:creationId xmlns:p14="http://schemas.microsoft.com/office/powerpoint/2010/main" val="1486624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Modulation Transfer Function (MTF)</a:t>
            </a:r>
          </a:p>
        </p:txBody>
      </p:sp>
      <p:cxnSp>
        <p:nvCxnSpPr>
          <p:cNvPr id="11" name="Straight Connector 10"/>
          <p:cNvCxnSpPr/>
          <p:nvPr/>
        </p:nvCxnSpPr>
        <p:spPr>
          <a:xfrm>
            <a:off x="0" y="838200"/>
            <a:ext cx="9144000" cy="76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752600" y="4800600"/>
                <a:ext cx="472440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𝑀𝑇𝐹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e>
                      </m:d>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𝑀𝑇𝐹</m:t>
                      </m:r>
                      <m:d>
                        <m:dPr>
                          <m:ctrlPr>
                            <a:rPr lang="en-US" sz="2800" i="1">
                              <a:latin typeface="Cambria Math" panose="02040503050406030204" pitchFamily="18" charset="0"/>
                            </a:rPr>
                          </m:ctrlPr>
                        </m:dPr>
                        <m:e>
                          <m:r>
                            <a:rPr lang="en-US" sz="2800" b="0" i="1" smtClean="0">
                              <a:latin typeface="Cambria Math" panose="02040503050406030204" pitchFamily="18" charset="0"/>
                            </a:rPr>
                            <m:t>0</m:t>
                          </m:r>
                        </m:e>
                      </m:d>
                      <m:r>
                        <a:rPr lang="en-US" sz="2800" b="0" i="1" smtClean="0">
                          <a:latin typeface="Cambria Math" panose="02040503050406030204" pitchFamily="18" charset="0"/>
                        </a:rPr>
                        <m:t>=1</m:t>
                      </m:r>
                    </m:oMath>
                  </m:oMathPara>
                </a14:m>
                <a:endParaRPr lang="en-US" sz="2800" b="0" i="1" dirty="0" smtClean="0">
                  <a:latin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752600" y="4800600"/>
                <a:ext cx="4724400" cy="430887"/>
              </a:xfrm>
              <a:prstGeom prst="rect">
                <a:avLst/>
              </a:prstGeom>
              <a:blipFill rotWithShape="0">
                <a:blip r:embed="rId2"/>
                <a:stretch>
                  <a:fillRect/>
                </a:stretch>
              </a:blipFill>
            </p:spPr>
            <p:txBody>
              <a:bodyPr/>
              <a:lstStyle/>
              <a:p>
                <a:r>
                  <a:rPr lang="en-US">
                    <a:noFill/>
                  </a:rPr>
                  <a:t> </a:t>
                </a:r>
              </a:p>
            </p:txBody>
          </p:sp>
        </mc:Fallback>
      </mc:AlternateContent>
      <p:sp>
        <p:nvSpPr>
          <p:cNvPr id="9" name="Rectangle 3"/>
          <p:cNvSpPr txBox="1">
            <a:spLocks noChangeArrowheads="1"/>
          </p:cNvSpPr>
          <p:nvPr/>
        </p:nvSpPr>
        <p:spPr bwMode="auto">
          <a:xfrm>
            <a:off x="152400" y="106680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The MTF quantifies degradation of contrast as a function of spatial frequency.</a:t>
            </a:r>
          </a:p>
        </p:txBody>
      </p:sp>
      <p:sp>
        <p:nvSpPr>
          <p:cNvPr id="13" name="Rectangle 3"/>
          <p:cNvSpPr txBox="1">
            <a:spLocks noChangeArrowheads="1"/>
          </p:cNvSpPr>
          <p:nvPr/>
        </p:nvSpPr>
        <p:spPr bwMode="auto">
          <a:xfrm>
            <a:off x="182880" y="3657600"/>
            <a:ext cx="469392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For most medical imaging</a:t>
            </a:r>
          </a:p>
        </p:txBody>
      </p:sp>
      <mc:AlternateContent xmlns:mc="http://schemas.openxmlformats.org/markup-compatibility/2006" xmlns:a14="http://schemas.microsoft.com/office/drawing/2010/main">
        <mc:Choice Requires="a14">
          <p:sp>
            <p:nvSpPr>
              <p:cNvPr id="19" name="TextBox 18"/>
              <p:cNvSpPr txBox="1"/>
              <p:nvPr/>
            </p:nvSpPr>
            <p:spPr>
              <a:xfrm>
                <a:off x="685800" y="2335149"/>
                <a:ext cx="5257800" cy="9575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𝑀</m:t>
                      </m:r>
                      <m:r>
                        <a:rPr lang="en-US" sz="2800" b="0" i="1" smtClean="0">
                          <a:latin typeface="Cambria Math" panose="02040503050406030204" pitchFamily="18" charset="0"/>
                        </a:rPr>
                        <m:t>𝑇𝐹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𝑔</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𝑓</m:t>
                              </m:r>
                            </m:sub>
                          </m:sSub>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𝐻</m:t>
                              </m:r>
                              <m:d>
                                <m:dPr>
                                  <m:ctrlPr>
                                    <a:rPr lang="en-US" sz="2800" i="1">
                                      <a:latin typeface="Cambria Math" panose="02040503050406030204" pitchFamily="18" charset="0"/>
                                    </a:rPr>
                                  </m:ctrlPr>
                                </m:dPr>
                                <m:e>
                                  <m:r>
                                    <a:rPr lang="en-US" sz="2800" b="0" i="1" smtClean="0">
                                      <a:latin typeface="Cambria Math" panose="02040503050406030204" pitchFamily="18" charset="0"/>
                                    </a:rPr>
                                    <m:t>𝑢</m:t>
                                  </m:r>
                                  <m:r>
                                    <a:rPr lang="en-US" sz="2800" i="1">
                                      <a:latin typeface="Cambria Math" panose="02040503050406030204" pitchFamily="18" charset="0"/>
                                    </a:rPr>
                                    <m:t>, 0</m:t>
                                  </m:r>
                                </m:e>
                              </m:d>
                            </m:e>
                          </m:d>
                        </m:num>
                        <m:den>
                          <m:r>
                            <a:rPr lang="en-US" sz="2800" i="1">
                              <a:latin typeface="Cambria Math" panose="02040503050406030204" pitchFamily="18" charset="0"/>
                            </a:rPr>
                            <m:t>𝐻</m:t>
                          </m:r>
                          <m:r>
                            <a:rPr lang="en-US" sz="2800" i="1">
                              <a:latin typeface="Cambria Math" panose="02040503050406030204" pitchFamily="18" charset="0"/>
                            </a:rPr>
                            <m:t>(0, 0)</m:t>
                          </m:r>
                        </m:den>
                      </m:f>
                    </m:oMath>
                  </m:oMathPara>
                </a14:m>
                <a:endParaRPr lang="en-US" sz="2800" b="0" i="1" dirty="0" smtClean="0">
                  <a:latin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85800" y="2335149"/>
                <a:ext cx="5257800" cy="957570"/>
              </a:xfrm>
              <a:prstGeom prst="rect">
                <a:avLst/>
              </a:prstGeom>
              <a:blipFill rotWithShape="0">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7086600" y="2065175"/>
            <a:ext cx="946330" cy="946330"/>
          </a:xfrm>
          <a:prstGeom prst="rect">
            <a:avLst/>
          </a:prstGeom>
        </p:spPr>
      </p:pic>
      <p:pic>
        <p:nvPicPr>
          <p:cNvPr id="14" name="Picture 13"/>
          <p:cNvPicPr>
            <a:picLocks noChangeAspect="1"/>
          </p:cNvPicPr>
          <p:nvPr/>
        </p:nvPicPr>
        <p:blipFill>
          <a:blip r:embed="rId4"/>
          <a:stretch>
            <a:fillRect/>
          </a:stretch>
        </p:blipFill>
        <p:spPr>
          <a:xfrm rot="16200000">
            <a:off x="7074529" y="3456526"/>
            <a:ext cx="946330" cy="946330"/>
          </a:xfrm>
          <a:prstGeom prst="rect">
            <a:avLst/>
          </a:prstGeom>
        </p:spPr>
      </p:pic>
      <p:sp>
        <p:nvSpPr>
          <p:cNvPr id="2" name="Rectangle 1"/>
          <p:cNvSpPr/>
          <p:nvPr/>
        </p:nvSpPr>
        <p:spPr>
          <a:xfrm>
            <a:off x="6540426" y="1617904"/>
            <a:ext cx="1915909" cy="369332"/>
          </a:xfrm>
          <a:prstGeom prst="rect">
            <a:avLst/>
          </a:prstGeom>
        </p:spPr>
        <p:txBody>
          <a:bodyPr wrap="none">
            <a:spAutoFit/>
          </a:bodyPr>
          <a:lstStyle/>
          <a:p>
            <a:r>
              <a:rPr lang="en-US" altLang="en-US" dirty="0" smtClean="0"/>
              <a:t>Isotropic </a:t>
            </a:r>
            <a:r>
              <a:rPr lang="en-US" altLang="en-US" dirty="0"/>
              <a:t>system </a:t>
            </a:r>
            <a:endParaRPr lang="en-US" dirty="0"/>
          </a:p>
        </p:txBody>
      </p:sp>
    </p:spTree>
    <p:extLst>
      <p:ext uri="{BB962C8B-B14F-4D97-AF65-F5344CB8AC3E}">
        <p14:creationId xmlns:p14="http://schemas.microsoft.com/office/powerpoint/2010/main" val="1015315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Sensitivity and Specificity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562" y="914400"/>
            <a:ext cx="8829038" cy="1815882"/>
          </a:xfrm>
          <a:prstGeom prst="rect">
            <a:avLst/>
          </a:prstGeom>
          <a:noFill/>
        </p:spPr>
        <p:txBody>
          <a:bodyPr wrap="square" rtlCol="0">
            <a:spAutoFit/>
          </a:bodyPr>
          <a:lstStyle/>
          <a:p>
            <a:r>
              <a:rPr lang="en-US" sz="2800" dirty="0" smtClean="0">
                <a:solidFill>
                  <a:srgbClr val="0000FF"/>
                </a:solidFill>
              </a:rPr>
              <a:t>a</a:t>
            </a:r>
            <a:r>
              <a:rPr lang="en-US" sz="2800" dirty="0" smtClean="0"/>
              <a:t> and </a:t>
            </a:r>
            <a:r>
              <a:rPr lang="en-US" sz="2800" dirty="0" smtClean="0">
                <a:solidFill>
                  <a:srgbClr val="0000FF"/>
                </a:solidFill>
              </a:rPr>
              <a:t>b</a:t>
            </a:r>
            <a:r>
              <a:rPr lang="en-US" sz="2800" dirty="0" smtClean="0"/>
              <a:t>, respectively, are the number of diseased and normal patients who the test calls abnormal.</a:t>
            </a:r>
          </a:p>
          <a:p>
            <a:r>
              <a:rPr lang="en-US" sz="2800" dirty="0">
                <a:solidFill>
                  <a:srgbClr val="0000FF"/>
                </a:solidFill>
              </a:rPr>
              <a:t>c</a:t>
            </a:r>
            <a:r>
              <a:rPr lang="en-US" sz="2800" dirty="0" smtClean="0"/>
              <a:t> and </a:t>
            </a:r>
            <a:r>
              <a:rPr lang="en-US" sz="2800" dirty="0" smtClean="0">
                <a:solidFill>
                  <a:srgbClr val="0000FF"/>
                </a:solidFill>
              </a:rPr>
              <a:t>d</a:t>
            </a:r>
            <a:r>
              <a:rPr lang="en-US" sz="2800" dirty="0" smtClean="0"/>
              <a:t>, respectively, are the number of diseased and normal patients who the test calls normal. </a:t>
            </a:r>
          </a:p>
        </p:txBody>
      </p:sp>
      <p:pic>
        <p:nvPicPr>
          <p:cNvPr id="6" name="Picture 2" descr="AAESKXW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971800"/>
            <a:ext cx="39624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76200" y="3115306"/>
                <a:ext cx="2479205" cy="658963"/>
              </a:xfrm>
              <a:prstGeom prst="rect">
                <a:avLst/>
              </a:prstGeom>
              <a:noFill/>
            </p:spPr>
            <p:txBody>
              <a:bodyPr wrap="none" lIns="0" tIns="0" rIns="0" bIns="0" rtlCol="0">
                <a:spAutoFit/>
              </a:bodyPr>
              <a:lstStyle/>
              <a:p>
                <a:r>
                  <a:rPr lang="en-US" sz="2400" dirty="0" smtClean="0"/>
                  <a:t>Sensitivity</a:t>
                </a:r>
                <a:r>
                  <a:rPr lang="en-US" sz="2800" dirty="0" smtClean="0"/>
                  <a:t> </a:t>
                </a:r>
                <a14:m>
                  <m:oMath xmlns:m="http://schemas.openxmlformats.org/officeDocument/2006/math">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𝑎</m:t>
                        </m:r>
                      </m:num>
                      <m:den>
                        <m:r>
                          <a:rPr lang="en-US" sz="3200" b="0" i="1" smtClean="0">
                            <a:latin typeface="Cambria Math" panose="02040503050406030204" pitchFamily="18" charset="0"/>
                          </a:rPr>
                          <m:t>𝑎</m:t>
                        </m:r>
                        <m:r>
                          <a:rPr lang="en-US" sz="3200" b="0" i="1" smtClean="0">
                            <a:latin typeface="Cambria Math" panose="02040503050406030204" pitchFamily="18" charset="0"/>
                          </a:rPr>
                          <m:t>+</m:t>
                        </m:r>
                        <m:r>
                          <a:rPr lang="en-US" sz="3200" b="0" i="1" smtClean="0">
                            <a:latin typeface="Cambria Math" panose="02040503050406030204" pitchFamily="18" charset="0"/>
                          </a:rPr>
                          <m:t>𝑐</m:t>
                        </m:r>
                      </m:den>
                    </m:f>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76200" y="3115306"/>
                <a:ext cx="2479205" cy="658963"/>
              </a:xfrm>
              <a:prstGeom prst="rect">
                <a:avLst/>
              </a:prstGeom>
              <a:blipFill rotWithShape="0">
                <a:blip r:embed="rId3"/>
                <a:stretch>
                  <a:fillRect l="-7635"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6200" y="3962400"/>
                <a:ext cx="2497543" cy="709297"/>
              </a:xfrm>
              <a:prstGeom prst="rect">
                <a:avLst/>
              </a:prstGeom>
              <a:noFill/>
            </p:spPr>
            <p:txBody>
              <a:bodyPr wrap="none" lIns="0" tIns="0" rIns="0" bIns="0" rtlCol="0">
                <a:spAutoFit/>
              </a:bodyPr>
              <a:lstStyle/>
              <a:p>
                <a:r>
                  <a:rPr lang="en-US" sz="2400" dirty="0" smtClean="0"/>
                  <a:t>Specificity </a:t>
                </a:r>
                <a14:m>
                  <m:oMath xmlns:m="http://schemas.openxmlformats.org/officeDocument/2006/math">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m:t>
                        </m:r>
                      </m:num>
                      <m:den>
                        <m:r>
                          <a:rPr lang="en-US" sz="3200" b="0" i="1" smtClean="0">
                            <a:latin typeface="Cambria Math" panose="02040503050406030204" pitchFamily="18" charset="0"/>
                          </a:rPr>
                          <m:t>𝑏</m:t>
                        </m:r>
                        <m:r>
                          <a:rPr lang="en-US" sz="3200" b="0" i="1" smtClean="0">
                            <a:latin typeface="Cambria Math" panose="02040503050406030204" pitchFamily="18" charset="0"/>
                          </a:rPr>
                          <m:t>+</m:t>
                        </m:r>
                        <m:r>
                          <a:rPr lang="en-US" sz="3200" b="0" i="1" smtClean="0">
                            <a:latin typeface="Cambria Math" panose="02040503050406030204" pitchFamily="18" charset="0"/>
                          </a:rPr>
                          <m:t>𝑑</m:t>
                        </m:r>
                      </m:den>
                    </m:f>
                  </m:oMath>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76200" y="3962400"/>
                <a:ext cx="2497543" cy="709297"/>
              </a:xfrm>
              <a:prstGeom prst="rect">
                <a:avLst/>
              </a:prstGeom>
              <a:blipFill rotWithShape="0">
                <a:blip r:embed="rId4"/>
                <a:stretch>
                  <a:fillRect l="-7579" b="-60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76200" y="5996303"/>
                <a:ext cx="5386667" cy="709297"/>
              </a:xfrm>
              <a:prstGeom prst="rect">
                <a:avLst/>
              </a:prstGeom>
              <a:noFill/>
            </p:spPr>
            <p:txBody>
              <a:bodyPr wrap="none" lIns="0" tIns="0" rIns="0" bIns="0" rtlCol="0">
                <a:spAutoFit/>
              </a:bodyPr>
              <a:lstStyle/>
              <a:p>
                <a:r>
                  <a:rPr lang="en-US" sz="2400" dirty="0" smtClean="0"/>
                  <a:t>Diagnostic Accuracy (DA) </a:t>
                </a:r>
                <a14:m>
                  <m:oMath xmlns:m="http://schemas.openxmlformats.org/officeDocument/2006/math">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𝑎</m:t>
                        </m:r>
                        <m:r>
                          <a:rPr lang="en-US" sz="3200" b="0" i="1" smtClean="0">
                            <a:latin typeface="Cambria Math" panose="02040503050406030204" pitchFamily="18" charset="0"/>
                          </a:rPr>
                          <m:t>+</m:t>
                        </m:r>
                        <m:r>
                          <a:rPr lang="en-US" sz="3200" b="0" i="1" smtClean="0">
                            <a:latin typeface="Cambria Math" panose="02040503050406030204" pitchFamily="18" charset="0"/>
                          </a:rPr>
                          <m:t>𝑑</m:t>
                        </m:r>
                      </m:num>
                      <m:den>
                        <m:r>
                          <a:rPr lang="en-US" sz="3200" b="0" i="1" smtClean="0">
                            <a:latin typeface="Cambria Math" panose="02040503050406030204" pitchFamily="18" charset="0"/>
                          </a:rPr>
                          <m:t>𝑎</m:t>
                        </m:r>
                        <m:r>
                          <a:rPr lang="en-US" sz="3200" b="0" i="1" smtClean="0">
                            <a:latin typeface="Cambria Math" panose="02040503050406030204" pitchFamily="18" charset="0"/>
                          </a:rPr>
                          <m:t>+</m:t>
                        </m:r>
                        <m:r>
                          <a:rPr lang="en-US" sz="3200" b="0" i="1" smtClean="0">
                            <a:latin typeface="Cambria Math" panose="02040503050406030204" pitchFamily="18" charset="0"/>
                          </a:rPr>
                          <m:t>𝑏</m:t>
                        </m:r>
                        <m:r>
                          <a:rPr lang="en-US" sz="3200" b="0" i="1" smtClean="0">
                            <a:latin typeface="Cambria Math" panose="02040503050406030204" pitchFamily="18" charset="0"/>
                          </a:rPr>
                          <m:t>+</m:t>
                        </m:r>
                        <m:r>
                          <a:rPr lang="en-US" sz="3200" b="0" i="1" smtClean="0">
                            <a:latin typeface="Cambria Math" panose="02040503050406030204" pitchFamily="18" charset="0"/>
                          </a:rPr>
                          <m:t>𝑐</m:t>
                        </m:r>
                        <m:r>
                          <a:rPr lang="en-US" sz="3200" b="0" i="1" smtClean="0">
                            <a:latin typeface="Cambria Math" panose="02040503050406030204" pitchFamily="18" charset="0"/>
                          </a:rPr>
                          <m:t>+</m:t>
                        </m:r>
                        <m:r>
                          <a:rPr lang="en-US" sz="3200" b="0" i="1" smtClean="0">
                            <a:latin typeface="Cambria Math" panose="02040503050406030204" pitchFamily="18" charset="0"/>
                          </a:rPr>
                          <m:t>𝑑</m:t>
                        </m:r>
                      </m:den>
                    </m:f>
                  </m:oMath>
                </a14:m>
                <a:endParaRPr lang="en-US" sz="3200" dirty="0"/>
              </a:p>
            </p:txBody>
          </p:sp>
        </mc:Choice>
        <mc:Fallback>
          <p:sp>
            <p:nvSpPr>
              <p:cNvPr id="9" name="TextBox 8"/>
              <p:cNvSpPr txBox="1">
                <a:spLocks noRot="1" noChangeAspect="1" noMove="1" noResize="1" noEditPoints="1" noAdjustHandles="1" noChangeArrowheads="1" noChangeShapeType="1" noTextEdit="1"/>
              </p:cNvSpPr>
              <p:nvPr/>
            </p:nvSpPr>
            <p:spPr>
              <a:xfrm>
                <a:off x="76200" y="5996303"/>
                <a:ext cx="5386667" cy="709297"/>
              </a:xfrm>
              <a:prstGeom prst="rect">
                <a:avLst/>
              </a:prstGeom>
              <a:blipFill rotWithShape="0">
                <a:blip r:embed="rId5"/>
                <a:stretch>
                  <a:fillRect l="-3511" b="-6034"/>
                </a:stretch>
              </a:blipFill>
            </p:spPr>
            <p:txBody>
              <a:bodyPr/>
              <a:lstStyle/>
              <a:p>
                <a:r>
                  <a:rPr lang="en-US">
                    <a:noFill/>
                  </a:rPr>
                  <a:t> </a:t>
                </a:r>
              </a:p>
            </p:txBody>
          </p:sp>
        </mc:Fallback>
      </mc:AlternateContent>
      <p:sp>
        <p:nvSpPr>
          <p:cNvPr id="4" name="TextBox 3"/>
          <p:cNvSpPr txBox="1"/>
          <p:nvPr/>
        </p:nvSpPr>
        <p:spPr>
          <a:xfrm>
            <a:off x="8153400" y="4191000"/>
            <a:ext cx="389850" cy="584775"/>
          </a:xfrm>
          <a:prstGeom prst="rect">
            <a:avLst/>
          </a:prstGeom>
          <a:solidFill>
            <a:schemeClr val="bg1"/>
          </a:solidFill>
        </p:spPr>
        <p:txBody>
          <a:bodyPr wrap="none" rtlCol="0">
            <a:spAutoFit/>
          </a:bodyPr>
          <a:lstStyle/>
          <a:p>
            <a:r>
              <a:rPr lang="en-US" sz="3200" i="1" dirty="0" smtClean="0">
                <a:solidFill>
                  <a:srgbClr val="FF0000"/>
                </a:solidFill>
                <a:latin typeface="Times New Roman" panose="02020603050405020304" pitchFamily="18" charset="0"/>
                <a:cs typeface="Times New Roman" panose="02020603050405020304" pitchFamily="18" charset="0"/>
              </a:rPr>
              <a:t>b</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934200" y="5020558"/>
            <a:ext cx="367408" cy="584775"/>
          </a:xfrm>
          <a:prstGeom prst="rect">
            <a:avLst/>
          </a:prstGeom>
          <a:solidFill>
            <a:schemeClr val="bg1"/>
          </a:solidFill>
        </p:spPr>
        <p:txBody>
          <a:bodyPr wrap="none" rtlCol="0">
            <a:spAutoFit/>
          </a:bodyPr>
          <a:lstStyle/>
          <a:p>
            <a:r>
              <a:rPr lang="en-US" sz="3200" i="1" dirty="0" smtClean="0">
                <a:solidFill>
                  <a:srgbClr val="FF0000"/>
                </a:solidFill>
                <a:latin typeface="Times New Roman" panose="02020603050405020304" pitchFamily="18" charset="0"/>
                <a:cs typeface="Times New Roman" panose="02020603050405020304" pitchFamily="18" charset="0"/>
              </a:rPr>
              <a:t>c</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532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Maximizing Diagnostic Accuracy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914400"/>
            <a:ext cx="8915400" cy="1815882"/>
          </a:xfrm>
          <a:prstGeom prst="rect">
            <a:avLst/>
          </a:prstGeom>
          <a:noFill/>
        </p:spPr>
        <p:txBody>
          <a:bodyPr wrap="square" rtlCol="0">
            <a:spAutoFit/>
          </a:bodyPr>
          <a:lstStyle/>
          <a:p>
            <a:r>
              <a:rPr lang="en-US" sz="2800" dirty="0" smtClean="0"/>
              <a:t>Because of overlap in the distribution of parameters values between normal and diseased patients, a threshold must be established to call a study abnormal such </a:t>
            </a:r>
            <a:r>
              <a:rPr lang="en-US" sz="2800" dirty="0"/>
              <a:t>that </a:t>
            </a:r>
            <a:r>
              <a:rPr lang="en-US" sz="2800" dirty="0" smtClean="0"/>
              <a:t>both sensitivity </a:t>
            </a:r>
            <a:r>
              <a:rPr lang="en-US" sz="2800" dirty="0"/>
              <a:t>and specificity </a:t>
            </a:r>
            <a:r>
              <a:rPr lang="en-US" sz="2800" dirty="0" smtClean="0"/>
              <a:t>are maximized.</a:t>
            </a:r>
            <a:endParaRPr lang="en-US" sz="2800" dirty="0" smtClean="0">
              <a:solidFill>
                <a:schemeClr val="accent2"/>
              </a:solidFill>
            </a:endParaRPr>
          </a:p>
        </p:txBody>
      </p:sp>
      <p:pic>
        <p:nvPicPr>
          <p:cNvPr id="8" name="Picture 2" descr="AAESKXY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757442"/>
            <a:ext cx="4419599" cy="327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4300" y="3189744"/>
            <a:ext cx="4762500" cy="2739211"/>
          </a:xfrm>
          <a:prstGeom prst="rect">
            <a:avLst/>
          </a:prstGeom>
          <a:noFill/>
        </p:spPr>
        <p:txBody>
          <a:bodyPr wrap="square" rtlCol="0">
            <a:spAutoFit/>
          </a:bodyPr>
          <a:lstStyle/>
          <a:p>
            <a:r>
              <a:rPr lang="en-US" altLang="en-US" sz="2800" dirty="0">
                <a:solidFill>
                  <a:schemeClr val="accent2"/>
                </a:solidFill>
              </a:rPr>
              <a:t>Choice of Threshold</a:t>
            </a:r>
            <a:endParaRPr lang="en-US" sz="2800" dirty="0" smtClean="0"/>
          </a:p>
          <a:p>
            <a:pPr marL="514350" indent="-514350">
              <a:buFont typeface="+mj-lt"/>
              <a:buAutoNum type="arabicPeriod"/>
            </a:pPr>
            <a:r>
              <a:rPr lang="en-US" sz="2400" dirty="0" smtClean="0"/>
              <a:t>Relative cost of error</a:t>
            </a:r>
          </a:p>
          <a:p>
            <a:pPr marL="514350" indent="-514350">
              <a:buFont typeface="+mj-lt"/>
              <a:buAutoNum type="arabicPeriod"/>
            </a:pPr>
            <a:r>
              <a:rPr lang="en-US" sz="2400" dirty="0" smtClean="0"/>
              <a:t>Prevalence:</a:t>
            </a:r>
            <a:r>
              <a:rPr lang="en-US" sz="2400" dirty="0" smtClean="0"/>
              <a:t> </a:t>
            </a:r>
            <a:r>
              <a:rPr lang="en-US" sz="2400" dirty="0"/>
              <a:t>is a statistical concept referring to the number of cases of a disease that are present in a particular population at a given time</a:t>
            </a:r>
            <a:endParaRPr lang="en-US" sz="2400" dirty="0" smtClean="0">
              <a:solidFill>
                <a:schemeClr val="accent2"/>
              </a:solidFill>
            </a:endParaRPr>
          </a:p>
        </p:txBody>
      </p:sp>
      <mc:AlternateContent xmlns:mc="http://schemas.openxmlformats.org/markup-compatibility/2006">
        <mc:Choice xmlns:a14="http://schemas.microsoft.com/office/drawing/2010/main" Requires="a14">
          <p:sp>
            <p:nvSpPr>
              <p:cNvPr id="9" name="TextBox 8"/>
              <p:cNvSpPr txBox="1"/>
              <p:nvPr/>
            </p:nvSpPr>
            <p:spPr>
              <a:xfrm>
                <a:off x="2057400" y="6019561"/>
                <a:ext cx="2344424" cy="683392"/>
              </a:xfrm>
              <a:prstGeom prst="rect">
                <a:avLst/>
              </a:prstGeom>
              <a:noFill/>
            </p:spPr>
            <p:txBody>
              <a:bodyPr wrap="none" lIns="0" tIns="0" rIns="0" bIns="0" rtlCol="0">
                <a:spAutoFit/>
              </a:bodyPr>
              <a:lstStyle/>
              <a:p>
                <a:r>
                  <a:rPr lang="en-US" sz="2400" dirty="0" smtClean="0"/>
                  <a:t>PR</a:t>
                </a:r>
                <a:r>
                  <a:rPr lang="en-US" sz="2800" dirty="0" smtClean="0"/>
                  <a:t> </a:t>
                </a:r>
                <a14:m>
                  <m:oMath xmlns:m="http://schemas.openxmlformats.org/officeDocument/2006/math">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𝑎</m:t>
                        </m:r>
                        <m:r>
                          <a:rPr lang="en-US" sz="3200" b="0" i="1" smtClean="0">
                            <a:latin typeface="Cambria Math" panose="02040503050406030204" pitchFamily="18" charset="0"/>
                          </a:rPr>
                          <m:t>+</m:t>
                        </m:r>
                        <m:r>
                          <a:rPr lang="en-US" sz="3200" b="0" i="1" smtClean="0">
                            <a:latin typeface="Cambria Math" panose="02040503050406030204" pitchFamily="18" charset="0"/>
                          </a:rPr>
                          <m:t>𝑐</m:t>
                        </m:r>
                      </m:num>
                      <m:den>
                        <m:r>
                          <a:rPr lang="en-US" sz="3200" b="0" i="1" smtClean="0">
                            <a:latin typeface="Cambria Math" panose="02040503050406030204" pitchFamily="18" charset="0"/>
                          </a:rPr>
                          <m:t>𝑎</m:t>
                        </m:r>
                        <m:r>
                          <a:rPr lang="en-US" sz="3200" b="0" i="1" smtClean="0">
                            <a:latin typeface="Cambria Math" panose="02040503050406030204" pitchFamily="18" charset="0"/>
                          </a:rPr>
                          <m:t>+</m:t>
                        </m:r>
                        <m:r>
                          <a:rPr lang="en-US" sz="3200" b="0" i="1" smtClean="0">
                            <a:latin typeface="Cambria Math" panose="02040503050406030204" pitchFamily="18" charset="0"/>
                          </a:rPr>
                          <m:t>𝑏</m:t>
                        </m:r>
                        <m:r>
                          <a:rPr lang="en-US" sz="3200" b="0" i="1" smtClean="0">
                            <a:latin typeface="Cambria Math" panose="02040503050406030204" pitchFamily="18" charset="0"/>
                          </a:rPr>
                          <m:t>+</m:t>
                        </m:r>
                        <m:r>
                          <a:rPr lang="en-US" sz="3200" b="0" i="1" smtClean="0">
                            <a:latin typeface="Cambria Math" panose="02040503050406030204" pitchFamily="18" charset="0"/>
                          </a:rPr>
                          <m:t>𝑐</m:t>
                        </m:r>
                        <m:r>
                          <a:rPr lang="en-US" sz="3200" b="0" i="1" smtClean="0">
                            <a:latin typeface="Cambria Math" panose="02040503050406030204" pitchFamily="18" charset="0"/>
                          </a:rPr>
                          <m:t>+</m:t>
                        </m:r>
                        <m:r>
                          <a:rPr lang="en-US" sz="3200" b="0" i="1" smtClean="0">
                            <a:latin typeface="Cambria Math" panose="02040503050406030204" pitchFamily="18" charset="0"/>
                          </a:rPr>
                          <m:t>𝑑</m:t>
                        </m:r>
                      </m:den>
                    </m:f>
                  </m:oMath>
                </a14:m>
                <a:endParaRPr lang="en-US" sz="3200" dirty="0"/>
              </a:p>
            </p:txBody>
          </p:sp>
        </mc:Choice>
        <mc:Fallback>
          <p:sp>
            <p:nvSpPr>
              <p:cNvPr id="9" name="TextBox 8"/>
              <p:cNvSpPr txBox="1">
                <a:spLocks noRot="1" noChangeAspect="1" noMove="1" noResize="1" noEditPoints="1" noAdjustHandles="1" noChangeArrowheads="1" noChangeShapeType="1" noTextEdit="1"/>
              </p:cNvSpPr>
              <p:nvPr/>
            </p:nvSpPr>
            <p:spPr>
              <a:xfrm>
                <a:off x="2057400" y="6019561"/>
                <a:ext cx="2344424" cy="683392"/>
              </a:xfrm>
              <a:prstGeom prst="rect">
                <a:avLst/>
              </a:prstGeom>
              <a:blipFill rotWithShape="0">
                <a:blip r:embed="rId3"/>
                <a:stretch>
                  <a:fillRect l="-8073" b="-6195"/>
                </a:stretch>
              </a:blipFill>
            </p:spPr>
            <p:txBody>
              <a:bodyPr/>
              <a:lstStyle/>
              <a:p>
                <a:r>
                  <a:rPr lang="en-US">
                    <a:noFill/>
                  </a:rPr>
                  <a:t> </a:t>
                </a:r>
              </a:p>
            </p:txBody>
          </p:sp>
        </mc:Fallback>
      </mc:AlternateContent>
    </p:spTree>
    <p:extLst>
      <p:ext uri="{BB962C8B-B14F-4D97-AF65-F5344CB8AC3E}">
        <p14:creationId xmlns:p14="http://schemas.microsoft.com/office/powerpoint/2010/main" val="1160525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Diagnostic Accuracy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1066800"/>
            <a:ext cx="8915400" cy="2677656"/>
          </a:xfrm>
          <a:prstGeom prst="rect">
            <a:avLst/>
          </a:prstGeom>
          <a:noFill/>
        </p:spPr>
        <p:txBody>
          <a:bodyPr wrap="square" rtlCol="0">
            <a:spAutoFit/>
          </a:bodyPr>
          <a:lstStyle/>
          <a:p>
            <a:r>
              <a:rPr lang="en-US" sz="2800" dirty="0" smtClean="0">
                <a:solidFill>
                  <a:schemeClr val="accent6">
                    <a:lumMod val="60000"/>
                    <a:lumOff val="40000"/>
                  </a:schemeClr>
                </a:solidFill>
              </a:rPr>
              <a:t>Two other parameters in evaluating diagnostic accuracy:</a:t>
            </a:r>
          </a:p>
          <a:p>
            <a:pPr marL="514350" indent="-514350">
              <a:buFont typeface="+mj-lt"/>
              <a:buAutoNum type="arabicPeriod"/>
            </a:pPr>
            <a:r>
              <a:rPr lang="en-US" sz="2800" dirty="0" smtClean="0"/>
              <a:t>Positive predictive value (PPV): fraction of patients called abnormal who actually have the disease.</a:t>
            </a:r>
          </a:p>
          <a:p>
            <a:pPr marL="514350" indent="-514350">
              <a:buFont typeface="+mj-lt"/>
              <a:buAutoNum type="arabicPeriod"/>
            </a:pPr>
            <a:r>
              <a:rPr lang="en-US" sz="2800" dirty="0" smtClean="0"/>
              <a:t>Negative predictive value (NPV); fraction of persons called normal who do not have the disease.</a:t>
            </a:r>
          </a:p>
        </p:txBody>
      </p:sp>
      <mc:AlternateContent xmlns:mc="http://schemas.openxmlformats.org/markup-compatibility/2006" xmlns:a14="http://schemas.microsoft.com/office/drawing/2010/main">
        <mc:Choice Requires="a14">
          <p:sp>
            <p:nvSpPr>
              <p:cNvPr id="9" name="TextBox 8"/>
              <p:cNvSpPr txBox="1"/>
              <p:nvPr/>
            </p:nvSpPr>
            <p:spPr>
              <a:xfrm>
                <a:off x="914400" y="4267200"/>
                <a:ext cx="1735540" cy="658963"/>
              </a:xfrm>
              <a:prstGeom prst="rect">
                <a:avLst/>
              </a:prstGeom>
              <a:noFill/>
            </p:spPr>
            <p:txBody>
              <a:bodyPr wrap="none" lIns="0" tIns="0" rIns="0" bIns="0" rtlCol="0">
                <a:spAutoFit/>
              </a:bodyPr>
              <a:lstStyle/>
              <a:p>
                <a:r>
                  <a:rPr lang="en-US" sz="2400" dirty="0" smtClean="0"/>
                  <a:t>PPV</a:t>
                </a:r>
                <a:r>
                  <a:rPr lang="en-US" sz="2800" dirty="0" smtClean="0"/>
                  <a:t> </a:t>
                </a:r>
                <a14:m>
                  <m:oMath xmlns:m="http://schemas.openxmlformats.org/officeDocument/2006/math">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𝑎</m:t>
                        </m:r>
                      </m:num>
                      <m:den>
                        <m:r>
                          <a:rPr lang="en-US" sz="3200" b="0" i="1" smtClean="0">
                            <a:latin typeface="Cambria Math" panose="02040503050406030204" pitchFamily="18" charset="0"/>
                          </a:rPr>
                          <m:t>𝑎</m:t>
                        </m:r>
                        <m:r>
                          <a:rPr lang="en-US" sz="3200" b="0" i="1" smtClean="0">
                            <a:latin typeface="Cambria Math" panose="02040503050406030204" pitchFamily="18" charset="0"/>
                          </a:rPr>
                          <m:t>+</m:t>
                        </m:r>
                        <m:r>
                          <a:rPr lang="en-US" sz="3200" b="0" i="1" smtClean="0">
                            <a:latin typeface="Cambria Math" panose="02040503050406030204" pitchFamily="18" charset="0"/>
                          </a:rPr>
                          <m:t>𝑏</m:t>
                        </m:r>
                      </m:den>
                    </m:f>
                  </m:oMath>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914400" y="4267200"/>
                <a:ext cx="1735540" cy="658963"/>
              </a:xfrm>
              <a:prstGeom prst="rect">
                <a:avLst/>
              </a:prstGeom>
              <a:blipFill rotWithShape="0">
                <a:blip r:embed="rId2"/>
                <a:stretch>
                  <a:fillRect l="-10526" b="-6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14400" y="5342894"/>
                <a:ext cx="1716752" cy="709297"/>
              </a:xfrm>
              <a:prstGeom prst="rect">
                <a:avLst/>
              </a:prstGeom>
              <a:noFill/>
            </p:spPr>
            <p:txBody>
              <a:bodyPr wrap="none" lIns="0" tIns="0" rIns="0" bIns="0" rtlCol="0">
                <a:spAutoFit/>
              </a:bodyPr>
              <a:lstStyle/>
              <a:p>
                <a:r>
                  <a:rPr lang="en-US" sz="2400" dirty="0" smtClean="0"/>
                  <a:t>NPV </a:t>
                </a:r>
                <a14:m>
                  <m:oMath xmlns:m="http://schemas.openxmlformats.org/officeDocument/2006/math">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m:t>
                        </m:r>
                      </m:num>
                      <m:den>
                        <m:r>
                          <a:rPr lang="en-US" sz="3200" b="0" i="1" smtClean="0">
                            <a:latin typeface="Cambria Math" panose="02040503050406030204" pitchFamily="18" charset="0"/>
                          </a:rPr>
                          <m:t>𝑐</m:t>
                        </m:r>
                        <m:r>
                          <a:rPr lang="en-US" sz="3200" b="0" i="1" smtClean="0">
                            <a:latin typeface="Cambria Math" panose="02040503050406030204" pitchFamily="18" charset="0"/>
                          </a:rPr>
                          <m:t>+</m:t>
                        </m:r>
                        <m:r>
                          <a:rPr lang="en-US" sz="3200" b="0" i="1" smtClean="0">
                            <a:latin typeface="Cambria Math" panose="02040503050406030204" pitchFamily="18" charset="0"/>
                          </a:rPr>
                          <m:t>𝑑</m:t>
                        </m:r>
                      </m:den>
                    </m:f>
                  </m:oMath>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914400" y="5342894"/>
                <a:ext cx="1716752" cy="709297"/>
              </a:xfrm>
              <a:prstGeom prst="rect">
                <a:avLst/>
              </a:prstGeom>
              <a:blipFill rotWithShape="0">
                <a:blip r:embed="rId3"/>
                <a:stretch>
                  <a:fillRect l="-10638" b="-5983"/>
                </a:stretch>
              </a:blipFill>
            </p:spPr>
            <p:txBody>
              <a:bodyPr/>
              <a:lstStyle/>
              <a:p>
                <a:r>
                  <a:rPr lang="en-US">
                    <a:noFill/>
                  </a:rPr>
                  <a:t> </a:t>
                </a:r>
              </a:p>
            </p:txBody>
          </p:sp>
        </mc:Fallback>
      </mc:AlternateContent>
      <p:pic>
        <p:nvPicPr>
          <p:cNvPr id="13" name="Picture 2" descr="AAESKXW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191000"/>
            <a:ext cx="3591560" cy="256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87295" y="6015977"/>
            <a:ext cx="356188" cy="553998"/>
          </a:xfrm>
          <a:prstGeom prst="rect">
            <a:avLst/>
          </a:prstGeom>
          <a:solidFill>
            <a:schemeClr val="bg1"/>
          </a:solidFill>
        </p:spPr>
        <p:txBody>
          <a:bodyPr wrap="none" rtlCol="0">
            <a:spAutoFit/>
          </a:bodyPr>
          <a:lstStyle/>
          <a:p>
            <a:r>
              <a:rPr lang="en-US" sz="3000" i="1" dirty="0" smtClean="0">
                <a:solidFill>
                  <a:srgbClr val="FF0000"/>
                </a:solidFill>
                <a:latin typeface="Times New Roman" panose="02020603050405020304" pitchFamily="18" charset="0"/>
                <a:cs typeface="Times New Roman" panose="02020603050405020304" pitchFamily="18" charset="0"/>
              </a:rPr>
              <a:t>c</a:t>
            </a:r>
            <a:endParaRPr lang="en-US" sz="3000" i="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229600" y="5342894"/>
            <a:ext cx="377026" cy="553998"/>
          </a:xfrm>
          <a:prstGeom prst="rect">
            <a:avLst/>
          </a:prstGeom>
          <a:solidFill>
            <a:schemeClr val="bg1"/>
          </a:solidFill>
        </p:spPr>
        <p:txBody>
          <a:bodyPr wrap="none" rtlCol="0">
            <a:spAutoFit/>
          </a:bodyPr>
          <a:lstStyle/>
          <a:p>
            <a:r>
              <a:rPr lang="en-US" sz="3000" i="1" dirty="0" smtClean="0">
                <a:solidFill>
                  <a:srgbClr val="FF0000"/>
                </a:solidFill>
                <a:latin typeface="Times New Roman" panose="02020603050405020304" pitchFamily="18" charset="0"/>
                <a:cs typeface="Times New Roman" panose="02020603050405020304" pitchFamily="18" charset="0"/>
              </a:rPr>
              <a:t>b</a:t>
            </a:r>
            <a:endParaRPr lang="en-US" sz="3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707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Diagnostic Accuracy is not Enough</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914400"/>
            <a:ext cx="8915400" cy="2677656"/>
          </a:xfrm>
          <a:prstGeom prst="rect">
            <a:avLst/>
          </a:prstGeom>
          <a:noFill/>
        </p:spPr>
        <p:txBody>
          <a:bodyPr wrap="square" rtlCol="0">
            <a:spAutoFit/>
          </a:bodyPr>
          <a:lstStyle/>
          <a:p>
            <a:r>
              <a:rPr lang="en-US" sz="2800" dirty="0" smtClean="0">
                <a:solidFill>
                  <a:srgbClr val="0000FF"/>
                </a:solidFill>
              </a:rPr>
              <a:t>Example:</a:t>
            </a:r>
          </a:p>
          <a:p>
            <a:r>
              <a:rPr lang="en-US" sz="2800" dirty="0" smtClean="0"/>
              <a:t>Consider a group of 100 patients, among which 10 are diseased and 90 are normal. We simply label all patients as normal. </a:t>
            </a:r>
            <a:r>
              <a:rPr lang="en-US" sz="2800" dirty="0" smtClean="0">
                <a:solidFill>
                  <a:srgbClr val="CC0000"/>
                </a:solidFill>
              </a:rPr>
              <a:t>Construct the contingency table for this test and determine the sensitivity, specificity, and diagnostic accuracy of the test</a:t>
            </a:r>
            <a:r>
              <a:rPr lang="en-US" sz="2800" dirty="0" smtClean="0"/>
              <a:t>.</a:t>
            </a:r>
          </a:p>
        </p:txBody>
      </p:sp>
    </p:spTree>
    <p:extLst>
      <p:ext uri="{BB962C8B-B14F-4D97-AF65-F5344CB8AC3E}">
        <p14:creationId xmlns:p14="http://schemas.microsoft.com/office/powerpoint/2010/main" val="3024848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Problem 3.21</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85800" y="914400"/>
            <a:ext cx="5715000" cy="5842895"/>
            <a:chOff x="685800" y="914400"/>
            <a:chExt cx="5715000" cy="5842895"/>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5334000" cy="456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486400"/>
              <a:ext cx="5334000" cy="127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91273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Modulation Transfer Function (MTF)</a:t>
            </a:r>
          </a:p>
        </p:txBody>
      </p:sp>
      <p:cxnSp>
        <p:nvCxnSpPr>
          <p:cNvPr id="11" name="Straight Connector 10"/>
          <p:cNvCxnSpPr/>
          <p:nvPr/>
        </p:nvCxnSpPr>
        <p:spPr>
          <a:xfrm>
            <a:off x="0" y="838200"/>
            <a:ext cx="9144000" cy="76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285784" y="1066800"/>
            <a:ext cx="870581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solidFill>
                  <a:srgbClr val="CC0000"/>
                </a:solidFill>
              </a:rPr>
              <a:t>Example</a:t>
            </a:r>
          </a:p>
          <a:p>
            <a:pPr marL="0" lvl="1" indent="0" eaLnBrk="1" hangingPunct="1">
              <a:lnSpc>
                <a:spcPct val="90000"/>
              </a:lnSpc>
              <a:buFontTx/>
              <a:buNone/>
              <a:defRPr/>
            </a:pPr>
            <a:r>
              <a:rPr lang="en-US" altLang="en-US" dirty="0" smtClean="0"/>
              <a:t>What can we learn about the contrast behavior of an imaging system with this MTF?</a:t>
            </a:r>
          </a:p>
        </p:txBody>
      </p:sp>
      <p:pic>
        <p:nvPicPr>
          <p:cNvPr id="12" name="Picture 2" descr="AAESKXI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667000"/>
            <a:ext cx="6332046" cy="410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28600" y="3423298"/>
            <a:ext cx="691502" cy="691502"/>
          </a:xfrm>
          <a:prstGeom prst="rect">
            <a:avLst/>
          </a:prstGeom>
        </p:spPr>
      </p:pic>
      <p:pic>
        <p:nvPicPr>
          <p:cNvPr id="9" name="Picture 8"/>
          <p:cNvPicPr>
            <a:picLocks noChangeAspect="1"/>
          </p:cNvPicPr>
          <p:nvPr/>
        </p:nvPicPr>
        <p:blipFill>
          <a:blip r:embed="rId3"/>
          <a:stretch>
            <a:fillRect/>
          </a:stretch>
        </p:blipFill>
        <p:spPr>
          <a:xfrm>
            <a:off x="2582992" y="2577920"/>
            <a:ext cx="641530" cy="641530"/>
          </a:xfrm>
          <a:prstGeom prst="rect">
            <a:avLst/>
          </a:prstGeom>
        </p:spPr>
      </p:pic>
      <p:cxnSp>
        <p:nvCxnSpPr>
          <p:cNvPr id="4" name="Straight Arrow Connector 3"/>
          <p:cNvCxnSpPr/>
          <p:nvPr/>
        </p:nvCxnSpPr>
        <p:spPr>
          <a:xfrm flipH="1">
            <a:off x="4008523" y="3819715"/>
            <a:ext cx="310502" cy="171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95800" y="5341074"/>
            <a:ext cx="642336" cy="2217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9668" y="2799311"/>
            <a:ext cx="684803" cy="369332"/>
          </a:xfrm>
          <a:prstGeom prst="rect">
            <a:avLst/>
          </a:prstGeom>
        </p:spPr>
        <p:txBody>
          <a:bodyPr wrap="none">
            <a:spAutoFit/>
          </a:bodyPr>
          <a:lstStyle/>
          <a:p>
            <a:r>
              <a:rPr lang="en-US" altLang="en-US" dirty="0" smtClean="0"/>
              <a:t>input</a:t>
            </a:r>
            <a:endParaRPr lang="en-US" dirty="0"/>
          </a:p>
        </p:txBody>
      </p:sp>
      <p:sp>
        <p:nvSpPr>
          <p:cNvPr id="18" name="Rectangle 17"/>
          <p:cNvSpPr/>
          <p:nvPr/>
        </p:nvSpPr>
        <p:spPr>
          <a:xfrm>
            <a:off x="3305247" y="2549380"/>
            <a:ext cx="825867" cy="369332"/>
          </a:xfrm>
          <a:prstGeom prst="rect">
            <a:avLst/>
          </a:prstGeom>
        </p:spPr>
        <p:txBody>
          <a:bodyPr wrap="none">
            <a:spAutoFit/>
          </a:bodyPr>
          <a:lstStyle/>
          <a:p>
            <a:r>
              <a:rPr lang="en-US" dirty="0" smtClean="0"/>
              <a:t>output</a:t>
            </a:r>
            <a:endParaRPr lang="en-US" dirty="0"/>
          </a:p>
        </p:txBody>
      </p:sp>
      <p:grpSp>
        <p:nvGrpSpPr>
          <p:cNvPr id="25" name="Group 24"/>
          <p:cNvGrpSpPr/>
          <p:nvPr/>
        </p:nvGrpSpPr>
        <p:grpSpPr>
          <a:xfrm>
            <a:off x="256181" y="4616245"/>
            <a:ext cx="685800" cy="698858"/>
            <a:chOff x="381000" y="5341074"/>
            <a:chExt cx="685800" cy="698858"/>
          </a:xfrm>
        </p:grpSpPr>
        <p:pic>
          <p:nvPicPr>
            <p:cNvPr id="21" name="Picture 20"/>
            <p:cNvPicPr>
              <a:picLocks noChangeAspect="1"/>
            </p:cNvPicPr>
            <p:nvPr/>
          </p:nvPicPr>
          <p:blipFill>
            <a:blip r:embed="rId3"/>
            <a:stretch>
              <a:fillRect/>
            </a:stretch>
          </p:blipFill>
          <p:spPr>
            <a:xfrm>
              <a:off x="381000" y="5341074"/>
              <a:ext cx="374297" cy="691502"/>
            </a:xfrm>
            <a:prstGeom prst="rect">
              <a:avLst/>
            </a:prstGeom>
          </p:spPr>
        </p:pic>
        <p:pic>
          <p:nvPicPr>
            <p:cNvPr id="22" name="Picture 21"/>
            <p:cNvPicPr>
              <a:picLocks noChangeAspect="1"/>
            </p:cNvPicPr>
            <p:nvPr/>
          </p:nvPicPr>
          <p:blipFill>
            <a:blip r:embed="rId3"/>
            <a:stretch>
              <a:fillRect/>
            </a:stretch>
          </p:blipFill>
          <p:spPr>
            <a:xfrm>
              <a:off x="685800" y="5348430"/>
              <a:ext cx="381000" cy="691502"/>
            </a:xfrm>
            <a:prstGeom prst="rect">
              <a:avLst/>
            </a:prstGeom>
          </p:spPr>
        </p:pic>
      </p:grpSp>
      <p:grpSp>
        <p:nvGrpSpPr>
          <p:cNvPr id="26" name="Group 25"/>
          <p:cNvGrpSpPr/>
          <p:nvPr/>
        </p:nvGrpSpPr>
        <p:grpSpPr>
          <a:xfrm>
            <a:off x="4377325" y="3483085"/>
            <a:ext cx="687730" cy="619839"/>
            <a:chOff x="4534821" y="3682235"/>
            <a:chExt cx="687730" cy="619839"/>
          </a:xfrm>
        </p:grpSpPr>
        <p:pic>
          <p:nvPicPr>
            <p:cNvPr id="23" name="Picture 22"/>
            <p:cNvPicPr>
              <a:picLocks noChangeAspect="1"/>
            </p:cNvPicPr>
            <p:nvPr/>
          </p:nvPicPr>
          <p:blipFill>
            <a:blip r:embed="rId4"/>
            <a:stretch>
              <a:fillRect/>
            </a:stretch>
          </p:blipFill>
          <p:spPr>
            <a:xfrm>
              <a:off x="4534821" y="3683932"/>
              <a:ext cx="386702" cy="618142"/>
            </a:xfrm>
            <a:prstGeom prst="rect">
              <a:avLst/>
            </a:prstGeom>
          </p:spPr>
        </p:pic>
        <p:pic>
          <p:nvPicPr>
            <p:cNvPr id="24" name="Picture 23"/>
            <p:cNvPicPr>
              <a:picLocks noChangeAspect="1"/>
            </p:cNvPicPr>
            <p:nvPr/>
          </p:nvPicPr>
          <p:blipFill>
            <a:blip r:embed="rId4"/>
            <a:stretch>
              <a:fillRect/>
            </a:stretch>
          </p:blipFill>
          <p:spPr>
            <a:xfrm>
              <a:off x="4835849" y="3682235"/>
              <a:ext cx="386702" cy="618142"/>
            </a:xfrm>
            <a:prstGeom prst="rect">
              <a:avLst/>
            </a:prstGeom>
          </p:spPr>
        </p:pic>
      </p:grpSp>
      <p:sp>
        <p:nvSpPr>
          <p:cNvPr id="28" name="Rectangle 27"/>
          <p:cNvSpPr/>
          <p:nvPr/>
        </p:nvSpPr>
        <p:spPr>
          <a:xfrm>
            <a:off x="230405" y="4116193"/>
            <a:ext cx="761747" cy="338554"/>
          </a:xfrm>
          <a:prstGeom prst="rect">
            <a:avLst/>
          </a:prstGeom>
        </p:spPr>
        <p:txBody>
          <a:bodyPr wrap="none">
            <a:spAutoFit/>
          </a:bodyPr>
          <a:lstStyle/>
          <a:p>
            <a:r>
              <a:rPr lang="en-US" altLang="en-US" sz="1600" i="1" dirty="0" smtClean="0">
                <a:latin typeface="Times New Roman" panose="02020603050405020304" pitchFamily="18" charset="0"/>
                <a:cs typeface="Times New Roman" panose="02020603050405020304" pitchFamily="18" charset="0"/>
              </a:rPr>
              <a:t>u</a:t>
            </a:r>
            <a:r>
              <a:rPr lang="en-US" altLang="en-US" sz="1600" dirty="0" smtClean="0">
                <a:latin typeface="Times New Roman" panose="02020603050405020304" pitchFamily="18" charset="0"/>
                <a:cs typeface="Times New Roman" panose="02020603050405020304" pitchFamily="18" charset="0"/>
              </a:rPr>
              <a:t> = 0.3</a:t>
            </a:r>
            <a:endParaRPr lang="en-US" sz="1600" dirty="0">
              <a:latin typeface="Times New Roman" panose="02020603050405020304" pitchFamily="18" charset="0"/>
              <a:cs typeface="Times New Roman" panose="02020603050405020304" pitchFamily="18" charset="0"/>
            </a:endParaRPr>
          </a:p>
        </p:txBody>
      </p:sp>
      <p:sp>
        <p:nvSpPr>
          <p:cNvPr id="29" name="Rectangle 28"/>
          <p:cNvSpPr/>
          <p:nvPr/>
        </p:nvSpPr>
        <p:spPr>
          <a:xfrm>
            <a:off x="230405" y="5393501"/>
            <a:ext cx="761747" cy="338554"/>
          </a:xfrm>
          <a:prstGeom prst="rect">
            <a:avLst/>
          </a:prstGeom>
        </p:spPr>
        <p:txBody>
          <a:bodyPr wrap="none">
            <a:spAutoFit/>
          </a:bodyPr>
          <a:lstStyle/>
          <a:p>
            <a:r>
              <a:rPr lang="en-US" altLang="en-US" sz="1600" i="1" dirty="0" smtClean="0">
                <a:latin typeface="Times New Roman" panose="02020603050405020304" pitchFamily="18" charset="0"/>
                <a:cs typeface="Times New Roman" panose="02020603050405020304" pitchFamily="18" charset="0"/>
              </a:rPr>
              <a:t>u</a:t>
            </a:r>
            <a:r>
              <a:rPr lang="en-US" altLang="en-US" sz="1600" dirty="0" smtClean="0">
                <a:latin typeface="Times New Roman" panose="02020603050405020304" pitchFamily="18" charset="0"/>
                <a:cs typeface="Times New Roman" panose="02020603050405020304" pitchFamily="18" charset="0"/>
              </a:rPr>
              <a:t> = 0.5</a:t>
            </a:r>
            <a:endParaRPr lang="en-US" sz="16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255447" y="5751671"/>
            <a:ext cx="711661" cy="698858"/>
            <a:chOff x="280491" y="5817809"/>
            <a:chExt cx="1003301" cy="698858"/>
          </a:xfrm>
        </p:grpSpPr>
        <p:pic>
          <p:nvPicPr>
            <p:cNvPr id="31" name="Picture 30"/>
            <p:cNvPicPr>
              <a:picLocks noChangeAspect="1"/>
            </p:cNvPicPr>
            <p:nvPr/>
          </p:nvPicPr>
          <p:blipFill>
            <a:blip r:embed="rId3"/>
            <a:stretch>
              <a:fillRect/>
            </a:stretch>
          </p:blipFill>
          <p:spPr>
            <a:xfrm>
              <a:off x="280491" y="5817809"/>
              <a:ext cx="374297" cy="691502"/>
            </a:xfrm>
            <a:prstGeom prst="rect">
              <a:avLst/>
            </a:prstGeom>
          </p:spPr>
        </p:pic>
        <p:pic>
          <p:nvPicPr>
            <p:cNvPr id="32" name="Picture 31"/>
            <p:cNvPicPr>
              <a:picLocks noChangeAspect="1"/>
            </p:cNvPicPr>
            <p:nvPr/>
          </p:nvPicPr>
          <p:blipFill>
            <a:blip r:embed="rId3"/>
            <a:stretch>
              <a:fillRect/>
            </a:stretch>
          </p:blipFill>
          <p:spPr>
            <a:xfrm>
              <a:off x="585291" y="5825165"/>
              <a:ext cx="381000" cy="691502"/>
            </a:xfrm>
            <a:prstGeom prst="rect">
              <a:avLst/>
            </a:prstGeom>
          </p:spPr>
        </p:pic>
        <p:pic>
          <p:nvPicPr>
            <p:cNvPr id="34" name="Picture 33"/>
            <p:cNvPicPr>
              <a:picLocks noChangeAspect="1"/>
            </p:cNvPicPr>
            <p:nvPr/>
          </p:nvPicPr>
          <p:blipFill>
            <a:blip r:embed="rId3"/>
            <a:stretch>
              <a:fillRect/>
            </a:stretch>
          </p:blipFill>
          <p:spPr>
            <a:xfrm>
              <a:off x="909495" y="5825165"/>
              <a:ext cx="374297" cy="691502"/>
            </a:xfrm>
            <a:prstGeom prst="rect">
              <a:avLst/>
            </a:prstGeom>
          </p:spPr>
        </p:pic>
      </p:grpSp>
      <p:sp>
        <p:nvSpPr>
          <p:cNvPr id="37" name="Rectangle 36"/>
          <p:cNvSpPr/>
          <p:nvPr/>
        </p:nvSpPr>
        <p:spPr>
          <a:xfrm>
            <a:off x="243052" y="6470145"/>
            <a:ext cx="761747" cy="338554"/>
          </a:xfrm>
          <a:prstGeom prst="rect">
            <a:avLst/>
          </a:prstGeom>
        </p:spPr>
        <p:txBody>
          <a:bodyPr wrap="none">
            <a:spAutoFit/>
          </a:bodyPr>
          <a:lstStyle/>
          <a:p>
            <a:r>
              <a:rPr lang="en-US" altLang="en-US" sz="1600" i="1" dirty="0" smtClean="0">
                <a:latin typeface="Times New Roman" panose="02020603050405020304" pitchFamily="18" charset="0"/>
                <a:cs typeface="Times New Roman" panose="02020603050405020304" pitchFamily="18" charset="0"/>
              </a:rPr>
              <a:t>u</a:t>
            </a:r>
            <a:r>
              <a:rPr lang="en-US" altLang="en-US" sz="1600" dirty="0" smtClean="0">
                <a:latin typeface="Times New Roman" panose="02020603050405020304" pitchFamily="18" charset="0"/>
                <a:cs typeface="Times New Roman" panose="02020603050405020304" pitchFamily="18" charset="0"/>
              </a:rPr>
              <a:t> = 0.7</a:t>
            </a:r>
            <a:endParaRPr lang="en-US" sz="1600" dirty="0">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5196994" y="4884769"/>
            <a:ext cx="697440" cy="682449"/>
            <a:chOff x="8310157" y="4301194"/>
            <a:chExt cx="500969" cy="630100"/>
          </a:xfrm>
        </p:grpSpPr>
        <p:pic>
          <p:nvPicPr>
            <p:cNvPr id="2" name="Picture 1"/>
            <p:cNvPicPr>
              <a:picLocks noChangeAspect="1"/>
            </p:cNvPicPr>
            <p:nvPr/>
          </p:nvPicPr>
          <p:blipFill>
            <a:blip r:embed="rId5"/>
            <a:stretch>
              <a:fillRect/>
            </a:stretch>
          </p:blipFill>
          <p:spPr>
            <a:xfrm>
              <a:off x="8467253" y="4301194"/>
              <a:ext cx="186777" cy="630099"/>
            </a:xfrm>
            <a:prstGeom prst="rect">
              <a:avLst/>
            </a:prstGeom>
          </p:spPr>
        </p:pic>
        <p:pic>
          <p:nvPicPr>
            <p:cNvPr id="38" name="Picture 37"/>
            <p:cNvPicPr>
              <a:picLocks noChangeAspect="1"/>
            </p:cNvPicPr>
            <p:nvPr/>
          </p:nvPicPr>
          <p:blipFill>
            <a:blip r:embed="rId5"/>
            <a:stretch>
              <a:fillRect/>
            </a:stretch>
          </p:blipFill>
          <p:spPr>
            <a:xfrm>
              <a:off x="8624349" y="4301195"/>
              <a:ext cx="186777" cy="630099"/>
            </a:xfrm>
            <a:prstGeom prst="rect">
              <a:avLst/>
            </a:prstGeom>
          </p:spPr>
        </p:pic>
        <p:pic>
          <p:nvPicPr>
            <p:cNvPr id="39" name="Picture 38"/>
            <p:cNvPicPr>
              <a:picLocks noChangeAspect="1"/>
            </p:cNvPicPr>
            <p:nvPr/>
          </p:nvPicPr>
          <p:blipFill>
            <a:blip r:embed="rId5"/>
            <a:stretch>
              <a:fillRect/>
            </a:stretch>
          </p:blipFill>
          <p:spPr>
            <a:xfrm>
              <a:off x="8310157" y="4301194"/>
              <a:ext cx="186777" cy="630099"/>
            </a:xfrm>
            <a:prstGeom prst="rect">
              <a:avLst/>
            </a:prstGeom>
          </p:spPr>
        </p:pic>
      </p:grpSp>
    </p:spTree>
    <p:extLst>
      <p:ext uri="{BB962C8B-B14F-4D97-AF65-F5344CB8AC3E}">
        <p14:creationId xmlns:p14="http://schemas.microsoft.com/office/powerpoint/2010/main" val="400066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8" grpId="0"/>
      <p:bldP spid="29"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Modulation Transfer Function (MTF)</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2" descr="ASSET5005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73" y="914400"/>
            <a:ext cx="7169753" cy="587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902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MTF for </a:t>
            </a:r>
            <a:r>
              <a:rPr lang="en-US" altLang="en-US" sz="4000" dirty="0" err="1" smtClean="0">
                <a:solidFill>
                  <a:schemeClr val="accent2"/>
                </a:solidFill>
              </a:rPr>
              <a:t>Nonisotropic</a:t>
            </a:r>
            <a:r>
              <a:rPr lang="en-US" altLang="en-US" sz="4000" dirty="0" smtClean="0">
                <a:solidFill>
                  <a:schemeClr val="accent2"/>
                </a:solidFill>
              </a:rPr>
              <a:t> System</a:t>
            </a:r>
          </a:p>
        </p:txBody>
      </p:sp>
      <p:cxnSp>
        <p:nvCxnSpPr>
          <p:cNvPr id="11" name="Straight Connector 10"/>
          <p:cNvCxnSpPr/>
          <p:nvPr/>
        </p:nvCxnSpPr>
        <p:spPr>
          <a:xfrm>
            <a:off x="0" y="838200"/>
            <a:ext cx="9144000" cy="76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52400" y="106680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The MTF for </a:t>
            </a:r>
            <a:r>
              <a:rPr lang="en-US" altLang="en-US" dirty="0" err="1" smtClean="0"/>
              <a:t>nonisotropic</a:t>
            </a:r>
            <a:r>
              <a:rPr lang="en-US" altLang="en-US" dirty="0" smtClean="0"/>
              <a:t> system (PSF changes with orientation) has an orientation-dependence response.</a:t>
            </a:r>
          </a:p>
        </p:txBody>
      </p:sp>
      <mc:AlternateContent xmlns:mc="http://schemas.openxmlformats.org/markup-compatibility/2006" xmlns:a14="http://schemas.microsoft.com/office/drawing/2010/main">
        <mc:Choice Requires="a14">
          <p:sp>
            <p:nvSpPr>
              <p:cNvPr id="6" name="TextBox 5"/>
              <p:cNvSpPr txBox="1"/>
              <p:nvPr/>
            </p:nvSpPr>
            <p:spPr>
              <a:xfrm>
                <a:off x="685800" y="2335149"/>
                <a:ext cx="5257800" cy="9575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𝑀</m:t>
                      </m:r>
                      <m:r>
                        <a:rPr lang="en-US" sz="2800" b="0" i="1" smtClean="0">
                          <a:latin typeface="Cambria Math" panose="02040503050406030204" pitchFamily="18" charset="0"/>
                        </a:rPr>
                        <m:t>𝑇𝐹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𝑣</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𝑔</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𝑓</m:t>
                              </m:r>
                            </m:sub>
                          </m:sSub>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𝐻</m:t>
                              </m:r>
                              <m:d>
                                <m:dPr>
                                  <m:ctrlPr>
                                    <a:rPr lang="en-US" sz="2800" i="1">
                                      <a:latin typeface="Cambria Math" panose="02040503050406030204" pitchFamily="18" charset="0"/>
                                    </a:rPr>
                                  </m:ctrlPr>
                                </m:dPr>
                                <m:e>
                                  <m:r>
                                    <a:rPr lang="en-US" sz="2800" b="0" i="1" smtClean="0">
                                      <a:latin typeface="Cambria Math" panose="02040503050406030204" pitchFamily="18" charset="0"/>
                                    </a:rPr>
                                    <m:t>𝑢</m:t>
                                  </m:r>
                                  <m:r>
                                    <a:rPr lang="en-US" sz="2800" i="1">
                                      <a:latin typeface="Cambria Math" panose="02040503050406030204" pitchFamily="18" charset="0"/>
                                    </a:rPr>
                                    <m:t>, </m:t>
                                  </m:r>
                                  <m:r>
                                    <a:rPr lang="en-US" sz="2800" b="0" i="1" smtClean="0">
                                      <a:latin typeface="Cambria Math" panose="02040503050406030204" pitchFamily="18" charset="0"/>
                                    </a:rPr>
                                    <m:t>𝑣</m:t>
                                  </m:r>
                                </m:e>
                              </m:d>
                            </m:e>
                          </m:d>
                        </m:num>
                        <m:den>
                          <m:r>
                            <a:rPr lang="en-US" sz="2800" i="1">
                              <a:latin typeface="Cambria Math" panose="02040503050406030204" pitchFamily="18" charset="0"/>
                            </a:rPr>
                            <m:t>𝐻</m:t>
                          </m:r>
                          <m:r>
                            <a:rPr lang="en-US" sz="2800" i="1">
                              <a:latin typeface="Cambria Math" panose="02040503050406030204" pitchFamily="18" charset="0"/>
                            </a:rPr>
                            <m:t>(0, 0)</m:t>
                          </m:r>
                        </m:den>
                      </m:f>
                    </m:oMath>
                  </m:oMathPara>
                </a14:m>
                <a:endParaRPr lang="en-US" sz="2800" b="0" i="1" dirty="0" smtClean="0">
                  <a:latin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85800" y="2335149"/>
                <a:ext cx="5257800" cy="9575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0600" y="4419600"/>
                <a:ext cx="533400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𝑀𝑇𝐹</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𝑢</m:t>
                          </m:r>
                          <m:r>
                            <a:rPr lang="en-US" sz="2800" b="0" i="1" smtClean="0">
                              <a:latin typeface="Cambria Math" panose="02040503050406030204" pitchFamily="18" charset="0"/>
                            </a:rPr>
                            <m:t>,</m:t>
                          </m:r>
                          <m:r>
                            <a:rPr lang="en-US" sz="2800" b="0" i="1" smtClean="0">
                              <a:latin typeface="Cambria Math" panose="02040503050406030204" pitchFamily="18" charset="0"/>
                            </a:rPr>
                            <m:t>𝑣</m:t>
                          </m:r>
                        </m:e>
                      </m:d>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𝑀𝑇𝐹</m:t>
                      </m:r>
                      <m:d>
                        <m:dPr>
                          <m:ctrlPr>
                            <a:rPr lang="en-US" sz="2800" i="1">
                              <a:latin typeface="Cambria Math" panose="02040503050406030204" pitchFamily="18" charset="0"/>
                            </a:rPr>
                          </m:ctrlPr>
                        </m:dPr>
                        <m:e>
                          <m:r>
                            <a:rPr lang="en-US" sz="2800" b="0" i="1" smtClean="0">
                              <a:latin typeface="Cambria Math" panose="02040503050406030204" pitchFamily="18" charset="0"/>
                            </a:rPr>
                            <m:t>0,0</m:t>
                          </m:r>
                        </m:e>
                      </m:d>
                      <m:r>
                        <a:rPr lang="en-US" sz="2800" b="0" i="1" smtClean="0">
                          <a:latin typeface="Cambria Math" panose="02040503050406030204" pitchFamily="18" charset="0"/>
                        </a:rPr>
                        <m:t>=1</m:t>
                      </m:r>
                    </m:oMath>
                  </m:oMathPara>
                </a14:m>
                <a:endParaRPr lang="en-US" sz="2800" b="0" i="1" dirty="0" smtClean="0">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90600" y="4419600"/>
                <a:ext cx="5334000" cy="430887"/>
              </a:xfrm>
              <a:prstGeom prst="rect">
                <a:avLst/>
              </a:prstGeom>
              <a:blipFill rotWithShape="0">
                <a:blip r:embed="rId3"/>
                <a:stretch>
                  <a:fillRect/>
                </a:stretch>
              </a:blipFill>
            </p:spPr>
            <p:txBody>
              <a:bodyPr/>
              <a:lstStyle/>
              <a:p>
                <a:r>
                  <a:rPr lang="en-US">
                    <a:noFill/>
                  </a:rPr>
                  <a:t> </a:t>
                </a:r>
              </a:p>
            </p:txBody>
          </p:sp>
        </mc:Fallback>
      </mc:AlternateContent>
      <p:sp>
        <p:nvSpPr>
          <p:cNvPr id="10" name="Rectangle 3"/>
          <p:cNvSpPr txBox="1">
            <a:spLocks noChangeArrowheads="1"/>
          </p:cNvSpPr>
          <p:nvPr/>
        </p:nvSpPr>
        <p:spPr bwMode="auto">
          <a:xfrm>
            <a:off x="182880" y="3657600"/>
            <a:ext cx="835152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For most </a:t>
            </a:r>
            <a:r>
              <a:rPr lang="en-US" altLang="en-US" dirty="0" err="1" smtClean="0"/>
              <a:t>nonisotropic</a:t>
            </a:r>
            <a:r>
              <a:rPr lang="en-US" altLang="en-US" dirty="0" smtClean="0"/>
              <a:t> medical imaging</a:t>
            </a:r>
          </a:p>
        </p:txBody>
      </p:sp>
    </p:spTree>
    <p:extLst>
      <p:ext uri="{BB962C8B-B14F-4D97-AF65-F5344CB8AC3E}">
        <p14:creationId xmlns:p14="http://schemas.microsoft.com/office/powerpoint/2010/main" val="1183553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Local Contrast</a:t>
            </a:r>
          </a:p>
        </p:txBody>
      </p:sp>
      <p:cxnSp>
        <p:nvCxnSpPr>
          <p:cNvPr id="11" name="Straight Connector 10"/>
          <p:cNvCxnSpPr/>
          <p:nvPr/>
        </p:nvCxnSpPr>
        <p:spPr>
          <a:xfrm>
            <a:off x="0" y="838200"/>
            <a:ext cx="9144000" cy="76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52400" y="106680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Detecting a tumor in a liver requires local contrast. </a:t>
            </a:r>
          </a:p>
        </p:txBody>
      </p:sp>
      <mc:AlternateContent xmlns:mc="http://schemas.openxmlformats.org/markup-compatibility/2006" xmlns:a14="http://schemas.microsoft.com/office/drawing/2010/main">
        <mc:Choice Requires="a14">
          <p:sp>
            <p:nvSpPr>
              <p:cNvPr id="6" name="TextBox 5"/>
              <p:cNvSpPr txBox="1"/>
              <p:nvPr/>
            </p:nvSpPr>
            <p:spPr>
              <a:xfrm>
                <a:off x="983512" y="1905000"/>
                <a:ext cx="2362200" cy="9126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𝐶</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𝑏</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𝑏</m:t>
                              </m:r>
                            </m:sub>
                          </m:sSub>
                        </m:den>
                      </m:f>
                    </m:oMath>
                  </m:oMathPara>
                </a14:m>
                <a:endParaRPr lang="en-US" sz="2800" b="0" i="1" dirty="0" smtClean="0">
                  <a:latin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3512" y="1905000"/>
                <a:ext cx="2362200" cy="912622"/>
              </a:xfrm>
              <a:prstGeom prst="rect">
                <a:avLst/>
              </a:prstGeom>
              <a:blipFill rotWithShape="0">
                <a:blip r:embed="rId2"/>
                <a:stretch>
                  <a:fillRect/>
                </a:stretch>
              </a:blipFill>
            </p:spPr>
            <p:txBody>
              <a:bodyPr/>
              <a:lstStyle/>
              <a:p>
                <a:r>
                  <a:rPr lang="en-US">
                    <a:noFill/>
                  </a:rPr>
                  <a:t> </a:t>
                </a:r>
              </a:p>
            </p:txBody>
          </p:sp>
        </mc:Fallback>
      </mc:AlternateContent>
      <p:sp>
        <p:nvSpPr>
          <p:cNvPr id="10" name="Rectangle 3"/>
          <p:cNvSpPr txBox="1">
            <a:spLocks noChangeArrowheads="1"/>
          </p:cNvSpPr>
          <p:nvPr/>
        </p:nvSpPr>
        <p:spPr bwMode="auto">
          <a:xfrm>
            <a:off x="152400" y="3886200"/>
            <a:ext cx="873252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solidFill>
                  <a:srgbClr val="0000FF"/>
                </a:solidFill>
              </a:rPr>
              <a:t>Example</a:t>
            </a:r>
          </a:p>
          <a:p>
            <a:pPr marL="0" lvl="1" indent="0" eaLnBrk="1" hangingPunct="1">
              <a:lnSpc>
                <a:spcPct val="90000"/>
              </a:lnSpc>
              <a:buFontTx/>
              <a:buNone/>
              <a:defRPr/>
            </a:pPr>
            <a:r>
              <a:rPr lang="en-US" altLang="en-US" dirty="0" smtClean="0"/>
              <a:t>Consider an image showing an organ with intensity </a:t>
            </a:r>
            <a:r>
              <a:rPr lang="en-US" altLang="en-US" i="1" dirty="0" smtClean="0">
                <a:latin typeface="Times New Roman" panose="02020603050405020304" pitchFamily="18" charset="0"/>
                <a:cs typeface="Times New Roman" panose="02020603050405020304" pitchFamily="18" charset="0"/>
              </a:rPr>
              <a:t>I</a:t>
            </a:r>
            <a:r>
              <a:rPr lang="en-US" altLang="en-US" i="1" baseline="-25000" dirty="0" smtClean="0">
                <a:latin typeface="Times New Roman" panose="02020603050405020304" pitchFamily="18" charset="0"/>
                <a:cs typeface="Times New Roman" panose="02020603050405020304" pitchFamily="18" charset="0"/>
              </a:rPr>
              <a:t>0</a:t>
            </a:r>
            <a:r>
              <a:rPr lang="en-US" altLang="en-US" dirty="0" smtClean="0"/>
              <a:t> and a tumor with intensity </a:t>
            </a:r>
            <a:r>
              <a:rPr lang="en-US" altLang="en-US" i="1" dirty="0" smtClean="0">
                <a:latin typeface="Times New Roman" panose="02020603050405020304" pitchFamily="18" charset="0"/>
                <a:cs typeface="Times New Roman" panose="02020603050405020304" pitchFamily="18" charset="0"/>
              </a:rPr>
              <a:t>I</a:t>
            </a:r>
            <a:r>
              <a:rPr lang="en-US" altLang="en-US" i="1" baseline="-25000" dirty="0" smtClean="0">
                <a:latin typeface="Times New Roman" panose="02020603050405020304" pitchFamily="18" charset="0"/>
                <a:cs typeface="Times New Roman" panose="02020603050405020304" pitchFamily="18" charset="0"/>
              </a:rPr>
              <a:t>t</a:t>
            </a:r>
            <a:r>
              <a:rPr lang="en-US" altLang="en-US" dirty="0" smtClean="0"/>
              <a:t> &gt; </a:t>
            </a:r>
            <a:r>
              <a:rPr lang="en-US" altLang="en-US" i="1" dirty="0" smtClean="0">
                <a:latin typeface="Times New Roman" panose="02020603050405020304" pitchFamily="18" charset="0"/>
                <a:cs typeface="Times New Roman" panose="02020603050405020304" pitchFamily="18" charset="0"/>
              </a:rPr>
              <a:t>I</a:t>
            </a:r>
            <a:r>
              <a:rPr lang="en-US" altLang="en-US" i="1" baseline="-25000" dirty="0" smtClean="0">
                <a:latin typeface="Times New Roman" panose="02020603050405020304" pitchFamily="18" charset="0"/>
                <a:cs typeface="Times New Roman" panose="02020603050405020304" pitchFamily="18" charset="0"/>
              </a:rPr>
              <a:t>0</a:t>
            </a:r>
            <a:r>
              <a:rPr lang="en-US" altLang="en-US" dirty="0" smtClean="0"/>
              <a:t>. </a:t>
            </a:r>
          </a:p>
          <a:p>
            <a:pPr marL="0" lvl="1" indent="0" eaLnBrk="1" hangingPunct="1">
              <a:lnSpc>
                <a:spcPct val="90000"/>
              </a:lnSpc>
              <a:buFontTx/>
              <a:buNone/>
              <a:defRPr/>
            </a:pPr>
            <a:r>
              <a:rPr lang="en-US" altLang="en-US" dirty="0" smtClean="0">
                <a:solidFill>
                  <a:srgbClr val="CC0000"/>
                </a:solidFill>
              </a:rPr>
              <a:t>What is the local contrast of the tumor? If we add a constant intensity </a:t>
            </a:r>
            <a:r>
              <a:rPr lang="en-US" altLang="en-US" i="1" dirty="0" err="1" smtClean="0">
                <a:solidFill>
                  <a:srgbClr val="CC0000"/>
                </a:solidFill>
                <a:latin typeface="Times New Roman" panose="02020603050405020304" pitchFamily="18" charset="0"/>
                <a:cs typeface="Times New Roman" panose="02020603050405020304" pitchFamily="18" charset="0"/>
              </a:rPr>
              <a:t>I</a:t>
            </a:r>
            <a:r>
              <a:rPr lang="en-US" altLang="en-US" i="1" baseline="-25000" dirty="0" err="1" smtClean="0">
                <a:solidFill>
                  <a:srgbClr val="CC0000"/>
                </a:solidFill>
                <a:latin typeface="Times New Roman" panose="02020603050405020304" pitchFamily="18" charset="0"/>
                <a:cs typeface="Times New Roman" panose="02020603050405020304" pitchFamily="18" charset="0"/>
              </a:rPr>
              <a:t>c</a:t>
            </a:r>
            <a:r>
              <a:rPr lang="en-US" altLang="en-US" dirty="0" smtClean="0">
                <a:solidFill>
                  <a:srgbClr val="CC0000"/>
                </a:solidFill>
              </a:rPr>
              <a:t> &gt; 0 to the image, what is the local contrast? Is the local contrast improved?</a:t>
            </a:r>
          </a:p>
        </p:txBody>
      </p:sp>
      <p:pic>
        <p:nvPicPr>
          <p:cNvPr id="8" name="Picture 2" descr="AAESKXJ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771705"/>
            <a:ext cx="3311525" cy="224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772400" y="1771706"/>
            <a:ext cx="1075552" cy="1253574"/>
          </a:xfrm>
          <a:prstGeom prst="rect">
            <a:avLst/>
          </a:prstGeom>
        </p:spPr>
      </p:pic>
    </p:spTree>
    <p:extLst>
      <p:ext uri="{BB962C8B-B14F-4D97-AF65-F5344CB8AC3E}">
        <p14:creationId xmlns:p14="http://schemas.microsoft.com/office/powerpoint/2010/main" val="699487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6150</TotalTime>
  <Words>2278</Words>
  <Application>Microsoft Office PowerPoint</Application>
  <PresentationFormat>On-screen Show (4:3)</PresentationFormat>
  <Paragraphs>304</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Cambria Math</vt:lpstr>
      <vt:lpstr>Times</vt:lpstr>
      <vt:lpstr>Times New Roman</vt:lpstr>
      <vt:lpstr>Verdana</vt:lpstr>
      <vt:lpstr>Default Design</vt:lpstr>
      <vt:lpstr>Image Quality Chapter 3</vt:lpstr>
      <vt:lpstr>Image Quality Factors</vt:lpstr>
      <vt:lpstr>Contrast</vt:lpstr>
      <vt:lpstr>Output Image Modulation</vt:lpstr>
      <vt:lpstr>Modulation Transfer Function (MTF)</vt:lpstr>
      <vt:lpstr>Modulation Transfer Function (MTF)</vt:lpstr>
      <vt:lpstr>Modulation Transfer Function (MTF)</vt:lpstr>
      <vt:lpstr>MTF for Nonisotropic System</vt:lpstr>
      <vt:lpstr>Local Contrast</vt:lpstr>
      <vt:lpstr>Resolution</vt:lpstr>
      <vt:lpstr>Line Spread Function (LSF)</vt:lpstr>
      <vt:lpstr>Line Spread Function (LSF)</vt:lpstr>
      <vt:lpstr>Full Width at Half Maximum (FWHM)</vt:lpstr>
      <vt:lpstr>Resolution &amp; Modulation Transfer Fun.</vt:lpstr>
      <vt:lpstr>Resolution &amp; Modulation Transfer Fun.</vt:lpstr>
      <vt:lpstr>Resolution &amp; Modulation Transfer Fun.</vt:lpstr>
      <vt:lpstr>Subsystem Cascade</vt:lpstr>
      <vt:lpstr>Subsystem Cascade</vt:lpstr>
      <vt:lpstr>Subsystem Cascade</vt:lpstr>
      <vt:lpstr>Resolution Tool (bar phantom)</vt:lpstr>
      <vt:lpstr>Noise</vt:lpstr>
      <vt:lpstr>Noise</vt:lpstr>
      <vt:lpstr>Continuous Random Variables</vt:lpstr>
      <vt:lpstr>Uniform Random Variable</vt:lpstr>
      <vt:lpstr>Gaussian Random Variable</vt:lpstr>
      <vt:lpstr>PowerPoint Presentation</vt:lpstr>
      <vt:lpstr>Discrete Random Variables</vt:lpstr>
      <vt:lpstr>Poisson Random Variables</vt:lpstr>
      <vt:lpstr>Poisson Random Variables</vt:lpstr>
      <vt:lpstr>Exponential Random Variables</vt:lpstr>
      <vt:lpstr>Independent Random Variables</vt:lpstr>
      <vt:lpstr>Independent Random Variables</vt:lpstr>
      <vt:lpstr>Signal-to-Noise Ration (SNR)</vt:lpstr>
      <vt:lpstr>Amplitude SNR</vt:lpstr>
      <vt:lpstr>Power SNR</vt:lpstr>
      <vt:lpstr>Differential SNR</vt:lpstr>
      <vt:lpstr>Differential SNR</vt:lpstr>
      <vt:lpstr>Sampling</vt:lpstr>
      <vt:lpstr>Sampling</vt:lpstr>
      <vt:lpstr>Sampling</vt:lpstr>
      <vt:lpstr>Signal Mode for Sampling</vt:lpstr>
      <vt:lpstr>Nyquist Sampling Theorem</vt:lpstr>
      <vt:lpstr>Anti-Aliasing Filters</vt:lpstr>
      <vt:lpstr>Problem 3.22</vt:lpstr>
      <vt:lpstr>Other Effects</vt:lpstr>
      <vt:lpstr>Other Effects</vt:lpstr>
      <vt:lpstr>Accuracy</vt:lpstr>
      <vt:lpstr>Quantitative Accuracy</vt:lpstr>
      <vt:lpstr>Diagnostic Accuracy</vt:lpstr>
      <vt:lpstr>Sensitivity and Specificity</vt:lpstr>
      <vt:lpstr>Maximizing Diagnostic Accuracy</vt:lpstr>
      <vt:lpstr>Diagnostic Accuracy</vt:lpstr>
      <vt:lpstr>Diagnostic Accuracy is not Enough</vt:lpstr>
      <vt:lpstr>Problem 3.21</vt:lpstr>
    </vt:vector>
  </TitlesOfParts>
  <Company>University of Central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 Basic Imaging Principles</dc:title>
  <dc:creator>mbingabr</dc:creator>
  <cp:lastModifiedBy>Mohamed Bingabr</cp:lastModifiedBy>
  <cp:revision>378</cp:revision>
  <cp:lastPrinted>2014-09-29T19:11:09Z</cp:lastPrinted>
  <dcterms:created xsi:type="dcterms:W3CDTF">2007-01-09T03:17:48Z</dcterms:created>
  <dcterms:modified xsi:type="dcterms:W3CDTF">2015-09-23T03:32:06Z</dcterms:modified>
</cp:coreProperties>
</file>