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66" r:id="rId3"/>
    <p:sldId id="320" r:id="rId4"/>
    <p:sldId id="267" r:id="rId5"/>
    <p:sldId id="321" r:id="rId6"/>
    <p:sldId id="324" r:id="rId7"/>
    <p:sldId id="322" r:id="rId8"/>
    <p:sldId id="323" r:id="rId9"/>
    <p:sldId id="367" r:id="rId10"/>
    <p:sldId id="368" r:id="rId11"/>
    <p:sldId id="369" r:id="rId12"/>
    <p:sldId id="370" r:id="rId13"/>
    <p:sldId id="325" r:id="rId14"/>
    <p:sldId id="371" r:id="rId15"/>
    <p:sldId id="326" r:id="rId16"/>
    <p:sldId id="373" r:id="rId17"/>
    <p:sldId id="398" r:id="rId18"/>
    <p:sldId id="374" r:id="rId19"/>
    <p:sldId id="375" r:id="rId20"/>
    <p:sldId id="376" r:id="rId21"/>
    <p:sldId id="327" r:id="rId22"/>
    <p:sldId id="328" r:id="rId23"/>
    <p:sldId id="329" r:id="rId24"/>
    <p:sldId id="330" r:id="rId25"/>
    <p:sldId id="377" r:id="rId26"/>
    <p:sldId id="378" r:id="rId27"/>
    <p:sldId id="379" r:id="rId28"/>
    <p:sldId id="380" r:id="rId29"/>
    <p:sldId id="381" r:id="rId30"/>
    <p:sldId id="382" r:id="rId31"/>
    <p:sldId id="331" r:id="rId32"/>
    <p:sldId id="332" r:id="rId33"/>
    <p:sldId id="333" r:id="rId34"/>
    <p:sldId id="383" r:id="rId35"/>
    <p:sldId id="334" r:id="rId36"/>
    <p:sldId id="384" r:id="rId37"/>
    <p:sldId id="397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5" r:id="rId48"/>
    <p:sldId id="396" r:id="rId49"/>
    <p:sldId id="394" r:id="rId50"/>
    <p:sldId id="365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8D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E8FB5-80ED-40C0-98E8-758AC8B07D74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93D9B-228D-48F9-AE5C-6D0BE3766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5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3D9B-228D-48F9-AE5C-6D0BE3766A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8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103CA-DED7-43F8-99F6-887D897389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22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889F5-22D7-44E0-B507-81AE31321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88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32FA0-7841-465E-A544-0A8DDC673E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07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51B5-725A-41A6-BBF7-8141B9ACF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6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56EA0-002C-4AB7-9106-E8D82E52A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25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E7298-1EA7-4318-B8B4-D548EB521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25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EBC69-02F1-4A9B-8E0F-30B4A44A0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63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C5B37-FEF8-404E-8152-C622B7DBD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40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5BDD8-2E37-4F58-B948-7FA092106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86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C5938-DC05-412C-9D43-10E5EA0B33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14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796C6-8AE7-4CD0-AC8E-FD04CB2FC4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24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A70C3CC-3B4D-4234-A352-0BE06C60B7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4400" dirty="0" smtClean="0">
                <a:solidFill>
                  <a:schemeClr val="accent6"/>
                </a:solidFill>
              </a:rPr>
              <a:t>Physics of Radiography</a:t>
            </a:r>
            <a:br>
              <a:rPr lang="en-US" altLang="en-US" sz="4400" dirty="0" smtClean="0">
                <a:solidFill>
                  <a:schemeClr val="accent6"/>
                </a:solidFill>
              </a:rPr>
            </a:br>
            <a:r>
              <a:rPr lang="en-US" altLang="en-US" sz="4400" dirty="0">
                <a:solidFill>
                  <a:schemeClr val="accent6"/>
                </a:solidFill>
              </a:rPr>
              <a:t>Chapter 4</a:t>
            </a:r>
            <a:endParaRPr lang="en-US" altLang="en-US" sz="4400" dirty="0" smtClean="0">
              <a:solidFill>
                <a:schemeClr val="accent6"/>
              </a:solidFill>
            </a:endParaRPr>
          </a:p>
        </p:txBody>
      </p:sp>
      <p:sp>
        <p:nvSpPr>
          <p:cNvPr id="2051" name="Rectangle 2"/>
          <p:cNvSpPr txBox="1">
            <a:spLocks noChangeArrowheads="1"/>
          </p:cNvSpPr>
          <p:nvPr/>
        </p:nvSpPr>
        <p:spPr bwMode="auto">
          <a:xfrm>
            <a:off x="533400" y="3635375"/>
            <a:ext cx="80772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accent2"/>
                </a:solidFill>
              </a:rPr>
              <a:t>Biomedical Engineering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858000" cy="990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Dr. Mohamed Bingabr</a:t>
            </a:r>
          </a:p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University of Central Oklahoma</a:t>
            </a:r>
            <a:endParaRPr lang="en-US" altLang="en-US" sz="20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Atomic Structure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76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066800"/>
            <a:ext cx="8763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/>
              <a:t>The electron orbiting the nucleus are organized into orbits (shells K L M N).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800" dirty="0"/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/>
              <a:t>Electrons are restricted to specific quantum states within each shell.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800" dirty="0" smtClean="0"/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/>
              <a:t>The maximum number of electrons per shell is given by 2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, where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/>
              <a:t> is the shell number (K=1, … N=4).</a:t>
            </a:r>
          </a:p>
        </p:txBody>
      </p:sp>
      <p:pic>
        <p:nvPicPr>
          <p:cNvPr id="19" name="Picture 2" descr="AAESKYB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299" y="3962400"/>
            <a:ext cx="271650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90500" y="4000500"/>
            <a:ext cx="5829301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/>
              <a:t>Atom is in the ground state when electrons are in the lowest orbital shells and within the lowest energy quantum states within each shell.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67400" y="6172200"/>
                <a:ext cx="834074" cy="53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6172200"/>
                <a:ext cx="834074" cy="5316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0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Electron Binding Energy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76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990600"/>
            <a:ext cx="8763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It is more favorable for an electron to be bound in an atom rather than to be free.</a:t>
            </a:r>
            <a:endParaRPr lang="en-US" altLang="en-US" dirty="0"/>
          </a:p>
          <a:p>
            <a:pPr marL="457200" lvl="1" indent="-457200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Electron binding energy is specified in units of electron volts (eV).</a:t>
            </a:r>
          </a:p>
          <a:p>
            <a:pPr marL="457200" lvl="1" indent="-457200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1 eV is equal to the kinetic energy gained by an electron when accelerated across one volt potential.</a:t>
            </a:r>
          </a:p>
          <a:p>
            <a:pPr marL="457200" lvl="1" indent="-457200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1 eV = 1.6x10</a:t>
            </a:r>
            <a:r>
              <a:rPr lang="en-US" altLang="en-US" baseline="30000" dirty="0" smtClean="0"/>
              <a:t>-12</a:t>
            </a:r>
            <a:r>
              <a:rPr lang="en-US" altLang="en-US" dirty="0" smtClean="0"/>
              <a:t> ergs = 1.6 x10</a:t>
            </a:r>
            <a:r>
              <a:rPr lang="en-US" altLang="en-US" baseline="30000" dirty="0" smtClean="0"/>
              <a:t>-19</a:t>
            </a:r>
            <a:r>
              <a:rPr lang="en-US" altLang="en-US" dirty="0" smtClean="0"/>
              <a:t> J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1000" dirty="0" smtClean="0">
              <a:solidFill>
                <a:srgbClr val="CC0000"/>
              </a:solidFill>
            </a:endParaRP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>
                <a:solidFill>
                  <a:srgbClr val="3C38DC"/>
                </a:solidFill>
              </a:rPr>
              <a:t>Binding energy facts:</a:t>
            </a:r>
          </a:p>
          <a:p>
            <a:pPr marL="5143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dirty="0" smtClean="0"/>
              <a:t>depends on the element, </a:t>
            </a:r>
          </a:p>
          <a:p>
            <a:pPr marL="5143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dirty="0" smtClean="0"/>
              <a:t>depends on the shell at which electron resides.</a:t>
            </a:r>
          </a:p>
          <a:p>
            <a:pPr marL="5143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dirty="0" smtClean="0"/>
              <a:t>decreases with increasing shell number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1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Electron Binding Energy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990600"/>
            <a:ext cx="8763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/>
              <a:t>“</a:t>
            </a:r>
            <a:r>
              <a:rPr lang="en-US" altLang="en-US" dirty="0" smtClean="0">
                <a:solidFill>
                  <a:srgbClr val="CC0000"/>
                </a:solidFill>
              </a:rPr>
              <a:t>average</a:t>
            </a:r>
            <a:r>
              <a:rPr lang="en-US" altLang="en-US" dirty="0" smtClean="0"/>
              <a:t>” binding energy is specified by the average binding energy of the electrons in a given atom.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800" dirty="0" smtClean="0"/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/>
              <a:t>Average binding energy of: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800" dirty="0" smtClean="0"/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/>
              <a:t>Hydrogen = 13.6 eV		Air = 34 eV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/>
              <a:t>Lead = 1 </a:t>
            </a:r>
            <a:r>
              <a:rPr lang="en-US" altLang="en-US" dirty="0" err="1" smtClean="0"/>
              <a:t>keV</a:t>
            </a:r>
            <a:r>
              <a:rPr lang="en-US" altLang="en-US" dirty="0"/>
              <a:t>	</a:t>
            </a:r>
            <a:r>
              <a:rPr lang="en-US" altLang="en-US" dirty="0" smtClean="0"/>
              <a:t>		Tungsten = 4 </a:t>
            </a:r>
            <a:r>
              <a:rPr lang="en-US" altLang="en-US" dirty="0" err="1" smtClean="0"/>
              <a:t>keV</a:t>
            </a:r>
            <a:endParaRPr lang="en-US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4114800"/>
            <a:ext cx="8915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>
                <a:solidFill>
                  <a:srgbClr val="3C38DC"/>
                </a:solidFill>
              </a:rPr>
              <a:t>Example</a:t>
            </a:r>
            <a:r>
              <a:rPr lang="en-US" altLang="en-US" dirty="0" smtClean="0"/>
              <a:t>:</a:t>
            </a:r>
            <a:r>
              <a:rPr lang="en-US" altLang="en-US" dirty="0" smtClean="0">
                <a:solidFill>
                  <a:srgbClr val="CC0000"/>
                </a:solidFill>
              </a:rPr>
              <a:t> </a:t>
            </a:r>
            <a:r>
              <a:rPr lang="en-US" altLang="en-US" dirty="0" smtClean="0"/>
              <a:t>Suppose an electron is accelerated within a vacuum from a heated cathode held at ground potential to an anode held at 120 kV (DC).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/>
              <a:t>If the anode is made of tungsten, </a:t>
            </a:r>
            <a:r>
              <a:rPr lang="en-US" altLang="en-US" dirty="0" smtClean="0">
                <a:solidFill>
                  <a:srgbClr val="CC0000"/>
                </a:solidFill>
              </a:rPr>
              <a:t>what is the maximum number of tungsten atoms that can be ionized on average?</a:t>
            </a:r>
          </a:p>
        </p:txBody>
      </p:sp>
    </p:spTree>
    <p:extLst>
      <p:ext uri="{BB962C8B-B14F-4D97-AF65-F5344CB8AC3E}">
        <p14:creationId xmlns:p14="http://schemas.microsoft.com/office/powerpoint/2010/main" val="10164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Ionization and Excitation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8915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>
                <a:solidFill>
                  <a:srgbClr val="3C38DC"/>
                </a:solidFill>
              </a:rPr>
              <a:t>Ionization</a:t>
            </a:r>
            <a:r>
              <a:rPr lang="en-US" altLang="en-US" dirty="0" smtClean="0"/>
              <a:t>: If radiation (particulate or EM) transfers energy to an orbiting electron which is equal to or greater than that electron’s binding energy, then the electron is ejected from the atom. 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/>
              <a:t>The positive charged atom and the ejected electron are called an </a:t>
            </a:r>
            <a:r>
              <a:rPr lang="en-US" altLang="en-US" i="1" dirty="0" smtClean="0">
                <a:solidFill>
                  <a:srgbClr val="CC0000"/>
                </a:solidFill>
              </a:rPr>
              <a:t>ion pair</a:t>
            </a:r>
            <a:r>
              <a:rPr lang="en-US" altLang="en-US" dirty="0" smtClean="0"/>
              <a:t>.</a:t>
            </a:r>
          </a:p>
        </p:txBody>
      </p:sp>
      <p:pic>
        <p:nvPicPr>
          <p:cNvPr id="12" name="Picture 2" descr="AAESKYC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5257800" cy="26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8600" y="3810000"/>
            <a:ext cx="3733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/>
              <a:t>Radiation with energy greater than 13.6 eV is considered ionizing.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5943600"/>
            <a:ext cx="87630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/>
              <a:t>The ionization radiation used in medical imaging has energies ranging from 25 </a:t>
            </a:r>
            <a:r>
              <a:rPr lang="en-US" altLang="en-US" sz="2800" dirty="0" err="1"/>
              <a:t>keV</a:t>
            </a:r>
            <a:r>
              <a:rPr lang="en-US" altLang="en-US" sz="2800" dirty="0"/>
              <a:t> to 500 </a:t>
            </a:r>
            <a:r>
              <a:rPr lang="en-US" altLang="en-US" sz="2800" dirty="0" err="1"/>
              <a:t>keV</a:t>
            </a:r>
            <a:r>
              <a:rPr lang="en-US" alt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94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Ionization and Excitation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295400"/>
            <a:ext cx="8915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>
                <a:solidFill>
                  <a:srgbClr val="3C38DC"/>
                </a:solidFill>
              </a:rPr>
              <a:t>Excitation</a:t>
            </a:r>
            <a:r>
              <a:rPr lang="en-US" altLang="en-US" dirty="0" smtClean="0"/>
              <a:t>: If the radiation energy is less than the binding energy of electron, then the electron is excited and raised to a higher energy state (to more outer orbit) but is not ejected. 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900" dirty="0" smtClean="0"/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/>
              <a:t>In both excitation and ionization, an electron shell is left with a “</a:t>
            </a:r>
            <a:r>
              <a:rPr lang="en-US" altLang="en-US" dirty="0" smtClean="0">
                <a:solidFill>
                  <a:srgbClr val="CC0000"/>
                </a:solidFill>
              </a:rPr>
              <a:t>hole</a:t>
            </a:r>
            <a:r>
              <a:rPr lang="en-US" altLang="en-US" dirty="0" smtClean="0"/>
              <a:t>” that must be filled in order to return the atom to a lower energy. 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900" dirty="0" smtClean="0"/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/>
              <a:t>The filling of these holes comprises an important source of secondary radiation called </a:t>
            </a:r>
            <a:r>
              <a:rPr lang="en-US" altLang="en-US" b="1" i="1" dirty="0" smtClean="0">
                <a:solidFill>
                  <a:srgbClr val="CC0000"/>
                </a:solidFill>
              </a:rPr>
              <a:t>characteristic radiation</a:t>
            </a:r>
            <a:r>
              <a:rPr lang="en-US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96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Forms of </a:t>
            </a:r>
            <a:r>
              <a:rPr lang="en-US" altLang="en-US" sz="4000" smtClean="0">
                <a:solidFill>
                  <a:schemeClr val="accent2"/>
                </a:solidFill>
              </a:rPr>
              <a:t>Ionizing Radiation</a:t>
            </a:r>
            <a:endParaRPr lang="en-US" altLang="en-US" sz="4000" dirty="0" smtClean="0">
              <a:solidFill>
                <a:schemeClr val="accent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8610600" cy="107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Particulate (electron, proton, alpha, or neutron)</a:t>
            </a:r>
          </a:p>
          <a:p>
            <a:pPr marL="4572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Electromagnetic (x-ray, gamma ray)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2446996"/>
            <a:ext cx="8610600" cy="319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>
                <a:solidFill>
                  <a:srgbClr val="3C38DC"/>
                </a:solidFill>
              </a:rPr>
              <a:t>Particulate ionizing radiation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/>
              <a:t>Particles possess enough kinetic energy to ionize an atom. 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endParaRPr lang="en-US" altLang="en-US" sz="1000" dirty="0" smtClean="0"/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/>
              <a:t>Particles involved in medical imaging are electrons, positrons, and alpha.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endParaRPr lang="en-US" altLang="en-US" sz="1000" dirty="0" smtClean="0"/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/>
              <a:t>In projection radiography we consider only electrons.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97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Particulate Ionizing Radiation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00267" y="4129674"/>
                <a:ext cx="29581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KE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267" y="4129674"/>
                <a:ext cx="295811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0" y="1548272"/>
                <a:ext cx="2676758" cy="9188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548272"/>
                <a:ext cx="2676758" cy="9188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14332" y="5105374"/>
            <a:ext cx="9143999" cy="53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/>
              <a:t>When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 smtClean="0"/>
              <a:t> is small relative to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 smtClean="0"/>
              <a:t>, the kinetic energy reduce to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43200" y="5780297"/>
                <a:ext cx="1949316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KE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780297"/>
                <a:ext cx="1949316" cy="8066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23952" y="1014492"/>
            <a:ext cx="7131952" cy="1255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sz="2800" dirty="0" smtClean="0">
                <a:solidFill>
                  <a:srgbClr val="3C38DC"/>
                </a:solidFill>
              </a:rPr>
              <a:t>Einstein’s mass-energy equivalence Theory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endParaRPr lang="en-US" altLang="en-US" sz="2800" dirty="0" smtClean="0">
              <a:solidFill>
                <a:srgbClr val="3C38DC"/>
              </a:solidFill>
            </a:endParaRP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sz="2800" dirty="0" smtClean="0">
                <a:solidFill>
                  <a:srgbClr val="3C38DC"/>
                </a:solidFill>
              </a:rPr>
              <a:t>		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324" y="3565717"/>
            <a:ext cx="250260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sz="2800" dirty="0">
                <a:solidFill>
                  <a:srgbClr val="3C38DC"/>
                </a:solidFill>
              </a:rPr>
              <a:t>Kinetic Energy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39043" y="2690962"/>
            <a:ext cx="8587964" cy="59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dirty="0" smtClean="0"/>
              <a:t> is the mass at rest, for electron it is 9.11x10</a:t>
            </a:r>
            <a:r>
              <a:rPr lang="en-US" altLang="en-US" baseline="30000" dirty="0" smtClean="0"/>
              <a:t>-31</a:t>
            </a:r>
            <a:r>
              <a:rPr lang="en-US" altLang="en-US" dirty="0" smtClean="0"/>
              <a:t> kg. </a:t>
            </a:r>
          </a:p>
        </p:txBody>
      </p:sp>
    </p:spTree>
    <p:extLst>
      <p:ext uri="{BB962C8B-B14F-4D97-AF65-F5344CB8AC3E}">
        <p14:creationId xmlns:p14="http://schemas.microsoft.com/office/powerpoint/2010/main" val="10077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Particulate Ionizing Radiation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6261" y="1447800"/>
            <a:ext cx="869147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>
                <a:solidFill>
                  <a:srgbClr val="3C38DC"/>
                </a:solidFill>
              </a:rPr>
              <a:t>Example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/>
              <a:t>Consider an electron that has been accelerated between a cathode and anode held at a 120 kV potential difference. Assume the situation is nonrelativistic. </a:t>
            </a:r>
            <a:r>
              <a:rPr lang="en-US" altLang="en-US" dirty="0" smtClean="0">
                <a:solidFill>
                  <a:srgbClr val="CC0000"/>
                </a:solidFill>
              </a:rPr>
              <a:t>What is the speed of the electron when it “slams” into the anode?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136" y="4038600"/>
            <a:ext cx="5510419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indent="-457200" eaLnBrk="1" hangingPunct="1">
              <a:lnSpc>
                <a:spcPct val="90000"/>
              </a:lnSpc>
              <a:defRPr/>
            </a:pPr>
            <a:r>
              <a:rPr lang="en-US" altLang="en-US" sz="2800" dirty="0"/>
              <a:t>1 eV = </a:t>
            </a:r>
            <a:r>
              <a:rPr lang="en-US" altLang="en-US" sz="2800" dirty="0" smtClean="0"/>
              <a:t>1.6 </a:t>
            </a:r>
            <a:r>
              <a:rPr lang="en-US" altLang="en-US" sz="2800" dirty="0"/>
              <a:t>x10</a:t>
            </a:r>
            <a:r>
              <a:rPr lang="en-US" altLang="en-US" sz="2800" baseline="30000" dirty="0"/>
              <a:t>-19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J</a:t>
            </a:r>
          </a:p>
          <a:p>
            <a:pPr lvl="1" indent="-457200"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mass of electron = 9.11 x 10</a:t>
            </a:r>
            <a:r>
              <a:rPr lang="en-US" altLang="en-US" sz="2800" baseline="30000" dirty="0" smtClean="0"/>
              <a:t>-31</a:t>
            </a:r>
            <a:r>
              <a:rPr lang="en-US" altLang="en-US" sz="2800" dirty="0" smtClean="0"/>
              <a:t> kg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65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Electromagnetic Ionizing Radiation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912" y="990600"/>
            <a:ext cx="9086088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/>
              <a:t>EM radiation comprises an electric wave and a magnetic wave traveling together at right angles to each other. 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>
                <a:solidFill>
                  <a:srgbClr val="3C38DC"/>
                </a:solidFill>
              </a:rPr>
              <a:t>Examples</a:t>
            </a:r>
            <a:r>
              <a:rPr lang="en-US" altLang="en-US" dirty="0" smtClean="0"/>
              <a:t>: radio waves, microwaves, infrared light, visible light, ultraviolet light, x-rays, and gamma rays.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endParaRPr lang="en-US" altLang="en-US" sz="800" dirty="0"/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/>
              <a:t>- When EM radiation is conceptualized as “</a:t>
            </a:r>
            <a:r>
              <a:rPr lang="en-US" altLang="en-US" dirty="0" smtClean="0">
                <a:solidFill>
                  <a:srgbClr val="C00000"/>
                </a:solidFill>
              </a:rPr>
              <a:t>packets</a:t>
            </a:r>
            <a:r>
              <a:rPr lang="en-US" altLang="en-US" dirty="0" smtClean="0"/>
              <a:t>” of energy termed photons, then the energy is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/>
              <a:t>	</a:t>
            </a:r>
            <a:r>
              <a:rPr lang="en-US" altLang="en-US" dirty="0" smtClean="0"/>
              <a:t>	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E=</a:t>
            </a: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</a:t>
            </a:r>
            <a:r>
              <a:rPr lang="en-US" altLang="en-US" dirty="0" smtClean="0"/>
              <a:t>, 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/>
              <a:t>where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 smtClean="0"/>
              <a:t> = 6.626x10</a:t>
            </a:r>
            <a:r>
              <a:rPr lang="en-US" altLang="en-US" baseline="30000" dirty="0" smtClean="0"/>
              <a:t>-34</a:t>
            </a:r>
            <a:r>
              <a:rPr lang="en-US" altLang="en-US" dirty="0" smtClean="0"/>
              <a:t> joules-sec is Plank’s constant and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dirty="0" smtClean="0"/>
              <a:t> is the frequency of radiation in Hz.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endParaRPr lang="en-US" altLang="en-US" sz="800" dirty="0" smtClean="0"/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/>
              <a:t>- When EM radiation is considered as “</a:t>
            </a:r>
            <a:r>
              <a:rPr lang="en-US" altLang="en-US" dirty="0" smtClean="0">
                <a:solidFill>
                  <a:srgbClr val="C00000"/>
                </a:solidFill>
              </a:rPr>
              <a:t>wave</a:t>
            </a:r>
            <a:r>
              <a:rPr lang="en-US" altLang="en-US" dirty="0" smtClean="0"/>
              <a:t>” then its wavelength is 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=c/v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65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Electromagnetic Ionizing Radiation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5257800"/>
            <a:ext cx="8915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/>
              <a:t>Gamma rays are created in the nuclei and x-rays are created in the electron clouds of atoms.</a:t>
            </a:r>
          </a:p>
        </p:txBody>
      </p:sp>
      <p:pic>
        <p:nvPicPr>
          <p:cNvPr id="6" name="Picture 2" descr="tab04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2187"/>
            <a:ext cx="8864305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3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Introduction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Ionization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Forms of Ionizing Radiation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Nature and Properties of Ionizing Radiation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Attenuation of Electromagnetic Radiation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Radiation Dosimetry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838200"/>
            <a:ext cx="9144000" cy="76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accent2"/>
                </a:solidFill>
              </a:rPr>
              <a:t>Nature and Properties of Ionizing Radiation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952500"/>
            <a:ext cx="906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/>
              <a:t>The important effects of radiation in medical imaging are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/>
              <a:t>1- forming images and affect the imaging process,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/>
              <a:t>2- contribute to dose that has biological consequence.</a:t>
            </a:r>
          </a:p>
        </p:txBody>
      </p:sp>
      <p:pic>
        <p:nvPicPr>
          <p:cNvPr id="7" name="Picture 2" descr="tab04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1078"/>
            <a:ext cx="6629400" cy="431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4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3800" dirty="0" smtClean="0">
                <a:solidFill>
                  <a:schemeClr val="accent2"/>
                </a:solidFill>
              </a:rPr>
              <a:t>Primary Energetic Electron Interactions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990600"/>
            <a:ext cx="8915400" cy="446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dirty="0"/>
              <a:t>The </a:t>
            </a:r>
            <a:r>
              <a:rPr lang="en-US" dirty="0" smtClean="0"/>
              <a:t>two </a:t>
            </a:r>
            <a:r>
              <a:rPr lang="en-US" dirty="0"/>
              <a:t>main mechanisms by which </a:t>
            </a:r>
            <a:r>
              <a:rPr lang="en-US" altLang="en-US" dirty="0" smtClean="0"/>
              <a:t>Energetic electrons interact and transfer energy to an absorbing medium are </a:t>
            </a:r>
            <a:r>
              <a:rPr lang="en-US" altLang="en-US" i="1" dirty="0" smtClean="0">
                <a:solidFill>
                  <a:srgbClr val="CC0000"/>
                </a:solidFill>
              </a:rPr>
              <a:t>collisional</a:t>
            </a:r>
            <a:r>
              <a:rPr lang="en-US" altLang="en-US" dirty="0" smtClean="0">
                <a:solidFill>
                  <a:srgbClr val="CC0000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i="1" dirty="0">
                <a:solidFill>
                  <a:srgbClr val="CC0000"/>
                </a:solidFill>
              </a:rPr>
              <a:t>radiative</a:t>
            </a:r>
            <a:r>
              <a:rPr lang="en-US" altLang="en-US" dirty="0"/>
              <a:t> </a:t>
            </a:r>
            <a:r>
              <a:rPr lang="en-US" altLang="en-US" dirty="0" smtClean="0"/>
              <a:t>transfer. Radiative interaction produces x-ray used in medical imaging.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endParaRPr lang="en-US" altLang="en-US" sz="800" dirty="0" smtClean="0"/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>
                <a:solidFill>
                  <a:srgbClr val="3C38DC"/>
                </a:solidFill>
              </a:rPr>
              <a:t>1) Collisional transfer </a:t>
            </a:r>
            <a:r>
              <a:rPr lang="en-US" altLang="en-US" dirty="0" smtClean="0"/>
              <a:t>(most common) </a:t>
            </a:r>
          </a:p>
          <a:p>
            <a:pPr marL="457200" lvl="1" indent="-457200" eaLnBrk="1" hangingPunct="1">
              <a:lnSpc>
                <a:spcPct val="90000"/>
              </a:lnSpc>
              <a:defRPr/>
            </a:pPr>
            <a:r>
              <a:rPr lang="en-US" altLang="en-US" sz="2600" dirty="0"/>
              <a:t>P</a:t>
            </a:r>
            <a:r>
              <a:rPr lang="en-US" altLang="en-US" sz="2600" dirty="0" smtClean="0"/>
              <a:t>art of electron’s energy goes to electron orbiting an atom of the medium. When the atom return to its original state it radiates </a:t>
            </a:r>
            <a:r>
              <a:rPr lang="en-US" altLang="en-US" sz="2600" i="1" dirty="0" smtClean="0">
                <a:solidFill>
                  <a:srgbClr val="CC0000"/>
                </a:solidFill>
              </a:rPr>
              <a:t>infrared radiation</a:t>
            </a:r>
            <a:r>
              <a:rPr lang="en-US" altLang="en-US" sz="2600" dirty="0" smtClean="0"/>
              <a:t>.</a:t>
            </a:r>
          </a:p>
          <a:p>
            <a:pPr marL="457200" lvl="1" indent="-457200" eaLnBrk="1" hangingPunct="1">
              <a:lnSpc>
                <a:spcPct val="90000"/>
              </a:lnSpc>
              <a:defRPr/>
            </a:pPr>
            <a:r>
              <a:rPr lang="en-US" altLang="en-US" sz="2600" dirty="0" smtClean="0"/>
              <a:t>Large part of electron’s energy struck an electron in the medium causing it to be a new energetic electron which forms a new path of ionization (</a:t>
            </a:r>
            <a:r>
              <a:rPr lang="en-US" altLang="en-US" sz="2600" i="1" dirty="0" smtClean="0">
                <a:solidFill>
                  <a:srgbClr val="CC0000"/>
                </a:solidFill>
              </a:rPr>
              <a:t>delta ray</a:t>
            </a:r>
            <a:r>
              <a:rPr lang="en-US" altLang="en-US" sz="2600" dirty="0" smtClean="0"/>
              <a:t>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5534735"/>
            <a:ext cx="3767312" cy="1247065"/>
          </a:xfrm>
          <a:prstGeom prst="rect">
            <a:avLst/>
          </a:prstGeom>
        </p:spPr>
      </p:pic>
      <p:pic>
        <p:nvPicPr>
          <p:cNvPr id="6" name="Picture 2" descr="ASSET517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34735"/>
            <a:ext cx="1676401" cy="130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1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3900" dirty="0" smtClean="0">
                <a:solidFill>
                  <a:schemeClr val="accent2"/>
                </a:solidFill>
              </a:rPr>
              <a:t>Radiative Transfer of Energetic Electron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200" y="914400"/>
            <a:ext cx="899160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rgbClr val="3C38DC"/>
                </a:solidFill>
                <a:latin typeface="+mj-lt"/>
              </a:rPr>
              <a:t>2) Radiative transfer</a:t>
            </a:r>
          </a:p>
          <a:p>
            <a:pPr lvl="1" indent="-457200"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latin typeface="+mj-lt"/>
              </a:rPr>
              <a:t>The </a:t>
            </a:r>
            <a:r>
              <a:rPr lang="en-US" altLang="en-US" sz="2800" dirty="0">
                <a:latin typeface="+mj-lt"/>
              </a:rPr>
              <a:t>energetic electron’s interaction with an </a:t>
            </a:r>
            <a:r>
              <a:rPr lang="en-US" altLang="en-US" sz="2800" dirty="0" smtClean="0">
                <a:latin typeface="+mj-lt"/>
              </a:rPr>
              <a:t>atom</a:t>
            </a:r>
          </a:p>
          <a:p>
            <a:pPr lvl="1" indent="-457200"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latin typeface="+mj-lt"/>
              </a:rPr>
              <a:t>produces </a:t>
            </a:r>
            <a:r>
              <a:rPr lang="en-US" altLang="en-US" sz="2800" dirty="0">
                <a:latin typeface="+mj-lt"/>
              </a:rPr>
              <a:t>Characteristic or Bremsstrahlung x-rays</a:t>
            </a:r>
            <a:r>
              <a:rPr lang="en-US" altLang="en-US" sz="2800" dirty="0" smtClean="0">
                <a:latin typeface="+mj-lt"/>
              </a:rPr>
              <a:t>.</a:t>
            </a:r>
          </a:p>
          <a:p>
            <a:pPr lvl="1" indent="-457200" eaLnBrk="1" hangingPunct="1">
              <a:lnSpc>
                <a:spcPct val="90000"/>
              </a:lnSpc>
              <a:defRPr/>
            </a:pPr>
            <a:endParaRPr lang="en-US" altLang="en-US" sz="1200" dirty="0" smtClean="0">
              <a:latin typeface="+mj-lt"/>
            </a:endParaRP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rgbClr val="3C38DC"/>
                </a:solidFill>
                <a:latin typeface="+mj-lt"/>
              </a:rPr>
              <a:t>- Characteristic radiation</a:t>
            </a: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latin typeface="+mj-lt"/>
              </a:rPr>
              <a:t>Incident electron collide with electron in the 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+mj-lt"/>
              </a:rPr>
              <a:t> shell and create an ion pair. When atom return to ground state it radiate characteristic x-ray.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483" y="3472602"/>
            <a:ext cx="3982317" cy="28519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4038600"/>
            <a:ext cx="518160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rgbClr val="3C38DC"/>
                </a:solidFill>
                <a:cs typeface="Times New Roman" panose="02020603050405020304" pitchFamily="18" charset="0"/>
              </a:rPr>
              <a:t>- Bremsstrahlung radiation </a:t>
            </a: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cs typeface="Times New Roman" panose="02020603050405020304" pitchFamily="18" charset="0"/>
              </a:rPr>
              <a:t>as the electron attracted to the positive nucleus it decelerates and lose energy in the form of an EM photon. </a:t>
            </a:r>
            <a:r>
              <a:rPr lang="en-US" altLang="en-US" sz="2800" u="sng" dirty="0" smtClean="0">
                <a:cs typeface="Times New Roman" panose="02020603050405020304" pitchFamily="18" charset="0"/>
              </a:rPr>
              <a:t>Radiation increases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 with incident</a:t>
            </a:r>
            <a:endParaRPr lang="en-US" altLang="en-US" sz="2800" dirty="0">
              <a:solidFill>
                <a:srgbClr val="3C38DC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6324600"/>
            <a:ext cx="90678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cs typeface="Times New Roman" panose="02020603050405020304" pitchFamily="18" charset="0"/>
              </a:rPr>
              <a:t>electron’s energy and the atomic number of the atom.</a:t>
            </a:r>
            <a:endParaRPr lang="en-US" altLang="en-US" sz="2800" dirty="0">
              <a:solidFill>
                <a:srgbClr val="3C38D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X-ray Tube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" y="1037070"/>
            <a:ext cx="8805532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sz="2800" dirty="0" smtClean="0"/>
              <a:t>Bremsstrahlung radiation is the primary source of x-rays from an x-ray tube.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When accelerated electrons in x-ray tube strike the tungsten anode (target), they lose energy by both collisional and radiative transfer; so heat, characteristic x-rays, and bremsstrahlung x-ray are produced. </a:t>
            </a:r>
          </a:p>
        </p:txBody>
      </p:sp>
      <p:pic>
        <p:nvPicPr>
          <p:cNvPr id="8" name="Picture 2" descr="AAESKYH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4648200" cy="333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52400" y="3974878"/>
            <a:ext cx="4495800" cy="28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2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Figure 4.5   </a:t>
            </a:r>
            <a:r>
              <a:rPr lang="en-US" altLang="en-US" sz="2200" dirty="0" smtClean="0">
                <a:latin typeface="Verdana" panose="020B0604030504040204" pitchFamily="34" charset="0"/>
                <a:cs typeface="Verdana" panose="020B0604030504040204" pitchFamily="34" charset="0"/>
              </a:rPr>
              <a:t>When energetic electrons bombard a target, two kinds of x-rays are produced: characteristic x-rays and bremsstrahlung x-rays. Low-energy x-rays of both types are absorbed by the medium.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00" y="3605546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K: 69.5 </a:t>
            </a:r>
            <a:r>
              <a:rPr lang="en-US" sz="1200" dirty="0" err="1" smtClean="0"/>
              <a:t>keV</a:t>
            </a:r>
            <a:endParaRPr lang="en-US" sz="1200" dirty="0" smtClean="0"/>
          </a:p>
          <a:p>
            <a:r>
              <a:rPr lang="en-US" sz="1200" dirty="0" smtClean="0"/>
              <a:t>L: 12 </a:t>
            </a:r>
            <a:r>
              <a:rPr lang="en-US" sz="1200" dirty="0" err="1" smtClean="0"/>
              <a:t>keV</a:t>
            </a:r>
            <a:endParaRPr lang="en-US" sz="1200" dirty="0" smtClean="0"/>
          </a:p>
          <a:p>
            <a:r>
              <a:rPr lang="en-US" sz="1200" dirty="0" smtClean="0"/>
              <a:t>M: 3 </a:t>
            </a:r>
            <a:r>
              <a:rPr lang="en-US" sz="1200" dirty="0" err="1" smtClean="0"/>
              <a:t>keV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1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3300" dirty="0" smtClean="0">
                <a:solidFill>
                  <a:schemeClr val="accent2"/>
                </a:solidFill>
              </a:rPr>
              <a:t>Primary Electromagnetic Radiation Interactions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9868" y="1037070"/>
            <a:ext cx="8881732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The three main mechanisms by which EM ionizing radiation interacts with materials to from images are:</a:t>
            </a:r>
          </a:p>
          <a:p>
            <a:pPr marL="0" lvl="1" eaLnBrk="1" hangingPunct="1">
              <a:lnSpc>
                <a:spcPct val="90000"/>
              </a:lnSpc>
              <a:defRPr/>
            </a:pPr>
            <a:endParaRPr lang="en-US" sz="1200" dirty="0" smtClean="0"/>
          </a:p>
          <a:p>
            <a:pPr marL="5143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3C38DC"/>
                </a:solidFill>
              </a:rPr>
              <a:t>The photoelectric effect</a:t>
            </a:r>
          </a:p>
          <a:p>
            <a:pPr lvl="2" indent="-4572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/>
              <a:t>Incident x-ray photon totally loss energy  to the atom’s electron cloud.</a:t>
            </a:r>
          </a:p>
          <a:p>
            <a:pPr lvl="2" indent="-4572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/>
              <a:t>Provide contrast between different types of tissues in the medical image.</a:t>
            </a:r>
          </a:p>
          <a:p>
            <a:pPr marL="457200" lvl="2" eaLnBrk="1" hangingPunct="1">
              <a:lnSpc>
                <a:spcPct val="90000"/>
              </a:lnSpc>
              <a:defRPr/>
            </a:pPr>
            <a:endParaRPr lang="en-US" sz="800" dirty="0" smtClean="0"/>
          </a:p>
          <a:p>
            <a:pPr marL="5143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3C38DC"/>
                </a:solidFill>
              </a:rPr>
              <a:t>Compton scatter</a:t>
            </a:r>
          </a:p>
          <a:p>
            <a:pPr lvl="2" indent="-4572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/>
              <a:t>Incident </a:t>
            </a:r>
            <a:r>
              <a:rPr lang="en-US" sz="2800" dirty="0"/>
              <a:t>x-ray photon </a:t>
            </a:r>
            <a:r>
              <a:rPr lang="en-US" sz="2800" dirty="0" smtClean="0"/>
              <a:t>partially </a:t>
            </a:r>
            <a:r>
              <a:rPr lang="en-US" sz="2800" dirty="0"/>
              <a:t>loss energy  to the atom’s electron </a:t>
            </a:r>
            <a:r>
              <a:rPr lang="en-US" sz="2800" dirty="0" smtClean="0"/>
              <a:t>cloud and change direction.</a:t>
            </a:r>
          </a:p>
          <a:p>
            <a:pPr lvl="2" indent="-4572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/>
              <a:t>Limit the resolution of x-ray images. </a:t>
            </a:r>
          </a:p>
          <a:p>
            <a:pPr marL="457200" lvl="2" eaLnBrk="1" hangingPunct="1">
              <a:lnSpc>
                <a:spcPct val="90000"/>
              </a:lnSpc>
              <a:defRPr/>
            </a:pPr>
            <a:endParaRPr lang="en-US" sz="800" dirty="0" smtClean="0"/>
          </a:p>
          <a:p>
            <a:pPr marL="5143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3C38DC"/>
                </a:solidFill>
              </a:rPr>
              <a:t>Pair production </a:t>
            </a:r>
            <a:r>
              <a:rPr lang="en-US" sz="2800" dirty="0" smtClean="0"/>
              <a:t>(need high energy 1.02 MeV so it isn’t applicable in medical imaging 25 - 500 </a:t>
            </a:r>
            <a:r>
              <a:rPr lang="en-US" sz="2800" dirty="0" err="1" smtClean="0"/>
              <a:t>keV</a:t>
            </a:r>
            <a:r>
              <a:rPr lang="en-US" sz="28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740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3300" dirty="0" smtClean="0">
                <a:solidFill>
                  <a:schemeClr val="accent2"/>
                </a:solidFill>
              </a:rPr>
              <a:t>Primary Electromagnetic Radiation Interactions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AAESKYI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5334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6096000"/>
            <a:ext cx="876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Figure 4.6   </a:t>
            </a:r>
            <a:r>
              <a:rPr lang="en-US" altLang="en-US" sz="2400" dirty="0" smtClean="0">
                <a:latin typeface="Verdana" panose="020B0604030504040204" pitchFamily="34" charset="0"/>
                <a:cs typeface="Verdana" panose="020B0604030504040204" pitchFamily="34" charset="0"/>
              </a:rPr>
              <a:t>The photoelectric effect, shown in (a) and (b), and Compton scattering, shown in (c).</a:t>
            </a:r>
          </a:p>
        </p:txBody>
      </p:sp>
      <p:sp>
        <p:nvSpPr>
          <p:cNvPr id="2" name="Rectangle 1"/>
          <p:cNvSpPr/>
          <p:nvPr/>
        </p:nvSpPr>
        <p:spPr>
          <a:xfrm>
            <a:off x="48883" y="1676400"/>
            <a:ext cx="1760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Verdana" panose="020B0604030504040204" pitchFamily="34" charset="0"/>
                <a:cs typeface="Verdana" panose="020B0604030504040204" pitchFamily="34" charset="0"/>
              </a:rPr>
              <a:t>photoelectric </a:t>
            </a:r>
            <a:endParaRPr lang="en-US" altLang="en-US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 dirty="0" smtClean="0">
                <a:latin typeface="Verdana" panose="020B0604030504040204" pitchFamily="34" charset="0"/>
                <a:cs typeface="Verdana" panose="020B0604030504040204" pitchFamily="34" charset="0"/>
              </a:rPr>
              <a:t>effect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41910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latin typeface="Verdana" panose="020B0604030504040204" pitchFamily="34" charset="0"/>
                <a:cs typeface="Verdana" panose="020B0604030504040204" pitchFamily="34" charset="0"/>
              </a:rPr>
              <a:t>Compton scattering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EM Photoelectric Effect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2400" y="914400"/>
                <a:ext cx="8839200" cy="590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4320" lvl="1" indent="-27432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The incident photon with energy </a:t>
                </a:r>
                <a:r>
                  <a:rPr lang="en-US" sz="2800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hv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usually eject an electron from the K-shell orbit. </a:t>
                </a:r>
              </a:p>
              <a:p>
                <a:pPr marL="274320" lvl="1" indent="-27432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The ejected electron is called photoelectron with energy </a:t>
                </a:r>
              </a:p>
              <a:p>
                <a:pPr marL="274320" lvl="1" indent="-274320" eaLnBrk="1" hangingPunct="1">
                  <a:lnSpc>
                    <a:spcPct val="90000"/>
                  </a:lnSpc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h𝑣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     </a:t>
                </a:r>
              </a:p>
              <a:p>
                <a:pPr marL="274320" lvl="1" indent="-274320" eaLnBrk="1" hangingPunct="1">
                  <a:lnSpc>
                    <a:spcPct val="90000"/>
                  </a:lnSpc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     where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800" i="1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is the binding energy of the ejected     </a:t>
                </a:r>
              </a:p>
              <a:p>
                <a:pPr marL="274320" lvl="1" indent="-274320" eaLnBrk="1" hangingPunct="1">
                  <a:lnSpc>
                    <a:spcPct val="90000"/>
                  </a:lnSpc>
                  <a:defRPr/>
                </a:pP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   electron.</a:t>
                </a:r>
              </a:p>
              <a:p>
                <a:pPr marL="274320" lvl="1" indent="-27432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The “hole” of the ejected electron (photoelectron) will be filled by an electron transition from a higher orbit, which produces characteristic radiation.</a:t>
                </a:r>
              </a:p>
              <a:p>
                <a:pPr marL="274320" lvl="1" indent="-27432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Sometimes the characteristic radiation transfer its energy to outer-orbit electron and eject it (</a:t>
                </a:r>
                <a:r>
                  <a:rPr lang="en-US" sz="2800" i="1" dirty="0" smtClean="0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Auger electron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).</a:t>
                </a:r>
              </a:p>
              <a:p>
                <a:pPr marL="274320" lvl="1" indent="-27432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Photoelectron and Auger electrons are energetic electron contribute to radiation </a:t>
                </a:r>
                <a:r>
                  <a:rPr lang="en-US" sz="2800" b="1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dose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to the patient.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14400"/>
                <a:ext cx="8839200" cy="5909310"/>
              </a:xfrm>
              <a:prstGeom prst="rect">
                <a:avLst/>
              </a:prstGeom>
              <a:blipFill rotWithShape="1">
                <a:blip r:embed="rId2"/>
                <a:stretch>
                  <a:fillRect l="-1172" t="-1858" r="-1793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5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Compton Scattering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9868" y="1037070"/>
                <a:ext cx="8881732" cy="3747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eaLnBrk="1" hangingPunct="1">
                  <a:lnSpc>
                    <a:spcPct val="90000"/>
                  </a:lnSpc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The incident photon </a:t>
                </a:r>
                <a:r>
                  <a:rPr lang="en-US" sz="2800" dirty="0">
                    <a:solidFill>
                      <a:srgbClr val="000000"/>
                    </a:solidFill>
                  </a:rPr>
                  <a:t>with energy </a:t>
                </a:r>
                <a:r>
                  <a:rPr lang="en-US" sz="2800" i="1" dirty="0" err="1" smtClean="0">
                    <a:solidFill>
                      <a:srgbClr val="3C38D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hv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ejects a valence (outer-shell) electron, yielding a new energetic electron called a </a:t>
                </a:r>
                <a:r>
                  <a:rPr lang="en-US" sz="2800" i="1" dirty="0" smtClean="0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Compton electron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0" lvl="1" eaLnBrk="1" hangingPunct="1">
                  <a:lnSpc>
                    <a:spcPct val="90000"/>
                  </a:lnSpc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The energy of the scattered photon (</a:t>
                </a:r>
                <a:r>
                  <a:rPr lang="en-US" sz="2800" i="1" dirty="0" smtClean="0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Compton photon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) is</a:t>
                </a:r>
              </a:p>
              <a:p>
                <a:pPr marL="0" lvl="1" eaLnBrk="1" hangingPunct="1">
                  <a:lnSpc>
                    <a:spcPct val="90000"/>
                  </a:lnSpc>
                  <a:defRPr/>
                </a:pPr>
                <a:endParaRPr lang="en-US" sz="1000" dirty="0" smtClean="0">
                  <a:solidFill>
                    <a:srgbClr val="000000"/>
                  </a:solidFill>
                </a:endParaRPr>
              </a:p>
              <a:p>
                <a:pPr marL="0" lvl="1" eaLnBrk="1" hangingPunct="1">
                  <a:lnSpc>
                    <a:spcPct val="9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h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h𝑣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1+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h𝑣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pPr marL="0" lvl="1" eaLnBrk="1" hangingPunct="1">
                  <a:lnSpc>
                    <a:spcPct val="90000"/>
                  </a:lnSpc>
                  <a:defRPr/>
                </a:pPr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pPr marL="0" lvl="1" eaLnBrk="1" hangingPunct="1">
                  <a:lnSpc>
                    <a:spcPct val="90000"/>
                  </a:lnSpc>
                  <a:defRPr/>
                </a:pPr>
                <a:r>
                  <a:rPr lang="en-US" sz="28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baseline="30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= 511 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keV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is the energy equivalent to the rest mass 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i="1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of electron.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8" y="1037070"/>
                <a:ext cx="8881732" cy="3747501"/>
              </a:xfrm>
              <a:prstGeom prst="rect">
                <a:avLst/>
              </a:prstGeom>
              <a:blipFill rotWithShape="1">
                <a:blip r:embed="rId2"/>
                <a:stretch>
                  <a:fillRect l="-1373" t="-2927" r="-2059" b="-3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97" y="4784571"/>
            <a:ext cx="4660303" cy="197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906" y="4953000"/>
            <a:ext cx="4222631" cy="1255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The kinetic energy of the </a:t>
            </a: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Compton electron is</a:t>
            </a:r>
          </a:p>
          <a:p>
            <a:pPr marL="0" lvl="1" eaLnBrk="1" hangingPunct="1">
              <a:lnSpc>
                <a:spcPct val="90000"/>
              </a:lnSpc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4400" y="5867400"/>
                <a:ext cx="26627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h𝑣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/>
                        </a:rPr>
                        <m:t>h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867400"/>
                <a:ext cx="266278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8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Example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9868" y="1037070"/>
            <a:ext cx="8881732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Compton scattering is usually undesirable in medical imaging. In planar scintigraphy (Chapter 8), the energy of a photon is used to determine whether it has been scattered prior to arrival at the detector. </a:t>
            </a:r>
          </a:p>
          <a:p>
            <a:pPr marL="0" lvl="1" eaLnBrk="1" hangingPunct="1">
              <a:lnSpc>
                <a:spcPct val="90000"/>
              </a:lnSpc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Suppose a photon with energy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= 100 </a:t>
            </a:r>
            <a:r>
              <a:rPr lang="en-US" sz="2800" dirty="0" err="1" smtClean="0">
                <a:solidFill>
                  <a:srgbClr val="000000"/>
                </a:solidFill>
              </a:rPr>
              <a:t>keV</a:t>
            </a:r>
            <a:r>
              <a:rPr lang="en-US" sz="2800" dirty="0" smtClean="0">
                <a:solidFill>
                  <a:srgbClr val="000000"/>
                </a:solidFill>
              </a:rPr>
              <a:t> is incident to some material and exits with energy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</a:t>
            </a:r>
            <a:r>
              <a:rPr lang="en-US" sz="2400" i="1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’</a:t>
            </a:r>
            <a:r>
              <a:rPr lang="en-US" sz="2800" dirty="0" smtClean="0">
                <a:solidFill>
                  <a:srgbClr val="000000"/>
                </a:solidFill>
              </a:rPr>
              <a:t>. A detector decides that the photon has not been scattered if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</a:t>
            </a:r>
            <a:r>
              <a:rPr lang="en-US" sz="2400" i="1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’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&gt; 98 </a:t>
            </a:r>
            <a:r>
              <a:rPr lang="en-US" sz="2800" dirty="0" err="1" smtClean="0">
                <a:solidFill>
                  <a:srgbClr val="000000"/>
                </a:solidFill>
              </a:rPr>
              <a:t>keV</a:t>
            </a:r>
            <a:r>
              <a:rPr lang="en-US" sz="2800" dirty="0" smtClean="0">
                <a:solidFill>
                  <a:srgbClr val="000000"/>
                </a:solidFill>
              </a:rPr>
              <a:t>. What is the maximum angle by which the photon is scattered but is still being treated as a photon traveling along a straight path?</a:t>
            </a:r>
          </a:p>
        </p:txBody>
      </p:sp>
    </p:spTree>
    <p:extLst>
      <p:ext uri="{BB962C8B-B14F-4D97-AF65-F5344CB8AC3E}">
        <p14:creationId xmlns:p14="http://schemas.microsoft.com/office/powerpoint/2010/main" val="34925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Probability of EM Interactions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9868" y="1037070"/>
                <a:ext cx="8881732" cy="3234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eaLnBrk="1" hangingPunct="1">
                  <a:lnSpc>
                    <a:spcPct val="90000"/>
                  </a:lnSpc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Factors that make photoelectric event more likely to occur:</a:t>
                </a:r>
              </a:p>
              <a:p>
                <a:pPr marL="365760" lvl="1" indent="-365760" eaLnBrk="1" hangingPunct="1">
                  <a:lnSpc>
                    <a:spcPct val="90000"/>
                  </a:lnSpc>
                  <a:buFont typeface="+mj-lt"/>
                  <a:buAutoNum type="arabicPeriod"/>
                  <a:defRPr/>
                </a:pPr>
                <a:r>
                  <a:rPr lang="en-US" sz="2800" dirty="0">
                    <a:solidFill>
                      <a:srgbClr val="000000"/>
                    </a:solidFill>
                  </a:rPr>
                  <a:t>M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aterials with higher protons (</a:t>
                </a:r>
                <a:r>
                  <a:rPr lang="en-US" sz="2800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) in the nucleus increases the likelihood.</a:t>
                </a:r>
              </a:p>
              <a:p>
                <a:pPr marL="365760" lvl="1" indent="-365760" eaLnBrk="1" hangingPunct="1">
                  <a:lnSpc>
                    <a:spcPct val="90000"/>
                  </a:lnSpc>
                  <a:buFont typeface="+mj-lt"/>
                  <a:buAutoNum type="arabicPeriod"/>
                  <a:defRPr/>
                </a:pPr>
                <a:endParaRPr lang="en-US" sz="800" dirty="0" smtClean="0">
                  <a:solidFill>
                    <a:srgbClr val="000000"/>
                  </a:solidFill>
                </a:endParaRPr>
              </a:p>
              <a:p>
                <a:pPr marL="365760" lvl="1" indent="-365760" eaLnBrk="1" hangingPunct="1">
                  <a:lnSpc>
                    <a:spcPct val="90000"/>
                  </a:lnSpc>
                  <a:buFont typeface="+mj-lt"/>
                  <a:buAutoNum type="arabicPeriod"/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Higher incident photon energy (</a:t>
                </a:r>
                <a:r>
                  <a:rPr lang="en-US" sz="2800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hv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) reduces the likelihood.</a:t>
                </a:r>
              </a:p>
              <a:p>
                <a:pPr marL="0" lvl="1" eaLnBrk="1" hangingPunct="1">
                  <a:lnSpc>
                    <a:spcPct val="90000"/>
                  </a:lnSpc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	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+mj-lt"/>
                  </a:rPr>
                  <a:t>Prob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+mj-lt"/>
                  </a:rPr>
                  <a:t> [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+mj-lt"/>
                  </a:rPr>
                  <a:t>photoectric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+mj-lt"/>
                  </a:rPr>
                  <a:t> event]</a:t>
                </a:r>
                <a:r>
                  <a:rPr lang="en-US" sz="2800" i="1" dirty="0">
                    <a:solidFill>
                      <a:srgbClr val="000000"/>
                    </a:solidFill>
                    <a:latin typeface="+mj-lt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∝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𝑒𝑓𝑓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h𝑣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8" y="1037070"/>
                <a:ext cx="8881732" cy="3234668"/>
              </a:xfrm>
              <a:prstGeom prst="rect">
                <a:avLst/>
              </a:prstGeom>
              <a:blipFill rotWithShape="1">
                <a:blip r:embed="rId2"/>
                <a:stretch>
                  <a:fillRect l="-1373" t="-3202" b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1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Ionizing Radiation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b="1" dirty="0" smtClean="0"/>
              <a:t>Forms of radiation</a:t>
            </a:r>
            <a:r>
              <a:rPr lang="en-US" altLang="en-US" dirty="0" smtClean="0"/>
              <a:t>: visible light, x-rays, gamma rays, electron beams.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endParaRPr lang="en-US" altLang="en-US" sz="900" dirty="0" smtClean="0"/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>
                <a:solidFill>
                  <a:srgbClr val="3C38DC"/>
                </a:solidFill>
              </a:rPr>
              <a:t>Ionizing radiation: </a:t>
            </a:r>
            <a:r>
              <a:rPr lang="en-US" altLang="en-US" dirty="0" smtClean="0"/>
              <a:t>Radiation capable of ejecting electrons from atoms.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endParaRPr lang="en-US" altLang="en-US" sz="900" dirty="0" smtClean="0"/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/>
              <a:t>Projection </a:t>
            </a:r>
            <a:r>
              <a:rPr lang="en-US" altLang="en-US" dirty="0"/>
              <a:t>radiography and computed </a:t>
            </a:r>
            <a:r>
              <a:rPr lang="en-US" altLang="en-US" dirty="0" smtClean="0"/>
              <a:t>tomography: depends on the transmission of ionizing radiation through the body.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endParaRPr lang="en-US" altLang="en-US" sz="900" dirty="0"/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/>
              <a:t>Different tissues and organs attenuate differently the intensity of the beam of ionizing radiation. 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endParaRPr lang="en-US" altLang="en-US" sz="900" dirty="0"/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/>
              <a:t>Projection radiography and computed tomography are anatomical imaging modalities.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4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Probability of EM Interactions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00" y="990600"/>
                <a:ext cx="8686800" cy="581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eaLnBrk="1" hangingPunct="1">
                  <a:lnSpc>
                    <a:spcPct val="90000"/>
                  </a:lnSpc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Factors that make Compton scattering event </a:t>
                </a:r>
                <a:r>
                  <a:rPr lang="en-US" sz="2800" dirty="0">
                    <a:solidFill>
                      <a:srgbClr val="000000"/>
                    </a:solidFill>
                  </a:rPr>
                  <a:t>more likely to occur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marL="365760" lvl="1" indent="-365760" eaLnBrk="1" hangingPunct="1">
                  <a:lnSpc>
                    <a:spcPct val="90000"/>
                  </a:lnSpc>
                  <a:buFont typeface="+mj-lt"/>
                  <a:buAutoNum type="arabicPeriod"/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Compton events occur with very loosely bound electrons in the outer shells, so the number of electrons per kilogram of material (</a:t>
                </a:r>
                <a:r>
                  <a:rPr lang="en-US" sz="28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 Density ED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) increases the chance. </a:t>
                </a:r>
              </a:p>
              <a:p>
                <a:pPr marL="914400" lvl="3" eaLnBrk="1" hangingPunct="1">
                  <a:lnSpc>
                    <a:spcPct val="90000"/>
                  </a:lnSpc>
                  <a:defRPr/>
                </a:pPr>
                <a:endParaRPr lang="en-US" sz="800" b="0" i="0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marL="914400" lvl="3" eaLnBrk="1" hangingPunct="1">
                  <a:lnSpc>
                    <a:spcPct val="9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ED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𝑍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 smtClean="0">
                  <a:solidFill>
                    <a:srgbClr val="000000"/>
                  </a:solidFill>
                </a:endParaRPr>
              </a:p>
              <a:p>
                <a:pPr marL="914400" lvl="3" eaLnBrk="1" hangingPunct="1">
                  <a:lnSpc>
                    <a:spcPct val="90000"/>
                  </a:lnSpc>
                  <a:defRPr/>
                </a:pPr>
                <a:endParaRPr lang="en-US" sz="800" dirty="0" smtClean="0">
                  <a:solidFill>
                    <a:srgbClr val="000000"/>
                  </a:solidFill>
                </a:endParaRPr>
              </a:p>
              <a:p>
                <a:pPr marL="355600" lvl="3" eaLnBrk="1" hangingPunct="1">
                  <a:lnSpc>
                    <a:spcPct val="90000"/>
                  </a:lnSpc>
                  <a:defRPr/>
                </a:pPr>
                <a:r>
                  <a:rPr lang="en-US" sz="26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600" i="1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600" dirty="0" smtClean="0">
                    <a:solidFill>
                      <a:srgbClr val="000000"/>
                    </a:solidFill>
                  </a:rPr>
                  <a:t>: Avogadro’s number (atoms/mole)</a:t>
                </a:r>
              </a:p>
              <a:p>
                <a:pPr marL="355600" lvl="3" eaLnBrk="1" hangingPunct="1">
                  <a:lnSpc>
                    <a:spcPct val="90000"/>
                  </a:lnSpc>
                  <a:defRPr/>
                </a:pPr>
                <a:r>
                  <a:rPr lang="en-US" sz="26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  </a:t>
                </a:r>
                <a:r>
                  <a:rPr lang="en-US" sz="2600" dirty="0" smtClean="0">
                    <a:solidFill>
                      <a:srgbClr val="000000"/>
                    </a:solidFill>
                  </a:rPr>
                  <a:t>: atomic number (electrons/atom)</a:t>
                </a:r>
              </a:p>
              <a:p>
                <a:pPr marL="355600" lvl="3" eaLnBrk="1" hangingPunct="1">
                  <a:lnSpc>
                    <a:spcPct val="90000"/>
                  </a:lnSpc>
                  <a:defRPr/>
                </a:pPr>
                <a:r>
                  <a:rPr lang="en-US" sz="2600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2600" i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600" dirty="0" smtClean="0">
                    <a:solidFill>
                      <a:srgbClr val="000000"/>
                    </a:solidFill>
                  </a:rPr>
                  <a:t>: molecular weight of the atom (grams/mole)</a:t>
                </a:r>
                <a:endParaRPr lang="en-US" sz="2600" dirty="0">
                  <a:solidFill>
                    <a:srgbClr val="000000"/>
                  </a:solidFill>
                </a:endParaRPr>
              </a:p>
              <a:p>
                <a:pPr marL="914400" lvl="3" eaLnBrk="1" hangingPunct="1">
                  <a:lnSpc>
                    <a:spcPct val="90000"/>
                  </a:lnSpc>
                  <a:defRPr/>
                </a:pPr>
                <a:endParaRPr lang="en-US" sz="1000" dirty="0" smtClean="0">
                  <a:solidFill>
                    <a:srgbClr val="000000"/>
                  </a:solidFill>
                </a:endParaRPr>
              </a:p>
              <a:p>
                <a:pPr marL="365760" lvl="1" indent="-365760" eaLnBrk="1" hangingPunct="1">
                  <a:lnSpc>
                    <a:spcPct val="90000"/>
                  </a:lnSpc>
                  <a:buFont typeface="+mj-lt"/>
                  <a:buAutoNum type="arabicPeriod"/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Increasing the energy of the photon reduce the likelihood.</a:t>
                </a:r>
              </a:p>
              <a:p>
                <a:pPr marL="0" lvl="1" eaLnBrk="1" hangingPunct="1">
                  <a:lnSpc>
                    <a:spcPct val="90000"/>
                  </a:lnSpc>
                  <a:defRPr/>
                </a:pPr>
                <a:r>
                  <a:rPr lang="en-US" sz="2800" dirty="0">
                    <a:solidFill>
                      <a:srgbClr val="000000"/>
                    </a:solidFill>
                  </a:rPr>
                  <a:t>	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	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Prob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[ Compton event]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 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90600"/>
                <a:ext cx="8686800" cy="5814412"/>
              </a:xfrm>
              <a:prstGeom prst="rect">
                <a:avLst/>
              </a:prstGeom>
              <a:blipFill rotWithShape="0">
                <a:blip r:embed="rId2"/>
                <a:stretch>
                  <a:fillRect l="-1404" t="-1889" b="-1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0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Tables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tab04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7" y="1066800"/>
            <a:ext cx="6562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Relative Frequency of Occurrence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9868" y="1037070"/>
            <a:ext cx="888173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Relative frequency of occurrence of photoelectric and Compton events </a:t>
            </a:r>
            <a:endParaRPr lang="en-US" sz="2800" dirty="0"/>
          </a:p>
        </p:txBody>
      </p:sp>
      <p:pic>
        <p:nvPicPr>
          <p:cNvPr id="7" name="Picture 2" descr="tab04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8" y="1992110"/>
            <a:ext cx="5915012" cy="416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12548" y="2209800"/>
            <a:ext cx="26993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Photoelectric events deposit all of their incident photon energy, while Compton events deposit only a fraction of their incident photon energy</a:t>
            </a: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4788" y="4953000"/>
            <a:ext cx="123812" cy="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" y="6172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 60 </a:t>
            </a:r>
            <a:r>
              <a:rPr lang="en-US" dirty="0" err="1" smtClean="0">
                <a:solidFill>
                  <a:srgbClr val="FF0000"/>
                </a:solidFill>
              </a:rPr>
              <a:t>keV</a:t>
            </a:r>
            <a:r>
              <a:rPr lang="en-US" dirty="0" smtClean="0">
                <a:solidFill>
                  <a:srgbClr val="FF0000"/>
                </a:solidFill>
              </a:rPr>
              <a:t> radiation, 93% of the interactions is Compton but account for only 55% of the energy deposited in the tissue. Explain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5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3800" dirty="0" smtClean="0">
                <a:solidFill>
                  <a:schemeClr val="accent2"/>
                </a:solidFill>
              </a:rPr>
              <a:t>Attenuation of Electromagnetic Radiation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9868" y="1037070"/>
            <a:ext cx="888173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Attenuation is the process describing the loss of strength of a beam of EM radiation.</a:t>
            </a:r>
          </a:p>
          <a:p>
            <a:pPr marL="0" lvl="1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Tissue-dependent attenuation (</a:t>
            </a:r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800" dirty="0" smtClean="0"/>
              <a:t>) is the primary mechanism by which contrast is created in radiography modalities.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96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Measures of X-ray Beam Strength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934" y="2819400"/>
            <a:ext cx="908906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i="1" dirty="0" smtClean="0">
                <a:solidFill>
                  <a:srgbClr val="3C38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fluence</a:t>
            </a:r>
            <a:r>
              <a:rPr lang="en-US" sz="2800" dirty="0">
                <a:solidFill>
                  <a:srgbClr val="3C38D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: the number of photons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per unit area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914400"/>
            <a:ext cx="893666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Reasons to measure the x-ray burst (beam)</a:t>
            </a:r>
          </a:p>
          <a:p>
            <a:pPr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Characterize the inherent noise in the system</a:t>
            </a:r>
          </a:p>
          <a:p>
            <a:pPr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Adjust the dynamic range of the detection system</a:t>
            </a:r>
          </a:p>
          <a:p>
            <a:pPr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Estimating the biological effects of ionizing radiation.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19200" y="3352800"/>
                <a:ext cx="1120435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352800"/>
                <a:ext cx="1120435" cy="8038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6200" y="4237470"/>
            <a:ext cx="908906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Area is oriented at a right angle to the direction of the radiation beam propagation.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628" y="5294035"/>
            <a:ext cx="881723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i="1" dirty="0" smtClean="0">
                <a:solidFill>
                  <a:srgbClr val="3C38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fluence rate:</a:t>
            </a:r>
            <a:r>
              <a:rPr lang="en-US" sz="2800" dirty="0">
                <a:cs typeface="Times New Roman" panose="02020603050405020304" pitchFamily="18" charset="0"/>
              </a:rPr>
              <a:t> the number of </a:t>
            </a:r>
            <a:r>
              <a:rPr lang="en-US" sz="2800" dirty="0" smtClean="0">
                <a:cs typeface="Times New Roman" panose="02020603050405020304" pitchFamily="18" charset="0"/>
              </a:rPr>
              <a:t>photons </a:t>
            </a:r>
            <a:r>
              <a:rPr lang="en-US" sz="2800" dirty="0">
                <a:cs typeface="Times New Roman" panose="02020603050405020304" pitchFamily="18" charset="0"/>
              </a:rPr>
              <a:t>per unit </a:t>
            </a:r>
            <a:r>
              <a:rPr lang="en-US" sz="2800" dirty="0" smtClean="0">
                <a:cs typeface="Times New Roman" panose="02020603050405020304" pitchFamily="18" charset="0"/>
              </a:rPr>
              <a:t>area per unit time</a:t>
            </a:r>
            <a:endParaRPr lang="en-US" sz="2800" i="1" dirty="0">
              <a:solidFill>
                <a:srgbClr val="3C38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52800" y="5943600"/>
                <a:ext cx="1413785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943600"/>
                <a:ext cx="1413785" cy="8066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9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Energy for </a:t>
            </a:r>
            <a:r>
              <a:rPr lang="en-US" altLang="en-US" sz="4000" dirty="0" err="1" smtClean="0">
                <a:solidFill>
                  <a:schemeClr val="accent2"/>
                </a:solidFill>
              </a:rPr>
              <a:t>Monoenergetic</a:t>
            </a:r>
            <a:r>
              <a:rPr lang="en-US" altLang="en-US" sz="4000" dirty="0" smtClean="0">
                <a:solidFill>
                  <a:schemeClr val="accent2"/>
                </a:solidFill>
              </a:rPr>
              <a:t> X-ray Beam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7549" y="1955914"/>
            <a:ext cx="243185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i="1" dirty="0" smtClean="0">
                <a:solidFill>
                  <a:srgbClr val="3C38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fluence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82011" y="1794074"/>
                <a:ext cx="1516505" cy="815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𝑁h𝑣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011" y="1794074"/>
                <a:ext cx="1516505" cy="81522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87548" y="3041201"/>
            <a:ext cx="311765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i="1" dirty="0" smtClean="0">
                <a:solidFill>
                  <a:srgbClr val="3C38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fluence rate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81400" y="2872244"/>
                <a:ext cx="2437527" cy="818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𝑁h𝑣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872244"/>
                <a:ext cx="2437527" cy="8180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13054" y="3976602"/>
            <a:ext cx="82296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i="1" dirty="0" smtClean="0">
                <a:solidFill>
                  <a:srgbClr val="3C38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fluence rate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is also defined as </a:t>
            </a:r>
            <a:r>
              <a:rPr lang="en-US" sz="2800" i="1" dirty="0" smtClean="0">
                <a:solidFill>
                  <a:srgbClr val="3C38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12291" y="4615458"/>
                <a:ext cx="1660198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800" dirty="0" smtClean="0"/>
                  <a:t> =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291" y="4615458"/>
                <a:ext cx="1660198" cy="861774"/>
              </a:xfrm>
              <a:prstGeom prst="rect">
                <a:avLst/>
              </a:prstGeom>
              <a:blipFill rotWithShape="1">
                <a:blip r:embed="rId4"/>
                <a:stretch>
                  <a:fillRect t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28600" y="1043869"/>
            <a:ext cx="88392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For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monoenergetic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beam the energy fluence is</a:t>
            </a:r>
            <a:endParaRPr lang="en-US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5304270"/>
            <a:ext cx="88392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Unit of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is energy per unit area per unit time.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149" y="3112203"/>
            <a:ext cx="252481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Where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=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Energy for </a:t>
            </a:r>
            <a:r>
              <a:rPr lang="en-US" altLang="en-US" sz="4000" dirty="0" err="1" smtClean="0">
                <a:solidFill>
                  <a:schemeClr val="accent2"/>
                </a:solidFill>
              </a:rPr>
              <a:t>Polyenergetic</a:t>
            </a:r>
            <a:r>
              <a:rPr lang="en-US" altLang="en-US" sz="4000" dirty="0" smtClean="0">
                <a:solidFill>
                  <a:schemeClr val="accent2"/>
                </a:solidFill>
              </a:rPr>
              <a:t> x-ray Beam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28600" y="1043869"/>
            <a:ext cx="8839200" cy="326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Each x-ray photon carries its own discrete energy.</a:t>
            </a: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- A </a:t>
            </a:r>
            <a:r>
              <a:rPr lang="en-US" sz="2800" i="1" dirty="0" smtClean="0">
                <a:solidFill>
                  <a:srgbClr val="3C38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spectrum 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is a plot of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as a function of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0" lvl="1" eaLnBrk="1" hangingPunct="1">
              <a:lnSpc>
                <a:spcPct val="90000"/>
              </a:lnSpc>
              <a:defRPr/>
            </a:pPr>
            <a:endParaRPr lang="en-US" sz="1100" dirty="0" smtClean="0">
              <a:latin typeface="+mn-lt"/>
              <a:cs typeface="Times New Roman" panose="02020603050405020304" pitchFamily="18" charset="0"/>
            </a:endParaRP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- The line spectrum changes with each photon burst.</a:t>
            </a:r>
          </a:p>
          <a:p>
            <a:pPr marL="0" lvl="1" eaLnBrk="1" hangingPunct="1">
              <a:lnSpc>
                <a:spcPct val="90000"/>
              </a:lnSpc>
              <a:defRPr/>
            </a:pPr>
            <a:endParaRPr lang="en-US" sz="1100" dirty="0" smtClean="0">
              <a:latin typeface="+mn-lt"/>
              <a:cs typeface="Times New Roman" panose="02020603050405020304" pitchFamily="18" charset="0"/>
            </a:endParaRP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- The line density (number of photons per unit energy as a function of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) remain constant for a given source.</a:t>
            </a:r>
          </a:p>
          <a:p>
            <a:pPr marL="0" lvl="1" eaLnBrk="1" hangingPunct="1">
              <a:lnSpc>
                <a:spcPct val="90000"/>
              </a:lnSpc>
              <a:defRPr/>
            </a:pPr>
            <a:endParaRPr lang="en-US" sz="1100" dirty="0" smtClean="0">
              <a:latin typeface="+mn-lt"/>
              <a:cs typeface="Times New Roman" panose="02020603050405020304" pitchFamily="18" charset="0"/>
            </a:endParaRP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Times New Roman" panose="02020603050405020304" pitchFamily="18" charset="0"/>
              </a:rPr>
              <a:t>- The </a:t>
            </a:r>
            <a:r>
              <a:rPr lang="en-US" sz="2800" dirty="0">
                <a:cs typeface="Times New Roman" panose="02020603050405020304" pitchFamily="18" charset="0"/>
              </a:rPr>
              <a:t>x-ray spectrum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cs typeface="Times New Roman" panose="02020603050405020304" pitchFamily="18" charset="0"/>
              </a:rPr>
              <a:t>) is </a:t>
            </a:r>
            <a:r>
              <a:rPr lang="en-US" sz="2800" dirty="0" smtClean="0">
                <a:cs typeface="Times New Roman" panose="02020603050405020304" pitchFamily="18" charset="0"/>
              </a:rPr>
              <a:t>the </a:t>
            </a:r>
            <a:r>
              <a:rPr lang="en-US" sz="2800" dirty="0">
                <a:cs typeface="Times New Roman" panose="02020603050405020304" pitchFamily="18" charset="0"/>
              </a:rPr>
              <a:t>line density per unit area per unit time. </a:t>
            </a:r>
          </a:p>
        </p:txBody>
      </p:sp>
      <p:pic>
        <p:nvPicPr>
          <p:cNvPr id="12" name="Picture 2" descr="AAESKYH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57140"/>
            <a:ext cx="3657600" cy="262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9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Energy for </a:t>
            </a:r>
            <a:r>
              <a:rPr lang="en-US" altLang="en-US" sz="4000" dirty="0" err="1" smtClean="0">
                <a:solidFill>
                  <a:schemeClr val="accent2"/>
                </a:solidFill>
              </a:rPr>
              <a:t>Polyenergetic</a:t>
            </a:r>
            <a:r>
              <a:rPr lang="en-US" altLang="en-US" sz="4000" dirty="0" smtClean="0">
                <a:solidFill>
                  <a:schemeClr val="accent2"/>
                </a:solidFill>
              </a:rPr>
              <a:t> x-ray Beam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AAESKYH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53089"/>
            <a:ext cx="4556014" cy="326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82863" y="1168920"/>
                <a:ext cx="2759473" cy="932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863" y="1168920"/>
                <a:ext cx="2759473" cy="9323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38800" y="2303234"/>
                <a:ext cx="3105787" cy="932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303234"/>
                <a:ext cx="3105787" cy="9323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533400" y="2587092"/>
            <a:ext cx="50292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Intensity of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polyenergetic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x-ray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3400" y="1436334"/>
            <a:ext cx="33528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Photon fluence rate </a:t>
            </a:r>
          </a:p>
        </p:txBody>
      </p:sp>
    </p:spTree>
    <p:extLst>
      <p:ext uri="{BB962C8B-B14F-4D97-AF65-F5344CB8AC3E}">
        <p14:creationId xmlns:p14="http://schemas.microsoft.com/office/powerpoint/2010/main" val="21003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Example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28600" y="1043869"/>
            <a:ext cx="883920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It is often desirable to model a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polyenergetic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x-ray beam as a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monoenergetic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source. What energy would a (hypothetical)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monoenergetic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source have to be in order to produce the same intensity as the (true)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polyenergetic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source using the same number of photons?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5791200"/>
            <a:ext cx="88392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CC0000"/>
                </a:solidFill>
                <a:latin typeface="+mn-lt"/>
                <a:cs typeface="Times New Roman" panose="02020603050405020304" pitchFamily="18" charset="0"/>
              </a:rPr>
              <a:t>Note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: This energy is called the </a:t>
            </a:r>
            <a:r>
              <a:rPr lang="en-US" sz="2800" i="1" dirty="0" smtClean="0">
                <a:solidFill>
                  <a:srgbClr val="3C38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energy</a:t>
            </a: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of a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polyenergetic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source.</a:t>
            </a:r>
          </a:p>
        </p:txBody>
      </p:sp>
    </p:spTree>
    <p:extLst>
      <p:ext uri="{BB962C8B-B14F-4D97-AF65-F5344CB8AC3E}">
        <p14:creationId xmlns:p14="http://schemas.microsoft.com/office/powerpoint/2010/main" val="24630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Narrow Beam, </a:t>
            </a:r>
            <a:r>
              <a:rPr lang="en-US" altLang="en-US" sz="4000" dirty="0" err="1" smtClean="0">
                <a:solidFill>
                  <a:schemeClr val="accent2"/>
                </a:solidFill>
              </a:rPr>
              <a:t>Monoenergetic</a:t>
            </a:r>
            <a:r>
              <a:rPr lang="en-US" altLang="en-US" sz="4000" dirty="0" smtClean="0">
                <a:solidFill>
                  <a:schemeClr val="accent2"/>
                </a:solidFill>
              </a:rPr>
              <a:t> Photons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8600" y="914400"/>
                <a:ext cx="8839200" cy="1532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eaLnBrk="1" hangingPunct="1">
                  <a:lnSpc>
                    <a:spcPct val="90000"/>
                  </a:lnSpc>
                  <a:defRPr/>
                </a:pPr>
                <a:r>
                  <a:rPr lang="en-US" sz="2600" dirty="0" smtClean="0">
                    <a:latin typeface="+mn-lt"/>
                    <a:cs typeface="Times New Roman" panose="02020603050405020304" pitchFamily="18" charset="0"/>
                  </a:rPr>
                  <a:t>Some photons will be absorbed (photoelectric effect)</a:t>
                </a:r>
              </a:p>
              <a:p>
                <a:pPr marL="0" lvl="1" eaLnBrk="1" hangingPunct="1">
                  <a:lnSpc>
                    <a:spcPct val="90000"/>
                  </a:lnSpc>
                  <a:defRPr/>
                </a:pPr>
                <a:r>
                  <a:rPr lang="en-US" sz="2600" dirty="0" smtClean="0">
                    <a:latin typeface="+mn-lt"/>
                    <a:cs typeface="Times New Roman" panose="02020603050405020304" pitchFamily="18" charset="0"/>
                  </a:rPr>
                  <a:t>Some photons will be deflected (Compton effect)</a:t>
                </a:r>
              </a:p>
              <a:p>
                <a:pPr marL="0" lvl="1" eaLnBrk="1" hangingPunct="1">
                  <a:lnSpc>
                    <a:spcPct val="90000"/>
                  </a:lnSpc>
                  <a:defRPr/>
                </a:pPr>
                <a:r>
                  <a:rPr lang="en-US" sz="2600" dirty="0" smtClean="0">
                    <a:latin typeface="+mn-lt"/>
                    <a:cs typeface="Times New Roman" panose="02020603050405020304" pitchFamily="18" charset="0"/>
                  </a:rPr>
                  <a:t>N’ photons will be counted by the detector</a:t>
                </a:r>
              </a:p>
              <a:p>
                <a:pPr marL="0" lvl="1" eaLnBrk="1" hangingPunct="1">
                  <a:lnSpc>
                    <a:spcPct val="90000"/>
                  </a:lnSpc>
                  <a:defRPr/>
                </a:pPr>
                <a:r>
                  <a:rPr lang="en-US" sz="2600" dirty="0" smtClean="0">
                    <a:latin typeface="+mn-lt"/>
                    <a:cs typeface="Times New Roman" panose="02020603050405020304" pitchFamily="18" charset="0"/>
                  </a:rPr>
                  <a:t>Number of lost photons is 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N - N</a:t>
                </a:r>
                <a:r>
                  <a:rPr lang="en-US" sz="2600" dirty="0" smtClean="0">
                    <a:latin typeface="Gadugi" panose="020B0502040204020203" pitchFamily="34" charset="0"/>
                    <a:cs typeface="Times New Roman" panose="02020603050405020304" pitchFamily="18" charset="0"/>
                  </a:rPr>
                  <a:t>’        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∝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600" dirty="0" smtClean="0">
                  <a:latin typeface="Gadug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14400"/>
                <a:ext cx="8839200" cy="1532727"/>
              </a:xfrm>
              <a:prstGeom prst="rect">
                <a:avLst/>
              </a:prstGeom>
              <a:blipFill rotWithShape="1">
                <a:blip r:embed="rId2"/>
                <a:stretch>
                  <a:fillRect l="-1241" t="-6375" b="-9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171825"/>
            <a:ext cx="3200400" cy="17743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080" y="2438400"/>
            <a:ext cx="880872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600" dirty="0" smtClean="0">
                <a:latin typeface="+mn-lt"/>
                <a:cs typeface="Times New Roman" panose="02020603050405020304" pitchFamily="18" charset="0"/>
              </a:rPr>
              <a:t>Linear attenuation coefficient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 </a:t>
            </a:r>
            <a:r>
              <a:rPr lang="en-US" sz="2600" dirty="0" smtClean="0">
                <a:cs typeface="Times New Roman" panose="02020603050405020304" pitchFamily="18" charset="0"/>
              </a:rPr>
              <a:t>for homogeneous slab.</a:t>
            </a:r>
            <a:endParaRPr lang="en-US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61233" y="2971800"/>
                <a:ext cx="1227516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233" y="2971800"/>
                <a:ext cx="1227516" cy="7014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38760" y="4701469"/>
            <a:ext cx="515112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Define </a:t>
            </a:r>
            <a:r>
              <a:rPr lang="el-GR" sz="2800" dirty="0" smtClean="0">
                <a:latin typeface="+mn-lt"/>
                <a:cs typeface="Times New Roman" panose="02020603050405020304" pitchFamily="18" charset="0"/>
              </a:rPr>
              <a:t>Δ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800" dirty="0" smtClean="0">
                <a:latin typeface="Gadugi" panose="020B0502040204020203" pitchFamily="34" charset="0"/>
                <a:cs typeface="Times New Roman" panose="02020603050405020304" pitchFamily="18" charset="0"/>
              </a:rPr>
              <a:t>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N= -n </a:t>
            </a:r>
            <a:endParaRPr lang="en-US" sz="2800" dirty="0">
              <a:latin typeface="Gadug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5310465"/>
                <a:ext cx="22029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10465"/>
                <a:ext cx="2202911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33800" y="5128377"/>
                <a:ext cx="1921616" cy="815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128377"/>
                <a:ext cx="1921616" cy="8152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05600" y="5315671"/>
                <a:ext cx="2136419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315671"/>
                <a:ext cx="2136419" cy="4406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28600" y="6019800"/>
            <a:ext cx="88392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+mn-lt"/>
                <a:cs typeface="Times New Roman" panose="02020603050405020304" pitchFamily="18" charset="0"/>
              </a:rPr>
              <a:t>Fundamental photon attenuation law where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+mn-lt"/>
                <a:cs typeface="Times New Roman" panose="02020603050405020304" pitchFamily="18" charset="0"/>
              </a:rPr>
              <a:t> is the number of photons at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 smtClean="0">
                <a:latin typeface="+mn-lt"/>
                <a:cs typeface="Times New Roman" panose="02020603050405020304" pitchFamily="18" charset="0"/>
              </a:rPr>
              <a:t>= 0   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" y="3733800"/>
            <a:ext cx="598932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 </a:t>
            </a:r>
            <a:r>
              <a:rPr lang="en-US" sz="2400" dirty="0" smtClean="0">
                <a:cs typeface="Times New Roman" panose="02020603050405020304" pitchFamily="18" charset="0"/>
              </a:rPr>
              <a:t>is the fraction of photons that are lost per unit length.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ASSET500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75" y="76200"/>
            <a:ext cx="37525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962400" cy="5029200"/>
          </a:xfrm>
        </p:spPr>
        <p:txBody>
          <a:bodyPr/>
          <a:lstStyle/>
          <a:p>
            <a:pPr algn="l"/>
            <a:r>
              <a:rPr lang="en-US" altLang="en-US" sz="2800" b="1" dirty="0" smtClean="0">
                <a:latin typeface="Verdana" panose="020B0604030504040204" pitchFamily="34" charset="0"/>
              </a:rPr>
              <a:t>Figure II.1   </a:t>
            </a:r>
            <a:r>
              <a:rPr lang="en-US" altLang="en-US" sz="2800" dirty="0" smtClean="0">
                <a:latin typeface="Verdana" panose="020B0604030504040204" pitchFamily="34" charset="0"/>
              </a:rPr>
              <a:t>Representative x-ray transmission images of various parts of the body: </a:t>
            </a:r>
            <a:br>
              <a:rPr lang="en-US" altLang="en-US" sz="2800" dirty="0" smtClean="0">
                <a:latin typeface="Verdana" panose="020B0604030504040204" pitchFamily="34" charset="0"/>
              </a:rPr>
            </a:br>
            <a:r>
              <a:rPr lang="en-US" altLang="en-US" sz="2800" dirty="0" smtClean="0">
                <a:latin typeface="Verdana" panose="020B0604030504040204" pitchFamily="34" charset="0"/>
              </a:rPr>
              <a:t>(a) hand, </a:t>
            </a:r>
            <a:br>
              <a:rPr lang="en-US" altLang="en-US" sz="2800" dirty="0" smtClean="0">
                <a:latin typeface="Verdana" panose="020B0604030504040204" pitchFamily="34" charset="0"/>
              </a:rPr>
            </a:br>
            <a:r>
              <a:rPr lang="en-US" altLang="en-US" sz="2800" dirty="0" smtClean="0">
                <a:latin typeface="Verdana" panose="020B0604030504040204" pitchFamily="34" charset="0"/>
              </a:rPr>
              <a:t>(b) head and neck, (c) knee, </a:t>
            </a:r>
            <a:br>
              <a:rPr lang="en-US" altLang="en-US" sz="2800" dirty="0" smtClean="0">
                <a:latin typeface="Verdana" panose="020B0604030504040204" pitchFamily="34" charset="0"/>
              </a:rPr>
            </a:br>
            <a:r>
              <a:rPr lang="en-US" altLang="en-US" sz="2800" dirty="0" smtClean="0">
                <a:latin typeface="Verdana" panose="020B0604030504040204" pitchFamily="34" charset="0"/>
              </a:rPr>
              <a:t>(d) chest, </a:t>
            </a:r>
            <a:br>
              <a:rPr lang="en-US" altLang="en-US" sz="2800" dirty="0" smtClean="0">
                <a:latin typeface="Verdana" panose="020B0604030504040204" pitchFamily="34" charset="0"/>
              </a:rPr>
            </a:br>
            <a:r>
              <a:rPr lang="en-US" altLang="en-US" sz="2800" dirty="0" smtClean="0">
                <a:latin typeface="Verdana" panose="020B0604030504040204" pitchFamily="34" charset="0"/>
              </a:rPr>
              <a:t>(e) feet, and </a:t>
            </a:r>
            <a:br>
              <a:rPr lang="en-US" altLang="en-US" sz="2800" dirty="0" smtClean="0">
                <a:latin typeface="Verdana" panose="020B0604030504040204" pitchFamily="34" charset="0"/>
              </a:rPr>
            </a:br>
            <a:r>
              <a:rPr lang="en-US" altLang="en-US" sz="2800" dirty="0" smtClean="0">
                <a:latin typeface="Verdana" panose="020B0604030504040204" pitchFamily="34" charset="0"/>
              </a:rPr>
              <a:t>(f) pelvis.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Half Value Layer (HVL)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28600" y="1043869"/>
            <a:ext cx="88392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The fundamental photon attenuation law in term of Intensity is</a:t>
            </a:r>
            <a:endParaRPr lang="en-US" sz="2800" dirty="0" smtClean="0">
              <a:latin typeface="Gadug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6800" y="2057400"/>
                <a:ext cx="1894557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57400"/>
                <a:ext cx="1894557" cy="44063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54000" y="3400766"/>
            <a:ext cx="393192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i="1" dirty="0" smtClean="0">
                <a:solidFill>
                  <a:srgbClr val="3C38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 Value Layer </a:t>
            </a: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(HVL)</a:t>
            </a:r>
            <a:endParaRPr lang="en-US" sz="2800" dirty="0" smtClean="0">
              <a:solidFill>
                <a:srgbClr val="3C38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400" y="5140007"/>
                <a:ext cx="1864741" cy="879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140007"/>
                <a:ext cx="1864741" cy="8797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48802" y="5134378"/>
                <a:ext cx="185659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𝐻𝑉𝐿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802" y="5134378"/>
                <a:ext cx="1856598" cy="8066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867400" y="5239489"/>
                <a:ext cx="2808013" cy="680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0" dirty="0" smtClean="0">
                    <a:ea typeface="Cambria Math" panose="02040503050406030204" pitchFamily="18" charset="0"/>
                  </a:rPr>
                  <a:t>HVL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⁡(2)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0.693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239489"/>
                <a:ext cx="2808013" cy="680827"/>
              </a:xfrm>
              <a:prstGeom prst="rect">
                <a:avLst/>
              </a:prstGeom>
              <a:blipFill rotWithShape="0">
                <a:blip r:embed="rId5"/>
                <a:stretch>
                  <a:fillRect l="-7826" t="-1786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676400" y="2743200"/>
            <a:ext cx="53340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+mn-lt"/>
                <a:cs typeface="Times New Roman" panose="02020603050405020304" pitchFamily="18" charset="0"/>
              </a:rPr>
              <a:t> is the intensity of the incident beam.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4015669"/>
            <a:ext cx="88392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The thickness of a given material that attenuate half of the incident photons.</a:t>
            </a:r>
            <a:endParaRPr lang="en-US" sz="2800" dirty="0" smtClean="0">
              <a:latin typeface="Gadug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Narrow Beam, </a:t>
            </a:r>
            <a:r>
              <a:rPr lang="en-US" altLang="en-US" sz="4000" dirty="0" err="1" smtClean="0">
                <a:solidFill>
                  <a:schemeClr val="accent2"/>
                </a:solidFill>
              </a:rPr>
              <a:t>Monoenergetic</a:t>
            </a:r>
            <a:r>
              <a:rPr lang="en-US" altLang="en-US" sz="4000" dirty="0" smtClean="0">
                <a:solidFill>
                  <a:schemeClr val="accent2"/>
                </a:solidFill>
              </a:rPr>
              <a:t> Photons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52400" y="3581400"/>
            <a:ext cx="88392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3C38DC"/>
                </a:solidFill>
                <a:cs typeface="Times New Roman" panose="02020603050405020304" pitchFamily="18" charset="0"/>
              </a:rPr>
              <a:t>Heterogeneous </a:t>
            </a:r>
            <a:r>
              <a:rPr lang="en-US" sz="2800" dirty="0">
                <a:solidFill>
                  <a:srgbClr val="3C38DC"/>
                </a:solidFill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solidFill>
                  <a:srgbClr val="3C38DC"/>
                </a:solidFill>
                <a:cs typeface="Times New Roman" panose="02020603050405020304" pitchFamily="18" charset="0"/>
              </a:rPr>
              <a:t>lab </a:t>
            </a: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For heterogeneous slab, the linear attenuation coefficient 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depends 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on the position x.  </a:t>
            </a:r>
            <a:endParaRPr lang="en-US" sz="2800" dirty="0" smtClean="0">
              <a:latin typeface="Gadug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76800" y="5183141"/>
                <a:ext cx="3776740" cy="553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nary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183141"/>
                <a:ext cx="3776740" cy="5532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90600" y="5052177"/>
                <a:ext cx="2431050" cy="815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52177"/>
                <a:ext cx="2431050" cy="8152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90600" y="6076107"/>
                <a:ext cx="3437736" cy="553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nary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076107"/>
                <a:ext cx="3437736" cy="5532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2400" y="917896"/>
            <a:ext cx="883920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Example: 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140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keV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gamma rays are generated by the radioactive decay of technetium-99m, and that sodium iodide crystals are used to detect such gamma rays. Assume that the HVL of sodium iodide at 140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keV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is 0.3 cm. </a:t>
            </a:r>
            <a:r>
              <a:rPr lang="en-US" sz="2800" dirty="0" smtClean="0">
                <a:solidFill>
                  <a:srgbClr val="CC0000"/>
                </a:solidFill>
                <a:latin typeface="+mn-lt"/>
                <a:cs typeface="Times New Roman" panose="02020603050405020304" pitchFamily="18" charset="0"/>
              </a:rPr>
              <a:t>What percentage of gamma rays will pass right through a 1.2 cm sodium iodide crystal</a:t>
            </a:r>
            <a:r>
              <a:rPr lang="en-US" sz="2800" dirty="0" smtClean="0">
                <a:solidFill>
                  <a:srgbClr val="CC0000"/>
                </a:solidFill>
                <a:latin typeface="+mn-lt"/>
                <a:cs typeface="Times New Roman" panose="02020603050405020304" pitchFamily="18" charset="0"/>
              </a:rPr>
              <a:t>? </a:t>
            </a: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(6.26%)</a:t>
            </a:r>
            <a:endParaRPr lang="en-US" sz="2800" dirty="0" smtClean="0">
              <a:solidFill>
                <a:srgbClr val="3C38DC"/>
              </a:solidFill>
              <a:latin typeface="Gadug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Narrow Beam, </a:t>
            </a:r>
            <a:r>
              <a:rPr lang="en-US" altLang="en-US" sz="4000" dirty="0" err="1" smtClean="0">
                <a:solidFill>
                  <a:schemeClr val="accent2"/>
                </a:solidFill>
              </a:rPr>
              <a:t>Polyenergetic</a:t>
            </a:r>
            <a:r>
              <a:rPr lang="en-US" altLang="en-US" sz="4000" dirty="0" smtClean="0">
                <a:solidFill>
                  <a:schemeClr val="accent2"/>
                </a:solidFill>
              </a:rPr>
              <a:t> Photons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28600" y="1043869"/>
            <a:ext cx="88392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In general, the linear attenuation coefficient 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( </a:t>
            </a:r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) is 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different for different material, and it also varies as a function of energy for the same material.  </a:t>
            </a:r>
            <a:endParaRPr lang="en-US" sz="2800" dirty="0" smtClean="0">
              <a:latin typeface="Gadug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AAESKYP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9498"/>
            <a:ext cx="5638800" cy="445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6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Narrow Beam, </a:t>
            </a:r>
            <a:r>
              <a:rPr lang="en-US" altLang="en-US" sz="4000" dirty="0" err="1" smtClean="0">
                <a:solidFill>
                  <a:schemeClr val="accent2"/>
                </a:solidFill>
              </a:rPr>
              <a:t>Polyenergetic</a:t>
            </a:r>
            <a:r>
              <a:rPr lang="en-US" altLang="en-US" sz="4000" dirty="0" smtClean="0">
                <a:solidFill>
                  <a:schemeClr val="accent2"/>
                </a:solidFill>
              </a:rPr>
              <a:t> Photons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28600" y="1043869"/>
            <a:ext cx="88392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For a </a:t>
            </a: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homogeneous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slab of material of thickness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with an incident x-ray beam having spectrum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aseline="-25000" dirty="0" smtClean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), the spectrum leaving the slab is</a:t>
            </a:r>
            <a:endParaRPr lang="en-US" sz="2800" dirty="0" smtClean="0">
              <a:latin typeface="Gadug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2454967"/>
                <a:ext cx="3474156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54967"/>
                <a:ext cx="3474156" cy="4487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52400" y="4101675"/>
            <a:ext cx="88392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For a </a:t>
            </a: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heterogeneous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slab of material, the linear attenuation depends on both position and energy.</a:t>
            </a:r>
            <a:endParaRPr lang="en-US" sz="2800" dirty="0" smtClean="0">
              <a:latin typeface="Gadug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3000" y="5029200"/>
                <a:ext cx="4724498" cy="553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nary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029200"/>
                <a:ext cx="4724498" cy="5532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52600" y="3109773"/>
                <a:ext cx="4620176" cy="932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109773"/>
                <a:ext cx="4620176" cy="9323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44779" y="5849493"/>
                <a:ext cx="6074099" cy="932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nary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779" y="5849493"/>
                <a:ext cx="6074099" cy="9323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4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Broad Beam Case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28600" y="1043869"/>
            <a:ext cx="883920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In broad beam case, more photons are generally detected than is predicted by a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monoenergetic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, narrow beam analysis.</a:t>
            </a:r>
          </a:p>
          <a:p>
            <a:pPr marL="0" lvl="1" eaLnBrk="1" hangingPunct="1">
              <a:lnSpc>
                <a:spcPct val="90000"/>
              </a:lnSpc>
              <a:defRPr/>
            </a:pPr>
            <a:endParaRPr lang="en-US" sz="2800" dirty="0">
              <a:latin typeface="+mn-lt"/>
              <a:cs typeface="Times New Roman" panose="02020603050405020304" pitchFamily="18" charset="0"/>
            </a:endParaRPr>
          </a:p>
          <a:p>
            <a:pPr marL="0" lvl="1" eaLnBrk="1" hangingPunct="1">
              <a:lnSpc>
                <a:spcPct val="90000"/>
              </a:lnSpc>
              <a:defRPr/>
            </a:pPr>
            <a:endParaRPr lang="en-US" sz="2800" dirty="0" smtClean="0">
              <a:latin typeface="+mn-lt"/>
              <a:cs typeface="Times New Roman" panose="02020603050405020304" pitchFamily="18" charset="0"/>
            </a:endParaRPr>
          </a:p>
          <a:p>
            <a:pPr marL="0" lvl="1" eaLnBrk="1" hangingPunct="1">
              <a:lnSpc>
                <a:spcPct val="90000"/>
              </a:lnSpc>
              <a:defRPr/>
            </a:pPr>
            <a:endParaRPr lang="en-US" sz="2800" dirty="0">
              <a:latin typeface="+mn-lt"/>
              <a:cs typeface="Times New Roman" panose="02020603050405020304" pitchFamily="18" charset="0"/>
            </a:endParaRPr>
          </a:p>
          <a:p>
            <a:pPr marL="0" lvl="1" eaLnBrk="1" hangingPunct="1">
              <a:lnSpc>
                <a:spcPct val="90000"/>
              </a:lnSpc>
              <a:defRPr/>
            </a:pPr>
            <a:endParaRPr lang="en-US" sz="2800" dirty="0" smtClean="0">
              <a:latin typeface="+mn-lt"/>
              <a:cs typeface="Times New Roman" panose="02020603050405020304" pitchFamily="18" charset="0"/>
            </a:endParaRPr>
          </a:p>
          <a:p>
            <a:pPr marL="0" lvl="1" eaLnBrk="1" hangingPunct="1">
              <a:lnSpc>
                <a:spcPct val="90000"/>
              </a:lnSpc>
              <a:defRPr/>
            </a:pPr>
            <a:endParaRPr lang="en-US" sz="2800" dirty="0">
              <a:latin typeface="+mn-lt"/>
              <a:cs typeface="Times New Roman" panose="02020603050405020304" pitchFamily="18" charset="0"/>
            </a:endParaRPr>
          </a:p>
          <a:p>
            <a:pPr marL="0" lvl="1" eaLnBrk="1" hangingPunct="1">
              <a:lnSpc>
                <a:spcPct val="90000"/>
              </a:lnSpc>
              <a:defRPr/>
            </a:pPr>
            <a:endParaRPr lang="en-US" sz="2800" dirty="0" smtClean="0">
              <a:latin typeface="+mn-lt"/>
              <a:cs typeface="Times New Roman" panose="02020603050405020304" pitchFamily="18" charset="0"/>
            </a:endParaRP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Most x-ray imaging modalities use </a:t>
            </a: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detector collimation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, which reduced the number of x-rays from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nonnormal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directions that can hit the detectors. Therefore, from an imaging stand point, the narrow beam geometry assumption can be viewed as fairly accurate. </a:t>
            </a:r>
            <a:endParaRPr lang="en-US" sz="2800" dirty="0" smtClean="0">
              <a:latin typeface="Gadug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99" y="1981200"/>
            <a:ext cx="4551877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Radiation Dosimetry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28600" y="1043869"/>
            <a:ext cx="883920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The study of the a 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mount 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of radiation that produces adverse biological effects. </a:t>
            </a:r>
          </a:p>
          <a:p>
            <a:pPr marL="0" lvl="1" eaLnBrk="1" hangingPunct="1">
              <a:lnSpc>
                <a:spcPct val="90000"/>
              </a:lnSpc>
              <a:defRPr/>
            </a:pPr>
            <a:endParaRPr lang="en-US" sz="2800" dirty="0" smtClean="0">
              <a:latin typeface="+mn-lt"/>
              <a:cs typeface="Times New Roman" panose="02020603050405020304" pitchFamily="18" charset="0"/>
            </a:endParaRP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Exposure (</a:t>
            </a:r>
            <a:r>
              <a:rPr lang="en-US" sz="2800" i="1" dirty="0" smtClean="0">
                <a:solidFill>
                  <a:srgbClr val="3C38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The number of ion pairs produced in a specific volume of air by EM radiation (coulombs per kilogram of air).</a:t>
            </a: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In medical imaging the unit is </a:t>
            </a:r>
            <a:r>
              <a:rPr lang="en-US" sz="2800" i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Roentgen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(R = 2.58x10</a:t>
            </a:r>
            <a:r>
              <a:rPr lang="en-US" sz="2800" baseline="30000" dirty="0" smtClean="0">
                <a:latin typeface="+mn-lt"/>
                <a:cs typeface="Times New Roman" panose="02020603050405020304" pitchFamily="18" charset="0"/>
              </a:rPr>
              <a:t>-4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C/kg).</a:t>
            </a:r>
          </a:p>
          <a:p>
            <a:pPr marL="0" lvl="1" eaLnBrk="1" hangingPunct="1">
              <a:lnSpc>
                <a:spcPct val="90000"/>
              </a:lnSpc>
              <a:defRPr/>
            </a:pPr>
            <a:endParaRPr lang="en-US" sz="2800" dirty="0" smtClean="0">
              <a:latin typeface="+mn-lt"/>
              <a:cs typeface="Times New Roman" panose="02020603050405020304" pitchFamily="18" charset="0"/>
            </a:endParaRP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Example:</a:t>
            </a: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For a point source of radiation, the exposure at a distance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from the source follows an inverse square law. If the exposure at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= 30 cm from a point source is 1 R, 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what is the exposure at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= 5 cm from the source?</a:t>
            </a:r>
          </a:p>
        </p:txBody>
      </p:sp>
    </p:spTree>
    <p:extLst>
      <p:ext uri="{BB962C8B-B14F-4D97-AF65-F5344CB8AC3E}">
        <p14:creationId xmlns:p14="http://schemas.microsoft.com/office/powerpoint/2010/main" val="17090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Radiation Dosimetry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1263" y="961915"/>
            <a:ext cx="87441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Rad (unit for </a:t>
            </a:r>
            <a:r>
              <a:rPr lang="en-US" sz="2800" i="1" dirty="0" smtClean="0">
                <a:solidFill>
                  <a:srgbClr val="3C38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The unit of absorbed dose (energy-deposition concentration) absorption of 100 ergs per gram of material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100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rads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= 1 J/kg</a:t>
            </a:r>
            <a:endParaRPr lang="en-US" sz="2800" dirty="0">
              <a:latin typeface="+mn-lt"/>
              <a:cs typeface="Times New Roman" panose="02020603050405020304" pitchFamily="18" charset="0"/>
            </a:endParaRP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SI unit for absorbed dose 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is 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Gray. 1Gy=1 J/kg.</a:t>
            </a:r>
            <a:endParaRPr lang="en-US" sz="280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124200"/>
            <a:ext cx="88392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Kerma</a:t>
            </a: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en-US" sz="2800" i="1" dirty="0" smtClean="0">
                <a:solidFill>
                  <a:srgbClr val="3C38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Measure of the amount of energy per unit mass imparted directly to the electrons in a given material.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838714"/>
            <a:ext cx="88392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Specific ionization (SI)</a:t>
            </a: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The number of ion pairs formed per unit length.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4459272"/>
            <a:ext cx="88392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Linear Energy Transfer (LET)</a:t>
            </a: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Measure of the energy transferred by radiation to the material through which it is passing per unit length.</a:t>
            </a:r>
          </a:p>
        </p:txBody>
      </p:sp>
    </p:spTree>
    <p:extLst>
      <p:ext uri="{BB962C8B-B14F-4D97-AF65-F5344CB8AC3E}">
        <p14:creationId xmlns:p14="http://schemas.microsoft.com/office/powerpoint/2010/main" val="27848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The </a:t>
            </a:r>
            <a:r>
              <a:rPr lang="en-US" altLang="en-US" sz="40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4000" dirty="0" smtClean="0">
                <a:solidFill>
                  <a:schemeClr val="accent2"/>
                </a:solidFill>
              </a:rPr>
              <a:t>-Factor (</a:t>
            </a:r>
            <a:r>
              <a:rPr lang="en-US" altLang="en-US" sz="40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4000" dirty="0" smtClean="0">
                <a:solidFill>
                  <a:schemeClr val="accent2"/>
                </a:solidFill>
              </a:rPr>
              <a:t>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28600" y="1113270"/>
            <a:ext cx="8839200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The </a:t>
            </a:r>
            <a:r>
              <a:rPr lang="en-US" sz="2800" i="1" dirty="0" smtClean="0">
                <a:solidFill>
                  <a:srgbClr val="3C38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-Factor </a:t>
            </a: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( </a:t>
            </a:r>
            <a:r>
              <a:rPr lang="en-US" sz="2800" i="1" dirty="0" smtClean="0">
                <a:solidFill>
                  <a:srgbClr val="3C38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0" lvl="1" eaLnBrk="1" hangingPunct="1">
              <a:lnSpc>
                <a:spcPct val="90000"/>
              </a:lnSpc>
              <a:defRPr/>
            </a:pPr>
            <a:endParaRPr lang="en-US" sz="900" dirty="0" smtClean="0">
              <a:solidFill>
                <a:srgbClr val="3C38DC"/>
              </a:solidFill>
              <a:latin typeface="+mn-lt"/>
              <a:cs typeface="Times New Roman" panose="02020603050405020304" pitchFamily="18" charset="0"/>
            </a:endParaRP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Determine the relationship between </a:t>
            </a:r>
            <a:r>
              <a:rPr lang="en-US" sz="2800" i="1" dirty="0" smtClean="0">
                <a:latin typeface="+mn-lt"/>
                <a:cs typeface="Times New Roman" panose="02020603050405020304" pitchFamily="18" charset="0"/>
              </a:rPr>
              <a:t>exposure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) and the </a:t>
            </a:r>
            <a:r>
              <a:rPr lang="en-US" sz="2800" i="1" dirty="0" smtClean="0">
                <a:latin typeface="+mn-lt"/>
                <a:cs typeface="Times New Roman" panose="02020603050405020304" pitchFamily="18" charset="0"/>
              </a:rPr>
              <a:t>dose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) to individual in the radiation field.</a:t>
            </a:r>
          </a:p>
          <a:p>
            <a:pPr marL="0" lvl="1" eaLnBrk="1" hangingPunct="1">
              <a:lnSpc>
                <a:spcPct val="90000"/>
              </a:lnSpc>
              <a:defRPr/>
            </a:pPr>
            <a:endParaRPr lang="en-US" sz="800" dirty="0" smtClean="0">
              <a:latin typeface="+mn-lt"/>
              <a:cs typeface="Times New Roman" panose="02020603050405020304" pitchFamily="18" charset="0"/>
            </a:endParaRP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   For air 1 R = 0.87 rad.</a:t>
            </a:r>
          </a:p>
          <a:p>
            <a:pPr marL="0" lvl="1" eaLnBrk="1" hangingPunct="1">
              <a:lnSpc>
                <a:spcPct val="90000"/>
              </a:lnSpc>
              <a:defRPr/>
            </a:pPr>
            <a:endParaRPr lang="en-US" sz="800" dirty="0" smtClean="0">
              <a:latin typeface="+mn-lt"/>
              <a:cs typeface="Times New Roman" panose="02020603050405020304" pitchFamily="18" charset="0"/>
            </a:endParaRP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For other material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= f X      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where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 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is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847070"/>
            <a:ext cx="88392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is the linear attenuation coefficient and </a:t>
            </a:r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is the mass density, and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 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/</a:t>
            </a:r>
            <a:r>
              <a:rPr 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ρ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 is the mass attenuation coefficient.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676400" y="3700376"/>
                <a:ext cx="3696974" cy="947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=0.87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material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air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700376"/>
                <a:ext cx="3696974" cy="9478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Mass Attenuation Coefficient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tab04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3536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881" y="3048000"/>
            <a:ext cx="62864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9906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Times New Roman" panose="02020603050405020304" pitchFamily="18" charset="0"/>
              </a:rPr>
              <a:t>The </a:t>
            </a:r>
            <a:r>
              <a:rPr lang="en-US" sz="2800" dirty="0">
                <a:cs typeface="Times New Roman" panose="02020603050405020304" pitchFamily="18" charset="0"/>
              </a:rPr>
              <a:t>mass attenuation </a:t>
            </a:r>
            <a:r>
              <a:rPr lang="en-US" sz="2800" dirty="0" smtClean="0">
                <a:cs typeface="Times New Roman" panose="02020603050405020304" pitchFamily="18" charset="0"/>
              </a:rPr>
              <a:t>coefficient depends of the type of material and the energy of the x-ray.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94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Dose Equivalent (</a:t>
            </a:r>
            <a:r>
              <a:rPr lang="en-US" altLang="en-US" sz="4000" i="1" dirty="0" smtClean="0">
                <a:solidFill>
                  <a:schemeClr val="accent2"/>
                </a:solidFill>
              </a:rPr>
              <a:t>H</a:t>
            </a:r>
            <a:r>
              <a:rPr lang="en-US" altLang="en-US" sz="4000" dirty="0" smtClean="0">
                <a:solidFill>
                  <a:schemeClr val="accent2"/>
                </a:solidFill>
              </a:rPr>
              <a:t>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04800" y="3089315"/>
            <a:ext cx="88392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Dose Equivalent (</a:t>
            </a:r>
            <a:r>
              <a:rPr lang="en-US" sz="2800" i="1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Different types of radiation when delivering the same dose, can actually have different effects on the body.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4800600"/>
            <a:ext cx="8763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Times New Roman" panose="02020603050405020304" pitchFamily="18" charset="0"/>
              </a:rPr>
              <a:t>Where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is the quality factor of the radiation.</a:t>
            </a: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For x-rays, gamma rays, electrons, and beta particle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</a:rPr>
              <a:t>≈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 1</a:t>
            </a: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For neutrons and protons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cs typeface="Times New Roman" panose="02020603050405020304" pitchFamily="18" charset="0"/>
              </a:rPr>
              <a:t>≈ 10</a:t>
            </a: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Times New Roman" panose="02020603050405020304" pitchFamily="18" charset="0"/>
              </a:rPr>
              <a:t>For alpha particles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cs typeface="Times New Roman" panose="02020603050405020304" pitchFamily="18" charset="0"/>
              </a:rPr>
              <a:t> ≈</a:t>
            </a:r>
            <a:r>
              <a:rPr lang="en-US" sz="2800" dirty="0" smtClean="0">
                <a:cs typeface="Times New Roman" panose="02020603050405020304" pitchFamily="18" charset="0"/>
              </a:rPr>
              <a:t> 20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4308515"/>
            <a:ext cx="4739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the unit is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rems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79400" y="1042075"/>
            <a:ext cx="883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3C38DC"/>
                </a:solidFill>
                <a:latin typeface="+mn-lt"/>
                <a:cs typeface="Times New Roman" panose="02020603050405020304" pitchFamily="18" charset="0"/>
              </a:rPr>
              <a:t>Example</a:t>
            </a:r>
          </a:p>
          <a:p>
            <a:pPr marL="0"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Consider a chest x-ray at an energy of 20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keV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. For simplicity ignore all tissues except the lung. If we want to keep the absorbed dose below 10 </a:t>
            </a:r>
            <a:r>
              <a:rPr lang="en-US" sz="2800" dirty="0" err="1" smtClean="0">
                <a:latin typeface="+mn-lt"/>
                <a:cs typeface="Times New Roman" panose="02020603050405020304" pitchFamily="18" charset="0"/>
              </a:rPr>
              <a:t>mrads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what should be the limit on the exposure?</a:t>
            </a:r>
          </a:p>
        </p:txBody>
      </p:sp>
    </p:spTree>
    <p:extLst>
      <p:ext uri="{BB962C8B-B14F-4D97-AF65-F5344CB8AC3E}">
        <p14:creationId xmlns:p14="http://schemas.microsoft.com/office/powerpoint/2010/main" val="14423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ASSET500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"/>
            <a:ext cx="5555369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3276600" cy="5791200"/>
          </a:xfrm>
        </p:spPr>
        <p:txBody>
          <a:bodyPr/>
          <a:lstStyle/>
          <a:p>
            <a:pPr algn="l"/>
            <a:r>
              <a:rPr lang="en-US" altLang="en-US" sz="2800" b="1" dirty="0" smtClean="0">
                <a:latin typeface="Verdana" panose="020B0604030504040204" pitchFamily="34" charset="0"/>
              </a:rPr>
              <a:t>Figure II.2   </a:t>
            </a:r>
            <a:r>
              <a:rPr lang="en-US" altLang="en-US" sz="2800" dirty="0" smtClean="0">
                <a:latin typeface="Verdana" panose="020B0604030504040204" pitchFamily="34" charset="0"/>
              </a:rPr>
              <a:t>X-ray images of (a) the spine shown a surgical fixation device, (b) the pelvis showing two artificial hip joints, and </a:t>
            </a:r>
            <a:br>
              <a:rPr lang="en-US" altLang="en-US" sz="2800" dirty="0" smtClean="0">
                <a:latin typeface="Verdana" panose="020B0604030504040204" pitchFamily="34" charset="0"/>
              </a:rPr>
            </a:br>
            <a:r>
              <a:rPr lang="en-US" altLang="en-US" sz="2800" dirty="0" smtClean="0">
                <a:latin typeface="Verdana" panose="020B0604030504040204" pitchFamily="34" charset="0"/>
              </a:rPr>
              <a:t>(c) the knee showing bone fixation wires.</a:t>
            </a:r>
          </a:p>
        </p:txBody>
      </p:sp>
    </p:spTree>
    <p:extLst>
      <p:ext uri="{BB962C8B-B14F-4D97-AF65-F5344CB8AC3E}">
        <p14:creationId xmlns:p14="http://schemas.microsoft.com/office/powerpoint/2010/main" val="10153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Effective Dose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9144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Effective dose is obtained as the sum of dose equivalents to different organs or body tissues weighted in such a fashion as to provide a value proportional to radiation-induced somatic and genetic risk even when the body is not uniformly irradiated.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3352800"/>
                <a:ext cx="3395738" cy="961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effective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organs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52800"/>
                <a:ext cx="3395738" cy="9614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43600" y="3352800"/>
                <a:ext cx="1920334" cy="961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organs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352800"/>
                <a:ext cx="1920334" cy="9614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28600" y="4379893"/>
            <a:ext cx="866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effective dose, risks may be compared for different radiations and different target tissues.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5334000"/>
            <a:ext cx="866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Natural annual individual effective dose = 300 </a:t>
            </a:r>
            <a:r>
              <a:rPr lang="en-US" sz="2800" dirty="0" err="1" smtClean="0"/>
              <a:t>mrem</a:t>
            </a:r>
            <a:endParaRPr lang="en-US" sz="2800" dirty="0" smtClean="0"/>
          </a:p>
          <a:p>
            <a:r>
              <a:rPr lang="en-US" sz="2800" dirty="0" smtClean="0"/>
              <a:t>Chest x-ray = 3 - 4 </a:t>
            </a:r>
            <a:r>
              <a:rPr lang="en-US" sz="2800" dirty="0" err="1" smtClean="0"/>
              <a:t>mrem</a:t>
            </a:r>
            <a:endParaRPr lang="en-US" sz="2800" dirty="0" smtClean="0"/>
          </a:p>
          <a:p>
            <a:r>
              <a:rPr lang="en-US" sz="2800" dirty="0" err="1" smtClean="0"/>
              <a:t>Fluorscopic</a:t>
            </a:r>
            <a:r>
              <a:rPr lang="en-US" sz="2800" dirty="0" smtClean="0"/>
              <a:t> study = several rem</a:t>
            </a:r>
          </a:p>
        </p:txBody>
      </p:sp>
    </p:spTree>
    <p:extLst>
      <p:ext uri="{BB962C8B-B14F-4D97-AF65-F5344CB8AC3E}">
        <p14:creationId xmlns:p14="http://schemas.microsoft.com/office/powerpoint/2010/main" val="30247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SSET500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7762"/>
            <a:ext cx="3733800" cy="6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8601" y="152400"/>
            <a:ext cx="510539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/>
              <a:t>CT removes overlaying structures by reconstructing cross sections of the body, image with low resolution, require higher x-ray dose to the patient.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2819400"/>
            <a:ext cx="4648200" cy="3810000"/>
          </a:xfrm>
        </p:spPr>
        <p:txBody>
          <a:bodyPr/>
          <a:lstStyle/>
          <a:p>
            <a:pPr algn="l"/>
            <a:r>
              <a:rPr lang="en-US" altLang="en-US" sz="2800" b="1" dirty="0" smtClean="0">
                <a:latin typeface="Verdana" panose="020B0604030504040204" pitchFamily="34" charset="0"/>
              </a:rPr>
              <a:t>Figure II.3   </a:t>
            </a:r>
            <a:r>
              <a:rPr lang="en-US" altLang="en-US" sz="2800" dirty="0" smtClean="0">
                <a:latin typeface="Verdana" panose="020B0604030504040204" pitchFamily="34" charset="0"/>
              </a:rPr>
              <a:t>Various CT images of the human body: </a:t>
            </a:r>
            <a:br>
              <a:rPr lang="en-US" altLang="en-US" sz="2800" dirty="0" smtClean="0">
                <a:latin typeface="Verdana" panose="020B0604030504040204" pitchFamily="34" charset="0"/>
              </a:rPr>
            </a:br>
            <a:r>
              <a:rPr lang="en-US" altLang="en-US" sz="2800" dirty="0" smtClean="0">
                <a:latin typeface="Verdana" panose="020B0604030504040204" pitchFamily="34" charset="0"/>
              </a:rPr>
              <a:t>(a) wrist, </a:t>
            </a:r>
            <a:br>
              <a:rPr lang="en-US" altLang="en-US" sz="2800" dirty="0" smtClean="0">
                <a:latin typeface="Verdana" panose="020B0604030504040204" pitchFamily="34" charset="0"/>
              </a:rPr>
            </a:br>
            <a:r>
              <a:rPr lang="en-US" altLang="en-US" sz="2800" dirty="0" smtClean="0">
                <a:latin typeface="Verdana" panose="020B0604030504040204" pitchFamily="34" charset="0"/>
              </a:rPr>
              <a:t>(b) torso and abdomen, </a:t>
            </a:r>
            <a:br>
              <a:rPr lang="en-US" altLang="en-US" sz="2800" dirty="0" smtClean="0">
                <a:latin typeface="Verdana" panose="020B0604030504040204" pitchFamily="34" charset="0"/>
              </a:rPr>
            </a:br>
            <a:r>
              <a:rPr lang="en-US" altLang="en-US" sz="2800" dirty="0" smtClean="0">
                <a:latin typeface="Verdana" panose="020B0604030504040204" pitchFamily="34" charset="0"/>
              </a:rPr>
              <a:t>(c) complete spine, </a:t>
            </a:r>
            <a:br>
              <a:rPr lang="en-US" altLang="en-US" sz="2800" dirty="0" smtClean="0">
                <a:latin typeface="Verdana" panose="020B0604030504040204" pitchFamily="34" charset="0"/>
              </a:rPr>
            </a:br>
            <a:r>
              <a:rPr lang="en-US" altLang="en-US" sz="2800" dirty="0" smtClean="0">
                <a:latin typeface="Verdana" panose="020B0604030504040204" pitchFamily="34" charset="0"/>
              </a:rPr>
              <a:t>(d) chest, and </a:t>
            </a:r>
            <a:br>
              <a:rPr lang="en-US" altLang="en-US" sz="2800" dirty="0" smtClean="0">
                <a:latin typeface="Verdana" panose="020B0604030504040204" pitchFamily="34" charset="0"/>
              </a:rPr>
            </a:br>
            <a:r>
              <a:rPr lang="en-US" altLang="en-US" sz="2800" dirty="0" smtClean="0">
                <a:latin typeface="Verdana" panose="020B0604030504040204" pitchFamily="34" charset="0"/>
              </a:rPr>
              <a:t>(e) ankle. </a:t>
            </a:r>
          </a:p>
        </p:txBody>
      </p:sp>
    </p:spTree>
    <p:extLst>
      <p:ext uri="{BB962C8B-B14F-4D97-AF65-F5344CB8AC3E}">
        <p14:creationId xmlns:p14="http://schemas.microsoft.com/office/powerpoint/2010/main" val="4000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Forms of Ionization Radiation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76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990600"/>
            <a:ext cx="89153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/>
              <a:t>1) </a:t>
            </a:r>
            <a:r>
              <a:rPr lang="en-US" altLang="en-US" dirty="0" smtClean="0">
                <a:solidFill>
                  <a:srgbClr val="3C38DC"/>
                </a:solidFill>
              </a:rPr>
              <a:t>X-ray Radiation: </a:t>
            </a:r>
            <a:r>
              <a:rPr lang="en-US" altLang="en-US" dirty="0" smtClean="0"/>
              <a:t>Electromagnetic (EM) wave whose frequencies are much higher than those of visible light.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endParaRPr lang="en-US" altLang="en-US" dirty="0" smtClean="0"/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/>
              <a:t>2) </a:t>
            </a:r>
            <a:r>
              <a:rPr lang="en-US" altLang="en-US" dirty="0" smtClean="0">
                <a:solidFill>
                  <a:srgbClr val="3C38DC"/>
                </a:solidFill>
              </a:rPr>
              <a:t>Gamma-rays Radiation</a:t>
            </a:r>
            <a:r>
              <a:rPr lang="en-US" altLang="en-US" dirty="0" smtClean="0"/>
              <a:t>: EM wave originated from the nucleus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endParaRPr lang="en-US" altLang="en-US" dirty="0" smtClean="0"/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/>
              <a:t>3</a:t>
            </a:r>
            <a:r>
              <a:rPr lang="en-US" altLang="en-US" dirty="0" smtClean="0"/>
              <a:t>) </a:t>
            </a:r>
            <a:r>
              <a:rPr lang="en-US" altLang="en-US" dirty="0">
                <a:solidFill>
                  <a:srgbClr val="3C38DC"/>
                </a:solidFill>
              </a:rPr>
              <a:t>Particulate Radiation</a:t>
            </a:r>
            <a:r>
              <a:rPr lang="en-US" altLang="en-US" dirty="0"/>
              <a:t>: electron beam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endParaRPr lang="en-US" altLang="en-US" dirty="0" smtClean="0"/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 smtClean="0"/>
              <a:t>Particulate and Gamma radiation are the product of radioactive decay.</a:t>
            </a:r>
          </a:p>
        </p:txBody>
      </p:sp>
    </p:spTree>
    <p:extLst>
      <p:ext uri="{BB962C8B-B14F-4D97-AF65-F5344CB8AC3E}">
        <p14:creationId xmlns:p14="http://schemas.microsoft.com/office/powerpoint/2010/main" val="34209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Atomic Structure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76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990600"/>
            <a:ext cx="8915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/>
              <a:t>An Atom consists of nucleus of protons and neutrons surrounded by orbiting electrons. 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/>
              <a:t>Protons and neutrons together are called </a:t>
            </a:r>
            <a:r>
              <a:rPr lang="en-US" altLang="en-US" i="1" dirty="0" smtClean="0">
                <a:solidFill>
                  <a:srgbClr val="CC0000"/>
                </a:solidFill>
              </a:rPr>
              <a:t>nucleons</a:t>
            </a:r>
            <a:r>
              <a:rPr lang="en-US" altLang="en-US" dirty="0" smtClean="0"/>
              <a:t>.</a:t>
            </a:r>
          </a:p>
          <a:p>
            <a:pPr marL="0" lvl="1" indent="0" eaLnBrk="1" hangingPunct="1">
              <a:lnSpc>
                <a:spcPct val="90000"/>
              </a:lnSpc>
              <a:buNone/>
              <a:defRPr/>
            </a:pPr>
            <a:r>
              <a:rPr lang="en-US" altLang="en-US" dirty="0"/>
              <a:t>Proton has a positive charge and the magnitude equals the charge of the electron.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i="1" dirty="0" smtClean="0">
                <a:solidFill>
                  <a:srgbClr val="CC0000"/>
                </a:solidFill>
              </a:rPr>
              <a:t>Atomic number </a:t>
            </a:r>
            <a:r>
              <a:rPr lang="en-US" altLang="en-US" dirty="0" smtClean="0"/>
              <a:t>Z: equal the number of proton in the nucleus.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i="1" dirty="0" smtClean="0">
                <a:solidFill>
                  <a:srgbClr val="CC0000"/>
                </a:solidFill>
              </a:rPr>
              <a:t>Mass number </a:t>
            </a:r>
            <a:r>
              <a:rPr lang="en-US" altLang="en-US" dirty="0" smtClean="0"/>
              <a:t>A: the number of nucleons in the nucleus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8" name="Picture 2" descr="AAESKYA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61299"/>
            <a:ext cx="3505200" cy="222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5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Nuclide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9144000" cy="76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066801"/>
            <a:ext cx="8763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i="1" dirty="0" smtClean="0">
                <a:solidFill>
                  <a:srgbClr val="CC0000"/>
                </a:solidFill>
              </a:rPr>
              <a:t>Nuclide</a:t>
            </a:r>
            <a:r>
              <a:rPr lang="en-US" altLang="en-US" dirty="0" smtClean="0"/>
              <a:t> refers to any unique combination of protons and neutrons forming a nucleus.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/>
              <a:t>Symbol for nuclide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52800" y="1927998"/>
                <a:ext cx="529569" cy="439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sPre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927998"/>
                <a:ext cx="529569" cy="4393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4589895" y="1913647"/>
            <a:ext cx="3657600" cy="525665"/>
            <a:chOff x="228600" y="2532449"/>
            <a:chExt cx="3657600" cy="525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236791" y="2532449"/>
                  <a:ext cx="649409" cy="4393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sPre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6791" y="2532449"/>
                  <a:ext cx="649409" cy="43935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228600" y="2562389"/>
              <a:ext cx="3101455" cy="495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US" altLang="en-US" dirty="0" smtClean="0">
                  <a:solidFill>
                    <a:srgbClr val="3C38DC"/>
                  </a:solidFill>
                </a:rPr>
                <a:t>Example </a:t>
              </a:r>
              <a:r>
                <a:rPr lang="en-US" altLang="en-US" dirty="0" smtClean="0"/>
                <a:t>: Carbon</a:t>
              </a:r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8600" y="2514600"/>
            <a:ext cx="8763000" cy="98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 smtClean="0"/>
              <a:t>Unstable nuclides are called radionuclides, and their atoms are radioactive.</a:t>
            </a:r>
          </a:p>
          <a:p>
            <a:pPr marL="0" lvl="1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17" name="Picture 2" descr="tab04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16078"/>
            <a:ext cx="6324600" cy="336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354772" y="3041347"/>
            <a:ext cx="3101455" cy="463853"/>
            <a:chOff x="2209800" y="4698735"/>
            <a:chExt cx="3101455" cy="463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209800" y="4724135"/>
                  <a:ext cx="649409" cy="4384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sup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sPre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4724135"/>
                  <a:ext cx="649409" cy="43845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/>
            <p:nvPr/>
          </p:nvCxnSpPr>
          <p:spPr>
            <a:xfrm>
              <a:off x="3048000" y="4943361"/>
              <a:ext cx="5134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713895" y="4698735"/>
                  <a:ext cx="1597360" cy="434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sup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Pre>
                              <m:sPre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sPre>
                          </m:e>
                        </m:sPre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3895" y="4698735"/>
                  <a:ext cx="1597360" cy="434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/>
          <p:cNvSpPr txBox="1"/>
          <p:nvPr/>
        </p:nvSpPr>
        <p:spPr>
          <a:xfrm>
            <a:off x="7510699" y="309825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Beta particle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8391</TotalTime>
  <Words>3050</Words>
  <Application>Microsoft Office PowerPoint</Application>
  <PresentationFormat>On-screen Show (4:3)</PresentationFormat>
  <Paragraphs>351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Book Antiqua</vt:lpstr>
      <vt:lpstr>Calibri</vt:lpstr>
      <vt:lpstr>Cambria Math</vt:lpstr>
      <vt:lpstr>Gadugi</vt:lpstr>
      <vt:lpstr>Times New Roman</vt:lpstr>
      <vt:lpstr>Verdana</vt:lpstr>
      <vt:lpstr>Default Design</vt:lpstr>
      <vt:lpstr>Physics of Radiography Chapter 4</vt:lpstr>
      <vt:lpstr>Outline</vt:lpstr>
      <vt:lpstr>Ionizing Radiation</vt:lpstr>
      <vt:lpstr>Figure II.1   Representative x-ray transmission images of various parts of the body:  (a) hand,  (b) head and neck, (c) knee,  (d) chest,  (e) feet, and  (f) pelvis.</vt:lpstr>
      <vt:lpstr>Figure II.2   X-ray images of (a) the spine shown a surgical fixation device, (b) the pelvis showing two artificial hip joints, and  (c) the knee showing bone fixation wires.</vt:lpstr>
      <vt:lpstr>Figure II.3   Various CT images of the human body:  (a) wrist,  (b) torso and abdomen,  (c) complete spine,  (d) chest, and  (e) ankle. </vt:lpstr>
      <vt:lpstr>Forms of Ionization Radiation</vt:lpstr>
      <vt:lpstr>Atomic Structure</vt:lpstr>
      <vt:lpstr>Nuclide</vt:lpstr>
      <vt:lpstr>Atomic Structure</vt:lpstr>
      <vt:lpstr>Electron Binding Energy</vt:lpstr>
      <vt:lpstr>Electron Binding Energy</vt:lpstr>
      <vt:lpstr>Ionization and Excitation</vt:lpstr>
      <vt:lpstr>Ionization and Excitation</vt:lpstr>
      <vt:lpstr>Forms of Ionizing Radiation</vt:lpstr>
      <vt:lpstr>Particulate Ionizing Radiation</vt:lpstr>
      <vt:lpstr>Particulate Ionizing Radiation</vt:lpstr>
      <vt:lpstr>Electromagnetic Ionizing Radiation</vt:lpstr>
      <vt:lpstr>Electromagnetic Ionizing Radiation</vt:lpstr>
      <vt:lpstr>Nature and Properties of Ionizing Radiation</vt:lpstr>
      <vt:lpstr>Primary Energetic Electron Interactions</vt:lpstr>
      <vt:lpstr>Radiative Transfer of Energetic Electron</vt:lpstr>
      <vt:lpstr>X-ray Tube</vt:lpstr>
      <vt:lpstr>Primary Electromagnetic Radiation Interactions</vt:lpstr>
      <vt:lpstr>Primary Electromagnetic Radiation Interactions</vt:lpstr>
      <vt:lpstr>EM Photoelectric Effect</vt:lpstr>
      <vt:lpstr>Compton Scattering</vt:lpstr>
      <vt:lpstr>Example</vt:lpstr>
      <vt:lpstr>Probability of EM Interactions</vt:lpstr>
      <vt:lpstr>Probability of EM Interactions</vt:lpstr>
      <vt:lpstr>Tables</vt:lpstr>
      <vt:lpstr>Relative Frequency of Occurrence</vt:lpstr>
      <vt:lpstr>Attenuation of Electromagnetic Radiation</vt:lpstr>
      <vt:lpstr>Measures of X-ray Beam Strength</vt:lpstr>
      <vt:lpstr>Energy for Monoenergetic X-ray Beam</vt:lpstr>
      <vt:lpstr>Energy for Polyenergetic x-ray Beam</vt:lpstr>
      <vt:lpstr>Energy for Polyenergetic x-ray Beam</vt:lpstr>
      <vt:lpstr>Example</vt:lpstr>
      <vt:lpstr>Narrow Beam, Monoenergetic Photons</vt:lpstr>
      <vt:lpstr>Half Value Layer (HVL)</vt:lpstr>
      <vt:lpstr>Narrow Beam, Monoenergetic Photons</vt:lpstr>
      <vt:lpstr>Narrow Beam, Polyenergetic Photons</vt:lpstr>
      <vt:lpstr>Narrow Beam, Polyenergetic Photons</vt:lpstr>
      <vt:lpstr>Broad Beam Case</vt:lpstr>
      <vt:lpstr>Radiation Dosimetry</vt:lpstr>
      <vt:lpstr>Radiation Dosimetry</vt:lpstr>
      <vt:lpstr>The f-Factor (f)</vt:lpstr>
      <vt:lpstr>Mass Attenuation Coefficient</vt:lpstr>
      <vt:lpstr>Dose Equivalent (H)</vt:lpstr>
      <vt:lpstr>Effective Dose</vt:lpstr>
    </vt:vector>
  </TitlesOfParts>
  <Company>University of Central Oklahoma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 Basic Imaging Principles</dc:title>
  <dc:creator>mbingabr</dc:creator>
  <cp:lastModifiedBy>Mohamed Bingabr</cp:lastModifiedBy>
  <cp:revision>522</cp:revision>
  <dcterms:created xsi:type="dcterms:W3CDTF">2007-01-09T03:17:48Z</dcterms:created>
  <dcterms:modified xsi:type="dcterms:W3CDTF">2015-10-12T18:17:39Z</dcterms:modified>
</cp:coreProperties>
</file>