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6" r:id="rId3"/>
    <p:sldId id="320" r:id="rId4"/>
    <p:sldId id="322" r:id="rId5"/>
    <p:sldId id="397" r:id="rId6"/>
    <p:sldId id="398" r:id="rId7"/>
    <p:sldId id="399" r:id="rId8"/>
    <p:sldId id="400" r:id="rId9"/>
    <p:sldId id="401" r:id="rId10"/>
    <p:sldId id="402" r:id="rId11"/>
    <p:sldId id="323" r:id="rId12"/>
    <p:sldId id="403" r:id="rId13"/>
    <p:sldId id="367" r:id="rId14"/>
    <p:sldId id="404" r:id="rId15"/>
    <p:sldId id="368" r:id="rId16"/>
    <p:sldId id="369" r:id="rId17"/>
    <p:sldId id="370" r:id="rId18"/>
    <p:sldId id="405" r:id="rId19"/>
    <p:sldId id="325" r:id="rId20"/>
    <p:sldId id="371" r:id="rId21"/>
    <p:sldId id="406" r:id="rId22"/>
    <p:sldId id="372" r:id="rId23"/>
    <p:sldId id="326" r:id="rId24"/>
    <p:sldId id="373" r:id="rId25"/>
    <p:sldId id="407" r:id="rId26"/>
    <p:sldId id="408" r:id="rId27"/>
    <p:sldId id="374" r:id="rId28"/>
    <p:sldId id="375" r:id="rId29"/>
    <p:sldId id="376" r:id="rId30"/>
    <p:sldId id="327" r:id="rId31"/>
    <p:sldId id="328" r:id="rId32"/>
    <p:sldId id="329" r:id="rId33"/>
    <p:sldId id="330" r:id="rId34"/>
    <p:sldId id="377" r:id="rId35"/>
    <p:sldId id="378" r:id="rId36"/>
    <p:sldId id="379" r:id="rId37"/>
    <p:sldId id="380" r:id="rId38"/>
    <p:sldId id="381" r:id="rId39"/>
    <p:sldId id="331" r:id="rId40"/>
    <p:sldId id="382" r:id="rId41"/>
    <p:sldId id="332" r:id="rId42"/>
    <p:sldId id="409" r:id="rId43"/>
    <p:sldId id="333" r:id="rId44"/>
    <p:sldId id="383" r:id="rId45"/>
    <p:sldId id="410" r:id="rId46"/>
    <p:sldId id="418" r:id="rId47"/>
    <p:sldId id="417" r:id="rId48"/>
    <p:sldId id="334" r:id="rId49"/>
    <p:sldId id="419" r:id="rId50"/>
    <p:sldId id="420" r:id="rId51"/>
    <p:sldId id="421" r:id="rId52"/>
    <p:sldId id="422" r:id="rId53"/>
    <p:sldId id="384" r:id="rId54"/>
    <p:sldId id="413" r:id="rId55"/>
    <p:sldId id="414" r:id="rId56"/>
    <p:sldId id="385" r:id="rId57"/>
    <p:sldId id="415" r:id="rId58"/>
    <p:sldId id="386" r:id="rId59"/>
    <p:sldId id="416" r:id="rId60"/>
    <p:sldId id="387"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C38D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4660"/>
  </p:normalViewPr>
  <p:slideViewPr>
    <p:cSldViewPr>
      <p:cViewPr varScale="1">
        <p:scale>
          <a:sx n="98" d="100"/>
          <a:sy n="98" d="100"/>
        </p:scale>
        <p:origin x="84"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E8FB5-80ED-40C0-98E8-758AC8B07D74}" type="datetimeFigureOut">
              <a:rPr lang="en-US" smtClean="0"/>
              <a:t>11/3/2015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93D9B-228D-48F9-AE5C-6D0BE3766ACD}" type="slidenum">
              <a:rPr lang="en-US" smtClean="0"/>
              <a:t>‹#›</a:t>
            </a:fld>
            <a:endParaRPr lang="en-US"/>
          </a:p>
        </p:txBody>
      </p:sp>
    </p:spTree>
    <p:extLst>
      <p:ext uri="{BB962C8B-B14F-4D97-AF65-F5344CB8AC3E}">
        <p14:creationId xmlns:p14="http://schemas.microsoft.com/office/powerpoint/2010/main" val="274965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32</a:t>
            </a:fld>
            <a:endParaRPr lang="en-US"/>
          </a:p>
        </p:txBody>
      </p:sp>
    </p:spTree>
    <p:extLst>
      <p:ext uri="{BB962C8B-B14F-4D97-AF65-F5344CB8AC3E}">
        <p14:creationId xmlns:p14="http://schemas.microsoft.com/office/powerpoint/2010/main" val="67868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1103CA-DED7-43F8-99F6-887D897389F8}" type="slidenum">
              <a:rPr lang="en-US" altLang="en-US"/>
              <a:pPr>
                <a:defRPr/>
              </a:pPr>
              <a:t>‹#›</a:t>
            </a:fld>
            <a:endParaRPr lang="en-US" altLang="en-US"/>
          </a:p>
        </p:txBody>
      </p:sp>
    </p:spTree>
    <p:extLst>
      <p:ext uri="{BB962C8B-B14F-4D97-AF65-F5344CB8AC3E}">
        <p14:creationId xmlns:p14="http://schemas.microsoft.com/office/powerpoint/2010/main" val="137722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C889F5-22D7-44E0-B507-81AE31321379}" type="slidenum">
              <a:rPr lang="en-US" altLang="en-US"/>
              <a:pPr>
                <a:defRPr/>
              </a:pPr>
              <a:t>‹#›</a:t>
            </a:fld>
            <a:endParaRPr lang="en-US" altLang="en-US"/>
          </a:p>
        </p:txBody>
      </p:sp>
    </p:spTree>
    <p:extLst>
      <p:ext uri="{BB962C8B-B14F-4D97-AF65-F5344CB8AC3E}">
        <p14:creationId xmlns:p14="http://schemas.microsoft.com/office/powerpoint/2010/main" val="393288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632FA0-7841-465E-A544-0A8DDC673E62}" type="slidenum">
              <a:rPr lang="en-US" altLang="en-US"/>
              <a:pPr>
                <a:defRPr/>
              </a:pPr>
              <a:t>‹#›</a:t>
            </a:fld>
            <a:endParaRPr lang="en-US" altLang="en-US"/>
          </a:p>
        </p:txBody>
      </p:sp>
    </p:spTree>
    <p:extLst>
      <p:ext uri="{BB962C8B-B14F-4D97-AF65-F5344CB8AC3E}">
        <p14:creationId xmlns:p14="http://schemas.microsoft.com/office/powerpoint/2010/main" val="339807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B651B5-725A-41A6-BBF7-8141B9ACF5A1}" type="slidenum">
              <a:rPr lang="en-US" altLang="en-US"/>
              <a:pPr>
                <a:defRPr/>
              </a:pPr>
              <a:t>‹#›</a:t>
            </a:fld>
            <a:endParaRPr lang="en-US" altLang="en-US"/>
          </a:p>
        </p:txBody>
      </p:sp>
    </p:spTree>
    <p:extLst>
      <p:ext uri="{BB962C8B-B14F-4D97-AF65-F5344CB8AC3E}">
        <p14:creationId xmlns:p14="http://schemas.microsoft.com/office/powerpoint/2010/main" val="91765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F56EA0-002C-4AB7-9106-E8D82E52A494}" type="slidenum">
              <a:rPr lang="en-US" altLang="en-US"/>
              <a:pPr>
                <a:defRPr/>
              </a:pPr>
              <a:t>‹#›</a:t>
            </a:fld>
            <a:endParaRPr lang="en-US" altLang="en-US"/>
          </a:p>
        </p:txBody>
      </p:sp>
    </p:spTree>
    <p:extLst>
      <p:ext uri="{BB962C8B-B14F-4D97-AF65-F5344CB8AC3E}">
        <p14:creationId xmlns:p14="http://schemas.microsoft.com/office/powerpoint/2010/main" val="390725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FE7298-1EA7-4318-B8B4-D548EB521760}" type="slidenum">
              <a:rPr lang="en-US" altLang="en-US"/>
              <a:pPr>
                <a:defRPr/>
              </a:pPr>
              <a:t>‹#›</a:t>
            </a:fld>
            <a:endParaRPr lang="en-US" altLang="en-US"/>
          </a:p>
        </p:txBody>
      </p:sp>
    </p:spTree>
    <p:extLst>
      <p:ext uri="{BB962C8B-B14F-4D97-AF65-F5344CB8AC3E}">
        <p14:creationId xmlns:p14="http://schemas.microsoft.com/office/powerpoint/2010/main" val="356725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20EBC69-02F1-4A9B-8E0F-30B4A44A007F}" type="slidenum">
              <a:rPr lang="en-US" altLang="en-US"/>
              <a:pPr>
                <a:defRPr/>
              </a:pPr>
              <a:t>‹#›</a:t>
            </a:fld>
            <a:endParaRPr lang="en-US" altLang="en-US"/>
          </a:p>
        </p:txBody>
      </p:sp>
    </p:spTree>
    <p:extLst>
      <p:ext uri="{BB962C8B-B14F-4D97-AF65-F5344CB8AC3E}">
        <p14:creationId xmlns:p14="http://schemas.microsoft.com/office/powerpoint/2010/main" val="116963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82C5B37-FEF8-404E-8152-C622B7DBDEB5}" type="slidenum">
              <a:rPr lang="en-US" altLang="en-US"/>
              <a:pPr>
                <a:defRPr/>
              </a:pPr>
              <a:t>‹#›</a:t>
            </a:fld>
            <a:endParaRPr lang="en-US" altLang="en-US"/>
          </a:p>
        </p:txBody>
      </p:sp>
    </p:spTree>
    <p:extLst>
      <p:ext uri="{BB962C8B-B14F-4D97-AF65-F5344CB8AC3E}">
        <p14:creationId xmlns:p14="http://schemas.microsoft.com/office/powerpoint/2010/main" val="233540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8E5BDD8-2E37-4F58-B948-7FA0921067BE}" type="slidenum">
              <a:rPr lang="en-US" altLang="en-US"/>
              <a:pPr>
                <a:defRPr/>
              </a:pPr>
              <a:t>‹#›</a:t>
            </a:fld>
            <a:endParaRPr lang="en-US" altLang="en-US"/>
          </a:p>
        </p:txBody>
      </p:sp>
    </p:spTree>
    <p:extLst>
      <p:ext uri="{BB962C8B-B14F-4D97-AF65-F5344CB8AC3E}">
        <p14:creationId xmlns:p14="http://schemas.microsoft.com/office/powerpoint/2010/main" val="259286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2C5938-DC05-412C-9D43-10E5EA0B3301}" type="slidenum">
              <a:rPr lang="en-US" altLang="en-US"/>
              <a:pPr>
                <a:defRPr/>
              </a:pPr>
              <a:t>‹#›</a:t>
            </a:fld>
            <a:endParaRPr lang="en-US" altLang="en-US"/>
          </a:p>
        </p:txBody>
      </p:sp>
    </p:spTree>
    <p:extLst>
      <p:ext uri="{BB962C8B-B14F-4D97-AF65-F5344CB8AC3E}">
        <p14:creationId xmlns:p14="http://schemas.microsoft.com/office/powerpoint/2010/main" val="422514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5796C6-8AE7-4CD0-AC8E-FD04CB2FC407}" type="slidenum">
              <a:rPr lang="en-US" altLang="en-US"/>
              <a:pPr>
                <a:defRPr/>
              </a:pPr>
              <a:t>‹#›</a:t>
            </a:fld>
            <a:endParaRPr lang="en-US" altLang="en-US"/>
          </a:p>
        </p:txBody>
      </p:sp>
    </p:spTree>
    <p:extLst>
      <p:ext uri="{BB962C8B-B14F-4D97-AF65-F5344CB8AC3E}">
        <p14:creationId xmlns:p14="http://schemas.microsoft.com/office/powerpoint/2010/main" val="338624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A70C3CC-3B4D-4234-A352-0BE06C60B7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10.png"/><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sites.google.com/site/anrosphysics/ib-physics/medical-physics-option/3-medical-imaging-x-rays&amp;ei=UqJjVIXxMOf7igLw8IGQAw&amp;bvm=bv.79189006,d.aWw&amp;psig=AFQjCNEVa6Npy7jGbqVnarYf82MapxEXyg&amp;ust=1415902131187831"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3.jpe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4.jpeg"/><Relationship Id="rId9" Type="http://schemas.openxmlformats.org/officeDocument/2006/relationships/image" Target="../media/image61.png"/></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1.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41.png"/></Relationships>
</file>

<file path=ppt/slides/_rels/slide54.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55.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480.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00.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eaLnBrk="1" hangingPunct="1">
              <a:defRPr/>
            </a:pPr>
            <a:r>
              <a:rPr lang="en-US" altLang="en-US" sz="4400" dirty="0" smtClean="0">
                <a:solidFill>
                  <a:schemeClr val="accent6"/>
                </a:solidFill>
              </a:rPr>
              <a:t>Projection Radiography</a:t>
            </a:r>
            <a:br>
              <a:rPr lang="en-US" altLang="en-US" sz="4400" dirty="0" smtClean="0">
                <a:solidFill>
                  <a:schemeClr val="accent6"/>
                </a:solidFill>
              </a:rPr>
            </a:br>
            <a:r>
              <a:rPr lang="en-US" altLang="en-US" sz="4400" dirty="0">
                <a:solidFill>
                  <a:schemeClr val="accent6"/>
                </a:solidFill>
              </a:rPr>
              <a:t>Chapter </a:t>
            </a:r>
            <a:r>
              <a:rPr lang="en-US" altLang="en-US" sz="4400" dirty="0" smtClean="0">
                <a:solidFill>
                  <a:schemeClr val="accent6"/>
                </a:solidFill>
              </a:rPr>
              <a:t>5</a:t>
            </a:r>
          </a:p>
        </p:txBody>
      </p:sp>
      <p:sp>
        <p:nvSpPr>
          <p:cNvPr id="2051" name="Rectangle 2"/>
          <p:cNvSpPr txBox="1">
            <a:spLocks noChangeArrowheads="1"/>
          </p:cNvSpPr>
          <p:nvPr/>
        </p:nvSpPr>
        <p:spPr bwMode="auto">
          <a:xfrm>
            <a:off x="533400" y="3635375"/>
            <a:ext cx="8077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a:solidFill>
                  <a:schemeClr val="accent2"/>
                </a:solidFill>
              </a:rPr>
              <a:t>Biomedical Engineering</a:t>
            </a:r>
          </a:p>
        </p:txBody>
      </p:sp>
      <p:sp>
        <p:nvSpPr>
          <p:cNvPr id="2052" name="Rectangle 3"/>
          <p:cNvSpPr>
            <a:spLocks noGrp="1" noChangeArrowheads="1"/>
          </p:cNvSpPr>
          <p:nvPr>
            <p:ph type="subTitle" idx="1"/>
          </p:nvPr>
        </p:nvSpPr>
        <p:spPr>
          <a:xfrm>
            <a:off x="1371600" y="5181600"/>
            <a:ext cx="6858000" cy="990600"/>
          </a:xfrm>
        </p:spPr>
        <p:txBody>
          <a:bodyPr/>
          <a:lstStyle/>
          <a:p>
            <a:pPr eaLnBrk="1" hangingPunct="1"/>
            <a:r>
              <a:rPr lang="en-US" altLang="en-US" smtClean="0">
                <a:solidFill>
                  <a:schemeClr val="accent2"/>
                </a:solidFill>
              </a:rPr>
              <a:t>Dr. Mohamed Bingabr</a:t>
            </a:r>
          </a:p>
          <a:p>
            <a:pPr eaLnBrk="1" hangingPunct="1"/>
            <a:r>
              <a:rPr lang="en-US" altLang="en-US" smtClean="0">
                <a:solidFill>
                  <a:schemeClr val="accent2"/>
                </a:solidFill>
              </a:rPr>
              <a:t>University of Central Oklahoma</a:t>
            </a:r>
            <a:endParaRPr lang="en-US" altLang="en-US" sz="2000" smtClean="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X-Ray Tubes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35560" y="1168400"/>
            <a:ext cx="8879840" cy="3479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8000" lvl="1" indent="-648000" eaLnBrk="1" hangingPunct="1">
              <a:lnSpc>
                <a:spcPct val="90000"/>
              </a:lnSpc>
              <a:spcAft>
                <a:spcPts val="1200"/>
              </a:spcAft>
              <a:buFont typeface="+mj-lt"/>
              <a:buAutoNum type="arabicPeriod" startAt="13"/>
              <a:defRPr/>
            </a:pPr>
            <a:r>
              <a:rPr lang="en-US" altLang="en-US" dirty="0" err="1" smtClean="0"/>
              <a:t>Milliampere</a:t>
            </a:r>
            <a:r>
              <a:rPr lang="en-US" altLang="en-US" dirty="0" smtClean="0"/>
              <a:t>-second (</a:t>
            </a:r>
            <a:r>
              <a:rPr lang="en-US" altLang="en-US" dirty="0" err="1" smtClean="0"/>
              <a:t>mAs</a:t>
            </a:r>
            <a:r>
              <a:rPr lang="en-US" altLang="en-US" dirty="0" smtClean="0"/>
              <a:t>) exposure is the product of the tube current and the exposure time.</a:t>
            </a:r>
          </a:p>
          <a:p>
            <a:pPr marL="648000" lvl="1" indent="-648000" eaLnBrk="1" hangingPunct="1">
              <a:lnSpc>
                <a:spcPct val="90000"/>
              </a:lnSpc>
              <a:spcAft>
                <a:spcPts val="1200"/>
              </a:spcAft>
              <a:buFont typeface="+mj-lt"/>
              <a:buAutoNum type="arabicPeriod" startAt="13"/>
              <a:defRPr/>
            </a:pPr>
            <a:r>
              <a:rPr lang="en-US" altLang="en-US" dirty="0" smtClean="0"/>
              <a:t>In fixed timer: radiologist controls both mA and the exposure time directly.</a:t>
            </a:r>
          </a:p>
          <a:p>
            <a:pPr marL="648000" lvl="1" indent="-648000" eaLnBrk="1" hangingPunct="1">
              <a:lnSpc>
                <a:spcPct val="90000"/>
              </a:lnSpc>
              <a:spcAft>
                <a:spcPts val="1200"/>
              </a:spcAft>
              <a:buFont typeface="+mj-lt"/>
              <a:buAutoNum type="arabicPeriod" startAt="13"/>
              <a:defRPr/>
            </a:pPr>
            <a:r>
              <a:rPr lang="en-US" altLang="en-US" dirty="0" smtClean="0"/>
              <a:t>In AEC timer: the </a:t>
            </a:r>
            <a:r>
              <a:rPr lang="en-US" altLang="en-US" dirty="0" err="1" smtClean="0"/>
              <a:t>mAs</a:t>
            </a:r>
            <a:r>
              <a:rPr lang="en-US" altLang="en-US" dirty="0" smtClean="0"/>
              <a:t> is set by the radiologist and the exposure time is determined automatically by the AEC circuitry.   </a:t>
            </a:r>
            <a:endParaRPr lang="en-US" altLang="en-US" dirty="0"/>
          </a:p>
        </p:txBody>
      </p:sp>
    </p:spTree>
    <p:extLst>
      <p:ext uri="{BB962C8B-B14F-4D97-AF65-F5344CB8AC3E}">
        <p14:creationId xmlns:p14="http://schemas.microsoft.com/office/powerpoint/2010/main" val="3589245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Filtration and Restriction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76200" y="914400"/>
            <a:ext cx="8915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The bremsstrahlung x-rays do not all enter the patient, and not all that enter the patient end up leaving the patient. </a:t>
            </a:r>
            <a:endParaRPr lang="en-US" altLang="en-US" dirty="0"/>
          </a:p>
          <a:p>
            <a:pPr marL="0" lvl="1" indent="0" eaLnBrk="1" hangingPunct="1">
              <a:lnSpc>
                <a:spcPct val="90000"/>
              </a:lnSpc>
              <a:buFontTx/>
              <a:buNone/>
              <a:defRPr/>
            </a:pPr>
            <a:r>
              <a:rPr lang="en-US" altLang="en-US" b="1" i="1" dirty="0" smtClean="0">
                <a:solidFill>
                  <a:srgbClr val="3C38DC"/>
                </a:solidFill>
              </a:rPr>
              <a:t>Filtration</a:t>
            </a:r>
            <a:r>
              <a:rPr lang="en-US" altLang="en-US" b="1" i="1" dirty="0" smtClean="0"/>
              <a:t>:</a:t>
            </a:r>
            <a:r>
              <a:rPr lang="en-US" altLang="en-US" b="1" i="1" dirty="0" smtClean="0">
                <a:solidFill>
                  <a:srgbClr val="3C38DC"/>
                </a:solidFill>
              </a:rPr>
              <a:t> </a:t>
            </a:r>
            <a:r>
              <a:rPr lang="en-US" altLang="en-US" dirty="0" smtClean="0"/>
              <a:t>is the process of absorbing low-energy x-ray photons before they enter the patient.</a:t>
            </a:r>
          </a:p>
          <a:p>
            <a:pPr marL="0" lvl="1" indent="0" eaLnBrk="1" hangingPunct="1">
              <a:lnSpc>
                <a:spcPct val="90000"/>
              </a:lnSpc>
              <a:buFontTx/>
              <a:buNone/>
              <a:defRPr/>
            </a:pPr>
            <a:r>
              <a:rPr lang="en-US" altLang="en-US" b="1" i="1" dirty="0" smtClean="0">
                <a:solidFill>
                  <a:srgbClr val="3C38DC"/>
                </a:solidFill>
              </a:rPr>
              <a:t>Restriction</a:t>
            </a:r>
            <a:r>
              <a:rPr lang="en-US" altLang="en-US" b="1" i="1" dirty="0" smtClean="0"/>
              <a:t>: </a:t>
            </a:r>
            <a:r>
              <a:rPr lang="en-US" altLang="en-US" dirty="0" smtClean="0"/>
              <a:t>is the process of absorbing the x-ray outside a certain field of view.</a:t>
            </a:r>
          </a:p>
        </p:txBody>
      </p:sp>
      <p:pic>
        <p:nvPicPr>
          <p:cNvPr id="7" name="Picture 2" descr="ASSET5171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890433"/>
            <a:ext cx="5105400" cy="293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553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Filtration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76200" y="10668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solidFill>
                  <a:srgbClr val="3C38DC"/>
                </a:solidFill>
              </a:rPr>
              <a:t>Three type of Filtering:</a:t>
            </a:r>
          </a:p>
          <a:p>
            <a:pPr marL="0" lvl="1" indent="0" eaLnBrk="1" hangingPunct="1">
              <a:lnSpc>
                <a:spcPct val="90000"/>
              </a:lnSpc>
              <a:buFontTx/>
              <a:buNone/>
              <a:defRPr/>
            </a:pPr>
            <a:endParaRPr lang="en-US" altLang="en-US" sz="800" dirty="0" smtClean="0"/>
          </a:p>
          <a:p>
            <a:pPr marL="514350" lvl="1" indent="-514350" eaLnBrk="1" hangingPunct="1">
              <a:lnSpc>
                <a:spcPct val="90000"/>
              </a:lnSpc>
              <a:spcAft>
                <a:spcPts val="600"/>
              </a:spcAft>
              <a:buFont typeface="+mj-lt"/>
              <a:buAutoNum type="arabicPeriod"/>
              <a:defRPr/>
            </a:pPr>
            <a:r>
              <a:rPr lang="en-US" altLang="en-US" dirty="0" smtClean="0"/>
              <a:t>The tungsten anode absorbs a large fraction of low energy photons.</a:t>
            </a:r>
          </a:p>
          <a:p>
            <a:pPr marL="514350" lvl="1" indent="-514350" eaLnBrk="1" hangingPunct="1">
              <a:lnSpc>
                <a:spcPct val="90000"/>
              </a:lnSpc>
              <a:spcAft>
                <a:spcPts val="600"/>
              </a:spcAft>
              <a:buFont typeface="+mj-lt"/>
              <a:buAutoNum type="arabicPeriod"/>
              <a:defRPr/>
            </a:pPr>
            <a:r>
              <a:rPr lang="en-US" altLang="en-US" dirty="0" smtClean="0"/>
              <a:t>Glass housing of the x-ray tube and the dielectric oil that surrounds it.</a:t>
            </a:r>
          </a:p>
          <a:p>
            <a:pPr marL="514350" lvl="1" indent="-514350" eaLnBrk="1" hangingPunct="1">
              <a:lnSpc>
                <a:spcPct val="90000"/>
              </a:lnSpc>
              <a:spcAft>
                <a:spcPts val="600"/>
              </a:spcAft>
              <a:buFont typeface="+mj-lt"/>
              <a:buAutoNum type="arabicPeriod"/>
              <a:defRPr/>
            </a:pPr>
            <a:r>
              <a:rPr lang="en-US" altLang="en-US" i="1" dirty="0" smtClean="0"/>
              <a:t>Added filtering </a:t>
            </a:r>
            <a:r>
              <a:rPr lang="en-US" altLang="en-US" dirty="0" smtClean="0"/>
              <a:t>by placing metal of different thickness such as aluminum 1-3 mm thick outside </a:t>
            </a:r>
            <a:r>
              <a:rPr lang="en-US" altLang="en-US" dirty="0"/>
              <a:t>the tube in x-ray beam direction</a:t>
            </a:r>
            <a:r>
              <a:rPr lang="en-US" altLang="en-US" dirty="0" smtClean="0"/>
              <a:t>. Other metal can be used with equivalent rating of aluminum Al/Eq.</a:t>
            </a:r>
            <a:endParaRPr lang="en-US" altLang="en-US" dirty="0"/>
          </a:p>
          <a:p>
            <a:pPr marL="0" lvl="1" indent="0" eaLnBrk="1" hangingPunct="1">
              <a:lnSpc>
                <a:spcPct val="90000"/>
              </a:lnSpc>
              <a:buNone/>
              <a:defRPr/>
            </a:pPr>
            <a:endParaRPr lang="en-US" altLang="en-US" dirty="0" smtClean="0"/>
          </a:p>
          <a:p>
            <a:pPr marL="0" lvl="1" indent="0" eaLnBrk="1" hangingPunct="1">
              <a:lnSpc>
                <a:spcPct val="90000"/>
              </a:lnSpc>
              <a:buNone/>
              <a:defRPr/>
            </a:pPr>
            <a:r>
              <a:rPr lang="en-US" altLang="en-US" dirty="0">
                <a:solidFill>
                  <a:srgbClr val="3C38DC"/>
                </a:solidFill>
              </a:rPr>
              <a:t>Beam hardening</a:t>
            </a:r>
            <a:r>
              <a:rPr lang="en-US" altLang="en-US" dirty="0"/>
              <a:t>: filtering out the low-energy photons to increase the average energy of the </a:t>
            </a:r>
            <a:r>
              <a:rPr lang="en-US" altLang="en-US" dirty="0" smtClean="0"/>
              <a:t>x-ray.</a:t>
            </a:r>
          </a:p>
        </p:txBody>
      </p:sp>
    </p:spTree>
    <p:extLst>
      <p:ext uri="{BB962C8B-B14F-4D97-AF65-F5344CB8AC3E}">
        <p14:creationId xmlns:p14="http://schemas.microsoft.com/office/powerpoint/2010/main" val="2327215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Example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auto">
          <a:xfrm>
            <a:off x="228600" y="990600"/>
            <a:ext cx="8763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For radiography systems operating above 70 </a:t>
            </a:r>
            <a:r>
              <a:rPr lang="en-US" altLang="en-US" dirty="0" err="1" smtClean="0"/>
              <a:t>kVp</a:t>
            </a:r>
            <a:r>
              <a:rPr lang="en-US" altLang="en-US" dirty="0" smtClean="0"/>
              <a:t>, the National Council on Radiation Protection and Measurement (NCRP) recommends a minimum total filtration of 2.5 mm Al/</a:t>
            </a:r>
            <a:r>
              <a:rPr lang="en-US" altLang="en-US" dirty="0" err="1" smtClean="0"/>
              <a:t>Eq</a:t>
            </a:r>
            <a:r>
              <a:rPr lang="en-US" altLang="en-US" dirty="0" smtClean="0"/>
              <a:t> at the exit port of the x-ray tube. Although such filtration reduces high energy as well as low-energy x-rays, thus requiring longer exposure times to properly expose the x-ray detector, the overall dose to the patient is reduced because of the reduction in low-energy x-rays that are absorbed almost entirely by the patient.</a:t>
            </a:r>
          </a:p>
          <a:p>
            <a:pPr marL="0" lvl="1" indent="0" eaLnBrk="1" hangingPunct="1">
              <a:lnSpc>
                <a:spcPct val="90000"/>
              </a:lnSpc>
              <a:buFontTx/>
              <a:buNone/>
              <a:defRPr/>
            </a:pPr>
            <a:r>
              <a:rPr lang="en-US" altLang="en-US" dirty="0" smtClean="0">
                <a:solidFill>
                  <a:srgbClr val="CC0000"/>
                </a:solidFill>
              </a:rPr>
              <a:t>Q: at 80 </a:t>
            </a:r>
            <a:r>
              <a:rPr lang="en-US" altLang="en-US" dirty="0" err="1" smtClean="0">
                <a:solidFill>
                  <a:srgbClr val="CC0000"/>
                </a:solidFill>
              </a:rPr>
              <a:t>kV</a:t>
            </a:r>
            <a:r>
              <a:rPr lang="en-US" altLang="en-US" dirty="0" err="1">
                <a:solidFill>
                  <a:srgbClr val="CC0000"/>
                </a:solidFill>
              </a:rPr>
              <a:t>p</a:t>
            </a:r>
            <a:r>
              <a:rPr lang="en-US" altLang="en-US" dirty="0" smtClean="0">
                <a:solidFill>
                  <a:srgbClr val="CC0000"/>
                </a:solidFill>
              </a:rPr>
              <a:t>, what thickness of copper would provide 2.5 mm Al/</a:t>
            </a:r>
            <a:r>
              <a:rPr lang="en-US" altLang="en-US" dirty="0" err="1" smtClean="0">
                <a:solidFill>
                  <a:srgbClr val="CC0000"/>
                </a:solidFill>
              </a:rPr>
              <a:t>Eq</a:t>
            </a:r>
            <a:r>
              <a:rPr lang="en-US" altLang="en-US" dirty="0" smtClean="0">
                <a:solidFill>
                  <a:srgbClr val="CC0000"/>
                </a:solidFill>
              </a:rPr>
              <a:t> of filtration? </a:t>
            </a:r>
            <a:r>
              <a:rPr lang="en-US" altLang="en-US" sz="2400" dirty="0" smtClean="0"/>
              <a:t>The mass attenuation coefficients </a:t>
            </a:r>
            <a:r>
              <a:rPr lang="el-GR" altLang="en-US" sz="2400" i="1" dirty="0" smtClean="0">
                <a:latin typeface="Times New Roman" panose="02020603050405020304" pitchFamily="18" charset="0"/>
                <a:cs typeface="Times New Roman" panose="02020603050405020304" pitchFamily="18" charset="0"/>
              </a:rPr>
              <a:t>μ</a:t>
            </a:r>
            <a:r>
              <a:rPr lang="en-US" altLang="en-US" sz="2400" dirty="0" smtClean="0">
                <a:latin typeface="Times New Roman" panose="02020603050405020304" pitchFamily="18" charset="0"/>
                <a:cs typeface="Times New Roman" panose="02020603050405020304" pitchFamily="18" charset="0"/>
              </a:rPr>
              <a:t>/</a:t>
            </a:r>
            <a:r>
              <a:rPr lang="el-GR" altLang="en-US" sz="2400" i="1" dirty="0" smtClean="0">
                <a:latin typeface="Times New Roman" panose="02020603050405020304" pitchFamily="18" charset="0"/>
                <a:cs typeface="Times New Roman" panose="02020603050405020304" pitchFamily="18" charset="0"/>
              </a:rPr>
              <a:t>ρ</a:t>
            </a:r>
            <a:r>
              <a:rPr lang="en-US" altLang="en-US" sz="2400" dirty="0" smtClean="0"/>
              <a:t> of aluminum and copper at 80 </a:t>
            </a:r>
            <a:r>
              <a:rPr lang="en-US" altLang="en-US" sz="2400" dirty="0" err="1" smtClean="0"/>
              <a:t>kVp</a:t>
            </a:r>
            <a:r>
              <a:rPr lang="en-US" altLang="en-US" sz="2400" dirty="0" smtClean="0"/>
              <a:t> are 0.02015 and 0.07519 m</a:t>
            </a:r>
            <a:r>
              <a:rPr lang="en-US" altLang="en-US" sz="2400" baseline="30000" dirty="0" smtClean="0"/>
              <a:t>2</a:t>
            </a:r>
            <a:r>
              <a:rPr lang="en-US" altLang="en-US" sz="2400" dirty="0" smtClean="0"/>
              <a:t>/kg, respectively. The density </a:t>
            </a:r>
            <a:r>
              <a:rPr lang="el-GR" altLang="en-US" sz="2400" i="1" dirty="0">
                <a:latin typeface="Times New Roman" panose="02020603050405020304" pitchFamily="18" charset="0"/>
                <a:cs typeface="Times New Roman" panose="02020603050405020304" pitchFamily="18" charset="0"/>
              </a:rPr>
              <a:t>ρ</a:t>
            </a:r>
            <a:r>
              <a:rPr lang="en-US" altLang="en-US" sz="2400" dirty="0" smtClean="0"/>
              <a:t> of aluminum and copper are 2699 and 8960 kg/m</a:t>
            </a:r>
            <a:r>
              <a:rPr lang="en-US" altLang="en-US" sz="2400" baseline="30000" dirty="0" smtClean="0"/>
              <a:t>3</a:t>
            </a:r>
            <a:r>
              <a:rPr lang="en-US" altLang="en-US" sz="2400" dirty="0" smtClean="0"/>
              <a:t>.</a:t>
            </a:r>
          </a:p>
        </p:txBody>
      </p:sp>
    </p:spTree>
    <p:extLst>
      <p:ext uri="{BB962C8B-B14F-4D97-AF65-F5344CB8AC3E}">
        <p14:creationId xmlns:p14="http://schemas.microsoft.com/office/powerpoint/2010/main" val="1137444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Restriction Beam</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auto">
          <a:xfrm>
            <a:off x="228600" y="990600"/>
            <a:ext cx="8763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The exiting beam must be further restricted both to avoid exposing parts of the patient that need not be imaged and to reduce the deleterious effects of Compton scatter. </a:t>
            </a:r>
          </a:p>
          <a:p>
            <a:pPr marL="0" lvl="1" indent="0" eaLnBrk="1" hangingPunct="1">
              <a:lnSpc>
                <a:spcPct val="90000"/>
              </a:lnSpc>
              <a:buFontTx/>
              <a:buNone/>
              <a:defRPr/>
            </a:pPr>
            <a:r>
              <a:rPr lang="en-US" altLang="en-US" dirty="0" smtClean="0">
                <a:solidFill>
                  <a:srgbClr val="3C38DC"/>
                </a:solidFill>
              </a:rPr>
              <a:t>Types of beam restrictors: </a:t>
            </a:r>
            <a:r>
              <a:rPr lang="en-US" altLang="en-US" dirty="0" smtClean="0"/>
              <a:t>Diaphragms, cones or cylinders, and collimators</a:t>
            </a:r>
          </a:p>
          <a:p>
            <a:pPr marL="0" lvl="1" indent="0" eaLnBrk="1" hangingPunct="1">
              <a:lnSpc>
                <a:spcPct val="90000"/>
              </a:lnSpc>
              <a:buFontTx/>
              <a:buNone/>
              <a:defRPr/>
            </a:pPr>
            <a:endParaRPr lang="en-US" altLang="en-US" dirty="0" smtClean="0"/>
          </a:p>
        </p:txBody>
      </p:sp>
      <p:pic>
        <p:nvPicPr>
          <p:cNvPr id="5" name="Picture 2" descr="AAESKYT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657600"/>
            <a:ext cx="8229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169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560" y="76200"/>
            <a:ext cx="9067800" cy="838200"/>
          </a:xfrm>
        </p:spPr>
        <p:txBody>
          <a:bodyPr/>
          <a:lstStyle/>
          <a:p>
            <a:pPr eaLnBrk="1" hangingPunct="1"/>
            <a:r>
              <a:rPr lang="en-US" altLang="en-US" sz="3700" dirty="0" smtClean="0">
                <a:solidFill>
                  <a:schemeClr val="accent2"/>
                </a:solidFill>
              </a:rPr>
              <a:t>Compensation Filters and Contrast Agents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auto">
          <a:xfrm>
            <a:off x="228600" y="1066800"/>
            <a:ext cx="8763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solidFill>
                  <a:srgbClr val="3C38DC"/>
                </a:solidFill>
              </a:rPr>
              <a:t>Effect of </a:t>
            </a:r>
            <a:r>
              <a:rPr lang="en-US" altLang="en-US" i="1" dirty="0">
                <a:solidFill>
                  <a:srgbClr val="3C38DC"/>
                </a:solidFill>
              </a:rPr>
              <a:t>µ </a:t>
            </a:r>
            <a:r>
              <a:rPr lang="en-US" altLang="en-US" dirty="0" smtClean="0">
                <a:solidFill>
                  <a:srgbClr val="3C38DC"/>
                </a:solidFill>
              </a:rPr>
              <a:t>in image</a:t>
            </a:r>
          </a:p>
          <a:p>
            <a:pPr marL="0" lvl="1" indent="0" eaLnBrk="1" hangingPunct="1">
              <a:lnSpc>
                <a:spcPct val="90000"/>
              </a:lnSpc>
              <a:buFontTx/>
              <a:buNone/>
              <a:defRPr/>
            </a:pPr>
            <a:r>
              <a:rPr lang="en-US" altLang="en-US" dirty="0" smtClean="0"/>
              <a:t>Different body tissues attenuate x-ray in different amounts depending on their linear attenuation coefficients (</a:t>
            </a:r>
            <a:r>
              <a:rPr lang="en-US" altLang="en-US" i="1" dirty="0" smtClean="0"/>
              <a:t>µ</a:t>
            </a:r>
            <a:r>
              <a:rPr lang="en-US" altLang="en-US" dirty="0" smtClean="0"/>
              <a:t>) and the x-ray energies. This differential attenuation gives rise to contrast in the image and the ability to differentiate tissues.</a:t>
            </a:r>
          </a:p>
          <a:p>
            <a:pPr marL="0" lvl="1" indent="0" eaLnBrk="1" hangingPunct="1">
              <a:lnSpc>
                <a:spcPct val="90000"/>
              </a:lnSpc>
              <a:buFontTx/>
              <a:buNone/>
              <a:defRPr/>
            </a:pPr>
            <a:endParaRPr lang="en-US" altLang="en-US" sz="1000" dirty="0" smtClean="0"/>
          </a:p>
          <a:p>
            <a:pPr marL="0" lvl="1" indent="0" eaLnBrk="1" hangingPunct="1">
              <a:lnSpc>
                <a:spcPct val="90000"/>
              </a:lnSpc>
              <a:buFontTx/>
              <a:buNone/>
              <a:defRPr/>
            </a:pPr>
            <a:r>
              <a:rPr lang="en-US" altLang="en-US" dirty="0" smtClean="0">
                <a:solidFill>
                  <a:srgbClr val="3C38DC"/>
                </a:solidFill>
              </a:rPr>
              <a:t>Why do we need compensation filters and contrast agents?</a:t>
            </a:r>
            <a:endParaRPr lang="en-US" altLang="en-US" dirty="0">
              <a:solidFill>
                <a:srgbClr val="3C38DC"/>
              </a:solidFill>
            </a:endParaRPr>
          </a:p>
          <a:p>
            <a:pPr marL="0" lvl="1" indent="0" eaLnBrk="1" hangingPunct="1">
              <a:lnSpc>
                <a:spcPct val="90000"/>
              </a:lnSpc>
              <a:buFontTx/>
              <a:buNone/>
              <a:defRPr/>
            </a:pPr>
            <a:r>
              <a:rPr lang="en-US" altLang="en-US" dirty="0" smtClean="0"/>
              <a:t>Compensation filters and contrast agent artificially change the natural attenuation of the body prior to detecting the x-ray to improve image contrast.</a:t>
            </a:r>
          </a:p>
        </p:txBody>
      </p:sp>
    </p:spTree>
    <p:extLst>
      <p:ext uri="{BB962C8B-B14F-4D97-AF65-F5344CB8AC3E}">
        <p14:creationId xmlns:p14="http://schemas.microsoft.com/office/powerpoint/2010/main" val="2403014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AESKYW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794478"/>
            <a:ext cx="6629400" cy="298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a:off x="76200" y="76200"/>
            <a:ext cx="8991600" cy="762000"/>
          </a:xfrm>
        </p:spPr>
        <p:txBody>
          <a:bodyPr/>
          <a:lstStyle/>
          <a:p>
            <a:pPr eaLnBrk="1" hangingPunct="1"/>
            <a:r>
              <a:rPr lang="en-US" altLang="en-US" sz="4000" dirty="0" smtClean="0">
                <a:solidFill>
                  <a:schemeClr val="accent2"/>
                </a:solidFill>
              </a:rPr>
              <a:t>Compensation Filters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auto">
          <a:xfrm>
            <a:off x="152400" y="990600"/>
            <a:ext cx="8763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t>X-ray detector has small dynamic range, so imaging organ with large dynamic range of attenuation coefficients will cause part of the image to be overexposed and another part to be underexposed. </a:t>
            </a:r>
          </a:p>
          <a:p>
            <a:pPr marL="0" lvl="1" indent="0" eaLnBrk="1" hangingPunct="1">
              <a:lnSpc>
                <a:spcPct val="90000"/>
              </a:lnSpc>
              <a:buNone/>
              <a:defRPr/>
            </a:pPr>
            <a:r>
              <a:rPr lang="en-US" altLang="en-US" dirty="0" smtClean="0">
                <a:solidFill>
                  <a:srgbClr val="3C38DC"/>
                </a:solidFill>
              </a:rPr>
              <a:t>Compensation filter </a:t>
            </a:r>
            <a:r>
              <a:rPr lang="en-US" altLang="en-US" dirty="0" smtClean="0"/>
              <a:t>is a special shaped aluminum or a leaded plastic object, that can be placed between the x-ray source and the patient or between the patient and  the detector.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10200"/>
            <a:ext cx="17335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95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762000"/>
          </a:xfrm>
        </p:spPr>
        <p:txBody>
          <a:bodyPr/>
          <a:lstStyle/>
          <a:p>
            <a:pPr eaLnBrk="1" hangingPunct="1"/>
            <a:r>
              <a:rPr lang="en-US" altLang="en-US" sz="4000" dirty="0" smtClean="0">
                <a:solidFill>
                  <a:schemeClr val="accent2"/>
                </a:solidFill>
              </a:rPr>
              <a:t>Contrast Agents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auto">
          <a:xfrm>
            <a:off x="76200" y="1066800"/>
            <a:ext cx="8991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spcAft>
                <a:spcPts val="1200"/>
              </a:spcAft>
              <a:buFontTx/>
              <a:buNone/>
              <a:defRPr/>
            </a:pPr>
            <a:r>
              <a:rPr lang="en-US" altLang="en-US" dirty="0" smtClean="0"/>
              <a:t>Different soft tissues structures are difficult to visualize because of insufficient intrinsic contrast due to small differential attenuation. </a:t>
            </a:r>
          </a:p>
          <a:p>
            <a:pPr marL="0" lvl="1" indent="0" eaLnBrk="1" hangingPunct="1">
              <a:lnSpc>
                <a:spcPct val="90000"/>
              </a:lnSpc>
              <a:spcAft>
                <a:spcPts val="1200"/>
              </a:spcAft>
              <a:buFontTx/>
              <a:buNone/>
              <a:defRPr/>
            </a:pPr>
            <a:r>
              <a:rPr lang="en-US" altLang="en-US" dirty="0" smtClean="0"/>
              <a:t>Contrast agents (chemical compound) introduced into the body in order to increase x-ray absorption within the anatomical region, thereby enhancing image contrast. </a:t>
            </a:r>
          </a:p>
          <a:p>
            <a:pPr marL="0" lvl="1" indent="0" eaLnBrk="1" hangingPunct="1">
              <a:lnSpc>
                <a:spcPct val="90000"/>
              </a:lnSpc>
              <a:spcAft>
                <a:spcPts val="1200"/>
              </a:spcAft>
              <a:buFontTx/>
              <a:buNone/>
              <a:defRPr/>
            </a:pPr>
            <a:r>
              <a:rPr lang="en-US" altLang="en-US" dirty="0" smtClean="0">
                <a:solidFill>
                  <a:srgbClr val="3C38DC"/>
                </a:solidFill>
              </a:rPr>
              <a:t>Iodine</a:t>
            </a:r>
            <a:r>
              <a:rPr lang="en-US" altLang="en-US" dirty="0" smtClean="0"/>
              <a:t> (Z=53, </a:t>
            </a:r>
            <a:r>
              <a:rPr lang="en-US" altLang="en-US" dirty="0" err="1" smtClean="0"/>
              <a:t>E</a:t>
            </a:r>
            <a:r>
              <a:rPr lang="en-US" altLang="en-US" baseline="-25000" dirty="0" err="1" smtClean="0"/>
              <a:t>k</a:t>
            </a:r>
            <a:r>
              <a:rPr lang="en-US" altLang="en-US" dirty="0" smtClean="0"/>
              <a:t>= 33.2 </a:t>
            </a:r>
            <a:r>
              <a:rPr lang="en-US" altLang="en-US" dirty="0" err="1" smtClean="0"/>
              <a:t>keV</a:t>
            </a:r>
            <a:r>
              <a:rPr lang="en-US" altLang="en-US" dirty="0" smtClean="0"/>
              <a:t>) enhance imaging blood vessels, heart chambers, tumors, infections, and thyroid.</a:t>
            </a:r>
          </a:p>
          <a:p>
            <a:pPr marL="0" lvl="1" indent="0" eaLnBrk="1" hangingPunct="1">
              <a:lnSpc>
                <a:spcPct val="90000"/>
              </a:lnSpc>
              <a:spcAft>
                <a:spcPts val="1200"/>
              </a:spcAft>
              <a:buFontTx/>
              <a:buNone/>
              <a:defRPr/>
            </a:pPr>
            <a:r>
              <a:rPr lang="en-US" altLang="en-US" dirty="0" smtClean="0">
                <a:solidFill>
                  <a:srgbClr val="3C38DC"/>
                </a:solidFill>
              </a:rPr>
              <a:t>Barium</a:t>
            </a:r>
            <a:r>
              <a:rPr lang="en-US" altLang="en-US" dirty="0" smtClean="0"/>
              <a:t> (Z=56, </a:t>
            </a:r>
            <a:r>
              <a:rPr lang="en-US" altLang="en-US" dirty="0" err="1" smtClean="0"/>
              <a:t>E</a:t>
            </a:r>
            <a:r>
              <a:rPr lang="en-US" altLang="en-US" baseline="-25000" dirty="0" err="1" smtClean="0"/>
              <a:t>k</a:t>
            </a:r>
            <a:r>
              <a:rPr lang="en-US" altLang="en-US" dirty="0" smtClean="0"/>
              <a:t>= 37.4 </a:t>
            </a:r>
            <a:r>
              <a:rPr lang="en-US" altLang="en-US" dirty="0" err="1" smtClean="0"/>
              <a:t>keV</a:t>
            </a:r>
            <a:r>
              <a:rPr lang="en-US" altLang="en-US" dirty="0" smtClean="0"/>
              <a:t>) enhance imaging gastrointestinal tract.</a:t>
            </a:r>
          </a:p>
          <a:p>
            <a:pPr marL="0" lvl="1" indent="0" eaLnBrk="1" hangingPunct="1">
              <a:lnSpc>
                <a:spcPct val="90000"/>
              </a:lnSpc>
              <a:spcAft>
                <a:spcPts val="1200"/>
              </a:spcAft>
              <a:buFontTx/>
              <a:buNone/>
              <a:defRPr/>
            </a:pPr>
            <a:r>
              <a:rPr lang="en-US" altLang="en-US" dirty="0" smtClean="0"/>
              <a:t>Air (inflating the lungs) enhance imaging the lung.</a:t>
            </a:r>
          </a:p>
        </p:txBody>
      </p:sp>
    </p:spTree>
    <p:extLst>
      <p:ext uri="{BB962C8B-B14F-4D97-AF65-F5344CB8AC3E}">
        <p14:creationId xmlns:p14="http://schemas.microsoft.com/office/powerpoint/2010/main" val="1016400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762000"/>
          </a:xfrm>
        </p:spPr>
        <p:txBody>
          <a:bodyPr/>
          <a:lstStyle/>
          <a:p>
            <a:pPr eaLnBrk="1" hangingPunct="1"/>
            <a:r>
              <a:rPr lang="en-US" altLang="en-US" sz="4000" dirty="0" smtClean="0">
                <a:solidFill>
                  <a:schemeClr val="accent2"/>
                </a:solidFill>
              </a:rPr>
              <a:t>Contrast Agents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AAESLDW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47750"/>
            <a:ext cx="65754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34627" y="2249269"/>
            <a:ext cx="2056973" cy="646331"/>
          </a:xfrm>
          <a:prstGeom prst="rect">
            <a:avLst/>
          </a:prstGeom>
          <a:noFill/>
        </p:spPr>
        <p:txBody>
          <a:bodyPr wrap="none" rtlCol="0">
            <a:spAutoFit/>
          </a:bodyPr>
          <a:lstStyle/>
          <a:p>
            <a:r>
              <a:rPr lang="en-US" dirty="0" smtClean="0"/>
              <a:t>K absorption edge</a:t>
            </a:r>
          </a:p>
          <a:p>
            <a:r>
              <a:rPr lang="en-US" dirty="0" smtClean="0"/>
              <a:t>for iodine</a:t>
            </a:r>
            <a:endParaRPr lang="en-US" dirty="0"/>
          </a:p>
        </p:txBody>
      </p:sp>
      <p:cxnSp>
        <p:nvCxnSpPr>
          <p:cNvPr id="4" name="Straight Arrow Connector 3"/>
          <p:cNvCxnSpPr/>
          <p:nvPr/>
        </p:nvCxnSpPr>
        <p:spPr>
          <a:xfrm flipH="1">
            <a:off x="3352800" y="2362200"/>
            <a:ext cx="35818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15907" y="3369994"/>
            <a:ext cx="2056973" cy="646331"/>
          </a:xfrm>
          <a:prstGeom prst="rect">
            <a:avLst/>
          </a:prstGeom>
          <a:noFill/>
        </p:spPr>
        <p:txBody>
          <a:bodyPr wrap="none" rtlCol="0">
            <a:spAutoFit/>
          </a:bodyPr>
          <a:lstStyle/>
          <a:p>
            <a:r>
              <a:rPr lang="en-US" dirty="0" smtClean="0"/>
              <a:t>K absorption edge</a:t>
            </a:r>
          </a:p>
          <a:p>
            <a:r>
              <a:rPr lang="en-US" dirty="0" smtClean="0"/>
              <a:t>for barium</a:t>
            </a:r>
            <a:endParaRPr lang="en-US" dirty="0"/>
          </a:p>
        </p:txBody>
      </p:sp>
      <p:cxnSp>
        <p:nvCxnSpPr>
          <p:cNvPr id="10" name="Straight Arrow Connector 9"/>
          <p:cNvCxnSpPr/>
          <p:nvPr/>
        </p:nvCxnSpPr>
        <p:spPr>
          <a:xfrm flipH="1" flipV="1">
            <a:off x="3657601" y="3392269"/>
            <a:ext cx="3352799" cy="367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151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762000"/>
          </a:xfrm>
        </p:spPr>
        <p:txBody>
          <a:bodyPr/>
          <a:lstStyle/>
          <a:p>
            <a:pPr eaLnBrk="1" hangingPunct="1"/>
            <a:r>
              <a:rPr lang="en-US" altLang="en-US" sz="4000" dirty="0" smtClean="0">
                <a:solidFill>
                  <a:schemeClr val="accent2"/>
                </a:solidFill>
              </a:rPr>
              <a:t>Grids, </a:t>
            </a:r>
            <a:r>
              <a:rPr lang="en-US" altLang="en-US" sz="4000" dirty="0" err="1" smtClean="0">
                <a:solidFill>
                  <a:schemeClr val="accent2"/>
                </a:solidFill>
              </a:rPr>
              <a:t>Airgaps</a:t>
            </a:r>
            <a:r>
              <a:rPr lang="en-US" altLang="en-US" sz="4000" dirty="0" smtClean="0">
                <a:solidFill>
                  <a:schemeClr val="accent2"/>
                </a:solidFill>
              </a:rPr>
              <a:t>, and Scanning Slits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52400" y="1066800"/>
            <a:ext cx="8915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X-ray photons that are not absorbed or scattered arrive at the detector from along a line segment originating at the x-ray source. Scattered photon does not image the tissue it passes though in the right location of the image, so it causes fog in the image (randomness).</a:t>
            </a:r>
          </a:p>
          <a:p>
            <a:pPr marL="0" lvl="1" indent="0" eaLnBrk="1" hangingPunct="1">
              <a:lnSpc>
                <a:spcPct val="90000"/>
              </a:lnSpc>
              <a:buFontTx/>
              <a:buNone/>
              <a:defRPr/>
            </a:pPr>
            <a:endParaRPr lang="en-US" altLang="en-US" sz="1200" dirty="0" smtClean="0"/>
          </a:p>
          <a:p>
            <a:pPr marL="0" lvl="1" indent="0" eaLnBrk="1" hangingPunct="1">
              <a:lnSpc>
                <a:spcPct val="90000"/>
              </a:lnSpc>
              <a:buFontTx/>
              <a:buNone/>
              <a:defRPr/>
            </a:pPr>
            <a:r>
              <a:rPr lang="en-US" altLang="en-US" dirty="0" smtClean="0">
                <a:solidFill>
                  <a:srgbClr val="3C38DC"/>
                </a:solidFill>
              </a:rPr>
              <a:t>Methods to reduce the effects of scatter </a:t>
            </a:r>
            <a:r>
              <a:rPr lang="en-US" altLang="en-US" dirty="0">
                <a:solidFill>
                  <a:srgbClr val="3C38DC"/>
                </a:solidFill>
              </a:rPr>
              <a:t>in </a:t>
            </a:r>
            <a:r>
              <a:rPr lang="en-US" altLang="en-US" dirty="0" smtClean="0">
                <a:solidFill>
                  <a:srgbClr val="3C38DC"/>
                </a:solidFill>
              </a:rPr>
              <a:t>radiography</a:t>
            </a:r>
            <a:r>
              <a:rPr lang="en-US" altLang="en-US" dirty="0" smtClean="0"/>
              <a:t>:</a:t>
            </a:r>
          </a:p>
          <a:p>
            <a:pPr marL="0" lvl="1" indent="0" eaLnBrk="1" hangingPunct="1">
              <a:lnSpc>
                <a:spcPct val="90000"/>
              </a:lnSpc>
              <a:buFontTx/>
              <a:buNone/>
              <a:defRPr/>
            </a:pPr>
            <a:r>
              <a:rPr lang="en-US" altLang="en-US" dirty="0" smtClean="0"/>
              <a:t>1- Grids	</a:t>
            </a:r>
          </a:p>
          <a:p>
            <a:pPr marL="0" lvl="1" indent="0" eaLnBrk="1" hangingPunct="1">
              <a:lnSpc>
                <a:spcPct val="90000"/>
              </a:lnSpc>
              <a:buFontTx/>
              <a:buNone/>
              <a:defRPr/>
            </a:pPr>
            <a:r>
              <a:rPr lang="en-US" altLang="en-US" dirty="0" smtClean="0"/>
              <a:t>2- </a:t>
            </a:r>
            <a:r>
              <a:rPr lang="en-US" altLang="en-US" dirty="0" err="1" smtClean="0"/>
              <a:t>Airgaps</a:t>
            </a:r>
            <a:r>
              <a:rPr lang="en-US" altLang="en-US" dirty="0" smtClean="0"/>
              <a:t>		</a:t>
            </a:r>
          </a:p>
          <a:p>
            <a:pPr marL="0" lvl="1" indent="0" eaLnBrk="1" hangingPunct="1">
              <a:lnSpc>
                <a:spcPct val="90000"/>
              </a:lnSpc>
              <a:buFontTx/>
              <a:buNone/>
              <a:defRPr/>
            </a:pPr>
            <a:r>
              <a:rPr lang="en-US" altLang="en-US" dirty="0" smtClean="0"/>
              <a:t>3- Scanning slits</a:t>
            </a:r>
          </a:p>
        </p:txBody>
      </p:sp>
      <p:pic>
        <p:nvPicPr>
          <p:cNvPr id="5" name="Picture 2" descr="AAESLDV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384" y="3886200"/>
            <a:ext cx="3533879" cy="293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487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762000"/>
          </a:xfrm>
        </p:spPr>
        <p:txBody>
          <a:bodyPr/>
          <a:lstStyle/>
          <a:p>
            <a:pPr eaLnBrk="1" hangingPunct="1"/>
            <a:r>
              <a:rPr lang="en-US" altLang="en-US" sz="4000" dirty="0" smtClean="0">
                <a:solidFill>
                  <a:schemeClr val="accent2"/>
                </a:solidFill>
              </a:rPr>
              <a:t>Outline</a:t>
            </a:r>
          </a:p>
        </p:txBody>
      </p:sp>
      <p:sp>
        <p:nvSpPr>
          <p:cNvPr id="3075" name="Rectangle 3"/>
          <p:cNvSpPr>
            <a:spLocks noGrp="1" noChangeArrowheads="1"/>
          </p:cNvSpPr>
          <p:nvPr>
            <p:ph type="body" idx="1"/>
          </p:nvPr>
        </p:nvSpPr>
        <p:spPr>
          <a:xfrm>
            <a:off x="457200" y="1371600"/>
            <a:ext cx="8229600" cy="3505200"/>
          </a:xfrm>
        </p:spPr>
        <p:txBody>
          <a:bodyPr/>
          <a:lstStyle/>
          <a:p>
            <a:pPr eaLnBrk="1" hangingPunct="1">
              <a:lnSpc>
                <a:spcPct val="90000"/>
              </a:lnSpc>
              <a:defRPr/>
            </a:pPr>
            <a:r>
              <a:rPr lang="en-US" altLang="en-US" sz="2800" dirty="0" smtClean="0"/>
              <a:t>Introduction</a:t>
            </a:r>
          </a:p>
          <a:p>
            <a:pPr eaLnBrk="1" hangingPunct="1">
              <a:lnSpc>
                <a:spcPct val="90000"/>
              </a:lnSpc>
              <a:defRPr/>
            </a:pPr>
            <a:r>
              <a:rPr lang="en-US" altLang="en-US" sz="2800" dirty="0" smtClean="0"/>
              <a:t>Instrumentation</a:t>
            </a:r>
          </a:p>
          <a:p>
            <a:pPr eaLnBrk="1" hangingPunct="1">
              <a:lnSpc>
                <a:spcPct val="90000"/>
              </a:lnSpc>
              <a:defRPr/>
            </a:pPr>
            <a:r>
              <a:rPr lang="en-US" altLang="en-US" sz="2800" dirty="0" smtClean="0"/>
              <a:t>Image formation</a:t>
            </a:r>
          </a:p>
          <a:p>
            <a:pPr eaLnBrk="1" hangingPunct="1">
              <a:lnSpc>
                <a:spcPct val="90000"/>
              </a:lnSpc>
              <a:defRPr/>
            </a:pPr>
            <a:r>
              <a:rPr lang="en-US" altLang="en-US" sz="2800" dirty="0" smtClean="0"/>
              <a:t>Noise and Scattering</a:t>
            </a:r>
          </a:p>
        </p:txBody>
      </p:sp>
      <p:cxnSp>
        <p:nvCxnSpPr>
          <p:cNvPr id="3" name="Straight Connector 2"/>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Grids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33952" y="990600"/>
            <a:ext cx="8915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The linear, focused grid has lead strips that are arranged in lines and angled toward the x-ray tube. </a:t>
            </a:r>
          </a:p>
          <a:p>
            <a:pPr marL="0" lvl="1" indent="0" eaLnBrk="1" hangingPunct="1">
              <a:lnSpc>
                <a:spcPct val="90000"/>
              </a:lnSpc>
              <a:buFontTx/>
              <a:buNone/>
              <a:defRPr/>
            </a:pPr>
            <a:endParaRPr lang="en-US" altLang="en-US" dirty="0"/>
          </a:p>
          <a:p>
            <a:pPr marL="0" lvl="1" indent="0" eaLnBrk="1" hangingPunct="1">
              <a:lnSpc>
                <a:spcPct val="90000"/>
              </a:lnSpc>
              <a:buFontTx/>
              <a:buNone/>
              <a:defRPr/>
            </a:pPr>
            <a:r>
              <a:rPr lang="en-US" altLang="en-US" dirty="0" smtClean="0"/>
              <a:t>The effectiveness of the grid for reducing scatter is a function of the grid ratio.</a:t>
            </a:r>
          </a:p>
          <a:p>
            <a:pPr marL="0" lvl="1" indent="0" eaLnBrk="1" hangingPunct="1">
              <a:lnSpc>
                <a:spcPct val="90000"/>
              </a:lnSpc>
              <a:buFontTx/>
              <a:buNone/>
              <a:defRPr/>
            </a:pPr>
            <a:endParaRPr lang="en-US" altLang="en-US" dirty="0" smtClean="0"/>
          </a:p>
        </p:txBody>
      </p:sp>
      <p:pic>
        <p:nvPicPr>
          <p:cNvPr id="5" name="Picture 2" descr="AAESKZA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409" y="2895600"/>
            <a:ext cx="4586391" cy="377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990600" y="3210040"/>
                <a:ext cx="2474267" cy="828560"/>
              </a:xfrm>
              <a:prstGeom prst="rect">
                <a:avLst/>
              </a:prstGeom>
            </p:spPr>
            <p:txBody>
              <a:bodyPr wrap="none">
                <a:spAutoFit/>
              </a:bodyPr>
              <a:lstStyle/>
              <a:p>
                <a:pPr marL="0" lvl="1" indent="0" eaLnBrk="1" hangingPunct="1">
                  <a:lnSpc>
                    <a:spcPct val="90000"/>
                  </a:lnSpc>
                  <a:buFontTx/>
                  <a:buNone/>
                  <a:defRPr/>
                </a:pPr>
                <a14:m>
                  <m:oMathPara xmlns:m="http://schemas.openxmlformats.org/officeDocument/2006/math">
                    <m:oMathParaPr>
                      <m:jc m:val="centerGroup"/>
                    </m:oMathParaPr>
                    <m:oMath xmlns:m="http://schemas.openxmlformats.org/officeDocument/2006/math">
                      <m:r>
                        <m:rPr>
                          <m:nor/>
                        </m:rPr>
                        <a:rPr lang="en-US" altLang="en-US" sz="2800">
                          <a:latin typeface="Cambria Math" panose="02040503050406030204" pitchFamily="18" charset="0"/>
                        </a:rPr>
                        <m:t>grid</m:t>
                      </m:r>
                      <m:r>
                        <m:rPr>
                          <m:nor/>
                        </m:rPr>
                        <a:rPr lang="en-US" altLang="en-US" sz="2800">
                          <a:latin typeface="Cambria Math" panose="02040503050406030204" pitchFamily="18" charset="0"/>
                        </a:rPr>
                        <m:t> </m:t>
                      </m:r>
                      <m:r>
                        <m:rPr>
                          <m:nor/>
                        </m:rPr>
                        <a:rPr lang="en-US" altLang="en-US" sz="2800">
                          <a:latin typeface="Cambria Math" panose="02040503050406030204" pitchFamily="18" charset="0"/>
                        </a:rPr>
                        <m:t>ratio</m:t>
                      </m:r>
                      <m:r>
                        <a:rPr lang="en-US" altLang="en-US" sz="2800" i="1">
                          <a:latin typeface="Cambria Math" panose="02040503050406030204" pitchFamily="18" charset="0"/>
                        </a:rPr>
                        <m:t>= </m:t>
                      </m:r>
                      <m:f>
                        <m:fPr>
                          <m:ctrlPr>
                            <a:rPr lang="en-US" altLang="en-US" sz="2800" i="1">
                              <a:latin typeface="Cambria Math" panose="02040503050406030204" pitchFamily="18" charset="0"/>
                            </a:rPr>
                          </m:ctrlPr>
                        </m:fPr>
                        <m:num>
                          <m:r>
                            <a:rPr lang="en-US" altLang="en-US" sz="2800" i="1">
                              <a:latin typeface="Cambria Math" panose="02040503050406030204" pitchFamily="18" charset="0"/>
                            </a:rPr>
                            <m:t>h</m:t>
                          </m:r>
                        </m:num>
                        <m:den>
                          <m:r>
                            <a:rPr lang="en-US" altLang="en-US" sz="2800" i="1">
                              <a:latin typeface="Cambria Math" panose="02040503050406030204" pitchFamily="18" charset="0"/>
                            </a:rPr>
                            <m:t>𝑏</m:t>
                          </m:r>
                        </m:den>
                      </m:f>
                    </m:oMath>
                  </m:oMathPara>
                </a14:m>
                <a:endParaRPr lang="en-US" alt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990600" y="3210040"/>
                <a:ext cx="2474267" cy="828560"/>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0" y="4152403"/>
            <a:ext cx="5029200" cy="424732"/>
          </a:xfrm>
          <a:prstGeom prst="rect">
            <a:avLst/>
          </a:prstGeom>
        </p:spPr>
        <p:txBody>
          <a:bodyPr wrap="square">
            <a:spAutoFit/>
          </a:bodyPr>
          <a:lstStyle/>
          <a:p>
            <a:pPr marL="0" lvl="1" indent="0" eaLnBrk="1" hangingPunct="1">
              <a:lnSpc>
                <a:spcPct val="90000"/>
              </a:lnSpc>
              <a:buFontTx/>
              <a:buNone/>
              <a:defRPr/>
            </a:pPr>
            <a:r>
              <a:rPr lang="en-US" altLang="en-US" sz="2400" dirty="0" smtClean="0"/>
              <a:t>grid ratios ranging from 6:1 to 16:1.</a:t>
            </a:r>
            <a:endParaRPr lang="en-US" altLang="en-US" sz="2400" dirty="0"/>
          </a:p>
        </p:txBody>
      </p:sp>
      <p:sp>
        <p:nvSpPr>
          <p:cNvPr id="4" name="Rectangle 3"/>
          <p:cNvSpPr/>
          <p:nvPr/>
        </p:nvSpPr>
        <p:spPr>
          <a:xfrm>
            <a:off x="76200" y="4695075"/>
            <a:ext cx="4572000" cy="2086725"/>
          </a:xfrm>
          <a:prstGeom prst="rect">
            <a:avLst/>
          </a:prstGeom>
        </p:spPr>
        <p:txBody>
          <a:bodyPr>
            <a:spAutoFit/>
          </a:bodyPr>
          <a:lstStyle/>
          <a:p>
            <a:pPr marL="0" lvl="1" indent="0" eaLnBrk="1" hangingPunct="1">
              <a:lnSpc>
                <a:spcPct val="90000"/>
              </a:lnSpc>
              <a:buFontTx/>
              <a:buNone/>
              <a:defRPr/>
            </a:pPr>
            <a:r>
              <a:rPr lang="en-US" altLang="en-US" sz="2400" dirty="0" smtClean="0"/>
              <a:t>Grid frequency = 1/b </a:t>
            </a:r>
          </a:p>
          <a:p>
            <a:pPr marL="0" lvl="1" indent="0" eaLnBrk="1" hangingPunct="1">
              <a:lnSpc>
                <a:spcPct val="90000"/>
              </a:lnSpc>
              <a:buFontTx/>
              <a:buNone/>
              <a:defRPr/>
            </a:pPr>
            <a:r>
              <a:rPr lang="en-US" altLang="en-US" sz="2400" dirty="0" smtClean="0"/>
              <a:t>range is 60 cm</a:t>
            </a:r>
            <a:r>
              <a:rPr lang="en-US" altLang="en-US" sz="2400" baseline="30000" dirty="0" smtClean="0"/>
              <a:t>-1</a:t>
            </a:r>
          </a:p>
          <a:p>
            <a:pPr marL="0" lvl="1" indent="0" eaLnBrk="1" hangingPunct="1">
              <a:lnSpc>
                <a:spcPct val="90000"/>
              </a:lnSpc>
              <a:buFontTx/>
              <a:buNone/>
              <a:defRPr/>
            </a:pPr>
            <a:endParaRPr lang="en-US" altLang="en-US" sz="2400" dirty="0"/>
          </a:p>
          <a:p>
            <a:pPr marL="0" lvl="1" indent="0" eaLnBrk="1" hangingPunct="1">
              <a:lnSpc>
                <a:spcPct val="90000"/>
              </a:lnSpc>
              <a:buFontTx/>
              <a:buNone/>
              <a:defRPr/>
            </a:pPr>
            <a:r>
              <a:rPr lang="en-US" altLang="en-US" sz="2400" dirty="0" smtClean="0"/>
              <a:t>For mammography the grid ratio  is 2:1 and grid frequency is 80 cm</a:t>
            </a:r>
            <a:r>
              <a:rPr lang="en-US" altLang="en-US" sz="2400" baseline="30000" dirty="0" smtClean="0"/>
              <a:t>-1</a:t>
            </a:r>
            <a:endParaRPr lang="en-US" altLang="en-US" sz="2400" baseline="30000" dirty="0"/>
          </a:p>
        </p:txBody>
      </p:sp>
    </p:spTree>
    <p:extLst>
      <p:ext uri="{BB962C8B-B14F-4D97-AF65-F5344CB8AC3E}">
        <p14:creationId xmlns:p14="http://schemas.microsoft.com/office/powerpoint/2010/main" val="3229672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Grids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33952" y="990600"/>
            <a:ext cx="8915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smtClean="0"/>
              <a:t>Grids can be mounted as stationary grids or used with a </a:t>
            </a:r>
            <a:r>
              <a:rPr lang="en-US" altLang="en-US" dirty="0" smtClean="0">
                <a:solidFill>
                  <a:srgbClr val="3C38DC"/>
                </a:solidFill>
              </a:rPr>
              <a:t>Potter-Bucky</a:t>
            </a:r>
            <a:r>
              <a:rPr lang="en-US" altLang="en-US" dirty="0" smtClean="0"/>
              <a:t> diaphragm, which moves the grid during exposure to remove artifact.</a:t>
            </a:r>
          </a:p>
          <a:p>
            <a:pPr marL="0" lvl="1" indent="0" eaLnBrk="1" hangingPunct="1">
              <a:lnSpc>
                <a:spcPct val="90000"/>
              </a:lnSpc>
              <a:buFontTx/>
              <a:buNone/>
              <a:defRPr/>
            </a:pPr>
            <a:endParaRPr lang="en-US" altLang="en-US" sz="1000" dirty="0"/>
          </a:p>
          <a:p>
            <a:pPr marL="0" lvl="1" indent="0" eaLnBrk="1" hangingPunct="1">
              <a:lnSpc>
                <a:spcPct val="90000"/>
              </a:lnSpc>
              <a:buFontTx/>
              <a:buNone/>
              <a:defRPr/>
            </a:pPr>
            <a:r>
              <a:rPr lang="en-US" altLang="en-US" dirty="0" smtClean="0"/>
              <a:t>In Potter-Bucky the grid moves 2 to 3 cm during exposure in a linear or circular path. </a:t>
            </a:r>
          </a:p>
          <a:p>
            <a:pPr marL="0" lvl="1" indent="0" eaLnBrk="1" hangingPunct="1">
              <a:lnSpc>
                <a:spcPct val="90000"/>
              </a:lnSpc>
              <a:buFontTx/>
              <a:buNone/>
              <a:defRPr/>
            </a:pPr>
            <a:endParaRPr lang="en-US" altLang="en-US" sz="1000" dirty="0"/>
          </a:p>
          <a:p>
            <a:pPr marL="0" lvl="1" indent="0" eaLnBrk="1" hangingPunct="1">
              <a:lnSpc>
                <a:spcPct val="90000"/>
              </a:lnSpc>
              <a:buFontTx/>
              <a:buNone/>
              <a:defRPr/>
            </a:pPr>
            <a:r>
              <a:rPr lang="en-US" altLang="en-US" dirty="0" smtClean="0"/>
              <a:t>The </a:t>
            </a:r>
            <a:r>
              <a:rPr lang="en-US" altLang="en-US" dirty="0" smtClean="0">
                <a:solidFill>
                  <a:srgbClr val="3C38DC"/>
                </a:solidFill>
              </a:rPr>
              <a:t>grid conversion factor </a:t>
            </a:r>
            <a:r>
              <a:rPr lang="en-US" altLang="en-US" dirty="0" smtClean="0"/>
              <a:t>(GCF) characterizes the amount of additional exposure required for a particular grid. Typical GCF values range from 3 to 8.</a:t>
            </a:r>
          </a:p>
        </p:txBody>
      </p:sp>
      <mc:AlternateContent xmlns:mc="http://schemas.openxmlformats.org/markup-compatibility/2006" xmlns:a14="http://schemas.microsoft.com/office/drawing/2010/main">
        <mc:Choice Requires="a14">
          <p:sp>
            <p:nvSpPr>
              <p:cNvPr id="6" name="TextBox 5"/>
              <p:cNvSpPr txBox="1"/>
              <p:nvPr/>
            </p:nvSpPr>
            <p:spPr>
              <a:xfrm>
                <a:off x="1143000" y="4800600"/>
                <a:ext cx="4185313" cy="893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rPr>
                        <m:t>GCF</m:t>
                      </m:r>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𝑚𝐴𝑠</m:t>
                          </m:r>
                          <m:r>
                            <a:rPr lang="en-US" sz="2800" b="0" i="1" smtClean="0">
                              <a:latin typeface="Cambria Math" panose="02040503050406030204" pitchFamily="18" charset="0"/>
                            </a:rPr>
                            <m:t> </m:t>
                          </m:r>
                          <m:r>
                            <m:rPr>
                              <m:nor/>
                            </m:rPr>
                            <a:rPr lang="en-US" sz="2800" b="0" i="0" smtClean="0">
                              <a:latin typeface="Cambria Math" panose="02040503050406030204" pitchFamily="18" charset="0"/>
                            </a:rPr>
                            <m:t>with</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grid</m:t>
                          </m:r>
                        </m:num>
                        <m:den>
                          <m:r>
                            <a:rPr lang="en-US" sz="2800" b="0" i="1" smtClean="0">
                              <a:latin typeface="Cambria Math" panose="02040503050406030204" pitchFamily="18" charset="0"/>
                            </a:rPr>
                            <m:t>𝑚𝐴𝑠</m:t>
                          </m:r>
                          <m:r>
                            <a:rPr lang="en-US" sz="2800" b="0" i="1" smtClean="0">
                              <a:latin typeface="Cambria Math" panose="02040503050406030204" pitchFamily="18" charset="0"/>
                            </a:rPr>
                            <m:t> </m:t>
                          </m:r>
                          <m:r>
                            <m:rPr>
                              <m:nor/>
                            </m:rPr>
                            <a:rPr lang="en-US" sz="2800" b="0" i="0" smtClean="0">
                              <a:latin typeface="Cambria Math" panose="02040503050406030204" pitchFamily="18" charset="0"/>
                            </a:rPr>
                            <m:t>withou</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the</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grid</m:t>
                          </m:r>
                        </m:den>
                      </m:f>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143000" y="4800600"/>
                <a:ext cx="4185313" cy="893771"/>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7592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240"/>
            <a:ext cx="8991600" cy="838200"/>
          </a:xfrm>
        </p:spPr>
        <p:txBody>
          <a:bodyPr/>
          <a:lstStyle/>
          <a:p>
            <a:pPr eaLnBrk="1" hangingPunct="1"/>
            <a:r>
              <a:rPr lang="en-US" altLang="en-US" sz="4000" dirty="0" err="1" smtClean="0">
                <a:solidFill>
                  <a:schemeClr val="accent2"/>
                </a:solidFill>
              </a:rPr>
              <a:t>Airgaps</a:t>
            </a:r>
            <a:r>
              <a:rPr lang="en-US" altLang="en-US" sz="4000" dirty="0" smtClean="0">
                <a:solidFill>
                  <a:schemeClr val="accent2"/>
                </a:solidFill>
              </a:rPr>
              <a:t> and Scanning Slits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52400" y="1066800"/>
            <a:ext cx="8915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FontTx/>
              <a:buNone/>
              <a:defRPr/>
            </a:pPr>
            <a:r>
              <a:rPr lang="en-US" altLang="en-US" dirty="0" err="1" smtClean="0">
                <a:solidFill>
                  <a:srgbClr val="3C38DC"/>
                </a:solidFill>
              </a:rPr>
              <a:t>Airgaps</a:t>
            </a:r>
            <a:r>
              <a:rPr lang="en-US" altLang="en-US" dirty="0" smtClean="0"/>
              <a:t>:</a:t>
            </a:r>
            <a:r>
              <a:rPr lang="en-US" altLang="en-US" dirty="0" smtClean="0">
                <a:solidFill>
                  <a:srgbClr val="CC0000"/>
                </a:solidFill>
              </a:rPr>
              <a:t> </a:t>
            </a:r>
            <a:r>
              <a:rPr lang="en-US" altLang="en-US" dirty="0" smtClean="0"/>
              <a:t>is a physical separation of air between the object and the detector. </a:t>
            </a:r>
            <a:r>
              <a:rPr lang="en-US" altLang="en-US" dirty="0" err="1" smtClean="0"/>
              <a:t>Airgaps</a:t>
            </a:r>
            <a:r>
              <a:rPr lang="en-US" altLang="en-US" dirty="0" smtClean="0"/>
              <a:t> reduces the percentage of scattered photons that reach the plane of the detector.</a:t>
            </a:r>
          </a:p>
          <a:p>
            <a:pPr marL="0" lvl="1" indent="0" eaLnBrk="1" hangingPunct="1">
              <a:lnSpc>
                <a:spcPct val="90000"/>
              </a:lnSpc>
              <a:buFontTx/>
              <a:buNone/>
              <a:defRPr/>
            </a:pPr>
            <a:endParaRPr lang="en-US" altLang="en-US" sz="800" dirty="0" smtClean="0"/>
          </a:p>
          <a:p>
            <a:pPr marL="0" lvl="1" indent="0" eaLnBrk="1" hangingPunct="1">
              <a:lnSpc>
                <a:spcPct val="90000"/>
              </a:lnSpc>
              <a:buFontTx/>
              <a:buNone/>
              <a:defRPr/>
            </a:pPr>
            <a:r>
              <a:rPr lang="en-US" altLang="en-US" dirty="0" smtClean="0">
                <a:solidFill>
                  <a:srgbClr val="3C38DC"/>
                </a:solidFill>
              </a:rPr>
              <a:t>Disadvantage</a:t>
            </a:r>
            <a:r>
              <a:rPr lang="en-US" altLang="en-US" dirty="0" smtClean="0"/>
              <a:t>: increase geometric magnification and increased blurring.</a:t>
            </a:r>
          </a:p>
          <a:p>
            <a:pPr marL="0" lvl="1" indent="0" eaLnBrk="1" hangingPunct="1">
              <a:lnSpc>
                <a:spcPct val="90000"/>
              </a:lnSpc>
              <a:buFontTx/>
              <a:buNone/>
              <a:defRPr/>
            </a:pPr>
            <a:endParaRPr lang="en-US" altLang="en-US" dirty="0"/>
          </a:p>
          <a:p>
            <a:pPr marL="0" lvl="1" indent="0" eaLnBrk="1" hangingPunct="1">
              <a:lnSpc>
                <a:spcPct val="90000"/>
              </a:lnSpc>
              <a:buFontTx/>
              <a:buNone/>
              <a:defRPr/>
            </a:pPr>
            <a:r>
              <a:rPr lang="en-US" altLang="en-US" dirty="0" smtClean="0">
                <a:solidFill>
                  <a:srgbClr val="3C38DC"/>
                </a:solidFill>
              </a:rPr>
              <a:t>Scanning Slits</a:t>
            </a:r>
            <a:r>
              <a:rPr lang="en-US" altLang="en-US" dirty="0" smtClean="0"/>
              <a:t>: Use of mechanical lead slits that are placed in front of and/or in back of the patient. It provides 95% scatter reduction.</a:t>
            </a:r>
          </a:p>
          <a:p>
            <a:pPr marL="0" lvl="1" indent="0" eaLnBrk="1" hangingPunct="1">
              <a:lnSpc>
                <a:spcPct val="90000"/>
              </a:lnSpc>
              <a:buFontTx/>
              <a:buNone/>
              <a:defRPr/>
            </a:pPr>
            <a:endParaRPr lang="en-US" altLang="en-US" sz="800" dirty="0" smtClean="0"/>
          </a:p>
          <a:p>
            <a:pPr marL="0" lvl="1" indent="0" eaLnBrk="1" hangingPunct="1">
              <a:lnSpc>
                <a:spcPct val="90000"/>
              </a:lnSpc>
              <a:buFontTx/>
              <a:buNone/>
              <a:defRPr/>
            </a:pPr>
            <a:r>
              <a:rPr lang="en-US" altLang="en-US" dirty="0" smtClean="0">
                <a:solidFill>
                  <a:srgbClr val="3C38DC"/>
                </a:solidFill>
              </a:rPr>
              <a:t>Disadvantage</a:t>
            </a:r>
            <a:r>
              <a:rPr lang="en-US" altLang="en-US" dirty="0" smtClean="0"/>
              <a:t>: require complex system and longer exposure times.</a:t>
            </a:r>
          </a:p>
        </p:txBody>
      </p:sp>
    </p:spTree>
    <p:extLst>
      <p:ext uri="{BB962C8B-B14F-4D97-AF65-F5344CB8AC3E}">
        <p14:creationId xmlns:p14="http://schemas.microsoft.com/office/powerpoint/2010/main" val="1983287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Film-Screen Detectors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52400" y="1066800"/>
            <a:ext cx="8915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t>X-rays is inefficient in exposing modern </a:t>
            </a:r>
            <a:r>
              <a:rPr lang="en-US" altLang="en-US" dirty="0" smtClean="0">
                <a:solidFill>
                  <a:srgbClr val="3C38DC"/>
                </a:solidFill>
              </a:rPr>
              <a:t>photographic</a:t>
            </a:r>
            <a:r>
              <a:rPr lang="en-US" altLang="en-US" dirty="0" smtClean="0"/>
              <a:t> film to form medical image. </a:t>
            </a:r>
          </a:p>
          <a:p>
            <a:pPr marL="0" lvl="1" indent="0" eaLnBrk="1" hangingPunct="1">
              <a:lnSpc>
                <a:spcPct val="90000"/>
              </a:lnSpc>
              <a:buNone/>
              <a:defRPr/>
            </a:pPr>
            <a:r>
              <a:rPr lang="en-US" altLang="en-US" dirty="0" smtClean="0">
                <a:solidFill>
                  <a:srgbClr val="3C38DC"/>
                </a:solidFill>
              </a:rPr>
              <a:t>Intensifying screens </a:t>
            </a:r>
            <a:r>
              <a:rPr lang="en-US" altLang="en-US" dirty="0" smtClean="0"/>
              <a:t>in both sides of the photographic film are used to stop most of the x-rays and convert them to light to expose the photographic film.</a:t>
            </a:r>
          </a:p>
          <a:p>
            <a:pPr marL="0" lvl="1" indent="0" eaLnBrk="1" hangingPunct="1">
              <a:lnSpc>
                <a:spcPct val="90000"/>
              </a:lnSpc>
              <a:buNone/>
              <a:defRPr/>
            </a:pPr>
            <a:endParaRPr lang="en-US" altLang="en-US" dirty="0" smtClean="0"/>
          </a:p>
          <a:p>
            <a:pPr marL="0" lvl="1" indent="0" eaLnBrk="1" hangingPunct="1">
              <a:lnSpc>
                <a:spcPct val="90000"/>
              </a:lnSpc>
              <a:buNone/>
              <a:defRPr/>
            </a:pPr>
            <a:r>
              <a:rPr lang="en-US" altLang="en-US" dirty="0" smtClean="0">
                <a:solidFill>
                  <a:srgbClr val="3C38DC"/>
                </a:solidFill>
              </a:rPr>
              <a:t>Components of Film-Screen Detectors</a:t>
            </a:r>
            <a:r>
              <a:rPr lang="en-US" altLang="en-US" dirty="0" smtClean="0"/>
              <a:t>:</a:t>
            </a:r>
          </a:p>
          <a:p>
            <a:pPr marL="0" lvl="1" indent="0" eaLnBrk="1" hangingPunct="1">
              <a:lnSpc>
                <a:spcPct val="90000"/>
              </a:lnSpc>
              <a:buNone/>
              <a:defRPr/>
            </a:pPr>
            <a:r>
              <a:rPr lang="en-US" altLang="en-US" dirty="0" smtClean="0"/>
              <a:t>1- Intensifying Screens</a:t>
            </a:r>
          </a:p>
          <a:p>
            <a:pPr marL="0" lvl="1" indent="0" eaLnBrk="1" hangingPunct="1">
              <a:lnSpc>
                <a:spcPct val="90000"/>
              </a:lnSpc>
              <a:buNone/>
              <a:defRPr/>
            </a:pPr>
            <a:r>
              <a:rPr lang="en-US" altLang="en-US" dirty="0" smtClean="0"/>
              <a:t>2- Radiographic Film </a:t>
            </a:r>
          </a:p>
          <a:p>
            <a:pPr marL="0" lvl="1" indent="0" eaLnBrk="1" hangingPunct="1">
              <a:lnSpc>
                <a:spcPct val="90000"/>
              </a:lnSpc>
              <a:buNone/>
              <a:defRPr/>
            </a:pPr>
            <a:r>
              <a:rPr lang="en-US" altLang="en-US" dirty="0" smtClean="0"/>
              <a:t>3- Radiographic Cassette</a:t>
            </a:r>
          </a:p>
        </p:txBody>
      </p:sp>
    </p:spTree>
    <p:extLst>
      <p:ext uri="{BB962C8B-B14F-4D97-AF65-F5344CB8AC3E}">
        <p14:creationId xmlns:p14="http://schemas.microsoft.com/office/powerpoint/2010/main" val="3649731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Intensifying Screens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57912" y="1066800"/>
            <a:ext cx="891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solidFill>
                  <a:srgbClr val="3C38DC"/>
                </a:solidFill>
              </a:rPr>
              <a:t>Phosphor: </a:t>
            </a:r>
            <a:r>
              <a:rPr lang="en-US" altLang="en-US" dirty="0" smtClean="0"/>
              <a:t>transform x-ray photons into light photons. The light photons then travel into the film, causing it to be exposed and to form a latent image. </a:t>
            </a:r>
          </a:p>
          <a:p>
            <a:pPr marL="0" lvl="1" indent="0" eaLnBrk="1" hangingPunct="1">
              <a:lnSpc>
                <a:spcPct val="90000"/>
              </a:lnSpc>
              <a:buNone/>
              <a:defRPr/>
            </a:pPr>
            <a:r>
              <a:rPr lang="en-US" altLang="en-US" dirty="0" smtClean="0">
                <a:solidFill>
                  <a:srgbClr val="3C38DC"/>
                </a:solidFill>
              </a:rPr>
              <a:t>Characteristic of intensifying screen phosphors</a:t>
            </a:r>
            <a:r>
              <a:rPr lang="en-US" altLang="en-US" dirty="0" smtClean="0"/>
              <a:t>:</a:t>
            </a:r>
          </a:p>
          <a:p>
            <a:pPr marL="0" lvl="1" indent="0" eaLnBrk="1" hangingPunct="1">
              <a:lnSpc>
                <a:spcPct val="90000"/>
              </a:lnSpc>
              <a:buNone/>
              <a:defRPr/>
            </a:pPr>
            <a:r>
              <a:rPr lang="en-US" altLang="en-US" dirty="0" smtClean="0"/>
              <a:t>1- Emission delay 10 nanosecond</a:t>
            </a:r>
          </a:p>
          <a:p>
            <a:pPr marL="0" lvl="1" indent="0" eaLnBrk="1" hangingPunct="1">
              <a:lnSpc>
                <a:spcPct val="90000"/>
              </a:lnSpc>
              <a:buNone/>
              <a:defRPr/>
            </a:pPr>
            <a:r>
              <a:rPr lang="en-US" altLang="en-US" dirty="0" smtClean="0"/>
              <a:t>2- Conversion efficiency: number of light photons emitted per incident x-ray photon (1000 light photons per incident 50 </a:t>
            </a:r>
            <a:r>
              <a:rPr lang="en-US" altLang="en-US" dirty="0" err="1" smtClean="0"/>
              <a:t>keV</a:t>
            </a:r>
            <a:r>
              <a:rPr lang="en-US" altLang="en-US" dirty="0" smtClean="0"/>
              <a:t> x-ray photon).</a:t>
            </a:r>
          </a:p>
        </p:txBody>
      </p:sp>
      <p:pic>
        <p:nvPicPr>
          <p:cNvPr id="6" name="Picture 2" descr="AAESKZB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572000"/>
            <a:ext cx="8229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747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Radiographic Film</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57912" y="1066800"/>
            <a:ext cx="891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solidFill>
                  <a:srgbClr val="3C38DC"/>
                </a:solidFill>
              </a:rPr>
              <a:t>Radiographic Film </a:t>
            </a:r>
            <a:r>
              <a:rPr lang="en-US" altLang="en-US" dirty="0" smtClean="0"/>
              <a:t>is optical film of different sizes 8x10 to 14x17 inches.</a:t>
            </a:r>
          </a:p>
          <a:p>
            <a:pPr marL="0" lvl="1" indent="0" eaLnBrk="1" hangingPunct="1">
              <a:lnSpc>
                <a:spcPct val="90000"/>
              </a:lnSpc>
              <a:buNone/>
              <a:defRPr/>
            </a:pPr>
            <a:endParaRPr lang="en-US" altLang="en-US" dirty="0"/>
          </a:p>
          <a:p>
            <a:pPr marL="0" lvl="1" indent="0" eaLnBrk="1" hangingPunct="1">
              <a:lnSpc>
                <a:spcPct val="90000"/>
              </a:lnSpc>
              <a:buNone/>
              <a:defRPr/>
            </a:pPr>
            <a:r>
              <a:rPr lang="en-US" altLang="en-US" dirty="0" smtClean="0">
                <a:solidFill>
                  <a:srgbClr val="3C38DC"/>
                </a:solidFill>
              </a:rPr>
              <a:t>Radiographic Cassette</a:t>
            </a:r>
            <a:r>
              <a:rPr lang="en-US" altLang="en-US" dirty="0" smtClean="0"/>
              <a:t>: a holder of two intensifying screens and the film “sandwiched” between. One side of the cassette is radiolucent, while the other usually includes a sheet of lead foil. </a:t>
            </a:r>
          </a:p>
        </p:txBody>
      </p:sp>
    </p:spTree>
    <p:extLst>
      <p:ext uri="{BB962C8B-B14F-4D97-AF65-F5344CB8AC3E}">
        <p14:creationId xmlns:p14="http://schemas.microsoft.com/office/powerpoint/2010/main" val="3246895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X-Ray Image Intensifiers (XRII)</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57912" y="1066799"/>
            <a:ext cx="8915400" cy="25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t>XRII is used in fluoroscopy, where low-dose, real-time projection radiography is required.</a:t>
            </a:r>
          </a:p>
          <a:p>
            <a:pPr marL="0" lvl="1" indent="0" eaLnBrk="1" hangingPunct="1">
              <a:lnSpc>
                <a:spcPct val="90000"/>
              </a:lnSpc>
              <a:buNone/>
              <a:defRPr/>
            </a:pPr>
            <a:endParaRPr lang="en-US" altLang="en-US" dirty="0" smtClean="0"/>
          </a:p>
          <a:p>
            <a:pPr marL="0" lvl="1" indent="0" eaLnBrk="1" hangingPunct="1">
              <a:lnSpc>
                <a:spcPct val="90000"/>
              </a:lnSpc>
              <a:buNone/>
              <a:defRPr/>
            </a:pPr>
            <a:r>
              <a:rPr lang="en-US" altLang="en-US" dirty="0" smtClean="0"/>
              <a:t>Input phosphor: circular with 15 to 40 cm diameter</a:t>
            </a:r>
          </a:p>
        </p:txBody>
      </p:sp>
      <p:pic>
        <p:nvPicPr>
          <p:cNvPr id="6" name="Picture 2" descr="AAESKZC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9031" y="3657600"/>
            <a:ext cx="567876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603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Digital Photography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57912" y="990600"/>
            <a:ext cx="908608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t>Digital radiographic systems are rapidly replacing film-screen combinations.</a:t>
            </a:r>
          </a:p>
          <a:p>
            <a:pPr marL="0" lvl="1" indent="0" eaLnBrk="1" hangingPunct="1">
              <a:lnSpc>
                <a:spcPct val="90000"/>
              </a:lnSpc>
              <a:buNone/>
              <a:defRPr/>
            </a:pPr>
            <a:r>
              <a:rPr lang="en-US" altLang="en-US" dirty="0" smtClean="0">
                <a:solidFill>
                  <a:srgbClr val="FF0000"/>
                </a:solidFill>
              </a:rPr>
              <a:t>Types: </a:t>
            </a:r>
          </a:p>
          <a:p>
            <a:pPr marL="0" lvl="1" indent="0" eaLnBrk="1" hangingPunct="1">
              <a:lnSpc>
                <a:spcPct val="90000"/>
              </a:lnSpc>
              <a:buNone/>
              <a:defRPr/>
            </a:pPr>
            <a:r>
              <a:rPr lang="en-US" altLang="en-US" dirty="0" smtClean="0"/>
              <a:t>1- Computed Radiography (CR) Systems</a:t>
            </a:r>
          </a:p>
          <a:p>
            <a:pPr marL="0" lvl="1" indent="0" eaLnBrk="1" hangingPunct="1">
              <a:lnSpc>
                <a:spcPct val="90000"/>
              </a:lnSpc>
              <a:buNone/>
              <a:defRPr/>
            </a:pPr>
            <a:r>
              <a:rPr lang="en-US" altLang="en-US" dirty="0" smtClean="0"/>
              <a:t>2- CCD-Based Digital Radiography</a:t>
            </a:r>
          </a:p>
          <a:p>
            <a:pPr marL="0" lvl="1" indent="0" eaLnBrk="1" hangingPunct="1">
              <a:lnSpc>
                <a:spcPct val="90000"/>
              </a:lnSpc>
              <a:buNone/>
              <a:defRPr/>
            </a:pPr>
            <a:r>
              <a:rPr lang="en-US" altLang="en-US" dirty="0" smtClean="0"/>
              <a:t>3- Thin-Film Transistor-Based</a:t>
            </a:r>
          </a:p>
          <a:p>
            <a:pPr marL="0" lvl="1" indent="0" eaLnBrk="1" hangingPunct="1">
              <a:lnSpc>
                <a:spcPct val="90000"/>
              </a:lnSpc>
              <a:buNone/>
              <a:defRPr/>
            </a:pPr>
            <a:r>
              <a:rPr lang="en-US" altLang="en-US" dirty="0" smtClean="0"/>
              <a:t>4- CMOS</a:t>
            </a:r>
          </a:p>
        </p:txBody>
      </p:sp>
      <p:pic>
        <p:nvPicPr>
          <p:cNvPr id="6" name="Picture 2" descr="ASSET5171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775661"/>
            <a:ext cx="3124200" cy="404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506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a:solidFill>
                  <a:schemeClr val="accent2"/>
                </a:solidFill>
              </a:rPr>
              <a:t>Computed Radiography (CR) Systems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52400" y="1066800"/>
            <a:ext cx="8915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t>Store latent images in </a:t>
            </a:r>
            <a:r>
              <a:rPr lang="en-US" altLang="en-US" dirty="0" err="1" smtClean="0">
                <a:solidFill>
                  <a:srgbClr val="3C38DC"/>
                </a:solidFill>
              </a:rPr>
              <a:t>photostimulable</a:t>
            </a:r>
            <a:r>
              <a:rPr lang="en-US" altLang="en-US" dirty="0">
                <a:solidFill>
                  <a:srgbClr val="3C38DC"/>
                </a:solidFill>
              </a:rPr>
              <a:t> </a:t>
            </a:r>
            <a:r>
              <a:rPr lang="en-US" altLang="en-US" dirty="0" smtClean="0">
                <a:solidFill>
                  <a:srgbClr val="3C38DC"/>
                </a:solidFill>
              </a:rPr>
              <a:t>imaging plates </a:t>
            </a:r>
            <a:r>
              <a:rPr lang="en-US" altLang="en-US" dirty="0" smtClean="0"/>
              <a:t>(PSPs), which are removed from the x-ray system and scanned using a special laser scanner to form a digital image. </a:t>
            </a:r>
          </a:p>
          <a:p>
            <a:pPr marL="0" lvl="1" indent="0" eaLnBrk="1" hangingPunct="1">
              <a:lnSpc>
                <a:spcPct val="90000"/>
              </a:lnSpc>
              <a:buNone/>
              <a:defRPr/>
            </a:pPr>
            <a:endParaRPr lang="en-US" altLang="en-US" sz="1000" dirty="0"/>
          </a:p>
          <a:p>
            <a:pPr marL="0" lvl="1" indent="0" eaLnBrk="1" hangingPunct="1">
              <a:lnSpc>
                <a:spcPct val="90000"/>
              </a:lnSpc>
              <a:buNone/>
              <a:defRPr/>
            </a:pPr>
            <a:r>
              <a:rPr lang="en-US" altLang="en-US" dirty="0" smtClean="0"/>
              <a:t>Detected x-ray photons are absorbed in the phosphor by the photoelectric effect, which causes electrons to be ejected from atoms in the detector. Half of the electrons will recombine with ions and the remaining half will be scanned by a laser to form an image. </a:t>
            </a:r>
          </a:p>
          <a:p>
            <a:pPr marL="0" lvl="1" indent="0" eaLnBrk="1" hangingPunct="1">
              <a:lnSpc>
                <a:spcPct val="90000"/>
              </a:lnSpc>
              <a:buNone/>
              <a:defRPr/>
            </a:pPr>
            <a:endParaRPr lang="en-US" altLang="en-US" sz="1000" dirty="0"/>
          </a:p>
          <a:p>
            <a:pPr marL="0" lvl="1" indent="0" eaLnBrk="1" hangingPunct="1">
              <a:lnSpc>
                <a:spcPct val="90000"/>
              </a:lnSpc>
              <a:buNone/>
              <a:defRPr/>
            </a:pPr>
            <a:r>
              <a:rPr lang="en-US" altLang="en-US" dirty="0" smtClean="0"/>
              <a:t>Resolution: 10 pixels/mm and each pixel value is represented by 16-bit digital code.</a:t>
            </a:r>
          </a:p>
        </p:txBody>
      </p:sp>
    </p:spTree>
    <p:extLst>
      <p:ext uri="{BB962C8B-B14F-4D97-AF65-F5344CB8AC3E}">
        <p14:creationId xmlns:p14="http://schemas.microsoft.com/office/powerpoint/2010/main" val="3892326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a:solidFill>
                  <a:schemeClr val="accent2"/>
                </a:solidFill>
              </a:rPr>
              <a:t>CCD-Based Digital Radiography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76200" y="952500"/>
            <a:ext cx="8991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solidFill>
                  <a:srgbClr val="3C38DC"/>
                </a:solidFill>
              </a:rPr>
              <a:t>Charged coupled device </a:t>
            </a:r>
            <a:r>
              <a:rPr lang="en-US" altLang="en-US" dirty="0" smtClean="0"/>
              <a:t>(CCD) detectors combine a collection of light-sensitive capacitors, which store charge in proportion to incident light.</a:t>
            </a:r>
          </a:p>
          <a:p>
            <a:pPr marL="0" lvl="1" indent="0" eaLnBrk="1" hangingPunct="1">
              <a:lnSpc>
                <a:spcPct val="90000"/>
              </a:lnSpc>
              <a:buNone/>
              <a:defRPr/>
            </a:pPr>
            <a:endParaRPr lang="en-US" altLang="en-US" dirty="0"/>
          </a:p>
          <a:p>
            <a:pPr marL="0" lvl="1" indent="0" eaLnBrk="1" hangingPunct="1">
              <a:lnSpc>
                <a:spcPct val="90000"/>
              </a:lnSpc>
              <a:buNone/>
              <a:defRPr/>
            </a:pPr>
            <a:r>
              <a:rPr lang="en-US" altLang="en-US" dirty="0" smtClean="0"/>
              <a:t>CCD detectors are small devices and projection radiography has large field of view (FOV), so lenses are used to </a:t>
            </a:r>
            <a:r>
              <a:rPr lang="en-US" altLang="en-US" dirty="0" err="1" smtClean="0"/>
              <a:t>demagnify</a:t>
            </a:r>
            <a:r>
              <a:rPr lang="en-US" altLang="en-US" dirty="0" smtClean="0"/>
              <a:t> the scintillator image to fit within the optical window of the CCD array (</a:t>
            </a:r>
            <a:r>
              <a:rPr lang="en-US" altLang="en-US" dirty="0"/>
              <a:t>40x40 cm to 4x4 </a:t>
            </a:r>
            <a:r>
              <a:rPr lang="en-US" altLang="en-US" dirty="0" smtClean="0"/>
              <a:t>cm,10:1, 3000x3000 pixels, 13 </a:t>
            </a:r>
            <a:r>
              <a:rPr lang="el-GR" altLang="en-US" i="1" dirty="0" smtClean="0"/>
              <a:t>μ</a:t>
            </a:r>
            <a:r>
              <a:rPr lang="en-US" altLang="en-US" dirty="0" smtClean="0"/>
              <a:t>m x 13 </a:t>
            </a:r>
            <a:r>
              <a:rPr lang="el-GR" altLang="en-US" i="1" dirty="0" smtClean="0"/>
              <a:t>μ</a:t>
            </a:r>
            <a:r>
              <a:rPr lang="en-US" altLang="en-US" dirty="0" smtClean="0"/>
              <a:t>m).</a:t>
            </a:r>
          </a:p>
          <a:p>
            <a:pPr marL="0" lvl="1" indent="0" eaLnBrk="1" hangingPunct="1">
              <a:lnSpc>
                <a:spcPct val="90000"/>
              </a:lnSpc>
              <a:buNone/>
              <a:defRPr/>
            </a:pPr>
            <a:endParaRPr lang="en-US" altLang="en-US" dirty="0"/>
          </a:p>
          <a:p>
            <a:pPr marL="0" lvl="1" indent="0" eaLnBrk="1" hangingPunct="1">
              <a:lnSpc>
                <a:spcPct val="90000"/>
              </a:lnSpc>
              <a:buNone/>
              <a:defRPr/>
            </a:pPr>
            <a:r>
              <a:rPr lang="en-US" altLang="en-US" dirty="0" smtClean="0">
                <a:solidFill>
                  <a:srgbClr val="FF0000"/>
                </a:solidFill>
              </a:rPr>
              <a:t>Read</a:t>
            </a:r>
            <a:r>
              <a:rPr lang="en-US" altLang="en-US" dirty="0"/>
              <a:t> </a:t>
            </a:r>
            <a:endParaRPr lang="en-US" altLang="en-US" dirty="0" smtClean="0"/>
          </a:p>
          <a:p>
            <a:pPr marL="0" lvl="1" indent="0" eaLnBrk="1" hangingPunct="1">
              <a:lnSpc>
                <a:spcPct val="90000"/>
              </a:lnSpc>
              <a:buNone/>
              <a:defRPr/>
            </a:pPr>
            <a:r>
              <a:rPr lang="en-US" altLang="en-US" dirty="0" smtClean="0"/>
              <a:t>Thin-Film-Transistor-Based Digital Radiography system</a:t>
            </a:r>
          </a:p>
          <a:p>
            <a:pPr marL="0" lvl="1" indent="0" eaLnBrk="1" hangingPunct="1">
              <a:lnSpc>
                <a:spcPct val="90000"/>
              </a:lnSpc>
              <a:buNone/>
              <a:defRPr/>
            </a:pPr>
            <a:r>
              <a:rPr lang="en-US" altLang="en-US" dirty="0" smtClean="0"/>
              <a:t>CMOS-Based Digital Radiography system</a:t>
            </a:r>
          </a:p>
        </p:txBody>
      </p:sp>
      <p:pic>
        <p:nvPicPr>
          <p:cNvPr id="2" name="Picture 1"/>
          <p:cNvPicPr>
            <a:picLocks noChangeAspect="1"/>
          </p:cNvPicPr>
          <p:nvPr/>
        </p:nvPicPr>
        <p:blipFill>
          <a:blip r:embed="rId2"/>
          <a:stretch>
            <a:fillRect/>
          </a:stretch>
        </p:blipFill>
        <p:spPr>
          <a:xfrm>
            <a:off x="7391400" y="4267201"/>
            <a:ext cx="1447800" cy="1317498"/>
          </a:xfrm>
          <a:prstGeom prst="rect">
            <a:avLst/>
          </a:prstGeom>
        </p:spPr>
      </p:pic>
    </p:spTree>
    <p:extLst>
      <p:ext uri="{BB962C8B-B14F-4D97-AF65-F5344CB8AC3E}">
        <p14:creationId xmlns:p14="http://schemas.microsoft.com/office/powerpoint/2010/main" val="2881460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76200"/>
            <a:ext cx="8610600" cy="762000"/>
          </a:xfrm>
        </p:spPr>
        <p:txBody>
          <a:bodyPr/>
          <a:lstStyle/>
          <a:p>
            <a:pPr eaLnBrk="1" hangingPunct="1"/>
            <a:r>
              <a:rPr lang="en-US" altLang="en-US" sz="4000" dirty="0" smtClean="0">
                <a:solidFill>
                  <a:schemeClr val="accent2"/>
                </a:solidFill>
              </a:rPr>
              <a:t>Conventional Projection Radiography</a:t>
            </a:r>
          </a:p>
        </p:txBody>
      </p:sp>
      <p:sp>
        <p:nvSpPr>
          <p:cNvPr id="3075" name="Rectangle 3"/>
          <p:cNvSpPr>
            <a:spLocks noGrp="1" noChangeArrowheads="1"/>
          </p:cNvSpPr>
          <p:nvPr>
            <p:ph type="body" idx="1"/>
          </p:nvPr>
        </p:nvSpPr>
        <p:spPr>
          <a:xfrm>
            <a:off x="152400" y="914400"/>
            <a:ext cx="8885172" cy="5638800"/>
          </a:xfrm>
        </p:spPr>
        <p:txBody>
          <a:bodyPr/>
          <a:lstStyle/>
          <a:p>
            <a:pPr marL="0" lvl="1" indent="0" eaLnBrk="1" hangingPunct="1">
              <a:lnSpc>
                <a:spcPct val="90000"/>
              </a:lnSpc>
              <a:buNone/>
              <a:defRPr/>
            </a:pPr>
            <a:r>
              <a:rPr lang="en-US" altLang="en-US" dirty="0" smtClean="0"/>
              <a:t>A projection of the three-dimensional volume of the body onto a two-dimensional imaging surface.</a:t>
            </a:r>
          </a:p>
          <a:p>
            <a:pPr marL="0" lvl="1" indent="0" eaLnBrk="1" hangingPunct="1">
              <a:lnSpc>
                <a:spcPct val="90000"/>
              </a:lnSpc>
              <a:buNone/>
              <a:defRPr/>
            </a:pPr>
            <a:endParaRPr lang="en-US" altLang="en-US" sz="1000" dirty="0" smtClean="0"/>
          </a:p>
          <a:p>
            <a:pPr marL="0" lvl="1" indent="0" eaLnBrk="1" hangingPunct="1">
              <a:lnSpc>
                <a:spcPct val="90000"/>
              </a:lnSpc>
              <a:buNone/>
              <a:defRPr/>
            </a:pPr>
            <a:r>
              <a:rPr lang="en-US" altLang="en-US" dirty="0" smtClean="0">
                <a:solidFill>
                  <a:srgbClr val="3C38DC"/>
                </a:solidFill>
              </a:rPr>
              <a:t>Advantage</a:t>
            </a:r>
            <a:r>
              <a:rPr lang="en-US" altLang="en-US" dirty="0" smtClean="0"/>
              <a:t>:</a:t>
            </a:r>
          </a:p>
          <a:p>
            <a:pPr marL="0" lvl="1" indent="0" eaLnBrk="1" hangingPunct="1">
              <a:lnSpc>
                <a:spcPct val="90000"/>
              </a:lnSpc>
              <a:buNone/>
              <a:defRPr/>
            </a:pPr>
            <a:r>
              <a:rPr lang="en-US" altLang="en-US" dirty="0" smtClean="0"/>
              <a:t>1- short exposure</a:t>
            </a:r>
          </a:p>
          <a:p>
            <a:pPr marL="0" lvl="1" indent="0" eaLnBrk="1" hangingPunct="1">
              <a:lnSpc>
                <a:spcPct val="90000"/>
              </a:lnSpc>
              <a:buNone/>
              <a:defRPr/>
            </a:pPr>
            <a:r>
              <a:rPr lang="en-US" altLang="en-US" dirty="0" smtClean="0"/>
              <a:t>2- large area image</a:t>
            </a:r>
          </a:p>
          <a:p>
            <a:pPr marL="0" lvl="1" indent="0" eaLnBrk="1" hangingPunct="1">
              <a:lnSpc>
                <a:spcPct val="90000"/>
              </a:lnSpc>
              <a:buNone/>
              <a:defRPr/>
            </a:pPr>
            <a:r>
              <a:rPr lang="en-US" altLang="en-US" dirty="0" smtClean="0"/>
              <a:t>3- low cost</a:t>
            </a:r>
          </a:p>
          <a:p>
            <a:pPr marL="0" lvl="1" indent="0" eaLnBrk="1" hangingPunct="1">
              <a:lnSpc>
                <a:spcPct val="90000"/>
              </a:lnSpc>
              <a:buNone/>
              <a:defRPr/>
            </a:pPr>
            <a:r>
              <a:rPr lang="en-US" altLang="en-US" dirty="0" smtClean="0"/>
              <a:t>4- low radiation exposure (3 - 4 </a:t>
            </a:r>
            <a:r>
              <a:rPr lang="en-US" altLang="en-US" dirty="0" err="1" smtClean="0"/>
              <a:t>mR</a:t>
            </a:r>
            <a:r>
              <a:rPr lang="en-US" altLang="en-US" dirty="0" smtClean="0"/>
              <a:t>)</a:t>
            </a:r>
          </a:p>
          <a:p>
            <a:pPr marL="0" lvl="1" indent="0" eaLnBrk="1" hangingPunct="1">
              <a:lnSpc>
                <a:spcPct val="90000"/>
              </a:lnSpc>
              <a:buNone/>
              <a:defRPr/>
            </a:pPr>
            <a:r>
              <a:rPr lang="en-US" altLang="en-US" dirty="0" smtClean="0"/>
              <a:t>5- Excellent contrast</a:t>
            </a:r>
            <a:r>
              <a:rPr lang="en-US" altLang="en-US" dirty="0"/>
              <a:t> </a:t>
            </a:r>
            <a:r>
              <a:rPr lang="en-US" altLang="en-US" dirty="0" smtClean="0"/>
              <a:t>and spatial resolution</a:t>
            </a:r>
          </a:p>
          <a:p>
            <a:pPr marL="0" lvl="1" indent="0" eaLnBrk="1" hangingPunct="1">
              <a:lnSpc>
                <a:spcPct val="90000"/>
              </a:lnSpc>
              <a:buNone/>
              <a:defRPr/>
            </a:pPr>
            <a:endParaRPr lang="en-US" altLang="en-US" sz="1000" dirty="0" smtClean="0"/>
          </a:p>
          <a:p>
            <a:pPr marL="0" lvl="1" indent="0" eaLnBrk="1" hangingPunct="1">
              <a:lnSpc>
                <a:spcPct val="90000"/>
              </a:lnSpc>
              <a:buNone/>
              <a:defRPr/>
            </a:pPr>
            <a:r>
              <a:rPr lang="en-US" altLang="en-US" dirty="0" smtClean="0">
                <a:solidFill>
                  <a:srgbClr val="3C38DC"/>
                </a:solidFill>
              </a:rPr>
              <a:t>Disadvantage:</a:t>
            </a:r>
            <a:r>
              <a:rPr lang="en-US" altLang="en-US" dirty="0" smtClean="0"/>
              <a:t> Lack of depth resolution</a:t>
            </a:r>
          </a:p>
          <a:p>
            <a:pPr marL="0" lvl="1" indent="0" eaLnBrk="1" hangingPunct="1">
              <a:lnSpc>
                <a:spcPct val="90000"/>
              </a:lnSpc>
              <a:buNone/>
              <a:defRPr/>
            </a:pPr>
            <a:endParaRPr lang="en-US" altLang="en-US" sz="800" dirty="0" smtClean="0">
              <a:solidFill>
                <a:srgbClr val="3C38DC"/>
              </a:solidFill>
            </a:endParaRPr>
          </a:p>
          <a:p>
            <a:pPr marL="0" lvl="1" indent="0" eaLnBrk="1" hangingPunct="1">
              <a:lnSpc>
                <a:spcPct val="90000"/>
              </a:lnSpc>
              <a:buNone/>
              <a:defRPr/>
            </a:pPr>
            <a:r>
              <a:rPr lang="en-US" altLang="en-US" dirty="0" smtClean="0">
                <a:solidFill>
                  <a:srgbClr val="3C38DC"/>
                </a:solidFill>
              </a:rPr>
              <a:t>Uses</a:t>
            </a:r>
            <a:r>
              <a:rPr lang="en-US" altLang="en-US" dirty="0">
                <a:solidFill>
                  <a:srgbClr val="002060"/>
                </a:solidFill>
              </a:rPr>
              <a:t>: </a:t>
            </a:r>
            <a:r>
              <a:rPr lang="en-US" altLang="en-US" dirty="0"/>
              <a:t>screen for pneumonia, heart disease, lung disease, bone fractures, cancer, and vascular disease.</a:t>
            </a:r>
          </a:p>
          <a:p>
            <a:pPr marL="0" lvl="1" indent="0" eaLnBrk="1" hangingPunct="1">
              <a:lnSpc>
                <a:spcPct val="90000"/>
              </a:lnSpc>
              <a:buNone/>
              <a:defRPr/>
            </a:pPr>
            <a:endParaRPr lang="en-US" altLang="en-US" dirty="0" smtClean="0"/>
          </a:p>
        </p:txBody>
      </p:sp>
      <p:cxnSp>
        <p:nvCxnSpPr>
          <p:cNvPr id="3" name="Straight Connector 2"/>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478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Mammography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76200" y="990600"/>
            <a:ext cx="8991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t>Mammography is used for early detection of breast cancer.</a:t>
            </a:r>
          </a:p>
          <a:p>
            <a:pPr marL="457200" lvl="1" indent="-457200" eaLnBrk="1" hangingPunct="1">
              <a:lnSpc>
                <a:spcPct val="90000"/>
              </a:lnSpc>
              <a:buFontTx/>
              <a:buChar char="-"/>
              <a:defRPr/>
            </a:pPr>
            <a:r>
              <a:rPr lang="en-US" altLang="en-US" sz="2600" dirty="0" smtClean="0"/>
              <a:t>Low energy x-rays (around 30 </a:t>
            </a:r>
            <a:r>
              <a:rPr lang="en-US" altLang="en-US" sz="2600" dirty="0" err="1" smtClean="0"/>
              <a:t>kVp</a:t>
            </a:r>
            <a:r>
              <a:rPr lang="en-US" altLang="en-US" sz="2600" dirty="0" smtClean="0"/>
              <a:t>)</a:t>
            </a:r>
          </a:p>
          <a:p>
            <a:pPr marL="457200" lvl="1" indent="-457200" eaLnBrk="1" hangingPunct="1">
              <a:lnSpc>
                <a:spcPct val="90000"/>
              </a:lnSpc>
              <a:buFontTx/>
              <a:buChar char="-"/>
              <a:defRPr/>
            </a:pPr>
            <a:r>
              <a:rPr lang="en-US" altLang="en-US" sz="2600" dirty="0" smtClean="0"/>
              <a:t>Integrate compression via a paddle to produce a reduced and more uniform thickness organ for imaging.</a:t>
            </a:r>
          </a:p>
          <a:p>
            <a:pPr marL="457200" lvl="1" indent="-457200" eaLnBrk="1" hangingPunct="1">
              <a:lnSpc>
                <a:spcPct val="90000"/>
              </a:lnSpc>
              <a:buFontTx/>
              <a:buChar char="-"/>
              <a:defRPr/>
            </a:pPr>
            <a:r>
              <a:rPr lang="en-US" altLang="en-US" sz="2600" dirty="0" smtClean="0"/>
              <a:t>Automated intensity control system that optimize detector exposure.</a:t>
            </a:r>
          </a:p>
          <a:p>
            <a:pPr marL="457200" lvl="1" indent="-457200" eaLnBrk="1" hangingPunct="1">
              <a:lnSpc>
                <a:spcPct val="90000"/>
              </a:lnSpc>
              <a:buFontTx/>
              <a:buChar char="-"/>
              <a:defRPr/>
            </a:pPr>
            <a:r>
              <a:rPr lang="en-US" altLang="en-US" sz="2600" dirty="0" smtClean="0"/>
              <a:t>Digital mammography has 6-8 line pairs/mm compared to 12 line pairs/mm for film.</a:t>
            </a:r>
          </a:p>
          <a:p>
            <a:pPr marL="457200" lvl="1" indent="-457200" eaLnBrk="1" hangingPunct="1">
              <a:lnSpc>
                <a:spcPct val="90000"/>
              </a:lnSpc>
              <a:buFontTx/>
              <a:buChar char="-"/>
              <a:defRPr/>
            </a:pPr>
            <a:r>
              <a:rPr lang="en-US" altLang="en-US" sz="2600" dirty="0" smtClean="0"/>
              <a:t>Digital mammography has better dynamic range.</a:t>
            </a:r>
          </a:p>
          <a:p>
            <a:pPr marL="457200" lvl="1" indent="-457200" eaLnBrk="1" hangingPunct="1">
              <a:lnSpc>
                <a:spcPct val="90000"/>
              </a:lnSpc>
              <a:buFontTx/>
              <a:buChar char="-"/>
              <a:defRPr/>
            </a:pPr>
            <a:r>
              <a:rPr lang="en-US" altLang="en-US" sz="2600" dirty="0" smtClean="0"/>
              <a:t>Digital mammography has advance signal processing for contrast enhancement, small  structure enhancement, automated-aided detection. </a:t>
            </a:r>
          </a:p>
        </p:txBody>
      </p:sp>
    </p:spTree>
    <p:extLst>
      <p:ext uri="{BB962C8B-B14F-4D97-AF65-F5344CB8AC3E}">
        <p14:creationId xmlns:p14="http://schemas.microsoft.com/office/powerpoint/2010/main" val="885189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Image Formation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 y="914400"/>
            <a:ext cx="8991600" cy="480131"/>
          </a:xfrm>
          <a:prstGeom prst="rect">
            <a:avLst/>
          </a:prstGeom>
        </p:spPr>
        <p:txBody>
          <a:bodyPr wrap="square">
            <a:spAutoFit/>
          </a:bodyPr>
          <a:lstStyle/>
          <a:p>
            <a:pPr lvl="1" indent="-457200" eaLnBrk="1" hangingPunct="1">
              <a:lnSpc>
                <a:spcPct val="90000"/>
              </a:lnSpc>
              <a:defRPr/>
            </a:pPr>
            <a:r>
              <a:rPr lang="en-US" altLang="en-US" sz="2800" dirty="0" smtClean="0">
                <a:solidFill>
                  <a:srgbClr val="3C38DC"/>
                </a:solidFill>
                <a:latin typeface="+mj-lt"/>
              </a:rPr>
              <a:t>Basic Image Equation</a:t>
            </a:r>
          </a:p>
        </p:txBody>
      </p:sp>
      <p:pic>
        <p:nvPicPr>
          <p:cNvPr id="8" name="Picture 2" descr="AAESKZD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766256"/>
            <a:ext cx="5029200" cy="401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19699" y="1447800"/>
                <a:ext cx="9098901" cy="9972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0</m:t>
                          </m:r>
                        </m:sub>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𝑚𝑎𝑥</m:t>
                              </m:r>
                            </m:sub>
                          </m:sSub>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0</m:t>
                              </m:r>
                            </m:sub>
                          </m:sSub>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𝐸</m:t>
                                  </m:r>
                                </m:e>
                                <m:sup>
                                  <m:r>
                                    <a:rPr lang="en-US" sz="2800" b="0" i="1" smtClean="0">
                                      <a:latin typeface="Cambria Math" panose="02040503050406030204" pitchFamily="18" charset="0"/>
                                    </a:rPr>
                                    <m:t>′</m:t>
                                  </m:r>
                                </m:sup>
                              </m:sSup>
                            </m:e>
                          </m:d>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𝐸</m:t>
                              </m:r>
                            </m:e>
                            <m:sup>
                              <m:r>
                                <a:rPr lang="en-US" sz="2800" b="0" i="1" smtClean="0">
                                  <a:latin typeface="Cambria Math" panose="02040503050406030204" pitchFamily="18" charset="0"/>
                                </a:rPr>
                                <m:t>′</m:t>
                              </m:r>
                            </m:sup>
                          </m:sSup>
                          <m:r>
                            <m:rPr>
                              <m:nor/>
                            </m:rPr>
                            <a:rPr lang="en-US" sz="2800" b="0" i="0" smtClean="0">
                              <a:latin typeface="Cambria Math" panose="02040503050406030204" pitchFamily="18" charset="0"/>
                            </a:rPr>
                            <m:t>exp</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0</m:t>
                                  </m:r>
                                </m:sub>
                                <m:sup>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sup>
                                <m:e>
                                  <m:r>
                                    <a:rPr lang="en-US" sz="2800" b="0" i="1" smtClean="0">
                                      <a:latin typeface="Cambria Math" panose="02040503050406030204" pitchFamily="18" charset="0"/>
                                      <a:ea typeface="Cambria Math" panose="02040503050406030204" pitchFamily="18" charset="0"/>
                                    </a:rPr>
                                    <m:t>𝜇</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𝑠</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𝐸</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e>
                                  </m:d>
                                  <m:r>
                                    <a:rPr lang="en-US" sz="2800" b="0" i="1" smtClean="0">
                                      <a:latin typeface="Cambria Math" panose="02040503050406030204" pitchFamily="18" charset="0"/>
                                      <a:ea typeface="Cambria Math" panose="02040503050406030204" pitchFamily="18" charset="0"/>
                                    </a:rPr>
                                    <m:t>𝑑𝑠</m:t>
                                  </m:r>
                                </m:e>
                              </m:nary>
                            </m:e>
                          </m:d>
                          <m:r>
                            <a:rPr lang="en-US" sz="2800" b="0" i="1" smtClean="0">
                              <a:latin typeface="Cambria Math" panose="02040503050406030204" pitchFamily="18" charset="0"/>
                            </a:rPr>
                            <m:t>𝑑</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𝐸</m:t>
                              </m:r>
                            </m:e>
                            <m:sup>
                              <m:r>
                                <a:rPr lang="en-US" sz="2800" b="0" i="1" smtClean="0">
                                  <a:latin typeface="Cambria Math" panose="02040503050406030204" pitchFamily="18" charset="0"/>
                                </a:rPr>
                                <m:t>′</m:t>
                              </m:r>
                            </m:sup>
                          </m:sSup>
                        </m:e>
                      </m:nary>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9699" y="1447800"/>
                <a:ext cx="9098901" cy="997261"/>
              </a:xfrm>
              <a:prstGeom prst="rect">
                <a:avLst/>
              </a:prstGeom>
              <a:blipFill rotWithShape="0">
                <a:blip r:embed="rId3"/>
                <a:stretch>
                  <a:fillRect/>
                </a:stretch>
              </a:blipFill>
            </p:spPr>
            <p:txBody>
              <a:bodyPr/>
              <a:lstStyle/>
              <a:p>
                <a:r>
                  <a:rPr lang="en-US">
                    <a:noFill/>
                  </a:rPr>
                  <a:t> </a:t>
                </a:r>
              </a:p>
            </p:txBody>
          </p:sp>
        </mc:Fallback>
      </mc:AlternateContent>
      <p:sp>
        <p:nvSpPr>
          <p:cNvPr id="5" name="TextBox 4"/>
          <p:cNvSpPr txBox="1"/>
          <p:nvPr/>
        </p:nvSpPr>
        <p:spPr>
          <a:xfrm>
            <a:off x="76200" y="2593410"/>
            <a:ext cx="6803401" cy="1384995"/>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S</a:t>
            </a:r>
            <a:r>
              <a:rPr lang="en-US" sz="2800" baseline="-25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(E</a:t>
            </a:r>
            <a:r>
              <a:rPr lang="en-US" sz="2800" baseline="30000" dirty="0" smtClean="0">
                <a:latin typeface="Book Antiqua" panose="02040602050305030304" pitchFamily="18" charset="0"/>
                <a:cs typeface="David" panose="020E0502060401010101" pitchFamily="34" charset="-79"/>
              </a:rPr>
              <a:t>’</a:t>
            </a:r>
            <a:r>
              <a:rPr lang="en-US" sz="2800" dirty="0" smtClean="0">
                <a:latin typeface="Times New Roman" panose="02020603050405020304" pitchFamily="18" charset="0"/>
                <a:cs typeface="Times New Roman" panose="02020603050405020304" pitchFamily="18" charset="0"/>
              </a:rPr>
              <a:t>): spectrum of the incident x-rays energy</a:t>
            </a:r>
          </a:p>
          <a:p>
            <a:r>
              <a:rPr lang="en-US" sz="2800" i="1"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intensity</a:t>
            </a:r>
          </a:p>
          <a:p>
            <a:r>
              <a:rPr lang="en-US" sz="2800" i="1" dirty="0" smtClean="0">
                <a:latin typeface="Times New Roman" panose="02020603050405020304" pitchFamily="18" charset="0"/>
                <a:cs typeface="Times New Roman" panose="02020603050405020304" pitchFamily="18" charset="0"/>
              </a:rPr>
              <a:t>µ</a:t>
            </a:r>
            <a:r>
              <a:rPr lang="en-US" sz="2800" dirty="0" smtClean="0">
                <a:latin typeface="Times New Roman" panose="02020603050405020304" pitchFamily="18" charset="0"/>
                <a:cs typeface="Times New Roman" panose="02020603050405020304" pitchFamily="18" charset="0"/>
              </a:rPr>
              <a:t>: linear attenuation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873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Geometric Effects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2400" y="1037070"/>
            <a:ext cx="8805532" cy="2945422"/>
          </a:xfrm>
          <a:prstGeom prst="rect">
            <a:avLst/>
          </a:prstGeom>
        </p:spPr>
        <p:txBody>
          <a:bodyPr wrap="square">
            <a:spAutoFit/>
          </a:bodyPr>
          <a:lstStyle/>
          <a:p>
            <a:pPr marL="0" lvl="1" indent="0" eaLnBrk="1" hangingPunct="1">
              <a:lnSpc>
                <a:spcPct val="90000"/>
              </a:lnSpc>
              <a:buNone/>
              <a:defRPr/>
            </a:pPr>
            <a:r>
              <a:rPr lang="en-US" altLang="en-US" sz="2800" dirty="0" smtClean="0"/>
              <a:t>X-ray images are created from a diverging beam of x-rays. This divergence produce number of undesirable effects on image formation:</a:t>
            </a:r>
          </a:p>
          <a:p>
            <a:pPr marL="0" lvl="1" indent="0" eaLnBrk="1" hangingPunct="1">
              <a:lnSpc>
                <a:spcPct val="90000"/>
              </a:lnSpc>
              <a:buNone/>
              <a:defRPr/>
            </a:pPr>
            <a:endParaRPr lang="en-US" altLang="en-US" sz="1000" dirty="0" smtClean="0"/>
          </a:p>
          <a:p>
            <a:pPr marL="0" lvl="1" indent="0" eaLnBrk="1" hangingPunct="1">
              <a:lnSpc>
                <a:spcPct val="90000"/>
              </a:lnSpc>
              <a:buNone/>
              <a:defRPr/>
            </a:pPr>
            <a:r>
              <a:rPr lang="en-US" altLang="en-US" sz="2800" dirty="0" smtClean="0">
                <a:latin typeface="+mj-lt"/>
                <a:cs typeface="Times New Roman" panose="02020603050405020304" pitchFamily="18" charset="0"/>
              </a:rPr>
              <a:t>1- Inverse square law</a:t>
            </a:r>
            <a:endParaRPr lang="en-US" altLang="en-US" sz="2800" dirty="0">
              <a:latin typeface="+mj-lt"/>
              <a:cs typeface="Times New Roman" panose="02020603050405020304" pitchFamily="18" charset="0"/>
            </a:endParaRPr>
          </a:p>
          <a:p>
            <a:pPr marL="0" lvl="1" indent="0" eaLnBrk="1" hangingPunct="1">
              <a:lnSpc>
                <a:spcPct val="90000"/>
              </a:lnSpc>
              <a:buNone/>
              <a:defRPr/>
            </a:pPr>
            <a:r>
              <a:rPr lang="en-US" altLang="en-US" sz="2800" dirty="0" smtClean="0">
                <a:latin typeface="+mj-lt"/>
                <a:cs typeface="Times New Roman" panose="02020603050405020304" pitchFamily="18" charset="0"/>
              </a:rPr>
              <a:t>2- Obliquity</a:t>
            </a:r>
          </a:p>
          <a:p>
            <a:pPr marL="0" lvl="1" indent="0" eaLnBrk="1" hangingPunct="1">
              <a:lnSpc>
                <a:spcPct val="90000"/>
              </a:lnSpc>
              <a:buNone/>
              <a:defRPr/>
            </a:pPr>
            <a:r>
              <a:rPr lang="en-US" altLang="en-US" sz="2800" dirty="0" smtClean="0">
                <a:latin typeface="+mj-lt"/>
                <a:cs typeface="Times New Roman" panose="02020603050405020304" pitchFamily="18" charset="0"/>
              </a:rPr>
              <a:t>3- Path Length</a:t>
            </a:r>
          </a:p>
          <a:p>
            <a:pPr marL="0" lvl="1" indent="0" eaLnBrk="1" hangingPunct="1">
              <a:lnSpc>
                <a:spcPct val="90000"/>
              </a:lnSpc>
              <a:buNone/>
              <a:defRPr/>
            </a:pPr>
            <a:r>
              <a:rPr lang="en-US" altLang="en-US" sz="2800" dirty="0" smtClean="0">
                <a:latin typeface="+mj-lt"/>
                <a:cs typeface="Times New Roman" panose="02020603050405020304" pitchFamily="18" charset="0"/>
              </a:rPr>
              <a:t>4- Depth-Dependent Magnification</a:t>
            </a:r>
          </a:p>
        </p:txBody>
      </p:sp>
    </p:spTree>
    <p:extLst>
      <p:ext uri="{BB962C8B-B14F-4D97-AF65-F5344CB8AC3E}">
        <p14:creationId xmlns:p14="http://schemas.microsoft.com/office/powerpoint/2010/main" val="199113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Inverse Square Law</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9868" y="1066800"/>
            <a:ext cx="8881732" cy="5521512"/>
          </a:xfrm>
          <a:prstGeom prst="rect">
            <a:avLst/>
          </a:prstGeom>
        </p:spPr>
        <p:txBody>
          <a:bodyPr wrap="square">
            <a:spAutoFit/>
          </a:bodyPr>
          <a:lstStyle/>
          <a:p>
            <a:pPr marL="0" lvl="1" eaLnBrk="1" hangingPunct="1">
              <a:lnSpc>
                <a:spcPct val="90000"/>
              </a:lnSpc>
              <a:defRPr/>
            </a:pPr>
            <a:r>
              <a:rPr lang="en-US" sz="2800" dirty="0" smtClean="0"/>
              <a:t>The net flux of photons decrease as 1/</a:t>
            </a:r>
            <a:r>
              <a:rPr lang="en-US" sz="2800" i="1" dirty="0" smtClean="0">
                <a:latin typeface="Times New Roman" panose="02020603050405020304" pitchFamily="18" charset="0"/>
                <a:cs typeface="Times New Roman" panose="02020603050405020304" pitchFamily="18" charset="0"/>
              </a:rPr>
              <a:t>r</a:t>
            </a:r>
            <a:r>
              <a:rPr lang="en-US" sz="2800" baseline="30000" dirty="0" smtClean="0"/>
              <a:t>2</a:t>
            </a:r>
            <a:r>
              <a:rPr lang="en-US" sz="2800" dirty="0" smtClean="0"/>
              <a:t>, where </a:t>
            </a:r>
            <a:r>
              <a:rPr lang="en-US" sz="2800" i="1" dirty="0">
                <a:latin typeface="Times New Roman" panose="02020603050405020304" pitchFamily="18" charset="0"/>
                <a:cs typeface="Times New Roman" panose="02020603050405020304" pitchFamily="18" charset="0"/>
              </a:rPr>
              <a:t>r</a:t>
            </a:r>
            <a:r>
              <a:rPr lang="en-US" sz="2800" dirty="0" smtClean="0"/>
              <a:t> is the distance from the x-ray origin.</a:t>
            </a:r>
          </a:p>
          <a:p>
            <a:pPr marL="0" lvl="1" eaLnBrk="1" hangingPunct="1">
              <a:lnSpc>
                <a:spcPct val="90000"/>
              </a:lnSpc>
              <a:defRPr/>
            </a:pPr>
            <a:r>
              <a:rPr lang="en-US" sz="2800" dirty="0" smtClean="0"/>
              <a:t>If the intensity of the source is </a:t>
            </a:r>
            <a:r>
              <a:rPr lang="en-US" sz="2800" i="1" dirty="0" err="1" smtClean="0">
                <a:latin typeface="Times New Roman" panose="02020603050405020304" pitchFamily="18" charset="0"/>
                <a:cs typeface="Times New Roman" panose="02020603050405020304" pitchFamily="18" charset="0"/>
              </a:rPr>
              <a:t>I</a:t>
            </a:r>
            <a:r>
              <a:rPr lang="en-US" sz="2800" i="1" baseline="-25000" dirty="0" err="1" smtClean="0">
                <a:latin typeface="Times New Roman" panose="02020603050405020304" pitchFamily="18" charset="0"/>
                <a:cs typeface="Times New Roman" panose="02020603050405020304" pitchFamily="18" charset="0"/>
              </a:rPr>
              <a:t>s</a:t>
            </a:r>
            <a:r>
              <a:rPr lang="en-US" sz="2800" dirty="0" smtClean="0"/>
              <a:t> then intensity at the origin of the detector:</a:t>
            </a:r>
          </a:p>
          <a:p>
            <a:pPr marL="0" lvl="1" eaLnBrk="1" hangingPunct="1">
              <a:lnSpc>
                <a:spcPct val="90000"/>
              </a:lnSpc>
              <a:defRPr/>
            </a:pPr>
            <a:endParaRPr lang="en-US" sz="2800" dirty="0"/>
          </a:p>
          <a:p>
            <a:pPr marL="0" lvl="1" eaLnBrk="1" hangingPunct="1">
              <a:lnSpc>
                <a:spcPct val="90000"/>
              </a:lnSpc>
              <a:defRPr/>
            </a:pPr>
            <a:endParaRPr lang="en-US" sz="2800" dirty="0" smtClean="0"/>
          </a:p>
          <a:p>
            <a:pPr marL="0" lvl="1" eaLnBrk="1" hangingPunct="1">
              <a:lnSpc>
                <a:spcPct val="90000"/>
              </a:lnSpc>
              <a:defRPr/>
            </a:pPr>
            <a:endParaRPr lang="en-US" sz="2800" dirty="0"/>
          </a:p>
          <a:p>
            <a:pPr marL="0" lvl="1" eaLnBrk="1" hangingPunct="1">
              <a:lnSpc>
                <a:spcPct val="90000"/>
              </a:lnSpc>
              <a:defRPr/>
            </a:pPr>
            <a:r>
              <a:rPr lang="en-US" sz="2800" dirty="0" smtClean="0"/>
              <a:t>Intensity at an arbitrary point (x, y) </a:t>
            </a:r>
          </a:p>
          <a:p>
            <a:pPr marL="0" lvl="1" eaLnBrk="1" hangingPunct="1">
              <a:lnSpc>
                <a:spcPct val="90000"/>
              </a:lnSpc>
              <a:defRPr/>
            </a:pPr>
            <a:endParaRPr lang="en-US" sz="2800" dirty="0"/>
          </a:p>
          <a:p>
            <a:pPr marL="0" lvl="1" eaLnBrk="1" hangingPunct="1">
              <a:lnSpc>
                <a:spcPct val="90000"/>
              </a:lnSpc>
              <a:defRPr/>
            </a:pPr>
            <a:endParaRPr lang="en-US" sz="2800" dirty="0" smtClean="0"/>
          </a:p>
          <a:p>
            <a:pPr marL="0" lvl="1" eaLnBrk="1" hangingPunct="1">
              <a:lnSpc>
                <a:spcPct val="90000"/>
              </a:lnSpc>
              <a:defRPr/>
            </a:pPr>
            <a:endParaRPr lang="en-US" sz="2800" dirty="0" smtClean="0"/>
          </a:p>
          <a:p>
            <a:pPr marL="0" lvl="1" eaLnBrk="1" hangingPunct="1">
              <a:lnSpc>
                <a:spcPct val="90000"/>
              </a:lnSpc>
              <a:defRPr/>
            </a:pPr>
            <a:r>
              <a:rPr lang="en-US" sz="2800" dirty="0" smtClean="0"/>
              <a:t>Thus, the inverse square law causes a cos</a:t>
            </a:r>
            <a:r>
              <a:rPr lang="en-US" sz="2800" baseline="30000" dirty="0" smtClean="0"/>
              <a:t>2</a:t>
            </a:r>
            <a:r>
              <a:rPr lang="el-GR" sz="2800" i="1" dirty="0" smtClean="0"/>
              <a:t>θ</a:t>
            </a:r>
            <a:r>
              <a:rPr lang="en-US" sz="2800" dirty="0" smtClean="0"/>
              <a:t> drop-off of x-ray intensity away from the detector origin, even without object attenuation.</a:t>
            </a:r>
          </a:p>
        </p:txBody>
      </p:sp>
      <mc:AlternateContent xmlns:mc="http://schemas.openxmlformats.org/markup-compatibility/2006" xmlns:a14="http://schemas.microsoft.com/office/drawing/2010/main">
        <mc:Choice Requires="a14">
          <p:sp>
            <p:nvSpPr>
              <p:cNvPr id="3" name="Rectangle 2"/>
              <p:cNvSpPr/>
              <p:nvPr/>
            </p:nvSpPr>
            <p:spPr>
              <a:xfrm>
                <a:off x="1131488" y="2682436"/>
                <a:ext cx="1840312"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0</m:t>
                          </m:r>
                        </m:sub>
                      </m:sSub>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𝑆</m:t>
                              </m:r>
                            </m:sub>
                          </m:sSub>
                        </m:num>
                        <m:den>
                          <m:r>
                            <a:rPr lang="en-US" sz="2800" i="1">
                              <a:latin typeface="Cambria Math" panose="02040503050406030204" pitchFamily="18" charset="0"/>
                            </a:rPr>
                            <m:t>4</m:t>
                          </m:r>
                          <m:r>
                            <a:rPr lang="en-US" sz="2800" i="1">
                              <a:latin typeface="Cambria Math" panose="02040503050406030204" pitchFamily="18" charset="0"/>
                              <a:ea typeface="Cambria Math" panose="02040503050406030204" pitchFamily="18" charset="0"/>
                            </a:rPr>
                            <m:t>𝜋</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𝑑</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1131488" y="2682436"/>
                <a:ext cx="1840312" cy="89896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19200" y="4303693"/>
                <a:ext cx="180498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𝐼</m:t>
                          </m:r>
                        </m:e>
                        <m:sub>
                          <m:r>
                            <a:rPr lang="en-US" sz="2800" b="0" i="1" smtClean="0">
                              <a:latin typeface="Cambria Math" panose="02040503050406030204" pitchFamily="18" charset="0"/>
                            </a:rPr>
                            <m:t>𝑟</m:t>
                          </m:r>
                        </m:sub>
                      </m:sSub>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𝑆</m:t>
                              </m:r>
                            </m:sub>
                          </m:sSub>
                        </m:num>
                        <m:den>
                          <m:r>
                            <a:rPr lang="en-US" sz="2800" i="1">
                              <a:latin typeface="Cambria Math" panose="02040503050406030204" pitchFamily="18" charset="0"/>
                            </a:rPr>
                            <m:t>4</m:t>
                          </m:r>
                          <m:r>
                            <a:rPr lang="en-US" sz="2800" i="1">
                              <a:latin typeface="Cambria Math" panose="02040503050406030204" pitchFamily="18" charset="0"/>
                              <a:ea typeface="Cambria Math" panose="02040503050406030204" pitchFamily="18" charset="0"/>
                            </a:rPr>
                            <m:t>𝜋</m:t>
                          </m:r>
                          <m:sSup>
                            <m:sSupPr>
                              <m:ctrlPr>
                                <a:rPr lang="en-US" sz="2800" i="1">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219200" y="4303693"/>
                <a:ext cx="1804981" cy="89896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833819" y="4303693"/>
                <a:ext cx="3402342"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𝐼</m:t>
                          </m:r>
                        </m:e>
                        <m:sub>
                          <m:r>
                            <a:rPr lang="en-US" sz="2800" b="0" i="1" smtClean="0">
                              <a:latin typeface="Cambria Math" panose="02040503050406030204" pitchFamily="18" charset="0"/>
                            </a:rPr>
                            <m:t>𝑟</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b="0" i="1" smtClean="0">
                              <a:latin typeface="Cambria Math" panose="02040503050406030204" pitchFamily="18" charset="0"/>
                            </a:rPr>
                            <m:t>0</m:t>
                          </m:r>
                        </m:sub>
                      </m:sSub>
                      <m:f>
                        <m:fPr>
                          <m:ctrlPr>
                            <a:rPr lang="en-US" sz="2800" i="1">
                              <a:latin typeface="Cambria Math" panose="02040503050406030204" pitchFamily="18" charset="0"/>
                            </a:rPr>
                          </m:ctrlPr>
                        </m:fPr>
                        <m:num>
                          <m:sSup>
                            <m:sSupPr>
                              <m:ctrlPr>
                                <a:rPr lang="en-US" sz="2800" i="1">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𝑑</m:t>
                              </m:r>
                            </m:e>
                            <m:sup>
                              <m:r>
                                <a:rPr lang="en-US" sz="2800" i="1">
                                  <a:latin typeface="Cambria Math" panose="02040503050406030204" pitchFamily="18" charset="0"/>
                                  <a:ea typeface="Cambria Math" panose="02040503050406030204" pitchFamily="18" charset="0"/>
                                </a:rPr>
                                <m:t>2</m:t>
                              </m:r>
                            </m:sup>
                          </m:sSup>
                        </m:num>
                        <m:den>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den>
                      </m:f>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b="0" i="1" smtClean="0">
                              <a:latin typeface="Cambria Math" panose="02040503050406030204" pitchFamily="18" charset="0"/>
                            </a:rPr>
                            <m:t>0</m:t>
                          </m:r>
                        </m:sub>
                      </m:sSub>
                      <m:sSup>
                        <m:sSupPr>
                          <m:ctrlPr>
                            <a:rPr lang="en-US" sz="2800" i="1" smtClean="0">
                              <a:latin typeface="Cambria Math" panose="02040503050406030204" pitchFamily="18" charset="0"/>
                            </a:rPr>
                          </m:ctrlPr>
                        </m:sSupPr>
                        <m:e>
                          <m:r>
                            <m:rPr>
                              <m:nor/>
                            </m:rPr>
                            <a:rPr lang="en-US" sz="2800" b="0" i="0" smtClean="0">
                              <a:latin typeface="Cambria Math" panose="02040503050406030204" pitchFamily="18" charset="0"/>
                            </a:rPr>
                            <m:t>cos</m:t>
                          </m:r>
                        </m:e>
                        <m:sup>
                          <m:r>
                            <a:rPr lang="en-US" sz="2800" b="0" i="1" smtClean="0">
                              <a:latin typeface="Cambria Math" panose="02040503050406030204" pitchFamily="18" charset="0"/>
                            </a:rPr>
                            <m:t>2</m:t>
                          </m:r>
                        </m:sup>
                      </m:sSup>
                      <m:r>
                        <a:rPr lang="en-US" sz="2800" i="1" smtClean="0">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3833819" y="4303693"/>
                <a:ext cx="3402342" cy="954107"/>
              </a:xfrm>
              <a:prstGeom prst="rect">
                <a:avLst/>
              </a:prstGeom>
              <a:blipFill rotWithShape="0">
                <a:blip r:embed="rId4"/>
                <a:stretch>
                  <a:fillRect/>
                </a:stretch>
              </a:blipFill>
            </p:spPr>
            <p:txBody>
              <a:bodyPr/>
              <a:lstStyle/>
              <a:p>
                <a:r>
                  <a:rPr lang="en-US">
                    <a:noFill/>
                  </a:rPr>
                  <a:t> </a:t>
                </a:r>
              </a:p>
            </p:txBody>
          </p:sp>
        </mc:Fallback>
      </mc:AlternateContent>
      <p:pic>
        <p:nvPicPr>
          <p:cNvPr id="10" name="Picture 2" descr="AAESKZD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286000"/>
            <a:ext cx="2819400" cy="22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043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Example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bwMode="auto">
          <a:xfrm>
            <a:off x="76200" y="1066800"/>
            <a:ext cx="89154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2800" dirty="0" smtClean="0">
                <a:latin typeface="Verdana" panose="020B0604030504040204" pitchFamily="34" charset="0"/>
                <a:cs typeface="Verdana" panose="020B0604030504040204" pitchFamily="34" charset="0"/>
              </a:rPr>
              <a:t>The inverse square law has a very practical use in radiography. Suppose an acceptable chest radiography was taken using 30 </a:t>
            </a:r>
            <a:r>
              <a:rPr lang="en-US" altLang="en-US" sz="2800" dirty="0" err="1" smtClean="0">
                <a:latin typeface="Verdana" panose="020B0604030504040204" pitchFamily="34" charset="0"/>
                <a:cs typeface="Verdana" panose="020B0604030504040204" pitchFamily="34" charset="0"/>
              </a:rPr>
              <a:t>mAs</a:t>
            </a:r>
            <a:r>
              <a:rPr lang="en-US" altLang="en-US" sz="2800" dirty="0" smtClean="0">
                <a:latin typeface="Verdana" panose="020B0604030504040204" pitchFamily="34" charset="0"/>
                <a:cs typeface="Verdana" panose="020B0604030504040204" pitchFamily="34" charset="0"/>
              </a:rPr>
              <a:t> at 80 </a:t>
            </a:r>
            <a:r>
              <a:rPr lang="en-US" altLang="en-US" sz="2800" dirty="0" err="1" smtClean="0">
                <a:latin typeface="Verdana" panose="020B0604030504040204" pitchFamily="34" charset="0"/>
                <a:cs typeface="Verdana" panose="020B0604030504040204" pitchFamily="34" charset="0"/>
              </a:rPr>
              <a:t>kVp</a:t>
            </a:r>
            <a:r>
              <a:rPr lang="en-US" altLang="en-US" sz="2800" dirty="0" smtClean="0">
                <a:latin typeface="Verdana" panose="020B0604030504040204" pitchFamily="34" charset="0"/>
                <a:cs typeface="Verdana" panose="020B0604030504040204" pitchFamily="34" charset="0"/>
              </a:rPr>
              <a:t> from 1 m. Suppose that it was now requested that one be taken at 1.5 m at 80 </a:t>
            </a:r>
            <a:r>
              <a:rPr lang="en-US" altLang="en-US" sz="2800" dirty="0" err="1" smtClean="0">
                <a:latin typeface="Verdana" panose="020B0604030504040204" pitchFamily="34" charset="0"/>
                <a:cs typeface="Verdana" panose="020B0604030504040204" pitchFamily="34" charset="0"/>
              </a:rPr>
              <a:t>kVp</a:t>
            </a:r>
            <a:r>
              <a:rPr lang="en-US" altLang="en-US" sz="2800" dirty="0" smtClean="0">
                <a:latin typeface="Verdana" panose="020B0604030504040204" pitchFamily="34" charset="0"/>
                <a:cs typeface="Verdana" panose="020B0604030504040204" pitchFamily="34" charset="0"/>
              </a:rPr>
              <a:t>.</a:t>
            </a:r>
          </a:p>
          <a:p>
            <a:pPr algn="l"/>
            <a:endParaRPr lang="en-US" altLang="en-US" sz="2800" dirty="0">
              <a:latin typeface="Verdana" panose="020B0604030504040204" pitchFamily="34" charset="0"/>
              <a:cs typeface="Verdana" panose="020B0604030504040204" pitchFamily="34" charset="0"/>
            </a:endParaRPr>
          </a:p>
          <a:p>
            <a:pPr algn="l"/>
            <a:r>
              <a:rPr lang="en-US" altLang="en-US" sz="2800" dirty="0" smtClean="0">
                <a:solidFill>
                  <a:srgbClr val="CC0000"/>
                </a:solidFill>
                <a:latin typeface="Verdana" panose="020B0604030504040204" pitchFamily="34" charset="0"/>
                <a:cs typeface="Verdana" panose="020B0604030504040204" pitchFamily="34" charset="0"/>
              </a:rPr>
              <a:t>What </a:t>
            </a:r>
            <a:r>
              <a:rPr lang="en-US" altLang="en-US" sz="2800" dirty="0" err="1" smtClean="0">
                <a:solidFill>
                  <a:srgbClr val="CC0000"/>
                </a:solidFill>
                <a:latin typeface="Verdana" panose="020B0604030504040204" pitchFamily="34" charset="0"/>
                <a:cs typeface="Verdana" panose="020B0604030504040204" pitchFamily="34" charset="0"/>
              </a:rPr>
              <a:t>mAs</a:t>
            </a:r>
            <a:r>
              <a:rPr lang="en-US" altLang="en-US" sz="2800" dirty="0" smtClean="0">
                <a:solidFill>
                  <a:srgbClr val="CC0000"/>
                </a:solidFill>
                <a:latin typeface="Verdana" panose="020B0604030504040204" pitchFamily="34" charset="0"/>
                <a:cs typeface="Verdana" panose="020B0604030504040204" pitchFamily="34" charset="0"/>
              </a:rPr>
              <a:t> setting should be used to yield the same exposure?</a:t>
            </a:r>
          </a:p>
        </p:txBody>
      </p:sp>
    </p:spTree>
    <p:extLst>
      <p:ext uri="{BB962C8B-B14F-4D97-AF65-F5344CB8AC3E}">
        <p14:creationId xmlns:p14="http://schemas.microsoft.com/office/powerpoint/2010/main" val="2039789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Obliquity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2400" y="914400"/>
            <a:ext cx="8839200" cy="1643527"/>
          </a:xfrm>
          <a:prstGeom prst="rect">
            <a:avLst/>
          </a:prstGeom>
        </p:spPr>
        <p:txBody>
          <a:bodyPr wrap="square">
            <a:spAutoFit/>
          </a:bodyPr>
          <a:lstStyle/>
          <a:p>
            <a:pPr marL="0" lvl="1" eaLnBrk="1" hangingPunct="1">
              <a:lnSpc>
                <a:spcPct val="90000"/>
              </a:lnSpc>
              <a:defRPr/>
            </a:pPr>
            <a:r>
              <a:rPr lang="en-US" sz="2800" dirty="0" smtClean="0">
                <a:solidFill>
                  <a:srgbClr val="000000"/>
                </a:solidFill>
              </a:rPr>
              <a:t>Obliquity decreases the beam intensity away from the detector origin. The obliquity effect is caused by the detector surface not being orthogonal to the direction of x-ray propagation (except at the detector origin).</a:t>
            </a:r>
          </a:p>
        </p:txBody>
      </p:sp>
      <p:pic>
        <p:nvPicPr>
          <p:cNvPr id="5" name="Picture 2" descr="AAESKZE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534" y="2743200"/>
            <a:ext cx="4456866" cy="396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609600" y="4903113"/>
                <a:ext cx="19500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0</m:t>
                          </m:r>
                        </m:sub>
                      </m:sSub>
                      <m:r>
                        <m:rPr>
                          <m:nor/>
                        </m:rPr>
                        <a:rPr lang="en-US" sz="2800" b="0" i="0" smtClean="0">
                          <a:latin typeface="Cambria Math" panose="02040503050406030204" pitchFamily="18" charset="0"/>
                        </a:rPr>
                        <m:t>cos</m:t>
                      </m:r>
                      <m:r>
                        <m:rPr>
                          <m:nor/>
                        </m:rPr>
                        <a:rPr lang="en-US" sz="2800" b="0" i="0" smtClean="0">
                          <a:latin typeface="Cambria Math" panose="02040503050406030204" pitchFamily="18" charset="0"/>
                        </a:rPr>
                        <m:t> </m:t>
                      </m:r>
                      <m:r>
                        <a:rPr lang="el-GR" sz="2800" i="1">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09600" y="4903113"/>
                <a:ext cx="1950085"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43738" y="3733800"/>
                <a:ext cx="1681807"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𝐼</m:t>
                      </m:r>
                      <m:r>
                        <a:rPr lang="en-US" sz="2800" b="0" i="1" smtClean="0">
                          <a:latin typeface="Cambria Math" panose="02040503050406030204" pitchFamily="18" charset="0"/>
                        </a:rPr>
                        <m:t>=</m:t>
                      </m:r>
                      <m:r>
                        <a:rPr lang="en-US" sz="2800" b="0" i="1" smtClean="0">
                          <a:latin typeface="Cambria Math" panose="02040503050406030204" pitchFamily="18" charset="0"/>
                        </a:rPr>
                        <m:t>𝐸</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𝑁</m:t>
                          </m:r>
                        </m:num>
                        <m:den>
                          <m:r>
                            <a:rPr lang="en-US" sz="2800" b="0" i="1" smtClean="0">
                              <a:latin typeface="Cambria Math"/>
                            </a:rPr>
                            <m:t>𝐴</m:t>
                          </m:r>
                          <m:r>
                            <m:rPr>
                              <m:nor/>
                            </m:rPr>
                            <a:rPr lang="en-US" sz="2800" b="0" i="0"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743738" y="3733800"/>
                <a:ext cx="1681807" cy="8066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43738" y="3047999"/>
                <a:ext cx="21298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𝐸</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a:rPr>
                            <m:t>𝐸</m:t>
                          </m:r>
                        </m:e>
                        <m:sub>
                          <m:r>
                            <a:rPr lang="en-US" sz="2800" b="0" i="1" smtClean="0">
                              <a:latin typeface="Cambria Math" panose="02040503050406030204" pitchFamily="18" charset="0"/>
                            </a:rPr>
                            <m:t>0</m:t>
                          </m:r>
                        </m:sub>
                      </m:sSub>
                      <m:r>
                        <m:rPr>
                          <m:nor/>
                        </m:rPr>
                        <a:rPr lang="en-US" sz="2800" b="0" i="0" smtClean="0">
                          <a:latin typeface="Cambria Math" panose="02040503050406030204" pitchFamily="18" charset="0"/>
                        </a:rPr>
                        <m:t>cos</m:t>
                      </m:r>
                      <m:r>
                        <m:rPr>
                          <m:nor/>
                        </m:rPr>
                        <a:rPr lang="en-US" sz="2800" b="0" i="0" smtClean="0">
                          <a:latin typeface="Cambria Math" panose="02040503050406030204" pitchFamily="18" charset="0"/>
                        </a:rPr>
                        <m:t> </m:t>
                      </m:r>
                      <m:r>
                        <a:rPr lang="el-GR" sz="2800" i="1">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743738" y="3047999"/>
                <a:ext cx="2129877" cy="430887"/>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8502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Beam Divergence and Flat Detector</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9868" y="1037070"/>
            <a:ext cx="8957932" cy="1643527"/>
          </a:xfrm>
          <a:prstGeom prst="rect">
            <a:avLst/>
          </a:prstGeom>
        </p:spPr>
        <p:txBody>
          <a:bodyPr wrap="square">
            <a:spAutoFit/>
          </a:bodyPr>
          <a:lstStyle/>
          <a:p>
            <a:pPr marL="0" lvl="1" eaLnBrk="1" hangingPunct="1">
              <a:lnSpc>
                <a:spcPct val="90000"/>
              </a:lnSpc>
              <a:defRPr/>
            </a:pPr>
            <a:r>
              <a:rPr lang="en-US" sz="2800" dirty="0" smtClean="0">
                <a:solidFill>
                  <a:srgbClr val="000000"/>
                </a:solidFill>
              </a:rPr>
              <a:t>So far, the two factors that reduce intensity at the detector plane are</a:t>
            </a:r>
            <a:r>
              <a:rPr lang="en-US" sz="2800" dirty="0">
                <a:solidFill>
                  <a:srgbClr val="000000"/>
                </a:solidFill>
              </a:rPr>
              <a:t> </a:t>
            </a:r>
            <a:r>
              <a:rPr lang="en-US" sz="2800" dirty="0" smtClean="0">
                <a:solidFill>
                  <a:srgbClr val="000000"/>
                </a:solidFill>
              </a:rPr>
              <a:t>the inverse law effect and obliquity.</a:t>
            </a:r>
          </a:p>
          <a:p>
            <a:pPr marL="0" lvl="1" eaLnBrk="1" hangingPunct="1">
              <a:lnSpc>
                <a:spcPct val="90000"/>
              </a:lnSpc>
              <a:defRPr/>
            </a:pPr>
            <a:endParaRPr lang="en-US" sz="2800" dirty="0" smtClean="0">
              <a:solidFill>
                <a:srgbClr val="000000"/>
              </a:solidFill>
            </a:endParaRPr>
          </a:p>
          <a:p>
            <a:pPr marL="0" lvl="1" eaLnBrk="1" hangingPunct="1">
              <a:lnSpc>
                <a:spcPct val="90000"/>
              </a:lnSpc>
              <a:defRPr/>
            </a:pPr>
            <a:r>
              <a:rPr lang="en-US" sz="2800" dirty="0" smtClean="0">
                <a:solidFill>
                  <a:srgbClr val="000000"/>
                </a:solidFill>
              </a:rPr>
              <a:t>The combination of these two effect is multiplicative so </a:t>
            </a:r>
          </a:p>
        </p:txBody>
      </p:sp>
      <mc:AlternateContent xmlns:mc="http://schemas.openxmlformats.org/markup-compatibility/2006" xmlns:a14="http://schemas.microsoft.com/office/drawing/2010/main">
        <mc:Choice Requires="a14">
          <p:sp>
            <p:nvSpPr>
              <p:cNvPr id="5" name="TextBox 4"/>
              <p:cNvSpPr txBox="1"/>
              <p:nvPr/>
            </p:nvSpPr>
            <p:spPr>
              <a:xfrm>
                <a:off x="838200" y="2895600"/>
                <a:ext cx="299178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0</m:t>
                          </m:r>
                        </m:sub>
                      </m:sSub>
                      <m:sSup>
                        <m:sSupPr>
                          <m:ctrlPr>
                            <a:rPr lang="en-US" sz="2800" b="0" i="1" smtClean="0">
                              <a:latin typeface="Cambria Math" panose="02040503050406030204" pitchFamily="18" charset="0"/>
                            </a:rPr>
                          </m:ctrlPr>
                        </m:sSupPr>
                        <m:e>
                          <m:r>
                            <m:rPr>
                              <m:nor/>
                            </m:rPr>
                            <a:rPr lang="en-US" sz="2800" b="0" i="0" smtClean="0">
                              <a:latin typeface="Cambria Math" panose="02040503050406030204" pitchFamily="18" charset="0"/>
                            </a:rPr>
                            <m:t>cos</m:t>
                          </m:r>
                        </m:e>
                        <m:sup>
                          <m:r>
                            <a:rPr lang="en-US" sz="2800" b="0" i="1" smtClean="0">
                              <a:latin typeface="Cambria Math" panose="02040503050406030204" pitchFamily="18" charset="0"/>
                            </a:rPr>
                            <m:t>3</m:t>
                          </m:r>
                        </m:sup>
                      </m:sSup>
                      <m:r>
                        <m:rPr>
                          <m:nor/>
                        </m:rPr>
                        <a:rPr lang="en-US" sz="2800" b="0" i="0" smtClean="0">
                          <a:latin typeface="Cambria Math" panose="02040503050406030204" pitchFamily="18" charset="0"/>
                        </a:rPr>
                        <m:t> </m:t>
                      </m:r>
                      <m:r>
                        <a:rPr lang="el-GR" sz="2800" i="1">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2895600"/>
                <a:ext cx="2991781" cy="430887"/>
              </a:xfrm>
              <a:prstGeom prst="rect">
                <a:avLst/>
              </a:prstGeom>
              <a:blipFill rotWithShape="0">
                <a:blip r:embed="rId2"/>
                <a:stretch>
                  <a:fillRect/>
                </a:stretch>
              </a:blipFill>
            </p:spPr>
            <p:txBody>
              <a:bodyPr/>
              <a:lstStyle/>
              <a:p>
                <a:r>
                  <a:rPr lang="en-US">
                    <a:noFill/>
                  </a:rPr>
                  <a:t> </a:t>
                </a:r>
              </a:p>
            </p:txBody>
          </p:sp>
        </mc:Fallback>
      </mc:AlternateContent>
      <p:sp>
        <p:nvSpPr>
          <p:cNvPr id="6" name="Rectangle 5"/>
          <p:cNvSpPr/>
          <p:nvPr/>
        </p:nvSpPr>
        <p:spPr>
          <a:xfrm>
            <a:off x="109868" y="3510117"/>
            <a:ext cx="8881732" cy="3111621"/>
          </a:xfrm>
          <a:prstGeom prst="rect">
            <a:avLst/>
          </a:prstGeom>
        </p:spPr>
        <p:txBody>
          <a:bodyPr wrap="square">
            <a:spAutoFit/>
          </a:bodyPr>
          <a:lstStyle/>
          <a:p>
            <a:pPr marL="0" lvl="1" eaLnBrk="1" hangingPunct="1">
              <a:lnSpc>
                <a:spcPct val="90000"/>
              </a:lnSpc>
              <a:defRPr/>
            </a:pPr>
            <a:r>
              <a:rPr lang="en-US" sz="2800" dirty="0" smtClean="0">
                <a:solidFill>
                  <a:srgbClr val="000000"/>
                </a:solidFill>
              </a:rPr>
              <a:t>If </a:t>
            </a:r>
            <a:r>
              <a:rPr lang="el-GR" sz="2800" i="1" dirty="0" smtClean="0">
                <a:solidFill>
                  <a:srgbClr val="000000"/>
                </a:solidFill>
                <a:latin typeface="Times New Roman" panose="02020603050405020304" pitchFamily="18" charset="0"/>
                <a:cs typeface="Times New Roman" panose="02020603050405020304" pitchFamily="18" charset="0"/>
              </a:rPr>
              <a:t>θ</a:t>
            </a:r>
            <a:r>
              <a:rPr lang="en-US" sz="2800" dirty="0" smtClean="0">
                <a:solidFill>
                  <a:srgbClr val="000000"/>
                </a:solidFill>
              </a:rPr>
              <a:t> is small, then cos</a:t>
            </a:r>
            <a:r>
              <a:rPr lang="en-US" sz="2800" baseline="30000" dirty="0" smtClean="0">
                <a:solidFill>
                  <a:srgbClr val="000000"/>
                </a:solidFill>
              </a:rPr>
              <a:t>3</a:t>
            </a:r>
            <a:r>
              <a:rPr lang="el-GR" sz="2800" dirty="0">
                <a:solidFill>
                  <a:srgbClr val="000000"/>
                </a:solidFill>
              </a:rPr>
              <a:t> </a:t>
            </a:r>
            <a:r>
              <a:rPr lang="el-GR" sz="2800" i="1" dirty="0">
                <a:solidFill>
                  <a:srgbClr val="000000"/>
                </a:solidFill>
                <a:latin typeface="Times New Roman" panose="02020603050405020304" pitchFamily="18" charset="0"/>
                <a:cs typeface="Times New Roman" panose="02020603050405020304" pitchFamily="18" charset="0"/>
              </a:rPr>
              <a:t>θ</a:t>
            </a:r>
            <a:r>
              <a:rPr lang="en-US" sz="2800" dirty="0" smtClean="0">
                <a:solidFill>
                  <a:srgbClr val="000000"/>
                </a:solidFill>
              </a:rPr>
              <a:t> ≈ 1, and both effects can be ignored.</a:t>
            </a:r>
          </a:p>
          <a:p>
            <a:pPr marL="0" lvl="1" eaLnBrk="1" hangingPunct="1">
              <a:lnSpc>
                <a:spcPct val="90000"/>
              </a:lnSpc>
              <a:defRPr/>
            </a:pPr>
            <a:endParaRPr lang="en-US" sz="1200" dirty="0" smtClean="0">
              <a:solidFill>
                <a:srgbClr val="000000"/>
              </a:solidFill>
            </a:endParaRPr>
          </a:p>
          <a:p>
            <a:pPr marL="0" lvl="1" eaLnBrk="1" hangingPunct="1">
              <a:lnSpc>
                <a:spcPct val="90000"/>
              </a:lnSpc>
              <a:defRPr/>
            </a:pPr>
            <a:r>
              <a:rPr lang="en-US" sz="2800" dirty="0" smtClean="0">
                <a:solidFill>
                  <a:srgbClr val="3C38DC"/>
                </a:solidFill>
              </a:rPr>
              <a:t>Example:</a:t>
            </a:r>
          </a:p>
          <a:p>
            <a:pPr marL="0" lvl="1" eaLnBrk="1" hangingPunct="1">
              <a:lnSpc>
                <a:spcPct val="90000"/>
              </a:lnSpc>
              <a:defRPr/>
            </a:pPr>
            <a:r>
              <a:rPr lang="en-US" sz="2800" dirty="0" smtClean="0">
                <a:solidFill>
                  <a:srgbClr val="000000"/>
                </a:solidFill>
              </a:rPr>
              <a:t>Suppose a chest x-ray is taken at 2 yards (72 inch) using 14 inch by 17 inch film. </a:t>
            </a:r>
          </a:p>
          <a:p>
            <a:pPr marL="0" lvl="1" eaLnBrk="1" hangingPunct="1">
              <a:lnSpc>
                <a:spcPct val="90000"/>
              </a:lnSpc>
              <a:defRPr/>
            </a:pPr>
            <a:endParaRPr lang="en-US" sz="1000" dirty="0" smtClean="0">
              <a:solidFill>
                <a:srgbClr val="000000"/>
              </a:solidFill>
            </a:endParaRPr>
          </a:p>
          <a:p>
            <a:pPr marL="0" lvl="1" eaLnBrk="1" hangingPunct="1">
              <a:lnSpc>
                <a:spcPct val="90000"/>
              </a:lnSpc>
              <a:defRPr/>
            </a:pPr>
            <a:r>
              <a:rPr lang="en-US" sz="2800" dirty="0" smtClean="0">
                <a:solidFill>
                  <a:srgbClr val="CC0000"/>
                </a:solidFill>
              </a:rPr>
              <a:t>What will be the smallest ratio </a:t>
            </a:r>
            <a:r>
              <a:rPr lang="en-US" sz="2800" i="1" dirty="0" smtClean="0">
                <a:solidFill>
                  <a:srgbClr val="CC0000"/>
                </a:solidFill>
                <a:latin typeface="Times New Roman" panose="02020603050405020304" pitchFamily="18" charset="0"/>
                <a:cs typeface="Times New Roman" panose="02020603050405020304" pitchFamily="18" charset="0"/>
              </a:rPr>
              <a:t>I</a:t>
            </a:r>
            <a:r>
              <a:rPr lang="en-US" sz="2800" i="1" baseline="-25000" dirty="0" smtClean="0">
                <a:solidFill>
                  <a:srgbClr val="CC0000"/>
                </a:solidFill>
                <a:latin typeface="Times New Roman" panose="02020603050405020304" pitchFamily="18" charset="0"/>
                <a:cs typeface="Times New Roman" panose="02020603050405020304" pitchFamily="18" charset="0"/>
              </a:rPr>
              <a:t>d</a:t>
            </a:r>
            <a:r>
              <a:rPr lang="en-US" sz="2800" i="1" dirty="0" smtClean="0">
                <a:solidFill>
                  <a:srgbClr val="CC0000"/>
                </a:solidFill>
                <a:latin typeface="Times New Roman" panose="02020603050405020304" pitchFamily="18" charset="0"/>
                <a:cs typeface="Times New Roman" panose="02020603050405020304" pitchFamily="18" charset="0"/>
              </a:rPr>
              <a:t>/I</a:t>
            </a:r>
            <a:r>
              <a:rPr lang="en-US" sz="2800" i="1" baseline="-25000" dirty="0" smtClean="0">
                <a:solidFill>
                  <a:srgbClr val="CC0000"/>
                </a:solidFill>
                <a:latin typeface="Times New Roman" panose="02020603050405020304" pitchFamily="18" charset="0"/>
                <a:cs typeface="Times New Roman" panose="02020603050405020304" pitchFamily="18" charset="0"/>
              </a:rPr>
              <a:t>o</a:t>
            </a:r>
            <a:r>
              <a:rPr lang="en-US" sz="2800" dirty="0" smtClean="0">
                <a:solidFill>
                  <a:srgbClr val="CC0000"/>
                </a:solidFill>
              </a:rPr>
              <a:t> across the film (assuming no object attenuation)?</a:t>
            </a:r>
          </a:p>
        </p:txBody>
      </p:sp>
    </p:spTree>
    <p:extLst>
      <p:ext uri="{BB962C8B-B14F-4D97-AF65-F5344CB8AC3E}">
        <p14:creationId xmlns:p14="http://schemas.microsoft.com/office/powerpoint/2010/main" val="4232853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Anode Heel Effect</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9868" y="1037070"/>
            <a:ext cx="8881732" cy="2419124"/>
          </a:xfrm>
          <a:prstGeom prst="rect">
            <a:avLst/>
          </a:prstGeom>
        </p:spPr>
        <p:txBody>
          <a:bodyPr wrap="square">
            <a:spAutoFit/>
          </a:bodyPr>
          <a:lstStyle/>
          <a:p>
            <a:pPr marL="0" lvl="1" eaLnBrk="1" hangingPunct="1">
              <a:lnSpc>
                <a:spcPct val="90000"/>
              </a:lnSpc>
              <a:defRPr/>
            </a:pPr>
            <a:r>
              <a:rPr lang="en-US" sz="2800" dirty="0" smtClean="0">
                <a:solidFill>
                  <a:srgbClr val="000000"/>
                </a:solidFill>
              </a:rPr>
              <a:t>The cathode end will have more x-rays than the anode end because of the geometry of the anode.</a:t>
            </a:r>
          </a:p>
          <a:p>
            <a:pPr marL="0" lvl="1" eaLnBrk="1" hangingPunct="1">
              <a:lnSpc>
                <a:spcPct val="90000"/>
              </a:lnSpc>
              <a:defRPr/>
            </a:pPr>
            <a:endParaRPr lang="en-US" sz="2800" dirty="0">
              <a:solidFill>
                <a:srgbClr val="000000"/>
              </a:solidFill>
            </a:endParaRPr>
          </a:p>
          <a:p>
            <a:pPr marL="0" lvl="1" eaLnBrk="1" hangingPunct="1">
              <a:lnSpc>
                <a:spcPct val="90000"/>
              </a:lnSpc>
              <a:defRPr/>
            </a:pPr>
            <a:r>
              <a:rPr lang="en-US" sz="2800" dirty="0" smtClean="0">
                <a:solidFill>
                  <a:srgbClr val="000000"/>
                </a:solidFill>
              </a:rPr>
              <a:t>The anode heel effect can be compensated by using an x-ray filter that is thicker in the cathode direction than in the anode direction.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801" y="3581399"/>
            <a:ext cx="2808798" cy="3106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72601" y="3809999"/>
            <a:ext cx="851515" cy="369332"/>
          </a:xfrm>
          <a:prstGeom prst="rect">
            <a:avLst/>
          </a:prstGeom>
          <a:noFill/>
        </p:spPr>
        <p:txBody>
          <a:bodyPr wrap="none" rtlCol="0">
            <a:spAutoFit/>
          </a:bodyPr>
          <a:lstStyle/>
          <a:p>
            <a:r>
              <a:rPr lang="en-US" dirty="0" smtClean="0"/>
              <a:t>Anode</a:t>
            </a:r>
            <a:endParaRPr lang="en-US" dirty="0"/>
          </a:p>
        </p:txBody>
      </p:sp>
      <p:sp>
        <p:nvSpPr>
          <p:cNvPr id="3" name="Rectangle 2"/>
          <p:cNvSpPr/>
          <p:nvPr/>
        </p:nvSpPr>
        <p:spPr>
          <a:xfrm>
            <a:off x="8153400" y="5058464"/>
            <a:ext cx="838200" cy="275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77200" y="4987339"/>
            <a:ext cx="1005403" cy="369332"/>
          </a:xfrm>
          <a:prstGeom prst="rect">
            <a:avLst/>
          </a:prstGeom>
          <a:noFill/>
        </p:spPr>
        <p:txBody>
          <a:bodyPr wrap="none" rtlCol="0">
            <a:spAutoFit/>
          </a:bodyPr>
          <a:lstStyle/>
          <a:p>
            <a:r>
              <a:rPr lang="en-US" dirty="0" smtClean="0"/>
              <a:t>cathode</a:t>
            </a:r>
            <a:endParaRPr lang="en-US" dirty="0"/>
          </a:p>
        </p:txBody>
      </p:sp>
      <p:sp>
        <p:nvSpPr>
          <p:cNvPr id="5" name="Oval 4"/>
          <p:cNvSpPr/>
          <p:nvPr/>
        </p:nvSpPr>
        <p:spPr>
          <a:xfrm>
            <a:off x="7879081" y="5172005"/>
            <a:ext cx="45719" cy="45719"/>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492571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Path Length</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9868" y="1037070"/>
            <a:ext cx="8881732" cy="1255728"/>
          </a:xfrm>
          <a:prstGeom prst="rect">
            <a:avLst/>
          </a:prstGeom>
        </p:spPr>
        <p:txBody>
          <a:bodyPr wrap="square">
            <a:spAutoFit/>
          </a:bodyPr>
          <a:lstStyle/>
          <a:p>
            <a:pPr marL="0" lvl="1" eaLnBrk="1" hangingPunct="1">
              <a:lnSpc>
                <a:spcPct val="90000"/>
              </a:lnSpc>
              <a:defRPr/>
            </a:pPr>
            <a:r>
              <a:rPr lang="en-US" sz="2800" dirty="0" smtClean="0">
                <a:solidFill>
                  <a:srgbClr val="000000"/>
                </a:solidFill>
              </a:rPr>
              <a:t>Consider imaging a slab of materials with a constant linear attenuation </a:t>
            </a:r>
            <a:r>
              <a:rPr lang="en-US" sz="2800" i="1" dirty="0" smtClean="0">
                <a:solidFill>
                  <a:srgbClr val="000000"/>
                </a:solidFill>
                <a:latin typeface="Times New Roman" panose="02020603050405020304" pitchFamily="18" charset="0"/>
                <a:cs typeface="Times New Roman" panose="02020603050405020304" pitchFamily="18" charset="0"/>
              </a:rPr>
              <a:t>µ</a:t>
            </a:r>
            <a:r>
              <a:rPr lang="en-US" sz="2800" dirty="0" smtClean="0">
                <a:solidFill>
                  <a:srgbClr val="000000"/>
                </a:solidFill>
              </a:rPr>
              <a:t> and thickness </a:t>
            </a:r>
            <a:r>
              <a:rPr lang="en-US" sz="2800" i="1" dirty="0" smtClean="0">
                <a:solidFill>
                  <a:srgbClr val="000000"/>
                </a:solidFill>
                <a:latin typeface="Times New Roman" panose="02020603050405020304" pitchFamily="18" charset="0"/>
                <a:cs typeface="Times New Roman" panose="02020603050405020304" pitchFamily="18" charset="0"/>
              </a:rPr>
              <a:t>L</a:t>
            </a:r>
            <a:r>
              <a:rPr lang="en-US" sz="2800" dirty="0" smtClean="0">
                <a:solidFill>
                  <a:srgbClr val="000000"/>
                </a:solidFill>
              </a:rPr>
              <a:t> arranged parallel to the plane of the detector.</a:t>
            </a:r>
          </a:p>
        </p:txBody>
      </p:sp>
      <mc:AlternateContent xmlns:mc="http://schemas.openxmlformats.org/markup-compatibility/2006" xmlns:a14="http://schemas.microsoft.com/office/drawing/2010/main">
        <mc:Choice Requires="a14">
          <p:sp>
            <p:nvSpPr>
              <p:cNvPr id="2" name="TextBox 1"/>
              <p:cNvSpPr txBox="1"/>
              <p:nvPr/>
            </p:nvSpPr>
            <p:spPr>
              <a:xfrm>
                <a:off x="741948" y="2438400"/>
                <a:ext cx="1620252" cy="8065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𝐿</m:t>
                          </m:r>
                        </m:num>
                        <m:den>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𝜃</m:t>
                              </m:r>
                            </m:e>
                          </m:func>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741948" y="2438400"/>
                <a:ext cx="1620252" cy="806567"/>
              </a:xfrm>
              <a:prstGeom prst="rect">
                <a:avLst/>
              </a:prstGeom>
              <a:blipFill rotWithShape="0">
                <a:blip r:embed="rId2"/>
                <a:stretch>
                  <a:fillRect/>
                </a:stretch>
              </a:blipFill>
            </p:spPr>
            <p:txBody>
              <a:bodyPr/>
              <a:lstStyle/>
              <a:p>
                <a:r>
                  <a:rPr lang="en-US">
                    <a:noFill/>
                  </a:rPr>
                  <a:t> </a:t>
                </a:r>
              </a:p>
            </p:txBody>
          </p:sp>
        </mc:Fallback>
      </mc:AlternateContent>
      <p:sp>
        <p:nvSpPr>
          <p:cNvPr id="10" name="Rectangle 9"/>
          <p:cNvSpPr/>
          <p:nvPr/>
        </p:nvSpPr>
        <p:spPr>
          <a:xfrm>
            <a:off x="140348" y="3385673"/>
            <a:ext cx="4660252" cy="1643527"/>
          </a:xfrm>
          <a:prstGeom prst="rect">
            <a:avLst/>
          </a:prstGeom>
        </p:spPr>
        <p:txBody>
          <a:bodyPr wrap="square">
            <a:spAutoFit/>
          </a:bodyPr>
          <a:lstStyle/>
          <a:p>
            <a:pPr marL="0" lvl="1" eaLnBrk="1" hangingPunct="1">
              <a:lnSpc>
                <a:spcPct val="90000"/>
              </a:lnSpc>
              <a:defRPr/>
            </a:pPr>
            <a:r>
              <a:rPr lang="en-US" sz="2800" dirty="0" smtClean="0">
                <a:solidFill>
                  <a:srgbClr val="000000"/>
                </a:solidFill>
              </a:rPr>
              <a:t>Ignoring the inverse square law, obliquity, and the anode heel effect, the intensity is given by </a:t>
            </a:r>
          </a:p>
        </p:txBody>
      </p:sp>
      <mc:AlternateContent xmlns:mc="http://schemas.openxmlformats.org/markup-compatibility/2006" xmlns:a14="http://schemas.microsoft.com/office/drawing/2010/main">
        <mc:Choice Requires="a14">
          <p:sp>
            <p:nvSpPr>
              <p:cNvPr id="12" name="TextBox 11"/>
              <p:cNvSpPr txBox="1"/>
              <p:nvPr/>
            </p:nvSpPr>
            <p:spPr>
              <a:xfrm>
                <a:off x="457200" y="6248400"/>
                <a:ext cx="4532331" cy="446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0</m:t>
                          </m:r>
                        </m:sub>
                      </m:sSub>
                      <m:sSup>
                        <m:sSupPr>
                          <m:ctrlPr>
                            <a:rPr lang="en-US" sz="2800" b="0" i="1" smtClean="0">
                              <a:latin typeface="Cambria Math" panose="02040503050406030204" pitchFamily="18" charset="0"/>
                            </a:rPr>
                          </m:ctrlPr>
                        </m:sSupPr>
                        <m:e>
                          <m:r>
                            <m:rPr>
                              <m:nor/>
                            </m:rPr>
                            <a:rPr lang="en-US" sz="2800" b="0" i="0" smtClean="0">
                              <a:latin typeface="Cambria Math" panose="02040503050406030204" pitchFamily="18" charset="0"/>
                            </a:rPr>
                            <m:t>cos</m:t>
                          </m:r>
                        </m:e>
                        <m:sup>
                          <m:r>
                            <a:rPr lang="en-US" sz="2800" b="0" i="1" smtClean="0">
                              <a:latin typeface="Cambria Math" panose="02040503050406030204" pitchFamily="18" charset="0"/>
                            </a:rPr>
                            <m:t>3</m:t>
                          </m:r>
                        </m:sup>
                      </m:sSup>
                      <m:r>
                        <m:rPr>
                          <m:nor/>
                        </m:rPr>
                        <a:rPr lang="en-US" sz="2800" b="0" i="0" smtClean="0">
                          <a:latin typeface="Cambria Math" panose="02040503050406030204" pitchFamily="18" charset="0"/>
                        </a:rPr>
                        <m:t> </m:t>
                      </m:r>
                      <m:r>
                        <a:rPr lang="el-GR" sz="2800" i="1">
                          <a:latin typeface="Cambria Math" panose="02040503050406030204" pitchFamily="18" charset="0"/>
                          <a:ea typeface="Cambria Math" panose="02040503050406030204" pitchFamily="18" charset="0"/>
                        </a:rPr>
                        <m:t>𝜃</m:t>
                      </m:r>
                      <m:sSup>
                        <m:sSupPr>
                          <m:ctrlPr>
                            <a:rPr lang="el-GR"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𝐿</m:t>
                          </m:r>
                          <m:r>
                            <a:rPr lang="en-US" sz="2800" i="1">
                              <a:latin typeface="Cambria Math" panose="02040503050406030204" pitchFamily="18" charset="0"/>
                              <a:ea typeface="Cambria Math" panose="02040503050406030204" pitchFamily="18" charset="0"/>
                            </a:rPr>
                            <m:t>/</m:t>
                          </m:r>
                          <m:r>
                            <m:rPr>
                              <m:nor/>
                            </m:rPr>
                            <a:rPr lang="en-US" sz="2800">
                              <a:latin typeface="Cambria Math" panose="02040503050406030204" pitchFamily="18" charset="0"/>
                              <a:ea typeface="Cambria Math" panose="02040503050406030204" pitchFamily="18" charset="0"/>
                            </a:rPr>
                            <m:t>cos</m:t>
                          </m:r>
                          <m:r>
                            <a:rPr lang="en-US" sz="2800" i="1">
                              <a:latin typeface="Cambria Math" panose="02040503050406030204" pitchFamily="18" charset="0"/>
                              <a:ea typeface="Cambria Math" panose="02040503050406030204" pitchFamily="18" charset="0"/>
                            </a:rPr>
                            <m:t>𝜃</m:t>
                          </m:r>
                        </m:sup>
                      </m:sSup>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 y="6248400"/>
                <a:ext cx="4532331" cy="44698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3028" y="5105400"/>
                <a:ext cx="3559372" cy="446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𝜇</m:t>
                          </m:r>
                          <m:r>
                            <a:rPr lang="en-US" sz="2800" b="0" i="1" smtClean="0">
                              <a:latin typeface="Cambria Math" panose="02040503050406030204" pitchFamily="18" charset="0"/>
                              <a:ea typeface="Cambria Math" panose="02040503050406030204" pitchFamily="18" charset="0"/>
                            </a:rPr>
                            <m:t>𝐿</m:t>
                          </m:r>
                          <m:r>
                            <a:rPr lang="en-US" sz="2800" b="0" i="1" smtClean="0">
                              <a:latin typeface="Cambria Math" panose="02040503050406030204" pitchFamily="18" charset="0"/>
                              <a:ea typeface="Cambria Math" panose="02040503050406030204" pitchFamily="18" charset="0"/>
                            </a:rPr>
                            <m:t>/</m:t>
                          </m:r>
                          <m:r>
                            <m:rPr>
                              <m:nor/>
                            </m:rPr>
                            <a:rPr lang="en-US" sz="2800" b="0" i="0" smtClean="0">
                              <a:latin typeface="Cambria Math" panose="02040503050406030204" pitchFamily="18" charset="0"/>
                              <a:ea typeface="Cambria Math" panose="02040503050406030204" pitchFamily="18" charset="0"/>
                            </a:rPr>
                            <m:t>cos</m:t>
                          </m:r>
                          <m:r>
                            <a:rPr lang="en-US" sz="2800" b="0" i="1" smtClean="0">
                              <a:latin typeface="Cambria Math" panose="02040503050406030204" pitchFamily="18" charset="0"/>
                              <a:ea typeface="Cambria Math" panose="02040503050406030204" pitchFamily="18" charset="0"/>
                            </a:rPr>
                            <m:t>𝜃</m:t>
                          </m:r>
                        </m:sup>
                      </m:sSup>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03028" y="5105400"/>
                <a:ext cx="3559372" cy="446982"/>
              </a:xfrm>
              <a:prstGeom prst="rect">
                <a:avLst/>
              </a:prstGeom>
              <a:blipFill rotWithShape="0">
                <a:blip r:embed="rId7"/>
                <a:stretch>
                  <a:fillRect/>
                </a:stretch>
              </a:blipFill>
            </p:spPr>
            <p:txBody>
              <a:bodyPr/>
              <a:lstStyle/>
              <a:p>
                <a:r>
                  <a:rPr lang="en-US">
                    <a:noFill/>
                  </a:rPr>
                  <a:t> </a:t>
                </a:r>
              </a:p>
            </p:txBody>
          </p:sp>
        </mc:Fallback>
      </mc:AlternateContent>
      <p:sp>
        <p:nvSpPr>
          <p:cNvPr id="14" name="Rectangle 13"/>
          <p:cNvSpPr/>
          <p:nvPr/>
        </p:nvSpPr>
        <p:spPr>
          <a:xfrm>
            <a:off x="294845" y="5715000"/>
            <a:ext cx="8851252" cy="480131"/>
          </a:xfrm>
          <a:prstGeom prst="rect">
            <a:avLst/>
          </a:prstGeom>
        </p:spPr>
        <p:txBody>
          <a:bodyPr wrap="square">
            <a:spAutoFit/>
          </a:bodyPr>
          <a:lstStyle/>
          <a:p>
            <a:pPr marL="0" lvl="1" eaLnBrk="1" hangingPunct="1">
              <a:lnSpc>
                <a:spcPct val="90000"/>
              </a:lnSpc>
              <a:defRPr/>
            </a:pPr>
            <a:r>
              <a:rPr lang="en-US" sz="2800" dirty="0" smtClean="0">
                <a:solidFill>
                  <a:srgbClr val="000000"/>
                </a:solidFill>
              </a:rPr>
              <a:t>If the inverse square law and obliquity are included</a:t>
            </a:r>
          </a:p>
        </p:txBody>
      </p:sp>
      <p:grpSp>
        <p:nvGrpSpPr>
          <p:cNvPr id="20" name="Group 19"/>
          <p:cNvGrpSpPr/>
          <p:nvPr/>
        </p:nvGrpSpPr>
        <p:grpSpPr>
          <a:xfrm>
            <a:off x="4800600" y="1981201"/>
            <a:ext cx="4267200" cy="3276600"/>
            <a:chOff x="4800600" y="1981201"/>
            <a:chExt cx="4267200" cy="3276600"/>
          </a:xfrm>
        </p:grpSpPr>
        <p:grpSp>
          <p:nvGrpSpPr>
            <p:cNvPr id="3" name="Group 2"/>
            <p:cNvGrpSpPr/>
            <p:nvPr/>
          </p:nvGrpSpPr>
          <p:grpSpPr>
            <a:xfrm>
              <a:off x="4800600" y="1981201"/>
              <a:ext cx="4267200" cy="3276600"/>
              <a:chOff x="4419600" y="3083038"/>
              <a:chExt cx="4648200" cy="3698761"/>
            </a:xfrm>
          </p:grpSpPr>
          <p:pic>
            <p:nvPicPr>
              <p:cNvPr id="5" name="Picture 2" descr="AAESKZF0.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9600" y="3083038"/>
                <a:ext cx="4648200" cy="369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6691057" y="3914001"/>
                    <a:ext cx="2431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691057" y="3914001"/>
                    <a:ext cx="243143" cy="276999"/>
                  </a:xfrm>
                  <a:prstGeom prst="rect">
                    <a:avLst/>
                  </a:prstGeom>
                  <a:blipFill rotWithShape="0">
                    <a:blip r:embed="rId4"/>
                    <a:stretch>
                      <a:fillRect l="-27778" r="-8333" b="-2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43700" y="4461436"/>
                    <a:ext cx="1922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𝐿</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743700" y="4461436"/>
                    <a:ext cx="192297" cy="276999"/>
                  </a:xfrm>
                  <a:prstGeom prst="rect">
                    <a:avLst/>
                  </a:prstGeom>
                  <a:blipFill rotWithShape="0">
                    <a:blip r:embed="rId5"/>
                    <a:stretch>
                      <a:fillRect l="-35714" r="-32143" b="-21951"/>
                    </a:stretch>
                  </a:blipFill>
                </p:spPr>
                <p:txBody>
                  <a:bodyPr/>
                  <a:lstStyle/>
                  <a:p>
                    <a:r>
                      <a:rPr lang="en-US">
                        <a:noFill/>
                      </a:rPr>
                      <a:t> </a:t>
                    </a:r>
                  </a:p>
                </p:txBody>
              </p:sp>
            </mc:Fallback>
          </mc:AlternateContent>
        </p:grpSp>
        <p:cxnSp>
          <p:nvCxnSpPr>
            <p:cNvPr id="6" name="Straight Connector 5"/>
            <p:cNvCxnSpPr/>
            <p:nvPr/>
          </p:nvCxnSpPr>
          <p:spPr>
            <a:xfrm>
              <a:off x="7945120" y="4867441"/>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934960" y="4562698"/>
              <a:ext cx="457200" cy="294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53400" y="4839628"/>
              <a:ext cx="312906" cy="369332"/>
            </a:xfrm>
            <a:prstGeom prst="rect">
              <a:avLst/>
            </a:prstGeom>
          </p:spPr>
          <p:txBody>
            <a:bodyPr wrap="none">
              <a:spAutoFit/>
            </a:bodyPr>
            <a:lstStyle/>
            <a:p>
              <a:r>
                <a:rPr lang="en-US" i="1" dirty="0">
                  <a:solidFill>
                    <a:srgbClr val="000000"/>
                  </a:solidFill>
                  <a:latin typeface="Times New Roman" panose="02020603050405020304" pitchFamily="18" charset="0"/>
                  <a:cs typeface="Times New Roman" panose="02020603050405020304" pitchFamily="18" charset="0"/>
                </a:rPr>
                <a:t>L</a:t>
              </a:r>
              <a:endParaRPr lang="en-US" dirty="0"/>
            </a:p>
          </p:txBody>
        </p:sp>
        <p:sp>
          <p:nvSpPr>
            <p:cNvPr id="19" name="Rectangle 18"/>
            <p:cNvSpPr/>
            <p:nvPr/>
          </p:nvSpPr>
          <p:spPr>
            <a:xfrm>
              <a:off x="7944862" y="4359498"/>
              <a:ext cx="381258" cy="369332"/>
            </a:xfrm>
            <a:prstGeom prst="rect">
              <a:avLst/>
            </a:prstGeom>
          </p:spPr>
          <p:txBody>
            <a:bodyPr wrap="none">
              <a:spAutoFit/>
            </a:bodyPr>
            <a:lstStyle/>
            <a:p>
              <a:r>
                <a:rPr lang="en-US" i="1" dirty="0" smtClean="0">
                  <a:solidFill>
                    <a:srgbClr val="000000"/>
                  </a:solidFill>
                  <a:latin typeface="Times New Roman" panose="02020603050405020304" pitchFamily="18" charset="0"/>
                  <a:cs typeface="Times New Roman" panose="02020603050405020304" pitchFamily="18" charset="0"/>
                </a:rPr>
                <a:t>L’</a:t>
              </a:r>
              <a:endParaRPr lang="en-US" dirty="0"/>
            </a:p>
          </p:txBody>
        </p:sp>
        <mc:AlternateContent xmlns:mc="http://schemas.openxmlformats.org/markup-compatibility/2006" xmlns:a14="http://schemas.microsoft.com/office/drawing/2010/main">
          <mc:Choice Requires="a14">
            <p:sp>
              <p:nvSpPr>
                <p:cNvPr id="18" name="Rectangle 17"/>
                <p:cNvSpPr/>
                <p:nvPr/>
              </p:nvSpPr>
              <p:spPr>
                <a:xfrm>
                  <a:off x="8080944" y="4588097"/>
                  <a:ext cx="3853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8080944" y="4588097"/>
                  <a:ext cx="385362" cy="369332"/>
                </a:xfrm>
                <a:prstGeom prst="rect">
                  <a:avLst/>
                </a:prstGeom>
                <a:blipFill rotWithShape="0">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7661159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Divergent Rays Causes Edge Blurring</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200" y="914400"/>
            <a:ext cx="9067800" cy="1384995"/>
          </a:xfrm>
          <a:prstGeom prst="rect">
            <a:avLst/>
          </a:prstGeom>
          <a:noFill/>
        </p:spPr>
        <p:txBody>
          <a:bodyPr wrap="square" rtlCol="0">
            <a:spAutoFit/>
          </a:bodyPr>
          <a:lstStyle/>
          <a:p>
            <a:r>
              <a:rPr lang="en-US" sz="2800" dirty="0" smtClean="0">
                <a:solidFill>
                  <a:srgbClr val="3C38DC"/>
                </a:solidFill>
              </a:rPr>
              <a:t>Example</a:t>
            </a:r>
          </a:p>
          <a:p>
            <a:r>
              <a:rPr lang="en-US" sz="2800" dirty="0" smtClean="0"/>
              <a:t>Consider imaging the rectangular prism shown in the figure, defined by    </a:t>
            </a:r>
            <a:endParaRPr lang="en-US" sz="2800" dirty="0"/>
          </a:p>
        </p:txBody>
      </p:sp>
      <mc:AlternateContent xmlns:mc="http://schemas.openxmlformats.org/markup-compatibility/2006" xmlns:a14="http://schemas.microsoft.com/office/drawing/2010/main">
        <mc:Choice Requires="a14">
          <p:sp>
            <p:nvSpPr>
              <p:cNvPr id="3" name="TextBox 2"/>
              <p:cNvSpPr txBox="1"/>
              <p:nvPr/>
            </p:nvSpPr>
            <p:spPr>
              <a:xfrm>
                <a:off x="271780" y="2398108"/>
                <a:ext cx="6965753" cy="369332"/>
              </a:xfrm>
              <a:prstGeom prst="rect">
                <a:avLst/>
              </a:prstGeom>
              <a:noFill/>
            </p:spPr>
            <p:txBody>
              <a:bodyPr wrap="none" lIns="0" tIns="0" rIns="0" bIns="0" rtlCol="0">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𝜇</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0</m:t>
                        </m:r>
                      </m:sub>
                    </m:sSub>
                    <m:r>
                      <m:rPr>
                        <m:nor/>
                      </m:rPr>
                      <a:rPr lang="en-US" sz="2400" b="0" i="0" smtClean="0">
                        <a:latin typeface="Cambria Math" panose="02040503050406030204" pitchFamily="18" charset="0"/>
                        <a:ea typeface="Cambria Math" panose="02040503050406030204" pitchFamily="18" charset="0"/>
                      </a:rPr>
                      <m:t>rect</m:t>
                    </m:r>
                    <m:r>
                      <m:rPr>
                        <m:nor/>
                      </m:rPr>
                      <a:rPr lang="en-US" sz="2400" b="0" i="0"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𝑊</m:t>
                    </m:r>
                    <m:r>
                      <a:rPr lang="en-US" sz="2400" b="0" i="1" smtClean="0">
                        <a:latin typeface="Cambria Math" panose="02040503050406030204" pitchFamily="18" charset="0"/>
                        <a:ea typeface="Cambria Math" panose="02040503050406030204" pitchFamily="18" charset="0"/>
                      </a:rPr>
                      <m:t>)</m:t>
                    </m:r>
                  </m:oMath>
                </a14:m>
                <a:r>
                  <a:rPr lang="en-US" sz="2400" dirty="0">
                    <a:ea typeface="Cambria Math" panose="02040503050406030204" pitchFamily="18" charset="0"/>
                  </a:rPr>
                  <a:t> </a:t>
                </a:r>
                <a14:m>
                  <m:oMath xmlns:m="http://schemas.openxmlformats.org/officeDocument/2006/math">
                    <m:r>
                      <m:rPr>
                        <m:nor/>
                      </m:rPr>
                      <a:rPr lang="en-US" sz="2400">
                        <a:latin typeface="Cambria Math" panose="02040503050406030204" pitchFamily="18" charset="0"/>
                        <a:ea typeface="Cambria Math" panose="02040503050406030204" pitchFamily="18" charset="0"/>
                      </a:rPr>
                      <m:t>rect</m:t>
                    </m:r>
                    <m:r>
                      <m:rPr>
                        <m:nor/>
                      </m:rPr>
                      <a:rPr lang="en-US" sz="240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𝑊</m:t>
                    </m:r>
                    <m:r>
                      <a:rPr lang="en-US" sz="2400" i="1">
                        <a:latin typeface="Cambria Math" panose="02040503050406030204" pitchFamily="18" charset="0"/>
                        <a:ea typeface="Cambria Math" panose="02040503050406030204" pitchFamily="18" charset="0"/>
                      </a:rPr>
                      <m:t>)</m:t>
                    </m:r>
                  </m:oMath>
                </a14:m>
                <a:r>
                  <a:rPr lang="en-US" sz="2400" dirty="0">
                    <a:ea typeface="Cambria Math" panose="02040503050406030204" pitchFamily="18" charset="0"/>
                  </a:rPr>
                  <a:t> </a:t>
                </a:r>
                <a14:m>
                  <m:oMath xmlns:m="http://schemas.openxmlformats.org/officeDocument/2006/math">
                    <m:r>
                      <m:rPr>
                        <m:nor/>
                      </m:rPr>
                      <a:rPr lang="en-US" sz="2400" smtClean="0">
                        <a:latin typeface="Cambria Math" panose="02040503050406030204" pitchFamily="18" charset="0"/>
                        <a:ea typeface="Cambria Math" panose="02040503050406030204" pitchFamily="18" charset="0"/>
                      </a:rPr>
                      <m:t>rect</m:t>
                    </m:r>
                    <m:r>
                      <m:rPr>
                        <m:nor/>
                      </m:rPr>
                      <a:rPr lang="en-US" sz="240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r>
                      <a:rPr lang="en-US" sz="2400" i="1">
                        <a:latin typeface="Cambria Math" panose="02040503050406030204" pitchFamily="18" charset="0"/>
                        <a:ea typeface="Cambria Math" panose="02040503050406030204" pitchFamily="18" charset="0"/>
                      </a:rPr>
                      <m:t>)</m:t>
                    </m:r>
                  </m:oMath>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71780" y="2398108"/>
                <a:ext cx="6965753" cy="369332"/>
              </a:xfrm>
              <a:prstGeom prst="rect">
                <a:avLst/>
              </a:prstGeom>
              <a:blipFill rotWithShape="1">
                <a:blip r:embed="rId2"/>
                <a:stretch>
                  <a:fillRect l="-1576" r="-1226" b="-37705"/>
                </a:stretch>
              </a:blipFill>
            </p:spPr>
            <p:txBody>
              <a:bodyPr/>
              <a:lstStyle/>
              <a:p>
                <a:r>
                  <a:rPr lang="en-US">
                    <a:noFill/>
                  </a:rPr>
                  <a:t> </a:t>
                </a:r>
              </a:p>
            </p:txBody>
          </p:sp>
        </mc:Fallback>
      </mc:AlternateContent>
      <p:pic>
        <p:nvPicPr>
          <p:cNvPr id="8" name="Picture 2" descr="AAESKZH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112" y="3276600"/>
            <a:ext cx="4357688" cy="337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0089" y="3888700"/>
            <a:ext cx="4633912" cy="2893100"/>
          </a:xfrm>
          <a:prstGeom prst="rect">
            <a:avLst/>
          </a:prstGeom>
          <a:noFill/>
        </p:spPr>
        <p:txBody>
          <a:bodyPr wrap="square" rtlCol="0">
            <a:spAutoFit/>
          </a:bodyPr>
          <a:lstStyle/>
          <a:p>
            <a:r>
              <a:rPr lang="en-US" sz="2600" dirty="0" smtClean="0"/>
              <a:t>To reduce edge blurring due to divergent rays, keep the x-ray source as far from the detector plane as possible and keep the object (patient) as close to the detector as possible. </a:t>
            </a:r>
            <a:endParaRPr lang="en-US" sz="2600" dirty="0"/>
          </a:p>
        </p:txBody>
      </p:sp>
      <p:sp>
        <p:nvSpPr>
          <p:cNvPr id="9" name="TextBox 8"/>
          <p:cNvSpPr txBox="1"/>
          <p:nvPr/>
        </p:nvSpPr>
        <p:spPr>
          <a:xfrm>
            <a:off x="0" y="2753380"/>
            <a:ext cx="9067800" cy="523220"/>
          </a:xfrm>
          <a:prstGeom prst="rect">
            <a:avLst/>
          </a:prstGeom>
          <a:noFill/>
        </p:spPr>
        <p:txBody>
          <a:bodyPr wrap="square" rtlCol="0">
            <a:spAutoFit/>
          </a:bodyPr>
          <a:lstStyle/>
          <a:p>
            <a:r>
              <a:rPr lang="en-US" sz="2800" dirty="0" smtClean="0">
                <a:solidFill>
                  <a:srgbClr val="CC0000"/>
                </a:solidFill>
              </a:rPr>
              <a:t>How is this rectangular prism portrayed in a radiograph?</a:t>
            </a:r>
            <a:endParaRPr lang="en-US" sz="2800" dirty="0">
              <a:solidFill>
                <a:srgbClr val="CC0000"/>
              </a:solidFill>
            </a:endParaRPr>
          </a:p>
        </p:txBody>
      </p:sp>
      <p:sp>
        <p:nvSpPr>
          <p:cNvPr id="4" name="Rectangle 3"/>
          <p:cNvSpPr/>
          <p:nvPr/>
        </p:nvSpPr>
        <p:spPr>
          <a:xfrm>
            <a:off x="8534400" y="6096000"/>
            <a:ext cx="3048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543800" y="6477000"/>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543800" y="6019800"/>
            <a:ext cx="1371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543800" y="6019800"/>
            <a:ext cx="1143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7858349" y="6438285"/>
                <a:ext cx="4626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7858349" y="6438285"/>
                <a:ext cx="462691"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139381" y="5707311"/>
                <a:ext cx="4411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𝑧</m:t>
                          </m:r>
                        </m:e>
                        <m:sup>
                          <m:r>
                            <a:rPr lang="en-US" i="1">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8139381" y="5707311"/>
                <a:ext cx="44114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6200" y="3352800"/>
                <a:ext cx="5301323" cy="425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0</m:t>
                          </m:r>
                        </m:sub>
                      </m:sSub>
                      <m:sSup>
                        <m:sSupPr>
                          <m:ctrlPr>
                            <a:rPr lang="en-US" sz="2400" b="0" i="1" smtClean="0">
                              <a:latin typeface="Cambria Math" panose="02040503050406030204" pitchFamily="18" charset="0"/>
                            </a:rPr>
                          </m:ctrlPr>
                        </m:sSupPr>
                        <m:e>
                          <m:r>
                            <m:rPr>
                              <m:nor/>
                            </m:rPr>
                            <a:rPr lang="en-US" sz="2400" b="0" i="0" smtClean="0">
                              <a:latin typeface="Cambria Math" panose="02040503050406030204" pitchFamily="18" charset="0"/>
                            </a:rPr>
                            <m:t>cos</m:t>
                          </m:r>
                        </m:e>
                        <m:sup>
                          <m:r>
                            <a:rPr lang="en-US" sz="2400" b="0" i="1" smtClean="0">
                              <a:latin typeface="Cambria Math" panose="02040503050406030204" pitchFamily="18" charset="0"/>
                            </a:rPr>
                            <m:t>3</m:t>
                          </m:r>
                        </m:sup>
                      </m:sSup>
                      <m:r>
                        <m:rPr>
                          <m:nor/>
                        </m:rPr>
                        <a:rPr lang="en-US" sz="2400" b="0" i="0" smtClean="0">
                          <a:latin typeface="Cambria Math" panose="02040503050406030204" pitchFamily="18" charset="0"/>
                        </a:rPr>
                        <m:t> </m:t>
                      </m:r>
                      <m:r>
                        <a:rPr lang="el-GR" sz="2400" i="1">
                          <a:latin typeface="Cambria Math" panose="02040503050406030204" pitchFamily="18" charset="0"/>
                          <a:ea typeface="Cambria Math" panose="02040503050406030204" pitchFamily="18" charset="0"/>
                        </a:rPr>
                        <m:t>𝜃</m:t>
                      </m:r>
                      <m:sSup>
                        <m:sSupPr>
                          <m:ctrlPr>
                            <a:rPr lang="el-GR" sz="240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d>
                            <m:dPr>
                              <m:ctrlPr>
                                <a:rPr lang="en-US" sz="2400" i="1" smtClean="0">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a:ea typeface="Cambria Math" panose="02040503050406030204" pitchFamily="18" charset="0"/>
                                    </a:rPr>
                                    <m:t>𝑧</m:t>
                                  </m:r>
                                </m:e>
                                <m:sup>
                                  <m:r>
                                    <a:rPr lang="en-US" sz="2400" i="1">
                                      <a:latin typeface="Cambria Math"/>
                                      <a:ea typeface="Cambria Math" panose="02040503050406030204" pitchFamily="18" charset="0"/>
                                    </a:rPr>
                                    <m:t>′</m:t>
                                  </m:r>
                                </m:sup>
                              </m:sSup>
                              <m:r>
                                <a:rPr lang="en-US" sz="2400" i="1">
                                  <a:latin typeface="Cambria Math"/>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a:ea typeface="Cambria Math" panose="02040503050406030204" pitchFamily="18" charset="0"/>
                                        </a:rPr>
                                        <m:t>𝑧</m:t>
                                      </m:r>
                                    </m:e>
                                    <m:sub>
                                      <m:r>
                                        <a:rPr lang="en-US" sz="2400" i="1">
                                          <a:latin typeface="Cambria Math"/>
                                          <a:ea typeface="Cambria Math" panose="02040503050406030204" pitchFamily="18" charset="0"/>
                                        </a:rPr>
                                        <m:t>0</m:t>
                                      </m:r>
                                    </m:sub>
                                  </m:sSub>
                                  <m:r>
                                    <a:rPr lang="en-US" sz="2400" i="1">
                                      <a:latin typeface="Cambria Math"/>
                                      <a:ea typeface="Cambria Math" panose="02040503050406030204" pitchFamily="18" charset="0"/>
                                    </a:rPr>
                                    <m:t>−</m:t>
                                  </m:r>
                                  <m:r>
                                    <a:rPr lang="en-US" sz="2400" b="0" i="1" smtClean="0">
                                      <a:latin typeface="Cambria Math"/>
                                      <a:ea typeface="Cambria Math" panose="02040503050406030204" pitchFamily="18" charset="0"/>
                                    </a:rPr>
                                    <m:t>𝐿</m:t>
                                  </m:r>
                                  <m:r>
                                    <a:rPr lang="en-US" sz="2400" b="0" i="1" smtClean="0">
                                      <a:latin typeface="Cambria Math"/>
                                      <a:ea typeface="Cambria Math" panose="02040503050406030204" pitchFamily="18" charset="0"/>
                                    </a:rPr>
                                    <m:t>/2</m:t>
                                  </m:r>
                                </m:e>
                              </m:d>
                            </m:e>
                          </m:d>
                          <m:r>
                            <a:rPr lang="en-US" sz="2400" i="1">
                              <a:latin typeface="Cambria Math" panose="02040503050406030204" pitchFamily="18" charset="0"/>
                              <a:ea typeface="Cambria Math" panose="02040503050406030204" pitchFamily="18" charset="0"/>
                            </a:rPr>
                            <m:t>/</m:t>
                          </m:r>
                          <m:r>
                            <m:rPr>
                              <m:nor/>
                            </m:rPr>
                            <a:rPr lang="en-US" sz="2400">
                              <a:latin typeface="Cambria Math" panose="02040503050406030204" pitchFamily="18" charset="0"/>
                              <a:ea typeface="Cambria Math" panose="02040503050406030204" pitchFamily="18" charset="0"/>
                            </a:rPr>
                            <m:t>cos</m:t>
                          </m:r>
                          <m:r>
                            <a:rPr lang="en-US" sz="2400" i="1">
                              <a:latin typeface="Cambria Math" panose="02040503050406030204" pitchFamily="18" charset="0"/>
                              <a:ea typeface="Cambria Math" panose="02040503050406030204" pitchFamily="18" charset="0"/>
                            </a:rPr>
                            <m:t>𝜃</m:t>
                          </m:r>
                        </m:sup>
                      </m:sSup>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6200" y="3352800"/>
                <a:ext cx="5301323" cy="42595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478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Instrumentation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2" descr="AAESKYQ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97088"/>
            <a:ext cx="82296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304800" y="5105400"/>
            <a:ext cx="868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100">
                <a:solidFill>
                  <a:srgbClr val="000000"/>
                </a:solidFill>
                <a:latin typeface="Verdana"/>
                <a:ea typeface="+mj-ea"/>
                <a:cs typeface="Verdana"/>
              </a:defRPr>
            </a:lvl1pPr>
            <a:lvl2pPr algn="l" rtl="0" eaLnBrk="0" fontAlgn="base" hangingPunct="0">
              <a:spcBef>
                <a:spcPct val="0"/>
              </a:spcBef>
              <a:spcAft>
                <a:spcPct val="0"/>
              </a:spcAft>
              <a:defRPr sz="1100">
                <a:solidFill>
                  <a:srgbClr val="000000"/>
                </a:solidFill>
                <a:latin typeface="Verdana" pitchFamily="-1" charset="0"/>
                <a:ea typeface="Arial" charset="0"/>
                <a:cs typeface="Arial" charset="0"/>
              </a:defRPr>
            </a:lvl2pPr>
            <a:lvl3pPr algn="l" rtl="0" eaLnBrk="0" fontAlgn="base" hangingPunct="0">
              <a:spcBef>
                <a:spcPct val="0"/>
              </a:spcBef>
              <a:spcAft>
                <a:spcPct val="0"/>
              </a:spcAft>
              <a:defRPr sz="1100">
                <a:solidFill>
                  <a:srgbClr val="000000"/>
                </a:solidFill>
                <a:latin typeface="Verdana" pitchFamily="-1" charset="0"/>
                <a:ea typeface="Arial" charset="0"/>
                <a:cs typeface="Arial" charset="0"/>
              </a:defRPr>
            </a:lvl3pPr>
            <a:lvl4pPr algn="l" rtl="0" eaLnBrk="0" fontAlgn="base" hangingPunct="0">
              <a:spcBef>
                <a:spcPct val="0"/>
              </a:spcBef>
              <a:spcAft>
                <a:spcPct val="0"/>
              </a:spcAft>
              <a:defRPr sz="1100">
                <a:solidFill>
                  <a:srgbClr val="000000"/>
                </a:solidFill>
                <a:latin typeface="Verdana" pitchFamily="-1" charset="0"/>
                <a:ea typeface="Arial" charset="0"/>
                <a:cs typeface="Arial" charset="0"/>
              </a:defRPr>
            </a:lvl4pPr>
            <a:lvl5pPr algn="l" rtl="0" eaLnBrk="0" fontAlgn="base" hangingPunct="0">
              <a:spcBef>
                <a:spcPct val="0"/>
              </a:spcBef>
              <a:spcAft>
                <a:spcPct val="0"/>
              </a:spcAft>
              <a:defRPr sz="1100">
                <a:solidFill>
                  <a:srgbClr val="000000"/>
                </a:solidFill>
                <a:latin typeface="Verdana" pitchFamily="-1" charset="0"/>
                <a:ea typeface="Arial" charset="0"/>
                <a:cs typeface="Arial" charset="0"/>
              </a:defRPr>
            </a:lvl5pPr>
            <a:lvl6pPr marL="457200" algn="ctr" rtl="0" fontAlgn="base">
              <a:spcBef>
                <a:spcPct val="0"/>
              </a:spcBef>
              <a:spcAft>
                <a:spcPct val="0"/>
              </a:spcAft>
              <a:defRPr sz="4400">
                <a:solidFill>
                  <a:srgbClr val="000000"/>
                </a:solidFill>
                <a:latin typeface="Arial" charset="0"/>
                <a:ea typeface="Arial" charset="0"/>
                <a:cs typeface="Arial" charset="0"/>
              </a:defRPr>
            </a:lvl6pPr>
            <a:lvl7pPr marL="914400" algn="ctr" rtl="0" fontAlgn="base">
              <a:spcBef>
                <a:spcPct val="0"/>
              </a:spcBef>
              <a:spcAft>
                <a:spcPct val="0"/>
              </a:spcAft>
              <a:defRPr sz="4400">
                <a:solidFill>
                  <a:srgbClr val="000000"/>
                </a:solidFill>
                <a:latin typeface="Arial" charset="0"/>
                <a:ea typeface="Arial" charset="0"/>
                <a:cs typeface="Arial" charset="0"/>
              </a:defRPr>
            </a:lvl7pPr>
            <a:lvl8pPr marL="1371600" algn="ctr" rtl="0" fontAlgn="base">
              <a:spcBef>
                <a:spcPct val="0"/>
              </a:spcBef>
              <a:spcAft>
                <a:spcPct val="0"/>
              </a:spcAft>
              <a:defRPr sz="4400">
                <a:solidFill>
                  <a:srgbClr val="000000"/>
                </a:solidFill>
                <a:latin typeface="Arial" charset="0"/>
                <a:ea typeface="Arial" charset="0"/>
                <a:cs typeface="Arial" charset="0"/>
              </a:defRPr>
            </a:lvl8pPr>
            <a:lvl9pPr marL="1828800" algn="ctr" rtl="0" fontAlgn="base">
              <a:spcBef>
                <a:spcPct val="0"/>
              </a:spcBef>
              <a:spcAft>
                <a:spcPct val="0"/>
              </a:spcAft>
              <a:defRPr sz="4400">
                <a:solidFill>
                  <a:srgbClr val="000000"/>
                </a:solidFill>
                <a:latin typeface="Arial" charset="0"/>
                <a:ea typeface="Arial" charset="0"/>
                <a:cs typeface="Arial" charset="0"/>
              </a:defRPr>
            </a:lvl9pPr>
          </a:lstStyle>
          <a:p>
            <a:r>
              <a:rPr lang="en-US" altLang="en-US" sz="2800" b="1" kern="0" dirty="0" smtClean="0">
                <a:latin typeface="+mj-lt"/>
              </a:rPr>
              <a:t>Figure 5.1   </a:t>
            </a:r>
            <a:r>
              <a:rPr lang="en-US" altLang="en-US" sz="2800" kern="0" dirty="0" smtClean="0">
                <a:latin typeface="+mj-lt"/>
              </a:rPr>
              <a:t>(a) A general projection radiography system; (b) a fluoroscopy system; and (c) a mammography system.</a:t>
            </a:r>
          </a:p>
        </p:txBody>
      </p:sp>
    </p:spTree>
    <p:extLst>
      <p:ext uri="{BB962C8B-B14F-4D97-AF65-F5344CB8AC3E}">
        <p14:creationId xmlns:p14="http://schemas.microsoft.com/office/powerpoint/2010/main" val="3420902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AESKZG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2192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Depth-Dependent Magnification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 y="990600"/>
            <a:ext cx="5715000" cy="867930"/>
          </a:xfrm>
          <a:prstGeom prst="rect">
            <a:avLst/>
          </a:prstGeom>
        </p:spPr>
        <p:txBody>
          <a:bodyPr wrap="square">
            <a:spAutoFit/>
          </a:bodyPr>
          <a:lstStyle/>
          <a:p>
            <a:pPr marL="0" lvl="1" eaLnBrk="1" hangingPunct="1">
              <a:lnSpc>
                <a:spcPct val="90000"/>
              </a:lnSpc>
              <a:defRPr/>
            </a:pPr>
            <a:r>
              <a:rPr lang="en-US" sz="2800" dirty="0" smtClean="0">
                <a:solidFill>
                  <a:srgbClr val="000000"/>
                </a:solidFill>
              </a:rPr>
              <a:t>Another consequence of divergent x-rays is object magnifications</a:t>
            </a:r>
            <a:endParaRPr lang="en-US" sz="2800" dirty="0">
              <a:solidFill>
                <a:srgbClr val="0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41948" y="2133600"/>
                <a:ext cx="1523109" cy="815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𝑧</m:t>
                          </m:r>
                        </m:sub>
                      </m:sSub>
                      <m:r>
                        <a:rPr lang="en-US" sz="2800" b="0" i="1" smtClean="0">
                          <a:latin typeface="Cambria Math" panose="02040503050406030204" pitchFamily="18" charset="0"/>
                        </a:rPr>
                        <m:t>=</m:t>
                      </m:r>
                      <m:r>
                        <a:rPr lang="en-US" sz="2800" b="0" i="1" smtClean="0">
                          <a:latin typeface="Cambria Math" panose="02040503050406030204" pitchFamily="18" charset="0"/>
                        </a:rPr>
                        <m:t>𝑤</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num>
                        <m:den>
                          <m:r>
                            <a:rPr lang="en-US" sz="2800" b="0" i="1" smtClean="0">
                              <a:latin typeface="Cambria Math" panose="02040503050406030204" pitchFamily="18" charset="0"/>
                            </a:rPr>
                            <m:t>𝑧</m:t>
                          </m:r>
                        </m:den>
                      </m:f>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41948" y="2133600"/>
                <a:ext cx="1523109" cy="81522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2400" y="2925733"/>
                <a:ext cx="4876800" cy="664221"/>
              </a:xfrm>
              <a:prstGeom prst="rect">
                <a:avLst/>
              </a:prstGeom>
            </p:spPr>
            <p:txBody>
              <a:bodyPr wrap="square">
                <a:spAutoFit/>
              </a:bodyPr>
              <a:lstStyle/>
              <a:p>
                <a:pPr marL="0" lvl="1" eaLnBrk="1" hangingPunct="1">
                  <a:lnSpc>
                    <a:spcPct val="90000"/>
                  </a:lnSpc>
                  <a:defRPr/>
                </a:pPr>
                <a:r>
                  <a:rPr lang="en-US" sz="2800" dirty="0" smtClean="0">
                    <a:solidFill>
                      <a:srgbClr val="000000"/>
                    </a:solidFill>
                  </a:rPr>
                  <a:t>The magnification </a:t>
                </a:r>
                <a14:m>
                  <m:oMath xmlns:m="http://schemas.openxmlformats.org/officeDocument/2006/math">
                    <m:r>
                      <a:rPr lang="en-US" sz="2800" b="0" i="1" smtClean="0">
                        <a:solidFill>
                          <a:srgbClr val="000000"/>
                        </a:solidFill>
                        <a:latin typeface="Cambria Math" panose="02040503050406030204" pitchFamily="18" charset="0"/>
                      </a:rPr>
                      <m:t>𝑀</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𝑧</m:t>
                        </m:r>
                      </m:e>
                    </m:d>
                    <m:r>
                      <a:rPr lang="en-US" sz="2800" b="0" i="1" smtClean="0">
                        <a:solidFill>
                          <a:srgbClr val="000000"/>
                        </a:solidFill>
                        <a:latin typeface="Cambria Math" panose="02040503050406030204" pitchFamily="18" charset="0"/>
                      </a:rPr>
                      <m:t>=</m:t>
                    </m:r>
                    <m:f>
                      <m:fPr>
                        <m:ctrlPr>
                          <a:rPr lang="en-US" sz="2800" b="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𝑑</m:t>
                        </m:r>
                      </m:num>
                      <m:den>
                        <m:r>
                          <a:rPr lang="en-US" sz="2800" b="0" i="1" smtClean="0">
                            <a:solidFill>
                              <a:srgbClr val="000000"/>
                            </a:solidFill>
                            <a:latin typeface="Cambria Math" panose="02040503050406030204" pitchFamily="18" charset="0"/>
                          </a:rPr>
                          <m:t>𝑧</m:t>
                        </m:r>
                      </m:den>
                    </m:f>
                  </m:oMath>
                </a14:m>
                <a:endParaRPr lang="en-US" sz="2800" dirty="0">
                  <a:solidFill>
                    <a:srgbClr val="0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52400" y="2925733"/>
                <a:ext cx="4876800" cy="664221"/>
              </a:xfrm>
              <a:prstGeom prst="rect">
                <a:avLst/>
              </a:prstGeom>
              <a:blipFill rotWithShape="0">
                <a:blip r:embed="rId4"/>
                <a:stretch>
                  <a:fillRect l="-2500" t="-3670" b="-10092"/>
                </a:stretch>
              </a:blipFill>
            </p:spPr>
            <p:txBody>
              <a:bodyPr/>
              <a:lstStyle/>
              <a:p>
                <a:r>
                  <a:rPr lang="en-US">
                    <a:noFill/>
                  </a:rPr>
                  <a:t> </a:t>
                </a:r>
              </a:p>
            </p:txBody>
          </p:sp>
        </mc:Fallback>
      </mc:AlternateContent>
      <p:sp>
        <p:nvSpPr>
          <p:cNvPr id="8" name="Rectangle 7"/>
          <p:cNvSpPr/>
          <p:nvPr/>
        </p:nvSpPr>
        <p:spPr>
          <a:xfrm>
            <a:off x="152400" y="3733800"/>
            <a:ext cx="5181600" cy="867930"/>
          </a:xfrm>
          <a:prstGeom prst="rect">
            <a:avLst/>
          </a:prstGeom>
        </p:spPr>
        <p:txBody>
          <a:bodyPr wrap="square">
            <a:spAutoFit/>
          </a:bodyPr>
          <a:lstStyle/>
          <a:p>
            <a:pPr marL="0" lvl="1" eaLnBrk="1" hangingPunct="1">
              <a:lnSpc>
                <a:spcPct val="90000"/>
              </a:lnSpc>
              <a:defRPr/>
            </a:pPr>
            <a:r>
              <a:rPr lang="en-US" sz="2800" dirty="0" smtClean="0">
                <a:solidFill>
                  <a:srgbClr val="3C38DC"/>
                </a:solidFill>
              </a:rPr>
              <a:t>Three consequence of depth-dependent magnification:</a:t>
            </a:r>
            <a:endParaRPr lang="en-US" sz="2800" dirty="0">
              <a:solidFill>
                <a:srgbClr val="3C38DC"/>
              </a:solidFill>
            </a:endParaRPr>
          </a:p>
        </p:txBody>
      </p:sp>
      <p:sp>
        <p:nvSpPr>
          <p:cNvPr id="9" name="Rectangle 8"/>
          <p:cNvSpPr/>
          <p:nvPr/>
        </p:nvSpPr>
        <p:spPr>
          <a:xfrm>
            <a:off x="76200" y="4674275"/>
            <a:ext cx="8991600" cy="2031325"/>
          </a:xfrm>
          <a:prstGeom prst="rect">
            <a:avLst/>
          </a:prstGeom>
        </p:spPr>
        <p:txBody>
          <a:bodyPr wrap="square">
            <a:spAutoFit/>
          </a:bodyPr>
          <a:lstStyle/>
          <a:p>
            <a:pPr marL="514350" lvl="1" indent="-514350" eaLnBrk="1" hangingPunct="1">
              <a:lnSpc>
                <a:spcPct val="90000"/>
              </a:lnSpc>
              <a:buFont typeface="+mj-lt"/>
              <a:buAutoNum type="arabicPeriod"/>
              <a:defRPr/>
            </a:pPr>
            <a:r>
              <a:rPr lang="en-US" sz="2800" dirty="0" smtClean="0">
                <a:solidFill>
                  <a:srgbClr val="000000"/>
                </a:solidFill>
              </a:rPr>
              <a:t>Two object of the same size at different location may appear to have different sizes on the radiograph.</a:t>
            </a:r>
          </a:p>
          <a:p>
            <a:pPr marL="514350" lvl="1" indent="-514350" eaLnBrk="1" hangingPunct="1">
              <a:lnSpc>
                <a:spcPct val="90000"/>
              </a:lnSpc>
              <a:buFont typeface="+mj-lt"/>
              <a:buAutoNum type="arabicPeriod"/>
              <a:defRPr/>
            </a:pPr>
            <a:r>
              <a:rPr lang="en-US" sz="2800" dirty="0" smtClean="0">
                <a:solidFill>
                  <a:srgbClr val="000000"/>
                </a:solidFill>
              </a:rPr>
              <a:t>Images of the same patient at different time may show same object with different sizes.</a:t>
            </a:r>
          </a:p>
          <a:p>
            <a:pPr marL="514350" lvl="1" indent="-514350" eaLnBrk="1" hangingPunct="1">
              <a:lnSpc>
                <a:spcPct val="90000"/>
              </a:lnSpc>
              <a:buFont typeface="+mj-lt"/>
              <a:buAutoNum type="arabicPeriod"/>
              <a:defRPr/>
            </a:pPr>
            <a:r>
              <a:rPr lang="en-US" sz="2800" dirty="0" smtClean="0">
                <a:solidFill>
                  <a:srgbClr val="000000"/>
                </a:solidFill>
              </a:rPr>
              <a:t>Boundaries of a single object can be blurred.</a:t>
            </a:r>
            <a:endParaRPr lang="en-US" sz="2800" dirty="0">
              <a:solidFill>
                <a:srgbClr val="000000"/>
              </a:solidFill>
            </a:endParaRPr>
          </a:p>
        </p:txBody>
      </p:sp>
    </p:spTree>
    <p:extLst>
      <p:ext uri="{BB962C8B-B14F-4D97-AF65-F5344CB8AC3E}">
        <p14:creationId xmlns:p14="http://schemas.microsoft.com/office/powerpoint/2010/main" val="1739012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3800" dirty="0" smtClean="0">
                <a:solidFill>
                  <a:schemeClr val="accent2"/>
                </a:solidFill>
              </a:rPr>
              <a:t>Imaging Equation with Geometric Effects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9868" y="1037070"/>
            <a:ext cx="8881732" cy="2806922"/>
          </a:xfrm>
          <a:prstGeom prst="rect">
            <a:avLst/>
          </a:prstGeom>
        </p:spPr>
        <p:txBody>
          <a:bodyPr wrap="square">
            <a:spAutoFit/>
          </a:bodyPr>
          <a:lstStyle/>
          <a:p>
            <a:pPr marL="0" lvl="1" eaLnBrk="1" hangingPunct="1">
              <a:lnSpc>
                <a:spcPct val="90000"/>
              </a:lnSpc>
              <a:defRPr/>
            </a:pPr>
            <a:r>
              <a:rPr lang="en-US" altLang="en-US" sz="2800" dirty="0" smtClean="0"/>
              <a:t>To develop an imaging equation that incorporates the geometric effects, we utilize an idealized object </a:t>
            </a:r>
            <a:r>
              <a:rPr lang="en-US" altLang="en-US" sz="2800" i="1" dirty="0" err="1" smtClean="0">
                <a:latin typeface="Times New Roman" panose="02020603050405020304" pitchFamily="18" charset="0"/>
                <a:cs typeface="Times New Roman" panose="02020603050405020304" pitchFamily="18" charset="0"/>
              </a:rPr>
              <a:t>t</a:t>
            </a:r>
            <a:r>
              <a:rPr lang="en-US" altLang="en-US" sz="2800" i="1" baseline="-25000" dirty="0" err="1" smtClean="0">
                <a:latin typeface="Times New Roman" panose="02020603050405020304" pitchFamily="18" charset="0"/>
                <a:cs typeface="Times New Roman" panose="02020603050405020304" pitchFamily="18" charset="0"/>
              </a:rPr>
              <a:t>z</a:t>
            </a:r>
            <a:r>
              <a:rPr lang="en-US" altLang="en-US" sz="2800" dirty="0" smtClean="0">
                <a:latin typeface="Times New Roman" panose="02020603050405020304" pitchFamily="18" charset="0"/>
                <a:cs typeface="Times New Roman" panose="02020603050405020304" pitchFamily="18" charset="0"/>
              </a:rPr>
              <a:t>(</a:t>
            </a:r>
            <a:r>
              <a:rPr lang="en-US" altLang="en-US" sz="2800" i="1" dirty="0" err="1" smtClean="0">
                <a:latin typeface="Times New Roman" panose="02020603050405020304" pitchFamily="18" charset="0"/>
                <a:cs typeface="Times New Roman" panose="02020603050405020304" pitchFamily="18" charset="0"/>
              </a:rPr>
              <a:t>x,y</a:t>
            </a:r>
            <a:r>
              <a:rPr lang="en-US" altLang="en-US" sz="2800" dirty="0" smtClean="0">
                <a:latin typeface="Times New Roman" panose="02020603050405020304" pitchFamily="18" charset="0"/>
                <a:cs typeface="Times New Roman" panose="02020603050405020304" pitchFamily="18" charset="0"/>
              </a:rPr>
              <a:t>)</a:t>
            </a:r>
            <a:r>
              <a:rPr lang="en-US" altLang="en-US" sz="2800" dirty="0" smtClean="0"/>
              <a:t> that is infinitesimally thin and located in a single plane given by the coordinate z and is capable of differently attenuating x-rays as a function of </a:t>
            </a:r>
            <a:r>
              <a:rPr lang="en-US" altLang="en-US" sz="2800" i="1" dirty="0" smtClean="0">
                <a:latin typeface="Times New Roman" panose="02020603050405020304" pitchFamily="18" charset="0"/>
                <a:cs typeface="Times New Roman" panose="02020603050405020304" pitchFamily="18" charset="0"/>
              </a:rPr>
              <a:t>x</a:t>
            </a:r>
            <a:r>
              <a:rPr lang="en-US" altLang="en-US" sz="2800" dirty="0" smtClean="0"/>
              <a:t> and </a:t>
            </a:r>
            <a:r>
              <a:rPr lang="en-US" altLang="en-US" sz="2800" i="1" dirty="0" smtClean="0">
                <a:latin typeface="Times New Roman" panose="02020603050405020304" pitchFamily="18" charset="0"/>
                <a:cs typeface="Times New Roman" panose="02020603050405020304" pitchFamily="18" charset="0"/>
              </a:rPr>
              <a:t>y</a:t>
            </a:r>
            <a:r>
              <a:rPr lang="en-US" altLang="en-US" sz="2800" dirty="0" smtClean="0"/>
              <a:t>. </a:t>
            </a:r>
            <a:r>
              <a:rPr lang="en-US" altLang="en-US" sz="2800" i="1" dirty="0" err="1" smtClean="0">
                <a:latin typeface="Times New Roman" panose="02020603050405020304" pitchFamily="18" charset="0"/>
                <a:cs typeface="Times New Roman" panose="02020603050405020304" pitchFamily="18" charset="0"/>
              </a:rPr>
              <a:t>t</a:t>
            </a:r>
            <a:r>
              <a:rPr lang="en-US" altLang="en-US" sz="2800" i="1" baseline="-25000" dirty="0" err="1" smtClean="0">
                <a:latin typeface="Times New Roman" panose="02020603050405020304" pitchFamily="18" charset="0"/>
                <a:cs typeface="Times New Roman" panose="02020603050405020304" pitchFamily="18" charset="0"/>
              </a:rPr>
              <a:t>z</a:t>
            </a:r>
            <a:r>
              <a:rPr lang="en-US" altLang="en-US" sz="2800" dirty="0" smtClean="0"/>
              <a:t> is </a:t>
            </a:r>
            <a:r>
              <a:rPr lang="en-US" altLang="en-US" sz="2800" dirty="0" err="1" smtClean="0"/>
              <a:t>transmittivity</a:t>
            </a:r>
            <a:r>
              <a:rPr lang="en-US" altLang="en-US" sz="2800" dirty="0" smtClean="0"/>
              <a:t> and replaces the entire exponential factor, rather than </a:t>
            </a:r>
            <a:r>
              <a:rPr lang="en-US" altLang="en-US" sz="2800" i="1" dirty="0" smtClean="0">
                <a:latin typeface="Times New Roman" panose="02020603050405020304" pitchFamily="18" charset="0"/>
                <a:cs typeface="Times New Roman" panose="02020603050405020304" pitchFamily="18" charset="0"/>
              </a:rPr>
              <a:t>µ</a:t>
            </a:r>
            <a:r>
              <a:rPr lang="en-US" altLang="en-US" sz="2800" dirty="0" smtClean="0"/>
              <a:t> itself.</a:t>
            </a:r>
            <a:endParaRPr lang="en-US" sz="2800" dirty="0"/>
          </a:p>
        </p:txBody>
      </p:sp>
      <mc:AlternateContent xmlns:mc="http://schemas.openxmlformats.org/markup-compatibility/2006" xmlns:a14="http://schemas.microsoft.com/office/drawing/2010/main">
        <mc:Choice Requires="a14">
          <p:sp>
            <p:nvSpPr>
              <p:cNvPr id="10" name="TextBox 9"/>
              <p:cNvSpPr txBox="1"/>
              <p:nvPr/>
            </p:nvSpPr>
            <p:spPr>
              <a:xfrm>
                <a:off x="466732" y="5207913"/>
                <a:ext cx="413574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0</m:t>
                          </m:r>
                        </m:sub>
                      </m:sSub>
                      <m:sSup>
                        <m:sSupPr>
                          <m:ctrlPr>
                            <a:rPr lang="en-US" sz="2800" b="0" i="1" smtClean="0">
                              <a:latin typeface="Cambria Math" panose="02040503050406030204" pitchFamily="18" charset="0"/>
                            </a:rPr>
                          </m:ctrlPr>
                        </m:sSupPr>
                        <m:e>
                          <m:r>
                            <m:rPr>
                              <m:nor/>
                            </m:rPr>
                            <a:rPr lang="en-US" sz="2800" b="0" i="0" smtClean="0">
                              <a:latin typeface="Cambria Math" panose="02040503050406030204" pitchFamily="18" charset="0"/>
                            </a:rPr>
                            <m:t>cos</m:t>
                          </m:r>
                        </m:e>
                        <m:sup>
                          <m:r>
                            <a:rPr lang="en-US" sz="2800" b="0" i="1" smtClean="0">
                              <a:latin typeface="Cambria Math" panose="02040503050406030204" pitchFamily="18" charset="0"/>
                            </a:rPr>
                            <m:t>3</m:t>
                          </m:r>
                        </m:sup>
                      </m:sSup>
                      <m:r>
                        <a:rPr lang="el-GR" sz="2800" i="1">
                          <a:latin typeface="Cambria Math" panose="02040503050406030204" pitchFamily="18" charset="0"/>
                          <a:ea typeface="Cambria Math" panose="02040503050406030204" pitchFamily="18" charset="0"/>
                        </a:rPr>
                        <m:t>𝜃</m:t>
                      </m:r>
                      <m:sSub>
                        <m:sSubPr>
                          <m:ctrlPr>
                            <a:rPr lang="el-GR" sz="2800" i="1" smtClean="0">
                              <a:latin typeface="Cambria Math" panose="02040503050406030204" pitchFamily="18" charset="0"/>
                              <a:ea typeface="Cambria Math" panose="02040503050406030204" pitchFamily="18" charset="0"/>
                            </a:rPr>
                          </m:ctrlPr>
                        </m:sSubPr>
                        <m:e>
                          <m:r>
                            <m:rPr>
                              <m:nor/>
                            </m:rPr>
                            <a:rPr lang="en-US"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𝑡</m:t>
                          </m:r>
                        </m:e>
                        <m:sub>
                          <m:r>
                            <a:rPr lang="en-US" sz="2800" b="0" i="1" smtClean="0">
                              <a:latin typeface="Cambria Math" panose="02040503050406030204" pitchFamily="18" charset="0"/>
                              <a:ea typeface="Cambria Math" panose="02040503050406030204" pitchFamily="18" charset="0"/>
                            </a:rPr>
                            <m:t>𝑑</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6732" y="5207913"/>
                <a:ext cx="4135748" cy="4308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66732" y="5782872"/>
                <a:ext cx="3631828" cy="9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rPr>
                        <m:t>cos</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num>
                        <m:den>
                          <m:rad>
                            <m:radPr>
                              <m:degHide m:val="on"/>
                              <m:ctrlPr>
                                <a:rPr lang="en-US" sz="2800" b="0" i="1" smtClean="0">
                                  <a:latin typeface="Cambria Math" panose="02040503050406030204" pitchFamily="18" charset="0"/>
                                  <a:ea typeface="Cambria Math" panose="02040503050406030204" pitchFamily="18" charset="0"/>
                                </a:rPr>
                              </m:ctrlPr>
                            </m:radPr>
                            <m:deg/>
                            <m:e>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𝑑</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𝑥</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𝑦</m:t>
                                  </m:r>
                                </m:e>
                                <m:sup>
                                  <m:r>
                                    <a:rPr lang="en-US" sz="2800" b="0" i="1" smtClean="0">
                                      <a:latin typeface="Cambria Math" panose="02040503050406030204" pitchFamily="18" charset="0"/>
                                      <a:ea typeface="Cambria Math" panose="02040503050406030204" pitchFamily="18" charset="0"/>
                                    </a:rPr>
                                    <m:t>2</m:t>
                                  </m:r>
                                </m:sup>
                              </m:sSup>
                            </m:e>
                          </m:rad>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466732" y="5782872"/>
                <a:ext cx="3631828" cy="998928"/>
              </a:xfrm>
              <a:prstGeom prst="rect">
                <a:avLst/>
              </a:prstGeom>
              <a:blipFill rotWithShape="0">
                <a:blip r:embed="rId3"/>
                <a:stretch>
                  <a:fillRect/>
                </a:stretch>
              </a:blipFill>
            </p:spPr>
            <p:txBody>
              <a:bodyPr/>
              <a:lstStyle/>
              <a:p>
                <a:r>
                  <a:rPr lang="en-US">
                    <a:noFill/>
                  </a:rPr>
                  <a:t> </a:t>
                </a:r>
              </a:p>
            </p:txBody>
          </p:sp>
        </mc:Fallback>
      </mc:AlternateContent>
      <p:pic>
        <p:nvPicPr>
          <p:cNvPr id="15" name="Picture 2" descr="AAESKZD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876763"/>
            <a:ext cx="3733800" cy="29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455769" y="4582218"/>
                <a:ext cx="4532331" cy="446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0</m:t>
                          </m:r>
                        </m:sub>
                      </m:sSub>
                      <m:sSup>
                        <m:sSupPr>
                          <m:ctrlPr>
                            <a:rPr lang="en-US" sz="2800" b="0" i="1" smtClean="0">
                              <a:latin typeface="Cambria Math" panose="02040503050406030204" pitchFamily="18" charset="0"/>
                            </a:rPr>
                          </m:ctrlPr>
                        </m:sSupPr>
                        <m:e>
                          <m:r>
                            <m:rPr>
                              <m:nor/>
                            </m:rPr>
                            <a:rPr lang="en-US" sz="2800" b="0" i="0" smtClean="0">
                              <a:latin typeface="Cambria Math" panose="02040503050406030204" pitchFamily="18" charset="0"/>
                            </a:rPr>
                            <m:t>cos</m:t>
                          </m:r>
                        </m:e>
                        <m:sup>
                          <m:r>
                            <a:rPr lang="en-US" sz="2800" b="0" i="1" smtClean="0">
                              <a:latin typeface="Cambria Math" panose="02040503050406030204" pitchFamily="18" charset="0"/>
                            </a:rPr>
                            <m:t>3</m:t>
                          </m:r>
                        </m:sup>
                      </m:sSup>
                      <m:r>
                        <m:rPr>
                          <m:nor/>
                        </m:rPr>
                        <a:rPr lang="en-US" sz="2800" b="0" i="0" smtClean="0">
                          <a:latin typeface="Cambria Math" panose="02040503050406030204" pitchFamily="18" charset="0"/>
                        </a:rPr>
                        <m:t> </m:t>
                      </m:r>
                      <m:r>
                        <a:rPr lang="el-GR" sz="2800" i="1">
                          <a:latin typeface="Cambria Math" panose="02040503050406030204" pitchFamily="18" charset="0"/>
                          <a:ea typeface="Cambria Math" panose="02040503050406030204" pitchFamily="18" charset="0"/>
                        </a:rPr>
                        <m:t>𝜃</m:t>
                      </m:r>
                      <m:sSup>
                        <m:sSupPr>
                          <m:ctrlPr>
                            <a:rPr lang="el-GR"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𝐿</m:t>
                          </m:r>
                          <m:r>
                            <a:rPr lang="en-US" sz="2800" i="1">
                              <a:latin typeface="Cambria Math" panose="02040503050406030204" pitchFamily="18" charset="0"/>
                              <a:ea typeface="Cambria Math" panose="02040503050406030204" pitchFamily="18" charset="0"/>
                            </a:rPr>
                            <m:t>/</m:t>
                          </m:r>
                          <m:r>
                            <m:rPr>
                              <m:nor/>
                            </m:rPr>
                            <a:rPr lang="en-US" sz="2800">
                              <a:latin typeface="Cambria Math" panose="02040503050406030204" pitchFamily="18" charset="0"/>
                              <a:ea typeface="Cambria Math" panose="02040503050406030204" pitchFamily="18" charset="0"/>
                            </a:rPr>
                            <m:t>cos</m:t>
                          </m:r>
                          <m:r>
                            <a:rPr lang="en-US" sz="2800" i="1">
                              <a:latin typeface="Cambria Math" panose="02040503050406030204" pitchFamily="18" charset="0"/>
                              <a:ea typeface="Cambria Math" panose="02040503050406030204" pitchFamily="18" charset="0"/>
                            </a:rPr>
                            <m:t>𝜃</m:t>
                          </m:r>
                        </m:sup>
                      </m:sSup>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55769" y="4582218"/>
                <a:ext cx="4532331" cy="446982"/>
              </a:xfrm>
              <a:prstGeom prst="rect">
                <a:avLst/>
              </a:prstGeom>
              <a:blipFill rotWithShape="0">
                <a:blip r:embed="rId5"/>
                <a:stretch>
                  <a:fillRect/>
                </a:stretch>
              </a:blipFill>
            </p:spPr>
            <p:txBody>
              <a:bodyPr/>
              <a:lstStyle/>
              <a:p>
                <a:r>
                  <a:rPr lang="en-US">
                    <a:noFill/>
                  </a:rPr>
                  <a:t> </a:t>
                </a:r>
              </a:p>
            </p:txBody>
          </p:sp>
        </mc:Fallback>
      </mc:AlternateContent>
      <p:sp>
        <p:nvSpPr>
          <p:cNvPr id="3" name="TextBox 2"/>
          <p:cNvSpPr txBox="1"/>
          <p:nvPr/>
        </p:nvSpPr>
        <p:spPr>
          <a:xfrm>
            <a:off x="152400" y="3733800"/>
            <a:ext cx="7391400" cy="523220"/>
          </a:xfrm>
          <a:prstGeom prst="rect">
            <a:avLst/>
          </a:prstGeom>
          <a:noFill/>
        </p:spPr>
        <p:txBody>
          <a:bodyPr wrap="square" rtlCol="0">
            <a:spAutoFit/>
          </a:bodyPr>
          <a:lstStyle/>
          <a:p>
            <a:r>
              <a:rPr lang="en-US" sz="2800" dirty="0">
                <a:solidFill>
                  <a:srgbClr val="3C38DC"/>
                </a:solidFill>
              </a:rPr>
              <a:t>O</a:t>
            </a:r>
            <a:r>
              <a:rPr lang="en-US" sz="2800" dirty="0" smtClean="0">
                <a:solidFill>
                  <a:srgbClr val="3C38DC"/>
                </a:solidFill>
              </a:rPr>
              <a:t>bject is close to detector </a:t>
            </a:r>
            <a:r>
              <a:rPr lang="en-US" sz="2800" dirty="0" smtClean="0"/>
              <a:t>(no magnification)</a:t>
            </a:r>
            <a:endParaRPr lang="en-US" sz="2800" dirty="0"/>
          </a:p>
        </p:txBody>
      </p:sp>
    </p:spTree>
    <p:extLst>
      <p:ext uri="{BB962C8B-B14F-4D97-AF65-F5344CB8AC3E}">
        <p14:creationId xmlns:p14="http://schemas.microsoft.com/office/powerpoint/2010/main" val="3356655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3800" dirty="0" smtClean="0">
                <a:solidFill>
                  <a:schemeClr val="accent2"/>
                </a:solidFill>
              </a:rPr>
              <a:t>Imaging Equation with Geometric Effects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2400" y="4210276"/>
            <a:ext cx="8881732" cy="2419124"/>
          </a:xfrm>
          <a:prstGeom prst="rect">
            <a:avLst/>
          </a:prstGeom>
        </p:spPr>
        <p:txBody>
          <a:bodyPr wrap="square">
            <a:spAutoFit/>
          </a:bodyPr>
          <a:lstStyle/>
          <a:p>
            <a:pPr marL="0" lvl="1" eaLnBrk="1" hangingPunct="1">
              <a:lnSpc>
                <a:spcPct val="90000"/>
              </a:lnSpc>
              <a:defRPr/>
            </a:pPr>
            <a:r>
              <a:rPr lang="en-US" altLang="en-US" sz="2800" dirty="0" smtClean="0"/>
              <a:t>This equation is reasonable approximation for relatively thin objects that have nearly the same magnification and no variation in their attenuation in the z direction. This equation does not take into account the effect of integration along ray paths through thick objects (such as the human body).</a:t>
            </a:r>
            <a:endParaRPr lang="en-US" sz="2800" dirty="0"/>
          </a:p>
        </p:txBody>
      </p:sp>
      <mc:AlternateContent xmlns:mc="http://schemas.openxmlformats.org/markup-compatibility/2006" xmlns:a14="http://schemas.microsoft.com/office/drawing/2010/main">
        <mc:Choice Requires="a14">
          <p:sp>
            <p:nvSpPr>
              <p:cNvPr id="12" name="TextBox 11"/>
              <p:cNvSpPr txBox="1"/>
              <p:nvPr/>
            </p:nvSpPr>
            <p:spPr>
              <a:xfrm>
                <a:off x="611492" y="2159913"/>
                <a:ext cx="662940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0</m:t>
                          </m:r>
                        </m:sub>
                      </m:sSub>
                      <m:sSup>
                        <m:sSupPr>
                          <m:ctrlPr>
                            <a:rPr lang="en-US" sz="2800" b="0" i="1" smtClean="0">
                              <a:latin typeface="Cambria Math" panose="02040503050406030204" pitchFamily="18" charset="0"/>
                            </a:rPr>
                          </m:ctrlPr>
                        </m:sSupPr>
                        <m:e>
                          <m:r>
                            <m:rPr>
                              <m:nor/>
                            </m:rPr>
                            <a:rPr lang="en-US" sz="2800" b="0" i="0" smtClean="0">
                              <a:latin typeface="Cambria Math" panose="02040503050406030204" pitchFamily="18" charset="0"/>
                            </a:rPr>
                            <m:t>cos</m:t>
                          </m:r>
                        </m:e>
                        <m:sup>
                          <m:r>
                            <a:rPr lang="en-US" sz="2800" b="0" i="1" smtClean="0">
                              <a:latin typeface="Cambria Math" panose="02040503050406030204" pitchFamily="18" charset="0"/>
                            </a:rPr>
                            <m:t>3</m:t>
                          </m:r>
                        </m:sup>
                      </m:sSup>
                      <m:r>
                        <a:rPr lang="el-GR" sz="2800" i="1">
                          <a:latin typeface="Cambria Math" panose="02040503050406030204" pitchFamily="18" charset="0"/>
                          <a:ea typeface="Cambria Math" panose="02040503050406030204" pitchFamily="18" charset="0"/>
                        </a:rPr>
                        <m:t>𝜃</m:t>
                      </m:r>
                      <m:sSub>
                        <m:sSubPr>
                          <m:ctrlPr>
                            <a:rPr lang="el-GR" sz="2800" i="1" smtClean="0">
                              <a:latin typeface="Cambria Math" panose="02040503050406030204" pitchFamily="18" charset="0"/>
                              <a:ea typeface="Cambria Math" panose="02040503050406030204" pitchFamily="18" charset="0"/>
                            </a:rPr>
                          </m:ctrlPr>
                        </m:sSubPr>
                        <m:e>
                          <m:r>
                            <m:rPr>
                              <m:nor/>
                            </m:rPr>
                            <a:rPr lang="en-US"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𝑡</m:t>
                          </m:r>
                        </m:e>
                        <m:sub>
                          <m:r>
                            <a:rPr lang="en-US" sz="2800" b="0" i="1" smtClean="0">
                              <a:latin typeface="Cambria Math" panose="02040503050406030204" pitchFamily="18" charset="0"/>
                              <a:ea typeface="Cambria Math" panose="02040503050406030204" pitchFamily="18" charset="0"/>
                            </a:rPr>
                            <m:t>𝑧</m:t>
                          </m:r>
                        </m:sub>
                      </m:sSub>
                      <m:d>
                        <m:dPr>
                          <m:ctrlPr>
                            <a:rPr lang="el-GR" sz="2800" i="1" smtClean="0">
                              <a:latin typeface="Cambria Math" panose="02040503050406030204" pitchFamily="18" charset="0"/>
                              <a:ea typeface="Cambria Math" panose="02040503050406030204" pitchFamily="18" charset="0"/>
                            </a:rPr>
                          </m:ctrlPr>
                        </m:dPr>
                        <m:e>
                          <m:f>
                            <m:fPr>
                              <m:type m:val="lin"/>
                              <m:ctrlPr>
                                <a:rPr lang="el-GR"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𝑀</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𝑧</m:t>
                              </m:r>
                              <m:r>
                                <a:rPr lang="en-US" sz="2800" b="0" i="1" smtClean="0">
                                  <a:latin typeface="Cambria Math" panose="02040503050406030204" pitchFamily="18" charset="0"/>
                                  <a:ea typeface="Cambria Math" panose="02040503050406030204" pitchFamily="18" charset="0"/>
                                </a:rPr>
                                <m:t>)</m:t>
                              </m:r>
                            </m:den>
                          </m:f>
                          <m:r>
                            <a:rPr lang="en-US" sz="2800" b="0" i="1" smtClean="0">
                              <a:latin typeface="Cambria Math" panose="02040503050406030204" pitchFamily="18" charset="0"/>
                              <a:ea typeface="Cambria Math" panose="02040503050406030204" pitchFamily="18" charset="0"/>
                            </a:rPr>
                            <m:t>, </m:t>
                          </m:r>
                          <m:f>
                            <m:fPr>
                              <m:type m:val="lin"/>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𝑦</m:t>
                              </m:r>
                            </m:num>
                            <m:den>
                              <m:r>
                                <a:rPr lang="en-US" sz="2800" b="0" i="1" smtClean="0">
                                  <a:latin typeface="Cambria Math" panose="02040503050406030204" pitchFamily="18" charset="0"/>
                                  <a:ea typeface="Cambria Math" panose="02040503050406030204" pitchFamily="18" charset="0"/>
                                </a:rPr>
                                <m:t>𝑀</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𝑧</m:t>
                              </m:r>
                              <m:r>
                                <a:rPr lang="en-US" sz="2800" b="0" i="1" smtClean="0">
                                  <a:latin typeface="Cambria Math" panose="02040503050406030204" pitchFamily="18" charset="0"/>
                                  <a:ea typeface="Cambria Math" panose="02040503050406030204" pitchFamily="18" charset="0"/>
                                </a:rPr>
                                <m:t>)</m:t>
                              </m:r>
                            </m:den>
                          </m:f>
                        </m:e>
                      </m:d>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11492" y="2159913"/>
                <a:ext cx="6629400" cy="4308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8600" y="2763674"/>
                <a:ext cx="8915400" cy="11987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0</m:t>
                          </m:r>
                        </m:sub>
                      </m:sSub>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𝑑</m:t>
                                  </m:r>
                                </m:num>
                                <m:den>
                                  <m:rad>
                                    <m:radPr>
                                      <m:degHide m:val="on"/>
                                      <m:ctrlPr>
                                        <a:rPr lang="en-US" sz="2800" i="1">
                                          <a:latin typeface="Cambria Math" panose="02040503050406030204" pitchFamily="18" charset="0"/>
                                          <a:ea typeface="Cambria Math" panose="02040503050406030204" pitchFamily="18" charset="0"/>
                                        </a:rPr>
                                      </m:ctrlPr>
                                    </m:radPr>
                                    <m:deg/>
                                    <m:e>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𝑑</m:t>
                                          </m:r>
                                        </m:e>
                                        <m:sup>
                                          <m:r>
                                            <a:rPr lang="en-US" sz="2800" i="1">
                                              <a:latin typeface="Cambria Math" panose="02040503050406030204" pitchFamily="18" charset="0"/>
                                              <a:ea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𝑥</m:t>
                                          </m:r>
                                        </m:e>
                                        <m:sup>
                                          <m:r>
                                            <a:rPr lang="en-US" sz="2800" i="1">
                                              <a:latin typeface="Cambria Math" panose="02040503050406030204" pitchFamily="18" charset="0"/>
                                              <a:ea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𝑦</m:t>
                                          </m:r>
                                        </m:e>
                                        <m:sup>
                                          <m:r>
                                            <a:rPr lang="en-US" sz="2800" i="1">
                                              <a:latin typeface="Cambria Math" panose="02040503050406030204" pitchFamily="18" charset="0"/>
                                              <a:ea typeface="Cambria Math" panose="02040503050406030204" pitchFamily="18" charset="0"/>
                                            </a:rPr>
                                            <m:t>2</m:t>
                                          </m:r>
                                        </m:sup>
                                      </m:sSup>
                                    </m:e>
                                  </m:rad>
                                </m:den>
                              </m:f>
                              <m:r>
                                <m:rPr>
                                  <m:nor/>
                                </m:rPr>
                                <a:rPr lang="en-US" sz="2800" dirty="0"/>
                                <m:t> </m:t>
                              </m:r>
                            </m:e>
                          </m:d>
                        </m:e>
                        <m:sup>
                          <m:r>
                            <a:rPr lang="en-US" sz="2800" b="0" i="1" smtClean="0">
                              <a:latin typeface="Cambria Math" panose="02040503050406030204" pitchFamily="18" charset="0"/>
                            </a:rPr>
                            <m:t>3</m:t>
                          </m:r>
                        </m:sup>
                      </m:sSup>
                      <m:sSub>
                        <m:sSubPr>
                          <m:ctrlPr>
                            <a:rPr lang="el-GR"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𝑡</m:t>
                          </m:r>
                        </m:e>
                        <m:sub>
                          <m:r>
                            <a:rPr lang="en-US" sz="2800" b="0" i="1" smtClean="0">
                              <a:latin typeface="Cambria Math" panose="02040503050406030204" pitchFamily="18" charset="0"/>
                              <a:ea typeface="Cambria Math" panose="02040503050406030204" pitchFamily="18" charset="0"/>
                            </a:rPr>
                            <m:t>𝑧</m:t>
                          </m:r>
                        </m:sub>
                      </m:sSub>
                      <m:d>
                        <m:dPr>
                          <m:ctrlPr>
                            <a:rPr lang="el-GR" sz="2800" i="1" smtClean="0">
                              <a:latin typeface="Cambria Math" panose="02040503050406030204" pitchFamily="18" charset="0"/>
                              <a:ea typeface="Cambria Math" panose="02040503050406030204" pitchFamily="18" charset="0"/>
                            </a:rPr>
                          </m:ctrlPr>
                        </m:dPr>
                        <m:e>
                          <m:f>
                            <m:fPr>
                              <m:type m:val="lin"/>
                              <m:ctrlPr>
                                <a:rPr lang="el-GR"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𝑥𝑧</m:t>
                              </m:r>
                            </m:num>
                            <m:den>
                              <m:r>
                                <a:rPr lang="en-US" sz="2800" b="0" i="1" smtClean="0">
                                  <a:latin typeface="Cambria Math" panose="02040503050406030204" pitchFamily="18" charset="0"/>
                                  <a:ea typeface="Cambria Math" panose="02040503050406030204" pitchFamily="18" charset="0"/>
                                </a:rPr>
                                <m:t>𝑑</m:t>
                              </m:r>
                            </m:den>
                          </m:f>
                          <m:r>
                            <a:rPr lang="en-US" sz="2800" b="0" i="1" smtClean="0">
                              <a:latin typeface="Cambria Math" panose="02040503050406030204" pitchFamily="18" charset="0"/>
                              <a:ea typeface="Cambria Math" panose="02040503050406030204" pitchFamily="18" charset="0"/>
                            </a:rPr>
                            <m:t>, </m:t>
                          </m:r>
                          <m:f>
                            <m:fPr>
                              <m:type m:val="lin"/>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𝑦𝑧</m:t>
                              </m:r>
                            </m:num>
                            <m:den>
                              <m:r>
                                <a:rPr lang="en-US" sz="2800" b="0" i="1" smtClean="0">
                                  <a:latin typeface="Cambria Math" panose="02040503050406030204" pitchFamily="18" charset="0"/>
                                  <a:ea typeface="Cambria Math" panose="02040503050406030204" pitchFamily="18" charset="0"/>
                                </a:rPr>
                                <m:t>𝑑</m:t>
                              </m:r>
                            </m:den>
                          </m:f>
                        </m:e>
                      </m:d>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8600" y="2763674"/>
                <a:ext cx="8915400" cy="1198726"/>
              </a:xfrm>
              <a:prstGeom prst="rect">
                <a:avLst/>
              </a:prstGeom>
              <a:blipFill rotWithShape="0">
                <a:blip r:embed="rId3"/>
                <a:stretch>
                  <a:fillRect/>
                </a:stretch>
              </a:blipFill>
            </p:spPr>
            <p:txBody>
              <a:bodyPr/>
              <a:lstStyle/>
              <a:p>
                <a:r>
                  <a:rPr lang="en-US">
                    <a:noFill/>
                  </a:rPr>
                  <a:t> </a:t>
                </a:r>
              </a:p>
            </p:txBody>
          </p:sp>
        </mc:Fallback>
      </mc:AlternateContent>
      <p:sp>
        <p:nvSpPr>
          <p:cNvPr id="7" name="TextBox 6"/>
          <p:cNvSpPr txBox="1"/>
          <p:nvPr/>
        </p:nvSpPr>
        <p:spPr>
          <a:xfrm>
            <a:off x="76200" y="978179"/>
            <a:ext cx="8991600" cy="954107"/>
          </a:xfrm>
          <a:prstGeom prst="rect">
            <a:avLst/>
          </a:prstGeom>
          <a:noFill/>
        </p:spPr>
        <p:txBody>
          <a:bodyPr wrap="square" rtlCol="0">
            <a:spAutoFit/>
          </a:bodyPr>
          <a:lstStyle/>
          <a:p>
            <a:r>
              <a:rPr lang="en-US" sz="2800" dirty="0">
                <a:solidFill>
                  <a:srgbClr val="3C38DC"/>
                </a:solidFill>
              </a:rPr>
              <a:t>O</a:t>
            </a:r>
            <a:r>
              <a:rPr lang="en-US" sz="2800" dirty="0" smtClean="0">
                <a:solidFill>
                  <a:srgbClr val="3C38DC"/>
                </a:solidFill>
              </a:rPr>
              <a:t>bject is located at arbitrary z from source </a:t>
            </a:r>
            <a:r>
              <a:rPr lang="en-US" sz="2800" dirty="0" smtClean="0"/>
              <a:t>(magnification)</a:t>
            </a:r>
            <a:endParaRPr lang="en-US" sz="2800" dirty="0"/>
          </a:p>
        </p:txBody>
      </p:sp>
    </p:spTree>
    <p:extLst>
      <p:ext uri="{BB962C8B-B14F-4D97-AF65-F5344CB8AC3E}">
        <p14:creationId xmlns:p14="http://schemas.microsoft.com/office/powerpoint/2010/main" val="2222092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Blurring Effects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9868" y="1037070"/>
            <a:ext cx="8881732" cy="3194721"/>
          </a:xfrm>
          <a:prstGeom prst="rect">
            <a:avLst/>
          </a:prstGeom>
        </p:spPr>
        <p:txBody>
          <a:bodyPr wrap="square">
            <a:spAutoFit/>
          </a:bodyPr>
          <a:lstStyle/>
          <a:p>
            <a:pPr marL="0" lvl="1" eaLnBrk="1" hangingPunct="1">
              <a:lnSpc>
                <a:spcPct val="90000"/>
              </a:lnSpc>
              <a:defRPr/>
            </a:pPr>
            <a:r>
              <a:rPr lang="en-US" sz="2800" dirty="0" smtClean="0"/>
              <a:t>There are two effects that will blur objects even if they are not thick and do not have a </a:t>
            </a:r>
            <a:r>
              <a:rPr lang="en-US" sz="2800" i="1" dirty="0" smtClean="0">
                <a:latin typeface="Times New Roman" panose="02020603050405020304" pitchFamily="18" charset="0"/>
                <a:cs typeface="Times New Roman" panose="02020603050405020304" pitchFamily="18" charset="0"/>
              </a:rPr>
              <a:t>z</a:t>
            </a:r>
            <a:r>
              <a:rPr lang="en-US" sz="2800" dirty="0" smtClean="0"/>
              <a:t> extent:</a:t>
            </a:r>
          </a:p>
          <a:p>
            <a:pPr marL="0" lvl="1" eaLnBrk="1" hangingPunct="1">
              <a:lnSpc>
                <a:spcPct val="90000"/>
              </a:lnSpc>
              <a:defRPr/>
            </a:pPr>
            <a:endParaRPr lang="en-US" sz="2800" dirty="0" smtClean="0"/>
          </a:p>
          <a:p>
            <a:pPr marL="0" lvl="1" eaLnBrk="1" hangingPunct="1">
              <a:lnSpc>
                <a:spcPct val="90000"/>
              </a:lnSpc>
              <a:defRPr/>
            </a:pPr>
            <a:r>
              <a:rPr lang="en-US" sz="2800" dirty="0" smtClean="0"/>
              <a:t>1- Extended sources</a:t>
            </a:r>
          </a:p>
          <a:p>
            <a:pPr marL="0" lvl="1" eaLnBrk="1" hangingPunct="1">
              <a:lnSpc>
                <a:spcPct val="90000"/>
              </a:lnSpc>
              <a:defRPr/>
            </a:pPr>
            <a:r>
              <a:rPr lang="en-US" sz="2800" dirty="0" smtClean="0"/>
              <a:t>2- Detector thickness</a:t>
            </a:r>
          </a:p>
          <a:p>
            <a:pPr marL="0" lvl="1" eaLnBrk="1" hangingPunct="1">
              <a:lnSpc>
                <a:spcPct val="90000"/>
              </a:lnSpc>
              <a:defRPr/>
            </a:pPr>
            <a:endParaRPr lang="en-US" sz="2800" dirty="0" smtClean="0"/>
          </a:p>
          <a:p>
            <a:pPr marL="0" lvl="1" eaLnBrk="1" hangingPunct="1">
              <a:lnSpc>
                <a:spcPct val="90000"/>
              </a:lnSpc>
              <a:defRPr/>
            </a:pPr>
            <a:r>
              <a:rPr lang="en-US" sz="2800" dirty="0" smtClean="0"/>
              <a:t>These two effects can be modeled as convolutional effects that degrade image resolution.</a:t>
            </a:r>
          </a:p>
        </p:txBody>
      </p:sp>
    </p:spTree>
    <p:extLst>
      <p:ext uri="{BB962C8B-B14F-4D97-AF65-F5344CB8AC3E}">
        <p14:creationId xmlns:p14="http://schemas.microsoft.com/office/powerpoint/2010/main" val="3239617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Extended </a:t>
            </a:r>
            <a:r>
              <a:rPr lang="en-US" altLang="en-US" sz="4000" dirty="0">
                <a:solidFill>
                  <a:schemeClr val="accent2"/>
                </a:solidFill>
              </a:rPr>
              <a:t>Sources Blurring</a:t>
            </a:r>
            <a:endParaRPr lang="en-US" altLang="en-US" sz="4000" dirty="0" smtClean="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200" y="1016675"/>
            <a:ext cx="5257800" cy="2031325"/>
          </a:xfrm>
          <a:prstGeom prst="rect">
            <a:avLst/>
          </a:prstGeom>
        </p:spPr>
        <p:txBody>
          <a:bodyPr wrap="square">
            <a:spAutoFit/>
          </a:bodyPr>
          <a:lstStyle/>
          <a:p>
            <a:pPr marL="0" lvl="1" eaLnBrk="1" hangingPunct="1">
              <a:lnSpc>
                <a:spcPct val="90000"/>
              </a:lnSpc>
              <a:defRPr/>
            </a:pPr>
            <a:r>
              <a:rPr lang="en-US" sz="2800" dirty="0" smtClean="0"/>
              <a:t>The physical extent of blurring caused by an extended sources depends on the size of the source spot and the location of the object.</a:t>
            </a:r>
            <a:endParaRPr lang="en-US" sz="2800" dirty="0"/>
          </a:p>
        </p:txBody>
      </p:sp>
      <p:pic>
        <p:nvPicPr>
          <p:cNvPr id="13" name="Picture 2" descr="AAESKZI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898421"/>
            <a:ext cx="3733800" cy="59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encrypted-tbn3.gstatic.com/images?q=tbn:ANd9GcQ9uOcYejsJkrujV0dzPxfwwUmBWIKdBfvWIwaA0FAQ3xW68Izcs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554416" y="3389185"/>
            <a:ext cx="2520695" cy="18383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346286"/>
            <a:ext cx="2819400" cy="244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963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Extended </a:t>
            </a:r>
            <a:r>
              <a:rPr lang="en-US" altLang="en-US" sz="4000" dirty="0">
                <a:solidFill>
                  <a:schemeClr val="accent2"/>
                </a:solidFill>
              </a:rPr>
              <a:t>Sources Blurring</a:t>
            </a:r>
            <a:endParaRPr lang="en-US" altLang="en-US" sz="4000" dirty="0" smtClean="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200" y="914400"/>
            <a:ext cx="8936666" cy="480131"/>
          </a:xfrm>
          <a:prstGeom prst="rect">
            <a:avLst/>
          </a:prstGeom>
        </p:spPr>
        <p:txBody>
          <a:bodyPr wrap="square">
            <a:spAutoFit/>
          </a:bodyPr>
          <a:lstStyle/>
          <a:p>
            <a:pPr marL="0" lvl="1" eaLnBrk="1" hangingPunct="1">
              <a:lnSpc>
                <a:spcPct val="90000"/>
              </a:lnSpc>
              <a:defRPr/>
            </a:pPr>
            <a:r>
              <a:rPr lang="en-US" sz="2800" dirty="0" smtClean="0"/>
              <a:t>The image of point hole in the figure is given by.</a:t>
            </a:r>
            <a:endParaRPr lang="en-US" sz="2800" dirty="0"/>
          </a:p>
        </p:txBody>
      </p:sp>
      <p:pic>
        <p:nvPicPr>
          <p:cNvPr id="6" name="Picture 2" descr="AAESKZM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576" y="2743200"/>
            <a:ext cx="4908224"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685800" y="1600201"/>
                <a:ext cx="2588908" cy="8180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𝐷</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𝑧</m:t>
                          </m:r>
                        </m:num>
                        <m:den>
                          <m:r>
                            <a:rPr lang="en-US" sz="2800" b="0" i="1" smtClean="0">
                              <a:latin typeface="Cambria Math" panose="02040503050406030204" pitchFamily="18" charset="0"/>
                            </a:rPr>
                            <m:t>𝑧</m:t>
                          </m:r>
                        </m:den>
                      </m:f>
                      <m:r>
                        <a:rPr lang="en-US" sz="2800" b="0" i="1" smtClean="0">
                          <a:latin typeface="Cambria Math" panose="02040503050406030204" pitchFamily="18" charset="0"/>
                          <a:ea typeface="Cambria Math" panose="02040503050406030204" pitchFamily="18" charset="0"/>
                        </a:rPr>
                        <m:t>𝐷</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85800" y="1600201"/>
                <a:ext cx="2588908" cy="818044"/>
              </a:xfrm>
              <a:prstGeom prst="rect">
                <a:avLst/>
              </a:prstGeom>
              <a:blipFill rotWithShape="0">
                <a:blip r:embed="rId3"/>
                <a:stretch>
                  <a:fillRect/>
                </a:stretch>
              </a:blipFill>
            </p:spPr>
            <p:txBody>
              <a:bodyPr/>
              <a:lstStyle/>
              <a:p>
                <a:r>
                  <a:rPr lang="en-US">
                    <a:noFill/>
                  </a:rPr>
                  <a:t> </a:t>
                </a:r>
              </a:p>
            </p:txBody>
          </p:sp>
        </mc:Fallback>
      </mc:AlternateContent>
      <p:sp>
        <p:nvSpPr>
          <p:cNvPr id="8" name="Rectangle 7"/>
          <p:cNvSpPr/>
          <p:nvPr/>
        </p:nvSpPr>
        <p:spPr>
          <a:xfrm>
            <a:off x="76200" y="2503134"/>
            <a:ext cx="6041066" cy="480131"/>
          </a:xfrm>
          <a:prstGeom prst="rect">
            <a:avLst/>
          </a:prstGeom>
        </p:spPr>
        <p:txBody>
          <a:bodyPr wrap="square">
            <a:spAutoFit/>
          </a:bodyPr>
          <a:lstStyle/>
          <a:p>
            <a:pPr marL="0" lvl="1" eaLnBrk="1" hangingPunct="1">
              <a:lnSpc>
                <a:spcPct val="90000"/>
              </a:lnSpc>
              <a:defRPr/>
            </a:pPr>
            <a:r>
              <a:rPr lang="en-US" sz="2800" dirty="0" smtClean="0"/>
              <a:t>The source magnification is</a:t>
            </a:r>
            <a:endParaRPr lang="en-US" sz="2800" dirty="0"/>
          </a:p>
        </p:txBody>
      </p:sp>
      <mc:AlternateContent xmlns:mc="http://schemas.openxmlformats.org/markup-compatibility/2006" xmlns:a14="http://schemas.microsoft.com/office/drawing/2010/main">
        <mc:Choice Requires="a14">
          <p:sp>
            <p:nvSpPr>
              <p:cNvPr id="9" name="TextBox 8"/>
              <p:cNvSpPr txBox="1"/>
              <p:nvPr/>
            </p:nvSpPr>
            <p:spPr>
              <a:xfrm>
                <a:off x="540311" y="3068154"/>
                <a:ext cx="2588908" cy="8180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𝑧</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𝑧</m:t>
                          </m:r>
                        </m:num>
                        <m:den>
                          <m:r>
                            <a:rPr lang="en-US" sz="2800" b="0" i="1" smtClean="0">
                              <a:latin typeface="Cambria Math" panose="02040503050406030204" pitchFamily="18" charset="0"/>
                            </a:rPr>
                            <m:t>𝑧</m:t>
                          </m:r>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540311" y="3068154"/>
                <a:ext cx="2588908" cy="81804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5391" y="4091868"/>
                <a:ext cx="286972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𝑧</m:t>
                          </m:r>
                        </m:e>
                      </m:d>
                      <m:r>
                        <a:rPr lang="en-US" sz="2800" b="0" i="1" smtClean="0">
                          <a:latin typeface="Cambria Math" panose="02040503050406030204" pitchFamily="18" charset="0"/>
                        </a:rPr>
                        <m:t>=1−</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𝑧</m:t>
                      </m:r>
                      <m:r>
                        <a:rPr lang="en-US" sz="2800" b="0" i="1" smtClean="0">
                          <a:latin typeface="Cambria Math" panose="02040503050406030204" pitchFamily="18" charset="0"/>
                        </a:rPr>
                        <m:t>)</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45391" y="4091868"/>
                <a:ext cx="2869726" cy="430887"/>
              </a:xfrm>
              <a:prstGeom prst="rect">
                <a:avLst/>
              </a:prstGeom>
              <a:blipFill rotWithShape="0">
                <a:blip r:embed="rId5"/>
                <a:stretch>
                  <a:fillRect/>
                </a:stretch>
              </a:blipFill>
            </p:spPr>
            <p:txBody>
              <a:bodyPr/>
              <a:lstStyle/>
              <a:p>
                <a:r>
                  <a:rPr lang="en-US">
                    <a:noFill/>
                  </a:rPr>
                  <a:t> </a:t>
                </a:r>
              </a:p>
            </p:txBody>
          </p:sp>
        </mc:Fallback>
      </mc:AlternateContent>
      <p:sp>
        <p:nvSpPr>
          <p:cNvPr id="12" name="Rectangle 11"/>
          <p:cNvSpPr/>
          <p:nvPr/>
        </p:nvSpPr>
        <p:spPr>
          <a:xfrm>
            <a:off x="76200" y="4994801"/>
            <a:ext cx="4495800" cy="867930"/>
          </a:xfrm>
          <a:prstGeom prst="rect">
            <a:avLst/>
          </a:prstGeom>
        </p:spPr>
        <p:txBody>
          <a:bodyPr wrap="square">
            <a:spAutoFit/>
          </a:bodyPr>
          <a:lstStyle/>
          <a:p>
            <a:pPr marL="0" lvl="1" eaLnBrk="1" hangingPunct="1">
              <a:lnSpc>
                <a:spcPct val="90000"/>
              </a:lnSpc>
              <a:defRPr/>
            </a:pPr>
            <a:r>
              <a:rPr lang="en-US" sz="2800" i="1" dirty="0" smtClean="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z</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 </a:t>
            </a:r>
            <a:r>
              <a:rPr lang="en-US" sz="2800" dirty="0" smtClean="0"/>
              <a:t>depth-dependent </a:t>
            </a:r>
          </a:p>
          <a:p>
            <a:pPr marL="0" lvl="1" eaLnBrk="1" hangingPunct="1">
              <a:lnSpc>
                <a:spcPct val="90000"/>
              </a:lnSpc>
              <a:defRPr/>
            </a:pPr>
            <a:r>
              <a:rPr lang="en-US" sz="2800" dirty="0"/>
              <a:t> </a:t>
            </a:r>
            <a:r>
              <a:rPr lang="en-US" sz="2800" dirty="0" smtClean="0"/>
              <a:t>        (object) magnification</a:t>
            </a:r>
            <a:endParaRPr lang="en-US" sz="2800" dirty="0"/>
          </a:p>
        </p:txBody>
      </p:sp>
      <mc:AlternateContent xmlns:mc="http://schemas.openxmlformats.org/markup-compatibility/2006" xmlns:a14="http://schemas.microsoft.com/office/drawing/2010/main">
        <mc:Choice Requires="a14">
          <p:sp>
            <p:nvSpPr>
              <p:cNvPr id="13" name="TextBox 12"/>
              <p:cNvSpPr txBox="1"/>
              <p:nvPr/>
            </p:nvSpPr>
            <p:spPr>
              <a:xfrm>
                <a:off x="304800" y="6067759"/>
                <a:ext cx="387048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r>
                        <a:rPr lang="en-US" sz="2800" b="0" i="1" smtClean="0">
                          <a:latin typeface="Cambria Math" panose="02040503050406030204" pitchFamily="18" charset="0"/>
                        </a:rPr>
                        <m:t>𝑘𝑠</m:t>
                      </m:r>
                      <m:d>
                        <m:dPr>
                          <m:ctrlPr>
                            <a:rPr lang="el-GR" sz="2800" i="1" smtClean="0">
                              <a:latin typeface="Cambria Math" panose="02040503050406030204" pitchFamily="18" charset="0"/>
                              <a:ea typeface="Cambria Math" panose="02040503050406030204" pitchFamily="18" charset="0"/>
                            </a:rPr>
                          </m:ctrlPr>
                        </m:dPr>
                        <m:e>
                          <m:f>
                            <m:fPr>
                              <m:type m:val="lin"/>
                              <m:ctrlPr>
                                <a:rPr lang="el-GR"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 </m:t>
                          </m:r>
                          <m:f>
                            <m:fPr>
                              <m:type m:val="lin"/>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𝑦</m:t>
                              </m:r>
                            </m:num>
                            <m:den>
                              <m:r>
                                <a:rPr lang="en-US" sz="2800" b="0" i="1" smtClean="0">
                                  <a:latin typeface="Cambria Math" panose="02040503050406030204" pitchFamily="18" charset="0"/>
                                  <a:ea typeface="Cambria Math" panose="02040503050406030204" pitchFamily="18" charset="0"/>
                                </a:rPr>
                                <m:t>𝑚</m:t>
                              </m:r>
                            </m:den>
                          </m:f>
                        </m:e>
                      </m:d>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04800" y="6067759"/>
                <a:ext cx="3870488" cy="43088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30694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Extended Sources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200" y="914400"/>
            <a:ext cx="8936666" cy="480131"/>
          </a:xfrm>
          <a:prstGeom prst="rect">
            <a:avLst/>
          </a:prstGeom>
        </p:spPr>
        <p:txBody>
          <a:bodyPr wrap="square">
            <a:spAutoFit/>
          </a:bodyPr>
          <a:lstStyle/>
          <a:p>
            <a:pPr marL="0" lvl="1" eaLnBrk="1" hangingPunct="1">
              <a:lnSpc>
                <a:spcPct val="90000"/>
              </a:lnSpc>
              <a:defRPr/>
            </a:pPr>
            <a:r>
              <a:rPr lang="en-US" sz="2800" dirty="0" smtClean="0"/>
              <a:t>To find the constant </a:t>
            </a:r>
            <a:r>
              <a:rPr lang="en-US" sz="2800" i="1" dirty="0" smtClean="0">
                <a:latin typeface="Times New Roman" panose="02020603050405020304" pitchFamily="18" charset="0"/>
                <a:cs typeface="Times New Roman" panose="02020603050405020304" pitchFamily="18" charset="0"/>
              </a:rPr>
              <a:t>k</a:t>
            </a:r>
            <a:r>
              <a:rPr lang="en-US" sz="2800" dirty="0" smtClean="0"/>
              <a:t>, take the integral of both side.</a:t>
            </a:r>
            <a:endParaRPr lang="en-US" sz="2800" dirty="0"/>
          </a:p>
        </p:txBody>
      </p:sp>
      <p:sp>
        <p:nvSpPr>
          <p:cNvPr id="8" name="Rectangle 7"/>
          <p:cNvSpPr/>
          <p:nvPr/>
        </p:nvSpPr>
        <p:spPr>
          <a:xfrm>
            <a:off x="152400" y="3200400"/>
            <a:ext cx="8915400" cy="867930"/>
          </a:xfrm>
          <a:prstGeom prst="rect">
            <a:avLst/>
          </a:prstGeom>
        </p:spPr>
        <p:txBody>
          <a:bodyPr wrap="square">
            <a:spAutoFit/>
          </a:bodyPr>
          <a:lstStyle/>
          <a:p>
            <a:pPr marL="0" lvl="1" eaLnBrk="1" hangingPunct="1">
              <a:lnSpc>
                <a:spcPct val="90000"/>
              </a:lnSpc>
              <a:defRPr/>
            </a:pPr>
            <a:r>
              <a:rPr lang="en-US" sz="2800" dirty="0" smtClean="0"/>
              <a:t>Using Fourier transform for </a:t>
            </a:r>
            <a:r>
              <a:rPr lang="en-US" sz="2800" i="1" dirty="0" smtClean="0">
                <a:latin typeface="Times New Roman" panose="02020603050405020304" pitchFamily="18" charset="0"/>
                <a:cs typeface="Times New Roman" panose="02020603050405020304" pitchFamily="18" charset="0"/>
              </a:rPr>
              <a:t>u</a:t>
            </a:r>
            <a:r>
              <a:rPr lang="en-US" sz="2800" dirty="0" smtClean="0">
                <a:latin typeface="Times New Roman" panose="02020603050405020304" pitchFamily="18" charset="0"/>
                <a:cs typeface="Times New Roman" panose="02020603050405020304" pitchFamily="18" charset="0"/>
              </a:rPr>
              <a:t>=0</a:t>
            </a:r>
            <a:r>
              <a:rPr lang="en-US" sz="2800" dirty="0" smtClean="0"/>
              <a:t> and </a:t>
            </a:r>
            <a:r>
              <a:rPr lang="en-US" sz="2800" i="1" dirty="0" smtClean="0">
                <a:latin typeface="Times New Roman" panose="02020603050405020304" pitchFamily="18" charset="0"/>
                <a:cs typeface="Times New Roman" panose="02020603050405020304" pitchFamily="18" charset="0"/>
              </a:rPr>
              <a:t>v</a:t>
            </a:r>
            <a:r>
              <a:rPr lang="en-US" sz="2800" dirty="0" smtClean="0">
                <a:latin typeface="Times New Roman" panose="02020603050405020304" pitchFamily="18" charset="0"/>
                <a:cs typeface="Times New Roman" panose="02020603050405020304" pitchFamily="18" charset="0"/>
              </a:rPr>
              <a:t>=0</a:t>
            </a:r>
            <a:r>
              <a:rPr lang="en-US" sz="2800" dirty="0" smtClean="0"/>
              <a:t> and scaling property.</a:t>
            </a:r>
            <a:endParaRPr lang="en-US" sz="2800" dirty="0"/>
          </a:p>
        </p:txBody>
      </p:sp>
      <mc:AlternateContent xmlns:mc="http://schemas.openxmlformats.org/markup-compatibility/2006" xmlns:a14="http://schemas.microsoft.com/office/drawing/2010/main">
        <mc:Choice Requires="a14">
          <p:sp>
            <p:nvSpPr>
              <p:cNvPr id="13" name="TextBox 12"/>
              <p:cNvSpPr txBox="1"/>
              <p:nvPr/>
            </p:nvSpPr>
            <p:spPr>
              <a:xfrm>
                <a:off x="1676400" y="1600201"/>
                <a:ext cx="387048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r>
                        <a:rPr lang="en-US" sz="2800" b="0" i="1" smtClean="0">
                          <a:latin typeface="Cambria Math" panose="02040503050406030204" pitchFamily="18" charset="0"/>
                        </a:rPr>
                        <m:t>𝑘𝑠</m:t>
                      </m:r>
                      <m:d>
                        <m:dPr>
                          <m:ctrlPr>
                            <a:rPr lang="el-GR" sz="2800" i="1" smtClean="0">
                              <a:latin typeface="Cambria Math" panose="02040503050406030204" pitchFamily="18" charset="0"/>
                              <a:ea typeface="Cambria Math" panose="02040503050406030204" pitchFamily="18" charset="0"/>
                            </a:rPr>
                          </m:ctrlPr>
                        </m:dPr>
                        <m:e>
                          <m:f>
                            <m:fPr>
                              <m:type m:val="lin"/>
                              <m:ctrlPr>
                                <a:rPr lang="el-GR"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 </m:t>
                          </m:r>
                          <m:f>
                            <m:fPr>
                              <m:type m:val="lin"/>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𝑦</m:t>
                              </m:r>
                            </m:num>
                            <m:den>
                              <m:r>
                                <a:rPr lang="en-US" sz="2800" b="0" i="1" smtClean="0">
                                  <a:latin typeface="Cambria Math" panose="02040503050406030204" pitchFamily="18" charset="0"/>
                                  <a:ea typeface="Cambria Math" panose="02040503050406030204" pitchFamily="18" charset="0"/>
                                </a:rPr>
                                <m:t>𝑚</m:t>
                              </m:r>
                            </m:den>
                          </m:f>
                        </m:e>
                      </m:d>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76400" y="1600201"/>
                <a:ext cx="3870488" cy="4308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219200" y="2133600"/>
                <a:ext cx="5943600" cy="11301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2800" i="1" smtClean="0">
                              <a:latin typeface="Cambria Math" panose="02040503050406030204" pitchFamily="18" charset="0"/>
                            </a:rPr>
                          </m:ctrlPr>
                        </m:naryPr>
                        <m:sub/>
                        <m:sup/>
                        <m:e>
                          <m:r>
                            <a:rPr lang="en-US" sz="2800" i="1">
                              <a:latin typeface="Cambria Math" panose="02040503050406030204" pitchFamily="18" charset="0"/>
                            </a:rPr>
                            <m:t>𝑘𝑠</m:t>
                          </m:r>
                          <m:d>
                            <m:dPr>
                              <m:ctrlPr>
                                <a:rPr lang="el-GR" sz="2800" i="1">
                                  <a:latin typeface="Cambria Math" panose="02040503050406030204" pitchFamily="18" charset="0"/>
                                  <a:ea typeface="Cambria Math" panose="02040503050406030204" pitchFamily="18" charset="0"/>
                                </a:rPr>
                              </m:ctrlPr>
                            </m:dPr>
                            <m:e>
                              <m:f>
                                <m:fPr>
                                  <m:type m:val="lin"/>
                                  <m:ctrlPr>
                                    <a:rPr lang="el-GR"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𝑥</m:t>
                                  </m:r>
                                </m:num>
                                <m:den>
                                  <m:r>
                                    <a:rPr lang="en-US" sz="2800" i="1">
                                      <a:latin typeface="Cambria Math" panose="02040503050406030204" pitchFamily="18" charset="0"/>
                                      <a:ea typeface="Cambria Math" panose="02040503050406030204" pitchFamily="18" charset="0"/>
                                    </a:rPr>
                                    <m:t>𝑚</m:t>
                                  </m:r>
                                </m:den>
                              </m:f>
                              <m:r>
                                <a:rPr lang="en-US" sz="2800" i="1">
                                  <a:latin typeface="Cambria Math" panose="02040503050406030204" pitchFamily="18" charset="0"/>
                                  <a:ea typeface="Cambria Math" panose="02040503050406030204" pitchFamily="18" charset="0"/>
                                </a:rPr>
                                <m:t>, </m:t>
                              </m:r>
                              <m:f>
                                <m:fPr>
                                  <m:type m:val="lin"/>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𝑦</m:t>
                                  </m:r>
                                </m:num>
                                <m:den>
                                  <m:r>
                                    <a:rPr lang="en-US" sz="2800" i="1">
                                      <a:latin typeface="Cambria Math" panose="02040503050406030204" pitchFamily="18" charset="0"/>
                                      <a:ea typeface="Cambria Math" panose="02040503050406030204" pitchFamily="18" charset="0"/>
                                    </a:rPr>
                                    <m:t>𝑚</m:t>
                                  </m:r>
                                </m:den>
                              </m:f>
                            </m:e>
                          </m:d>
                          <m:r>
                            <a:rPr lang="en-US" sz="2800" i="1">
                              <a:latin typeface="Cambria Math" panose="02040503050406030204" pitchFamily="18" charset="0"/>
                              <a:ea typeface="Cambria Math" panose="02040503050406030204" pitchFamily="18" charset="0"/>
                            </a:rPr>
                            <m:t>𝑑𝑥𝑑𝑦</m:t>
                          </m:r>
                        </m:e>
                      </m:nary>
                      <m:r>
                        <a:rPr lang="en-US" sz="2800" b="0" i="1" smtClean="0">
                          <a:latin typeface="Cambria Math" panose="02040503050406030204" pitchFamily="18" charset="0"/>
                        </a:rPr>
                        <m:t>=</m:t>
                      </m:r>
                      <m:r>
                        <m:rPr>
                          <m:nor/>
                        </m:rPr>
                        <a:rPr lang="en-US" sz="2800" b="0" i="0" smtClean="0">
                          <a:latin typeface="Cambria Math" panose="02040503050406030204" pitchFamily="18" charset="0"/>
                        </a:rPr>
                        <m:t>constant</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219200" y="2133600"/>
                <a:ext cx="5943600" cy="113018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36456" y="4258058"/>
                <a:ext cx="4403888"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𝑧</m:t>
                          </m:r>
                        </m:e>
                      </m:d>
                      <m:r>
                        <a:rPr lang="en-US" sz="2800" b="0" i="1" smtClean="0">
                          <a:latin typeface="Cambria Math" panose="02040503050406030204" pitchFamily="18" charset="0"/>
                        </a:rPr>
                        <m:t>𝑆</m:t>
                      </m:r>
                      <m:r>
                        <a:rPr lang="en-US" sz="2800" b="0" i="1" smtClean="0">
                          <a:latin typeface="Cambria Math" panose="02040503050406030204" pitchFamily="18" charset="0"/>
                        </a:rPr>
                        <m:t>(0,0)=</m:t>
                      </m:r>
                      <m:r>
                        <m:rPr>
                          <m:nor/>
                        </m:rPr>
                        <a:rPr lang="en-US" sz="2800" b="0" i="0" smtClean="0">
                          <a:latin typeface="Cambria Math" panose="02040503050406030204" pitchFamily="18" charset="0"/>
                        </a:rPr>
                        <m:t>constant</m:t>
                      </m:r>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36456" y="4258058"/>
                <a:ext cx="4403888" cy="43088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43400" y="4067116"/>
                <a:ext cx="4403888" cy="8858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𝑚</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𝑧</m:t>
                          </m:r>
                          <m:r>
                            <a:rPr lang="en-US" sz="2800" b="0" i="1" smtClean="0">
                              <a:latin typeface="Cambria Math" panose="02040503050406030204" pitchFamily="18" charset="0"/>
                              <a:ea typeface="Cambria Math" panose="02040503050406030204" pitchFamily="18" charset="0"/>
                            </a:rPr>
                            <m:t>)</m:t>
                          </m:r>
                        </m:den>
                      </m:f>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343400" y="4067116"/>
                <a:ext cx="4403888" cy="88588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62000" y="4981811"/>
                <a:ext cx="5029200" cy="8093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1</m:t>
                          </m:r>
                        </m:num>
                        <m:den>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𝑚</m:t>
                              </m:r>
                            </m:e>
                            <m:sup>
                              <m:r>
                                <a:rPr lang="en-US" sz="2800" i="1">
                                  <a:latin typeface="Cambria Math" panose="02040503050406030204" pitchFamily="18" charset="0"/>
                                  <a:ea typeface="Cambria Math" panose="02040503050406030204" pitchFamily="18" charset="0"/>
                                </a:rPr>
                                <m:t>2</m:t>
                              </m:r>
                            </m:sup>
                          </m:sSup>
                        </m:den>
                      </m:f>
                      <m:r>
                        <a:rPr lang="en-US" sz="2800" b="0" i="1" smtClean="0">
                          <a:latin typeface="Cambria Math" panose="02040503050406030204" pitchFamily="18" charset="0"/>
                        </a:rPr>
                        <m:t>𝑠</m:t>
                      </m:r>
                      <m:d>
                        <m:dPr>
                          <m:ctrlPr>
                            <a:rPr lang="el-GR" sz="2800" i="1" smtClean="0">
                              <a:latin typeface="Cambria Math" panose="02040503050406030204" pitchFamily="18" charset="0"/>
                              <a:ea typeface="Cambria Math" panose="02040503050406030204" pitchFamily="18" charset="0"/>
                            </a:rPr>
                          </m:ctrlPr>
                        </m:dPr>
                        <m:e>
                          <m:f>
                            <m:fPr>
                              <m:type m:val="lin"/>
                              <m:ctrlPr>
                                <a:rPr lang="el-GR"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𝑚</m:t>
                              </m:r>
                            </m:den>
                          </m:f>
                          <m:r>
                            <a:rPr lang="en-US" sz="2800" b="0" i="1" smtClean="0">
                              <a:latin typeface="Cambria Math" panose="02040503050406030204" pitchFamily="18" charset="0"/>
                              <a:ea typeface="Cambria Math" panose="02040503050406030204" pitchFamily="18" charset="0"/>
                            </a:rPr>
                            <m:t>, </m:t>
                          </m:r>
                          <m:f>
                            <m:fPr>
                              <m:type m:val="lin"/>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𝑦</m:t>
                              </m:r>
                            </m:num>
                            <m:den>
                              <m:r>
                                <a:rPr lang="en-US" sz="2800" b="0" i="1" smtClean="0">
                                  <a:latin typeface="Cambria Math" panose="02040503050406030204" pitchFamily="18" charset="0"/>
                                  <a:ea typeface="Cambria Math" panose="02040503050406030204" pitchFamily="18" charset="0"/>
                                </a:rPr>
                                <m:t>𝑚</m:t>
                              </m:r>
                            </m:den>
                          </m:f>
                        </m:e>
                      </m:d>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62000" y="4981811"/>
                <a:ext cx="5029200" cy="809389"/>
              </a:xfrm>
              <a:prstGeom prst="rect">
                <a:avLst/>
              </a:prstGeom>
              <a:blipFill rotWithShape="1">
                <a:blip r:embed="rId6"/>
                <a:stretch>
                  <a:fillRect/>
                </a:stretch>
              </a:blipFill>
            </p:spPr>
            <p:txBody>
              <a:bodyPr/>
              <a:lstStyle/>
              <a:p>
                <a:r>
                  <a:rPr lang="en-US">
                    <a:noFill/>
                  </a:rPr>
                  <a:t> </a:t>
                </a:r>
              </a:p>
            </p:txBody>
          </p:sp>
        </mc:Fallback>
      </mc:AlternateContent>
      <p:sp>
        <p:nvSpPr>
          <p:cNvPr id="19" name="Rectangle 18"/>
          <p:cNvSpPr/>
          <p:nvPr/>
        </p:nvSpPr>
        <p:spPr>
          <a:xfrm>
            <a:off x="211056" y="5926254"/>
            <a:ext cx="8628144" cy="867930"/>
          </a:xfrm>
          <a:prstGeom prst="rect">
            <a:avLst/>
          </a:prstGeom>
        </p:spPr>
        <p:txBody>
          <a:bodyPr wrap="square">
            <a:spAutoFit/>
          </a:bodyPr>
          <a:lstStyle/>
          <a:p>
            <a:pPr marL="0" lvl="1" eaLnBrk="1" hangingPunct="1">
              <a:lnSpc>
                <a:spcPct val="90000"/>
              </a:lnSpc>
              <a:defRPr/>
            </a:pPr>
            <a:r>
              <a:rPr lang="en-US" sz="2800" dirty="0" smtClean="0"/>
              <a:t>The above equation is the image of a point hole located anywhere in the same z-plane. </a:t>
            </a:r>
            <a:endParaRPr lang="en-US" sz="2800"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3728" y="1600201"/>
            <a:ext cx="14287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36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719911"/>
          </a:xfrm>
        </p:spPr>
        <p:txBody>
          <a:bodyPr/>
          <a:lstStyle/>
          <a:p>
            <a:pPr eaLnBrk="1" hangingPunct="1"/>
            <a:r>
              <a:rPr lang="en-US" altLang="en-US" sz="4000" dirty="0" smtClean="0">
                <a:solidFill>
                  <a:schemeClr val="accent2"/>
                </a:solidFill>
              </a:rPr>
              <a:t>Extended Sources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200" y="914400"/>
            <a:ext cx="8936666" cy="2031325"/>
          </a:xfrm>
          <a:prstGeom prst="rect">
            <a:avLst/>
          </a:prstGeom>
        </p:spPr>
        <p:txBody>
          <a:bodyPr wrap="square">
            <a:spAutoFit/>
          </a:bodyPr>
          <a:lstStyle/>
          <a:p>
            <a:pPr marL="0" lvl="1" eaLnBrk="1" hangingPunct="1">
              <a:lnSpc>
                <a:spcPct val="90000"/>
              </a:lnSpc>
              <a:defRPr/>
            </a:pPr>
            <a:r>
              <a:rPr lang="en-US" sz="2800" dirty="0" smtClean="0"/>
              <a:t>A </a:t>
            </a:r>
            <a:r>
              <a:rPr lang="en-US" sz="2800" dirty="0" err="1" smtClean="0"/>
              <a:t>transmittivity</a:t>
            </a:r>
            <a:r>
              <a:rPr lang="en-US" sz="2800" dirty="0" smtClean="0"/>
              <a:t> function </a:t>
            </a:r>
            <a:r>
              <a:rPr lang="en-US" sz="2800" i="1" dirty="0" err="1" smtClean="0">
                <a:latin typeface="Times New Roman" panose="02020603050405020304" pitchFamily="18" charset="0"/>
                <a:cs typeface="Times New Roman" panose="02020603050405020304" pitchFamily="18" charset="0"/>
              </a:rPr>
              <a:t>t</a:t>
            </a:r>
            <a:r>
              <a:rPr lang="en-US" sz="2800" i="1" baseline="-25000" dirty="0" err="1" smtClean="0">
                <a:latin typeface="Times New Roman" panose="02020603050405020304" pitchFamily="18" charset="0"/>
                <a:cs typeface="Times New Roman" panose="02020603050405020304" pitchFamily="18" charset="0"/>
              </a:rPr>
              <a:t>z</a:t>
            </a:r>
            <a:r>
              <a:rPr lang="en-US" sz="2800"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x,y</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 </a:t>
            </a:r>
            <a:r>
              <a:rPr lang="en-US" sz="2800" dirty="0" smtClean="0"/>
              <a:t>can be considered as a collection of point holes. Using superposition the image equation with source effect is the convolution of the magnified object by the magnified and scaled source function.</a:t>
            </a:r>
            <a:endParaRPr lang="en-US" sz="2800" dirty="0"/>
          </a:p>
        </p:txBody>
      </p:sp>
      <mc:AlternateContent xmlns:mc="http://schemas.openxmlformats.org/markup-compatibility/2006" xmlns:a14="http://schemas.microsoft.com/office/drawing/2010/main">
        <mc:Choice Requires="a14">
          <p:sp>
            <p:nvSpPr>
              <p:cNvPr id="7" name="TextBox 6"/>
              <p:cNvSpPr txBox="1"/>
              <p:nvPr/>
            </p:nvSpPr>
            <p:spPr>
              <a:xfrm>
                <a:off x="533400" y="2797385"/>
                <a:ext cx="7618108" cy="8645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i="1">
                                  <a:latin typeface="Cambria Math" panose="02040503050406030204" pitchFamily="18" charset="0"/>
                                </a:rPr>
                              </m:ctrlPr>
                            </m:sSupPr>
                            <m:e>
                              <m:r>
                                <m:rPr>
                                  <m:nor/>
                                </m:rPr>
                                <a:rPr lang="en-US" sz="2800">
                                  <a:latin typeface="Cambria Math" panose="02040503050406030204" pitchFamily="18" charset="0"/>
                                </a:rPr>
                                <m:t>cos</m:t>
                              </m:r>
                            </m:e>
                            <m:sup>
                              <m:r>
                                <a:rPr lang="en-US" sz="2800" i="1">
                                  <a:latin typeface="Cambria Math" panose="02040503050406030204" pitchFamily="18" charset="0"/>
                                </a:rPr>
                                <m:t>3</m:t>
                              </m:r>
                            </m:sup>
                          </m:sSup>
                          <m:r>
                            <a:rPr lang="el-GR" sz="2800" i="1">
                              <a:latin typeface="Cambria Math" panose="02040503050406030204" pitchFamily="18" charset="0"/>
                              <a:ea typeface="Cambria Math" panose="02040503050406030204" pitchFamily="18" charset="0"/>
                            </a:rPr>
                            <m:t>𝜃</m:t>
                          </m:r>
                        </m:num>
                        <m:den>
                          <m:r>
                            <a:rPr lang="en-US" sz="2800" b="0" i="1" smtClean="0">
                              <a:latin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𝑑</m:t>
                              </m:r>
                            </m:e>
                            <m:sup>
                              <m:r>
                                <a:rPr lang="en-US" sz="2800" b="0" i="1" smtClean="0">
                                  <a:latin typeface="Cambria Math" panose="02040503050406030204" pitchFamily="18" charset="0"/>
                                  <a:ea typeface="Cambria Math" panose="02040503050406030204" pitchFamily="18" charset="0"/>
                                </a:rPr>
                                <m:t>2</m:t>
                              </m:r>
                            </m:sup>
                          </m:sSup>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𝑚</m:t>
                              </m:r>
                            </m:e>
                            <m:sup>
                              <m:r>
                                <a:rPr lang="en-US" sz="2800" b="0" i="1" smtClean="0">
                                  <a:latin typeface="Cambria Math" panose="02040503050406030204" pitchFamily="18" charset="0"/>
                                  <a:ea typeface="Cambria Math" panose="02040503050406030204" pitchFamily="18" charset="0"/>
                                </a:rPr>
                                <m:t>2</m:t>
                              </m:r>
                            </m:sup>
                          </m:sSup>
                        </m:den>
                      </m:f>
                      <m:sSub>
                        <m:sSubPr>
                          <m:ctrlPr>
                            <a:rPr lang="el-GR" sz="2800" i="1" smtClean="0">
                              <a:latin typeface="Cambria Math" panose="02040503050406030204" pitchFamily="18" charset="0"/>
                              <a:ea typeface="Cambria Math" panose="02040503050406030204" pitchFamily="18" charset="0"/>
                            </a:rPr>
                          </m:ctrlPr>
                        </m:sSubPr>
                        <m:e>
                          <m:r>
                            <m:rPr>
                              <m:nor/>
                            </m:rPr>
                            <a:rPr lang="en-US"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𝑠</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𝑚</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e>
                        <m:sub>
                          <m:r>
                            <a:rPr lang="en-US" sz="2800" b="0" i="1" smtClean="0">
                              <a:latin typeface="Cambria Math" panose="02040503050406030204" pitchFamily="18" charset="0"/>
                              <a:ea typeface="Cambria Math" panose="02040503050406030204" pitchFamily="18" charset="0"/>
                            </a:rPr>
                            <m:t>𝑧</m:t>
                          </m:r>
                        </m:sub>
                      </m:sSub>
                      <m:d>
                        <m:dPr>
                          <m:ctrlPr>
                            <a:rPr lang="el-GR" sz="2800" i="1" smtClean="0">
                              <a:latin typeface="Cambria Math" panose="02040503050406030204" pitchFamily="18" charset="0"/>
                              <a:ea typeface="Cambria Math" panose="02040503050406030204" pitchFamily="18" charset="0"/>
                            </a:rPr>
                          </m:ctrlPr>
                        </m:dPr>
                        <m:e>
                          <m:f>
                            <m:fPr>
                              <m:type m:val="lin"/>
                              <m:ctrlPr>
                                <a:rPr lang="el-GR"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𝑀</m:t>
                              </m:r>
                            </m:den>
                          </m:f>
                          <m:r>
                            <a:rPr lang="en-US" sz="2800" b="0" i="1" smtClean="0">
                              <a:latin typeface="Cambria Math" panose="02040503050406030204" pitchFamily="18" charset="0"/>
                              <a:ea typeface="Cambria Math" panose="02040503050406030204" pitchFamily="18" charset="0"/>
                            </a:rPr>
                            <m:t>, </m:t>
                          </m:r>
                          <m:f>
                            <m:fPr>
                              <m:type m:val="lin"/>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𝑦</m:t>
                              </m:r>
                            </m:num>
                            <m:den>
                              <m:r>
                                <a:rPr lang="en-US" sz="2800" b="0" i="1" smtClean="0">
                                  <a:latin typeface="Cambria Math" panose="02040503050406030204" pitchFamily="18" charset="0"/>
                                  <a:ea typeface="Cambria Math" panose="02040503050406030204" pitchFamily="18" charset="0"/>
                                </a:rPr>
                                <m:t>𝑀</m:t>
                              </m:r>
                            </m:den>
                          </m:f>
                        </m:e>
                      </m:d>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33400" y="2797385"/>
                <a:ext cx="7618108" cy="864596"/>
              </a:xfrm>
              <a:prstGeom prst="rect">
                <a:avLst/>
              </a:prstGeom>
              <a:blipFill rotWithShape="0">
                <a:blip r:embed="rId2"/>
                <a:stretch>
                  <a:fillRect/>
                </a:stretch>
              </a:blipFill>
            </p:spPr>
            <p:txBody>
              <a:bodyPr/>
              <a:lstStyle/>
              <a:p>
                <a:r>
                  <a:rPr lang="en-US">
                    <a:noFill/>
                  </a:rPr>
                  <a:t> </a:t>
                </a:r>
              </a:p>
            </p:txBody>
          </p:sp>
        </mc:Fallback>
      </mc:AlternateContent>
      <p:sp>
        <p:nvSpPr>
          <p:cNvPr id="8" name="Rectangle 7"/>
          <p:cNvSpPr/>
          <p:nvPr/>
        </p:nvSpPr>
        <p:spPr>
          <a:xfrm>
            <a:off x="93034" y="3780270"/>
            <a:ext cx="8919832" cy="867930"/>
          </a:xfrm>
          <a:prstGeom prst="rect">
            <a:avLst/>
          </a:prstGeom>
        </p:spPr>
        <p:txBody>
          <a:bodyPr wrap="square">
            <a:spAutoFit/>
          </a:bodyPr>
          <a:lstStyle/>
          <a:p>
            <a:pPr marL="0" lvl="1" eaLnBrk="1" hangingPunct="1">
              <a:lnSpc>
                <a:spcPct val="90000"/>
              </a:lnSpc>
              <a:defRPr/>
            </a:pPr>
            <a:r>
              <a:rPr lang="en-US" sz="2800" dirty="0" smtClean="0">
                <a:latin typeface="Times New Roman" panose="02020603050405020304" pitchFamily="18" charset="0"/>
                <a:cs typeface="Times New Roman" panose="02020603050405020304" pitchFamily="18" charset="0"/>
              </a:rPr>
              <a:t>4</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d</a:t>
            </a:r>
            <a:r>
              <a:rPr lang="en-US" sz="28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800" dirty="0" smtClean="0">
                <a:sym typeface="Symbol" panose="05050102010706020507" pitchFamily="18" charset="2"/>
              </a:rPr>
              <a:t>: loss of source intensity due to the inverse square law</a:t>
            </a:r>
          </a:p>
        </p:txBody>
      </p:sp>
      <p:sp>
        <p:nvSpPr>
          <p:cNvPr id="9" name="Rectangle 8"/>
          <p:cNvSpPr/>
          <p:nvPr/>
        </p:nvSpPr>
        <p:spPr>
          <a:xfrm>
            <a:off x="76200" y="4663314"/>
            <a:ext cx="8936666" cy="2142125"/>
          </a:xfrm>
          <a:prstGeom prst="rect">
            <a:avLst/>
          </a:prstGeom>
        </p:spPr>
        <p:txBody>
          <a:bodyPr wrap="square">
            <a:spAutoFit/>
          </a:bodyPr>
          <a:lstStyle/>
          <a:p>
            <a:pPr marL="0" lvl="1" eaLnBrk="1" hangingPunct="1">
              <a:lnSpc>
                <a:spcPct val="90000"/>
              </a:lnSpc>
              <a:defRPr/>
            </a:pPr>
            <a:r>
              <a:rPr lang="en-US" sz="2800" dirty="0" smtClean="0">
                <a:sym typeface="Symbol" panose="05050102010706020507" pitchFamily="18" charset="2"/>
              </a:rPr>
              <a:t>For </a:t>
            </a:r>
            <a:r>
              <a:rPr lang="en-US" sz="2800" dirty="0">
                <a:sym typeface="Symbol" panose="05050102010706020507" pitchFamily="18" charset="2"/>
              </a:rPr>
              <a:t>object close to the </a:t>
            </a:r>
            <a:r>
              <a:rPr lang="en-US" sz="2800" dirty="0" smtClean="0">
                <a:sym typeface="Symbol" panose="05050102010706020507" pitchFamily="18" charset="2"/>
              </a:rPr>
              <a:t>detector,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M</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800" dirty="0" smtClean="0">
                <a:sym typeface="Symbol" panose="05050102010706020507" pitchFamily="18" charset="2"/>
              </a:rPr>
              <a:t> and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m</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800" dirty="0" smtClean="0">
                <a:sym typeface="Symbol" panose="05050102010706020507" pitchFamily="18" charset="2"/>
              </a:rPr>
              <a:t>; the object will have unity magnification and will not be blurred by the source focal spot. </a:t>
            </a:r>
          </a:p>
          <a:p>
            <a:pPr marL="0" lvl="1" eaLnBrk="1" hangingPunct="1">
              <a:lnSpc>
                <a:spcPct val="90000"/>
              </a:lnSpc>
              <a:defRPr/>
            </a:pPr>
            <a:endParaRPr lang="en-US" sz="800" dirty="0">
              <a:sym typeface="Symbol" panose="05050102010706020507" pitchFamily="18" charset="2"/>
            </a:endParaRPr>
          </a:p>
          <a:p>
            <a:pPr marL="0" lvl="1" eaLnBrk="1" hangingPunct="1">
              <a:lnSpc>
                <a:spcPct val="90000"/>
              </a:lnSpc>
              <a:defRPr/>
            </a:pPr>
            <a:r>
              <a:rPr lang="en-US" sz="2800" dirty="0" smtClean="0">
                <a:solidFill>
                  <a:srgbClr val="3C38DC"/>
                </a:solidFill>
                <a:sym typeface="Symbol" panose="05050102010706020507" pitchFamily="18" charset="2"/>
              </a:rPr>
              <a:t>For these two reasons patient is put directly against the detector.</a:t>
            </a:r>
            <a:endParaRPr lang="en-US" sz="2800" dirty="0">
              <a:solidFill>
                <a:srgbClr val="3C38DC"/>
              </a:solidFill>
            </a:endParaRPr>
          </a:p>
        </p:txBody>
      </p:sp>
    </p:spTree>
    <p:extLst>
      <p:ext uri="{BB962C8B-B14F-4D97-AF65-F5344CB8AC3E}">
        <p14:creationId xmlns:p14="http://schemas.microsoft.com/office/powerpoint/2010/main" val="11315692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599" cy="838200"/>
          </a:xfrm>
        </p:spPr>
        <p:txBody>
          <a:bodyPr/>
          <a:lstStyle/>
          <a:p>
            <a:pPr eaLnBrk="1" hangingPunct="1"/>
            <a:r>
              <a:rPr lang="en-US" altLang="en-US" sz="3600" dirty="0">
                <a:solidFill>
                  <a:schemeClr val="accent2"/>
                </a:solidFill>
              </a:rPr>
              <a:t>Detector </a:t>
            </a:r>
            <a:r>
              <a:rPr lang="en-US" altLang="en-US" sz="3600" dirty="0" smtClean="0">
                <a:solidFill>
                  <a:schemeClr val="accent2"/>
                </a:solidFill>
              </a:rPr>
              <a:t>Thickness: Film-Screen </a:t>
            </a:r>
            <a:r>
              <a:rPr lang="en-US" altLang="en-US" sz="3600" dirty="0">
                <a:solidFill>
                  <a:schemeClr val="accent2"/>
                </a:solidFill>
              </a:rPr>
              <a:t>Blurring</a:t>
            </a:r>
            <a:endParaRPr lang="en-US" altLang="en-US" sz="3600" dirty="0" smtClean="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6200" y="1043869"/>
            <a:ext cx="8991600" cy="2142125"/>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The high energy x-ray photon is not absorbed efficiently by film, so phosphors is used to absorb it and release large number of lower-energy light photons. </a:t>
            </a:r>
          </a:p>
          <a:p>
            <a:pPr marL="0" lvl="1" eaLnBrk="1" hangingPunct="1">
              <a:lnSpc>
                <a:spcPct val="90000"/>
              </a:lnSpc>
              <a:defRPr/>
            </a:pPr>
            <a:endParaRPr lang="en-US" sz="800" dirty="0">
              <a:latin typeface="+mn-lt"/>
              <a:cs typeface="Times New Roman" panose="02020603050405020304" pitchFamily="18" charset="0"/>
            </a:endParaRPr>
          </a:p>
          <a:p>
            <a:pPr marL="0" lvl="1" eaLnBrk="1" hangingPunct="1">
              <a:lnSpc>
                <a:spcPct val="90000"/>
              </a:lnSpc>
              <a:defRPr/>
            </a:pPr>
            <a:r>
              <a:rPr lang="en-US" sz="2800" dirty="0" smtClean="0">
                <a:latin typeface="+mn-lt"/>
                <a:cs typeface="Times New Roman" panose="02020603050405020304" pitchFamily="18" charset="0"/>
              </a:rPr>
              <a:t>The light photons travel </a:t>
            </a:r>
            <a:r>
              <a:rPr lang="en-US" sz="2800" dirty="0" err="1" smtClean="0">
                <a:latin typeface="+mn-lt"/>
                <a:cs typeface="Times New Roman" panose="02020603050405020304" pitchFamily="18" charset="0"/>
              </a:rPr>
              <a:t>isotropically</a:t>
            </a:r>
            <a:r>
              <a:rPr lang="en-US" sz="2800" dirty="0" smtClean="0">
                <a:latin typeface="+mn-lt"/>
                <a:cs typeface="Times New Roman" panose="02020603050405020304" pitchFamily="18" charset="0"/>
              </a:rPr>
              <a:t> from the point where the x-ray was absorbed.</a:t>
            </a:r>
            <a:endParaRPr lang="en-US" sz="2800" dirty="0">
              <a:latin typeface="+mn-lt"/>
              <a:cs typeface="Times New Roman" panose="02020603050405020304" pitchFamily="18" charset="0"/>
            </a:endParaRPr>
          </a:p>
        </p:txBody>
      </p:sp>
      <p:pic>
        <p:nvPicPr>
          <p:cNvPr id="12" name="Picture 2" descr="AAESKZN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902454"/>
            <a:ext cx="3282903" cy="319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76200" y="5867400"/>
                <a:ext cx="8991599" cy="8737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𝑑</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i="1">
                                  <a:latin typeface="Cambria Math" panose="02040503050406030204" pitchFamily="18" charset="0"/>
                                </a:rPr>
                              </m:ctrlPr>
                            </m:sSupPr>
                            <m:e>
                              <m:r>
                                <m:rPr>
                                  <m:nor/>
                                </m:rPr>
                                <a:rPr lang="en-US" sz="2800">
                                  <a:latin typeface="Cambria Math" panose="02040503050406030204" pitchFamily="18" charset="0"/>
                                </a:rPr>
                                <m:t>cos</m:t>
                              </m:r>
                            </m:e>
                            <m:sup>
                              <m:r>
                                <a:rPr lang="en-US" sz="2800" i="1">
                                  <a:latin typeface="Cambria Math" panose="02040503050406030204" pitchFamily="18" charset="0"/>
                                </a:rPr>
                                <m:t>3</m:t>
                              </m:r>
                            </m:sup>
                          </m:sSup>
                          <m:r>
                            <a:rPr lang="el-GR" sz="2800" i="1">
                              <a:latin typeface="Cambria Math" panose="02040503050406030204" pitchFamily="18" charset="0"/>
                              <a:ea typeface="Cambria Math" panose="02040503050406030204" pitchFamily="18" charset="0"/>
                            </a:rPr>
                            <m:t>𝜃</m:t>
                          </m:r>
                        </m:num>
                        <m:den>
                          <m:r>
                            <a:rPr lang="en-US" sz="2800" b="0" i="1" smtClean="0">
                              <a:latin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𝑑</m:t>
                              </m:r>
                            </m:e>
                            <m:sup>
                              <m:r>
                                <a:rPr lang="en-US" sz="2800" b="0" i="1" smtClean="0">
                                  <a:latin typeface="Cambria Math" panose="02040503050406030204" pitchFamily="18" charset="0"/>
                                  <a:ea typeface="Cambria Math" panose="02040503050406030204" pitchFamily="18" charset="0"/>
                                </a:rPr>
                                <m:t>2</m:t>
                              </m:r>
                            </m:sup>
                          </m:sSup>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𝑚</m:t>
                              </m:r>
                            </m:e>
                            <m:sup>
                              <m:r>
                                <a:rPr lang="en-US" sz="2800" b="0" i="1" smtClean="0">
                                  <a:latin typeface="Cambria Math" panose="02040503050406030204" pitchFamily="18" charset="0"/>
                                  <a:ea typeface="Cambria Math" panose="02040503050406030204" pitchFamily="18" charset="0"/>
                                </a:rPr>
                                <m:t>2</m:t>
                              </m:r>
                            </m:sup>
                          </m:sSup>
                        </m:den>
                      </m:f>
                      <m:sSub>
                        <m:sSubPr>
                          <m:ctrlPr>
                            <a:rPr lang="el-GR" sz="2800" i="1" smtClean="0">
                              <a:latin typeface="Cambria Math" panose="02040503050406030204" pitchFamily="18" charset="0"/>
                              <a:ea typeface="Cambria Math" panose="02040503050406030204" pitchFamily="18" charset="0"/>
                            </a:rPr>
                          </m:ctrlPr>
                        </m:sSubPr>
                        <m:e>
                          <m:r>
                            <m:rPr>
                              <m:nor/>
                            </m:rPr>
                            <a:rPr lang="en-US"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𝑠</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 </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e>
                        <m:sub>
                          <m:r>
                            <a:rPr lang="en-US" sz="2800" b="0" i="1" smtClean="0">
                              <a:latin typeface="Cambria Math" panose="02040503050406030204" pitchFamily="18" charset="0"/>
                              <a:ea typeface="Cambria Math" panose="02040503050406030204" pitchFamily="18" charset="0"/>
                            </a:rPr>
                            <m:t>𝑧</m:t>
                          </m:r>
                        </m:sub>
                      </m:sSub>
                      <m:d>
                        <m:dPr>
                          <m:ctrlPr>
                            <a:rPr lang="el-GR" sz="2800" i="1" smtClean="0">
                              <a:latin typeface="Cambria Math" panose="02040503050406030204" pitchFamily="18" charset="0"/>
                              <a:ea typeface="Cambria Math" panose="02040503050406030204" pitchFamily="18" charset="0"/>
                            </a:rPr>
                          </m:ctrlPr>
                        </m:dPr>
                        <m:e>
                          <m:f>
                            <m:fPr>
                              <m:type m:val="lin"/>
                              <m:ctrlPr>
                                <a:rPr lang="el-GR"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𝑀</m:t>
                              </m:r>
                            </m:den>
                          </m:f>
                          <m:r>
                            <a:rPr lang="en-US" sz="2800" b="0" i="1" smtClean="0">
                              <a:latin typeface="Cambria Math" panose="02040503050406030204" pitchFamily="18" charset="0"/>
                              <a:ea typeface="Cambria Math" panose="02040503050406030204" pitchFamily="18" charset="0"/>
                            </a:rPr>
                            <m:t>, </m:t>
                          </m:r>
                          <m:f>
                            <m:fPr>
                              <m:type m:val="lin"/>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𝑦</m:t>
                              </m:r>
                            </m:num>
                            <m:den>
                              <m:r>
                                <a:rPr lang="en-US" sz="2800" b="0" i="1" smtClean="0">
                                  <a:latin typeface="Cambria Math" panose="02040503050406030204" pitchFamily="18" charset="0"/>
                                  <a:ea typeface="Cambria Math" panose="02040503050406030204" pitchFamily="18" charset="0"/>
                                </a:rPr>
                                <m:t>𝑀</m:t>
                              </m:r>
                            </m:den>
                          </m:f>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h</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76200" y="5867400"/>
                <a:ext cx="8991599" cy="873701"/>
              </a:xfrm>
              <a:prstGeom prst="rect">
                <a:avLst/>
              </a:prstGeom>
              <a:blipFill rotWithShape="0">
                <a:blip r:embed="rId3"/>
                <a:stretch>
                  <a:fillRect/>
                </a:stretch>
              </a:blipFill>
            </p:spPr>
            <p:txBody>
              <a:bodyPr/>
              <a:lstStyle/>
              <a:p>
                <a:r>
                  <a:rPr lang="en-US">
                    <a:noFill/>
                  </a:rPr>
                  <a:t> </a:t>
                </a:r>
              </a:p>
            </p:txBody>
          </p:sp>
        </mc:Fallback>
      </mc:AlternateContent>
      <p:sp>
        <p:nvSpPr>
          <p:cNvPr id="9" name="Rectangle 8"/>
          <p:cNvSpPr/>
          <p:nvPr/>
        </p:nvSpPr>
        <p:spPr>
          <a:xfrm>
            <a:off x="152400" y="3385673"/>
            <a:ext cx="5562600" cy="2031325"/>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The union of detected light photons form a “spot” on the film, which is effectively an impulse response to the x-ray “impulse”, </a:t>
            </a:r>
            <a:r>
              <a:rPr lang="en-US" sz="2800" i="1" dirty="0" smtClean="0">
                <a:latin typeface="Times New Roman" panose="02020603050405020304" pitchFamily="18" charset="0"/>
                <a:cs typeface="Times New Roman" panose="02020603050405020304" pitchFamily="18" charset="0"/>
              </a:rPr>
              <a:t>h</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x, y</a:t>
            </a:r>
            <a:r>
              <a:rPr lang="en-US" sz="2800" dirty="0" smtClean="0">
                <a:latin typeface="Times New Roman" panose="02020603050405020304" pitchFamily="18" charset="0"/>
                <a:cs typeface="Times New Roman" panose="02020603050405020304" pitchFamily="18" charset="0"/>
              </a:rPr>
              <a:t>)</a:t>
            </a:r>
            <a:r>
              <a:rPr lang="en-US" sz="2800" dirty="0" smtClean="0">
                <a:latin typeface="+mn-lt"/>
                <a:cs typeface="Times New Roman" panose="02020603050405020304" pitchFamily="18" charset="0"/>
              </a:rPr>
              <a:t>.</a:t>
            </a:r>
            <a:endParaRPr lang="en-US" sz="2800" dirty="0">
              <a:latin typeface="+mn-lt"/>
              <a:cs typeface="Times New Roman" panose="02020603050405020304" pitchFamily="18" charset="0"/>
            </a:endParaRPr>
          </a:p>
        </p:txBody>
      </p:sp>
    </p:spTree>
    <p:extLst>
      <p:ext uri="{BB962C8B-B14F-4D97-AF65-F5344CB8AC3E}">
        <p14:creationId xmlns:p14="http://schemas.microsoft.com/office/powerpoint/2010/main" val="35916242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3600" dirty="0">
                <a:solidFill>
                  <a:schemeClr val="accent2"/>
                </a:solidFill>
              </a:rPr>
              <a:t>Detector Thickness: Film-Screen Blurring</a:t>
            </a:r>
            <a:endParaRPr lang="en-US" altLang="en-US" sz="3600" dirty="0" smtClean="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2400" y="5486400"/>
            <a:ext cx="8839200" cy="1255728"/>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Thinner phosphor yields less film-screen blurring. However, thin screens do not stop as many x-rays, reducing the efficiency of the detector system.</a:t>
            </a:r>
            <a:endParaRPr lang="en-US" sz="2800" dirty="0">
              <a:latin typeface="+mn-lt"/>
              <a:cs typeface="Times New Roman" panose="02020603050405020304" pitchFamily="18" charset="0"/>
            </a:endParaRPr>
          </a:p>
        </p:txBody>
      </p:sp>
      <p:pic>
        <p:nvPicPr>
          <p:cNvPr id="12" name="Picture 2" descr="AAESKZN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599" y="2209800"/>
            <a:ext cx="3282903" cy="319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AESLDY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362200"/>
            <a:ext cx="4267200" cy="293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0" y="990600"/>
            <a:ext cx="8839200" cy="1255728"/>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The impulse response of a film-screen detector system is circularly symmetric. A modulation transfer function of a typical film-screen detector is shown below:</a:t>
            </a:r>
            <a:endParaRPr lang="en-US" sz="2800" dirty="0">
              <a:latin typeface="+mn-lt"/>
              <a:cs typeface="Times New Roman" panose="02020603050405020304" pitchFamily="18" charset="0"/>
            </a:endParaRPr>
          </a:p>
        </p:txBody>
      </p:sp>
    </p:spTree>
    <p:extLst>
      <p:ext uri="{BB962C8B-B14F-4D97-AF65-F5344CB8AC3E}">
        <p14:creationId xmlns:p14="http://schemas.microsoft.com/office/powerpoint/2010/main" val="317123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Instrumentation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2" descr="AAESLDV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819400"/>
            <a:ext cx="4818063" cy="400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52400" y="990600"/>
            <a:ext cx="883919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1" hangingPunct="1">
              <a:lnSpc>
                <a:spcPct val="90000"/>
              </a:lnSpc>
              <a:buFont typeface="Arial" panose="020B0604020202020204" pitchFamily="34" charset="0"/>
              <a:buChar char="•"/>
              <a:defRPr/>
            </a:pPr>
            <a:r>
              <a:rPr lang="en-US" altLang="en-US" dirty="0" smtClean="0"/>
              <a:t>X-Ray Tubes</a:t>
            </a:r>
          </a:p>
          <a:p>
            <a:pPr marL="457200" lvl="1" indent="-457200" eaLnBrk="1" hangingPunct="1">
              <a:lnSpc>
                <a:spcPct val="90000"/>
              </a:lnSpc>
              <a:buFont typeface="Arial" panose="020B0604020202020204" pitchFamily="34" charset="0"/>
              <a:buChar char="•"/>
              <a:defRPr/>
            </a:pPr>
            <a:r>
              <a:rPr lang="en-US" altLang="en-US" dirty="0" smtClean="0"/>
              <a:t>Filtration and Restriction</a:t>
            </a:r>
          </a:p>
          <a:p>
            <a:pPr marL="457200" lvl="1" indent="-457200" eaLnBrk="1" hangingPunct="1">
              <a:lnSpc>
                <a:spcPct val="90000"/>
              </a:lnSpc>
              <a:buFont typeface="Arial" panose="020B0604020202020204" pitchFamily="34" charset="0"/>
              <a:buChar char="•"/>
              <a:defRPr/>
            </a:pPr>
            <a:r>
              <a:rPr lang="en-US" altLang="en-US" dirty="0" smtClean="0"/>
              <a:t>Compensation Filters and Contrast Agents</a:t>
            </a:r>
          </a:p>
          <a:p>
            <a:pPr marL="457200" lvl="1" indent="-457200" eaLnBrk="1" hangingPunct="1">
              <a:lnSpc>
                <a:spcPct val="90000"/>
              </a:lnSpc>
              <a:buFont typeface="Arial" panose="020B0604020202020204" pitchFamily="34" charset="0"/>
              <a:buChar char="•"/>
              <a:defRPr/>
            </a:pPr>
            <a:r>
              <a:rPr lang="en-US" altLang="en-US" dirty="0" smtClean="0"/>
              <a:t>Grids, </a:t>
            </a:r>
            <a:r>
              <a:rPr lang="en-US" altLang="en-US" dirty="0" err="1" smtClean="0"/>
              <a:t>Airgaps</a:t>
            </a:r>
            <a:r>
              <a:rPr lang="en-US" altLang="en-US" dirty="0" smtClean="0"/>
              <a:t>, and Scanning Slits</a:t>
            </a:r>
          </a:p>
          <a:p>
            <a:pPr marL="457200" lvl="1" indent="-457200" eaLnBrk="1" hangingPunct="1">
              <a:lnSpc>
                <a:spcPct val="90000"/>
              </a:lnSpc>
              <a:buFont typeface="Arial" panose="020B0604020202020204" pitchFamily="34" charset="0"/>
              <a:buChar char="•"/>
              <a:defRPr/>
            </a:pPr>
            <a:r>
              <a:rPr lang="en-US" altLang="en-US" dirty="0" smtClean="0"/>
              <a:t>Film-Screen Detectors</a:t>
            </a:r>
          </a:p>
          <a:p>
            <a:pPr marL="457200" lvl="1" indent="-457200" eaLnBrk="1" hangingPunct="1">
              <a:lnSpc>
                <a:spcPct val="90000"/>
              </a:lnSpc>
              <a:buFont typeface="Arial" panose="020B0604020202020204" pitchFamily="34" charset="0"/>
              <a:buChar char="•"/>
              <a:defRPr/>
            </a:pPr>
            <a:r>
              <a:rPr lang="en-US" altLang="en-US" dirty="0" smtClean="0"/>
              <a:t>X-Ray Image Intensifiers</a:t>
            </a:r>
          </a:p>
          <a:p>
            <a:pPr marL="457200" lvl="1" indent="-457200" eaLnBrk="1" hangingPunct="1">
              <a:lnSpc>
                <a:spcPct val="90000"/>
              </a:lnSpc>
              <a:buFont typeface="Arial" panose="020B0604020202020204" pitchFamily="34" charset="0"/>
              <a:buChar char="•"/>
              <a:defRPr/>
            </a:pPr>
            <a:r>
              <a:rPr lang="en-US" altLang="en-US" dirty="0" smtClean="0"/>
              <a:t>Digital Radiography</a:t>
            </a:r>
          </a:p>
          <a:p>
            <a:pPr marL="457200" lvl="1" indent="-457200" eaLnBrk="1" hangingPunct="1">
              <a:lnSpc>
                <a:spcPct val="90000"/>
              </a:lnSpc>
              <a:buFont typeface="Arial" panose="020B0604020202020204" pitchFamily="34" charset="0"/>
              <a:buChar char="•"/>
              <a:defRPr/>
            </a:pPr>
            <a:r>
              <a:rPr lang="en-US" altLang="en-US" dirty="0" smtClean="0"/>
              <a:t>Mammography</a:t>
            </a:r>
          </a:p>
        </p:txBody>
      </p:sp>
    </p:spTree>
    <p:extLst>
      <p:ext uri="{BB962C8B-B14F-4D97-AF65-F5344CB8AC3E}">
        <p14:creationId xmlns:p14="http://schemas.microsoft.com/office/powerpoint/2010/main" val="14296584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3800" dirty="0" smtClean="0">
                <a:solidFill>
                  <a:schemeClr val="accent2"/>
                </a:solidFill>
              </a:rPr>
              <a:t>Film Characteristics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2400" y="2133600"/>
            <a:ext cx="8839200" cy="3333220"/>
          </a:xfrm>
          <a:prstGeom prst="rect">
            <a:avLst/>
          </a:prstGeom>
        </p:spPr>
        <p:txBody>
          <a:bodyPr wrap="square">
            <a:spAutoFit/>
          </a:bodyPr>
          <a:lstStyle/>
          <a:p>
            <a:pPr marL="274320" lvl="1" indent="-274320" eaLnBrk="1" hangingPunct="1">
              <a:lnSpc>
                <a:spcPct val="90000"/>
              </a:lnSpc>
              <a:buFont typeface="Arial" panose="020B0604020202020204" pitchFamily="34" charset="0"/>
              <a:buChar char="•"/>
              <a:defRPr/>
            </a:pPr>
            <a:r>
              <a:rPr lang="en-US" sz="2600" dirty="0" smtClean="0">
                <a:latin typeface="+mn-lt"/>
                <a:cs typeface="Times New Roman" panose="02020603050405020304" pitchFamily="18" charset="0"/>
              </a:rPr>
              <a:t>The x-ray photons produce light photons in the phosphors adjacent to the film.</a:t>
            </a:r>
          </a:p>
          <a:p>
            <a:pPr marL="274320" lvl="1" indent="-274320" eaLnBrk="1" hangingPunct="1">
              <a:lnSpc>
                <a:spcPct val="90000"/>
              </a:lnSpc>
              <a:buFont typeface="Arial" panose="020B0604020202020204" pitchFamily="34" charset="0"/>
              <a:buChar char="•"/>
              <a:defRPr/>
            </a:pPr>
            <a:r>
              <a:rPr lang="en-US" sz="2600" dirty="0" smtClean="0">
                <a:latin typeface="+mn-lt"/>
                <a:cs typeface="Times New Roman" panose="02020603050405020304" pitchFamily="18" charset="0"/>
              </a:rPr>
              <a:t>The light photons that are captured by the film produce a latent image.</a:t>
            </a:r>
          </a:p>
          <a:p>
            <a:pPr marL="274320" lvl="1" indent="-274320" eaLnBrk="1" hangingPunct="1">
              <a:lnSpc>
                <a:spcPct val="90000"/>
              </a:lnSpc>
              <a:buFont typeface="Arial" panose="020B0604020202020204" pitchFamily="34" charset="0"/>
              <a:buChar char="•"/>
              <a:defRPr/>
            </a:pPr>
            <a:r>
              <a:rPr lang="en-US" sz="2600" dirty="0" smtClean="0">
                <a:latin typeface="+mn-lt"/>
                <a:cs typeface="Times New Roman" panose="02020603050405020304" pitchFamily="18" charset="0"/>
              </a:rPr>
              <a:t>When the film is developed the latent image produces a blackening of the film.</a:t>
            </a:r>
          </a:p>
          <a:p>
            <a:pPr marL="274320" lvl="1" indent="-274320" eaLnBrk="1" hangingPunct="1">
              <a:lnSpc>
                <a:spcPct val="90000"/>
              </a:lnSpc>
              <a:buFont typeface="Arial" panose="020B0604020202020204" pitchFamily="34" charset="0"/>
              <a:buChar char="•"/>
              <a:defRPr/>
            </a:pPr>
            <a:r>
              <a:rPr lang="en-US" sz="2600" dirty="0" smtClean="0">
                <a:solidFill>
                  <a:srgbClr val="0000FF"/>
                </a:solidFill>
                <a:latin typeface="+mn-lt"/>
                <a:cs typeface="Times New Roman" panose="02020603050405020304" pitchFamily="18" charset="0"/>
              </a:rPr>
              <a:t>Optical density </a:t>
            </a:r>
            <a:r>
              <a:rPr lang="en-US" sz="2600" dirty="0" smtClean="0">
                <a:latin typeface="+mn-lt"/>
                <a:cs typeface="Times New Roman" panose="02020603050405020304" pitchFamily="18" charset="0"/>
              </a:rPr>
              <a:t>of a film is a characterization of the film transformation between exposure to light and the degree of blackening of the film. </a:t>
            </a:r>
            <a:endParaRPr lang="en-US" sz="2600" dirty="0">
              <a:latin typeface="+mn-lt"/>
              <a:cs typeface="Times New Roman" panose="02020603050405020304" pitchFamily="18" charset="0"/>
            </a:endParaRPr>
          </a:p>
        </p:txBody>
      </p:sp>
      <p:sp>
        <p:nvSpPr>
          <p:cNvPr id="14" name="TextBox 13"/>
          <p:cNvSpPr txBox="1"/>
          <p:nvPr/>
        </p:nvSpPr>
        <p:spPr>
          <a:xfrm>
            <a:off x="143582" y="5412938"/>
            <a:ext cx="8924218" cy="892552"/>
          </a:xfrm>
          <a:prstGeom prst="rect">
            <a:avLst/>
          </a:prstGeom>
          <a:noFill/>
        </p:spPr>
        <p:txBody>
          <a:bodyPr wrap="square" rtlCol="0">
            <a:spAutoFit/>
          </a:bodyPr>
          <a:lstStyle/>
          <a:p>
            <a:r>
              <a:rPr lang="en-US" sz="2600" dirty="0" smtClean="0">
                <a:solidFill>
                  <a:srgbClr val="0000FF"/>
                </a:solidFill>
              </a:rPr>
              <a:t>Optical </a:t>
            </a:r>
            <a:r>
              <a:rPr lang="en-US" sz="2600" dirty="0" err="1" smtClean="0">
                <a:solidFill>
                  <a:srgbClr val="0000FF"/>
                </a:solidFill>
              </a:rPr>
              <a:t>Transmissivity</a:t>
            </a:r>
            <a:r>
              <a:rPr lang="en-US" sz="2600" dirty="0" smtClean="0">
                <a:solidFill>
                  <a:srgbClr val="0000FF"/>
                </a:solidFill>
              </a:rPr>
              <a:t>: </a:t>
            </a:r>
            <a:r>
              <a:rPr lang="en-US" sz="2600" dirty="0" smtClean="0"/>
              <a:t>Fraction of light transmitted through the exposed film.</a:t>
            </a:r>
            <a:endParaRPr lang="en-US" sz="2600" dirty="0"/>
          </a:p>
        </p:txBody>
      </p:sp>
      <mc:AlternateContent xmlns:mc="http://schemas.openxmlformats.org/markup-compatibility/2006" xmlns:a14="http://schemas.microsoft.com/office/drawing/2010/main">
        <mc:Choice Requires="a14">
          <p:sp>
            <p:nvSpPr>
              <p:cNvPr id="15" name="TextBox 14"/>
              <p:cNvSpPr txBox="1"/>
              <p:nvPr/>
            </p:nvSpPr>
            <p:spPr>
              <a:xfrm>
                <a:off x="3726504" y="6027939"/>
                <a:ext cx="891783" cy="753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𝑡</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𝑖</m:t>
                              </m:r>
                            </m:sub>
                          </m:sSub>
                        </m:den>
                      </m:f>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726504" y="6027939"/>
                <a:ext cx="891783" cy="753861"/>
              </a:xfrm>
              <a:prstGeom prst="rect">
                <a:avLst/>
              </a:prstGeom>
              <a:blipFill rotWithShape="1">
                <a:blip r:embed="rId2"/>
                <a:stretch>
                  <a:fillRect/>
                </a:stretch>
              </a:blipFill>
            </p:spPr>
            <p:txBody>
              <a:bodyPr/>
              <a:lstStyle/>
              <a:p>
                <a:r>
                  <a:rPr lang="en-US">
                    <a:noFill/>
                  </a:rPr>
                  <a:t> </a:t>
                </a:r>
              </a:p>
            </p:txBody>
          </p:sp>
        </mc:Fallback>
      </mc:AlternateContent>
      <p:sp>
        <p:nvSpPr>
          <p:cNvPr id="2" name="Rectangle 1"/>
          <p:cNvSpPr/>
          <p:nvPr/>
        </p:nvSpPr>
        <p:spPr>
          <a:xfrm>
            <a:off x="152400" y="914400"/>
            <a:ext cx="8915400" cy="1172629"/>
          </a:xfrm>
          <a:prstGeom prst="rect">
            <a:avLst/>
          </a:prstGeom>
        </p:spPr>
        <p:txBody>
          <a:bodyPr wrap="square">
            <a:spAutoFit/>
          </a:bodyPr>
          <a:lstStyle/>
          <a:p>
            <a:pPr marL="0" lvl="1" eaLnBrk="1" hangingPunct="1">
              <a:lnSpc>
                <a:spcPct val="90000"/>
              </a:lnSpc>
              <a:defRPr/>
            </a:pPr>
            <a:r>
              <a:rPr lang="en-US" sz="2600" dirty="0">
                <a:cs typeface="Times New Roman" panose="02020603050405020304" pitchFamily="18" charset="0"/>
              </a:rPr>
              <a:t>The spatial resolution of film is significantly better than that of the intensifying screen; so, it is the film’s intensity transformation of importance for medical imaging.</a:t>
            </a:r>
          </a:p>
        </p:txBody>
      </p:sp>
    </p:spTree>
    <p:extLst>
      <p:ext uri="{BB962C8B-B14F-4D97-AF65-F5344CB8AC3E}">
        <p14:creationId xmlns:p14="http://schemas.microsoft.com/office/powerpoint/2010/main" val="687086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3800" dirty="0" smtClean="0">
                <a:solidFill>
                  <a:schemeClr val="accent2"/>
                </a:solidFill>
              </a:rPr>
              <a:t>H&amp;D Characteristic Curve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371600" y="2853166"/>
                <a:ext cx="2082750" cy="754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m:t>
                      </m:r>
                      <m:r>
                        <a:rPr lang="en-US" sz="2400" b="0" i="1" smtClean="0">
                          <a:latin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Γ</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m:rPr>
                              <m:nor/>
                            </m:rPr>
                            <a:rPr lang="en-US" sz="2400" b="0" i="0" smtClean="0">
                              <a:latin typeface="Cambria Math" panose="02040503050406030204" pitchFamily="18" charset="0"/>
                            </a:rPr>
                            <m:t>log</m:t>
                          </m:r>
                        </m:e>
                        <m:sub>
                          <m:r>
                            <m:rPr>
                              <m:nor/>
                            </m:rPr>
                            <a:rPr lang="en-US" sz="2400" b="0" i="0" smtClean="0">
                              <a:latin typeface="Cambria Math" panose="02040503050406030204" pitchFamily="18" charset="0"/>
                            </a:rPr>
                            <m:t>10</m:t>
                          </m:r>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𝑋</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sub>
                          </m:sSub>
                        </m:den>
                      </m:f>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371600" y="2853166"/>
                <a:ext cx="2082750" cy="754181"/>
              </a:xfrm>
              <a:prstGeom prst="rect">
                <a:avLst/>
              </a:prstGeom>
              <a:blipFill rotWithShape="1">
                <a:blip r:embed="rId2"/>
                <a:stretch>
                  <a:fillRect/>
                </a:stretch>
              </a:blipFill>
            </p:spPr>
            <p:txBody>
              <a:bodyPr/>
              <a:lstStyle/>
              <a:p>
                <a:r>
                  <a:rPr lang="en-US">
                    <a:noFill/>
                  </a:rPr>
                  <a:t> </a:t>
                </a:r>
              </a:p>
            </p:txBody>
          </p:sp>
        </mc:Fallback>
      </mc:AlternateContent>
      <p:sp>
        <p:nvSpPr>
          <p:cNvPr id="15" name="TextBox 14"/>
          <p:cNvSpPr txBox="1"/>
          <p:nvPr/>
        </p:nvSpPr>
        <p:spPr>
          <a:xfrm>
            <a:off x="152400" y="3733800"/>
            <a:ext cx="6114081" cy="1692771"/>
          </a:xfrm>
          <a:prstGeom prst="rect">
            <a:avLst/>
          </a:prstGeom>
          <a:noFill/>
        </p:spPr>
        <p:txBody>
          <a:bodyPr wrap="square" rtlCol="0">
            <a:spAutoFit/>
          </a:bodyPr>
          <a:lstStyle/>
          <a:p>
            <a:r>
              <a:rPr lang="en-US" sz="2400" dirty="0" smtClean="0">
                <a:solidFill>
                  <a:srgbClr val="0000FF"/>
                </a:solidFill>
                <a:sym typeface="Symbol" panose="05050102010706020507" pitchFamily="18" charset="2"/>
              </a:rPr>
              <a:t></a:t>
            </a:r>
            <a:r>
              <a:rPr lang="en-US" sz="2400" dirty="0" smtClean="0">
                <a:sym typeface="Symbol" panose="05050102010706020507" pitchFamily="18" charset="2"/>
              </a:rPr>
              <a:t>: </a:t>
            </a:r>
            <a:r>
              <a:rPr lang="en-US" sz="2400" dirty="0"/>
              <a:t>film </a:t>
            </a:r>
            <a:r>
              <a:rPr lang="en-US" sz="2400" dirty="0" smtClean="0"/>
              <a:t>gamma, slope of H&amp;D curve in the linear region.</a:t>
            </a:r>
          </a:p>
          <a:p>
            <a:endParaRPr lang="en-US" sz="800" dirty="0" smtClean="0"/>
          </a:p>
          <a:p>
            <a:r>
              <a:rPr lang="en-US" sz="2400" dirty="0" smtClean="0">
                <a:solidFill>
                  <a:srgbClr val="0000FF"/>
                </a:solidFill>
              </a:rPr>
              <a:t>X</a:t>
            </a:r>
            <a:r>
              <a:rPr lang="en-US" sz="2400" baseline="-25000" dirty="0" smtClean="0">
                <a:solidFill>
                  <a:srgbClr val="0000FF"/>
                </a:solidFill>
              </a:rPr>
              <a:t>0</a:t>
            </a:r>
            <a:r>
              <a:rPr lang="en-US" sz="2400" dirty="0" smtClean="0"/>
              <a:t>: exposure at which the linear region hits the horizontal axis (D=0)</a:t>
            </a:r>
            <a:endParaRPr lang="en-US" sz="2400" dirty="0"/>
          </a:p>
        </p:txBody>
      </p:sp>
      <p:sp>
        <p:nvSpPr>
          <p:cNvPr id="16" name="TextBox 15"/>
          <p:cNvSpPr txBox="1"/>
          <p:nvPr/>
        </p:nvSpPr>
        <p:spPr>
          <a:xfrm>
            <a:off x="76202" y="5493603"/>
            <a:ext cx="6324598" cy="830997"/>
          </a:xfrm>
          <a:prstGeom prst="rect">
            <a:avLst/>
          </a:prstGeom>
          <a:noFill/>
        </p:spPr>
        <p:txBody>
          <a:bodyPr wrap="square" rtlCol="0">
            <a:spAutoFit/>
          </a:bodyPr>
          <a:lstStyle/>
          <a:p>
            <a:r>
              <a:rPr lang="en-US" sz="2400" dirty="0" smtClean="0"/>
              <a:t>Increasing </a:t>
            </a:r>
            <a:r>
              <a:rPr lang="en-US" sz="2400" dirty="0">
                <a:solidFill>
                  <a:srgbClr val="0000FF"/>
                </a:solidFill>
                <a:sym typeface="Symbol" panose="05050102010706020507" pitchFamily="18" charset="2"/>
              </a:rPr>
              <a:t></a:t>
            </a:r>
            <a:r>
              <a:rPr lang="en-US" sz="2400" dirty="0">
                <a:solidFill>
                  <a:srgbClr val="3C38DC"/>
                </a:solidFill>
                <a:sym typeface="Symbol" panose="05050102010706020507" pitchFamily="18" charset="2"/>
              </a:rPr>
              <a:t> </a:t>
            </a:r>
            <a:r>
              <a:rPr lang="en-US" sz="2400" dirty="0" smtClean="0"/>
              <a:t>will increase contrast but reduce range of exposure at which H&amp;D is linear. </a:t>
            </a:r>
            <a:endParaRPr lang="en-US" sz="2400" dirty="0"/>
          </a:p>
        </p:txBody>
      </p:sp>
      <p:pic>
        <p:nvPicPr>
          <p:cNvPr id="9" name="Picture 2" descr="http://www.sprawls.org/ppmi2/FILMCON/FILMCON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91966"/>
            <a:ext cx="4618272" cy="25905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sprawls.org/ppmi2/FILMCON/FILMCON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799" y="3505200"/>
            <a:ext cx="2615965" cy="33108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6412468"/>
            <a:ext cx="6858000" cy="369332"/>
          </a:xfrm>
          <a:prstGeom prst="rect">
            <a:avLst/>
          </a:prstGeom>
        </p:spPr>
        <p:txBody>
          <a:bodyPr wrap="square">
            <a:spAutoFit/>
          </a:bodyPr>
          <a:lstStyle/>
          <a:p>
            <a:r>
              <a:rPr lang="en-US" dirty="0">
                <a:solidFill>
                  <a:srgbClr val="0000FF"/>
                </a:solidFill>
              </a:rPr>
              <a:t>http://www.sprawls.org/ppmi2/FILMCON/#CHAPTER CONTENTS</a:t>
            </a:r>
          </a:p>
        </p:txBody>
      </p:sp>
      <mc:AlternateContent xmlns:mc="http://schemas.openxmlformats.org/markup-compatibility/2006" xmlns:a14="http://schemas.microsoft.com/office/drawing/2010/main">
        <mc:Choice Requires="a14">
          <p:sp>
            <p:nvSpPr>
              <p:cNvPr id="3" name="Rectangle 2"/>
              <p:cNvSpPr/>
              <p:nvPr/>
            </p:nvSpPr>
            <p:spPr>
              <a:xfrm>
                <a:off x="7507027" y="914400"/>
                <a:ext cx="7636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𝑋</m:t>
                      </m:r>
                      <m:r>
                        <a:rPr lang="en-US" b="0" i="1" smtClean="0">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507027" y="914400"/>
                <a:ext cx="763606" cy="369332"/>
              </a:xfrm>
              <a:prstGeom prst="rect">
                <a:avLst/>
              </a:prstGeom>
              <a:blipFill rotWithShape="1">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641037" y="2438400"/>
                <a:ext cx="415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641037" y="2438400"/>
                <a:ext cx="415818"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289782" y="3581400"/>
                <a:ext cx="4158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6289782" y="3581400"/>
                <a:ext cx="41581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380938" y="6462110"/>
                <a:ext cx="76306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𝑋</m:t>
                      </m:r>
                      <m:r>
                        <a:rPr lang="en-US" b="0" i="1" smtClean="0">
                          <a:latin typeface="Cambria Math"/>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0</m:t>
                          </m:r>
                        </m:sub>
                      </m:sSub>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8380938" y="6462110"/>
                <a:ext cx="763061" cy="369332"/>
              </a:xfrm>
              <a:prstGeom prst="rect">
                <a:avLst/>
              </a:prstGeom>
              <a:blipFill rotWithShape="1">
                <a:blip r:embed="rId8"/>
                <a:stretch>
                  <a:fillRect b="-13115"/>
                </a:stretch>
              </a:blipFill>
            </p:spPr>
            <p:txBody>
              <a:bodyPr/>
              <a:lstStyle/>
              <a:p>
                <a:r>
                  <a:rPr lang="en-US">
                    <a:noFill/>
                  </a:rPr>
                  <a:t> </a:t>
                </a:r>
              </a:p>
            </p:txBody>
          </p:sp>
        </mc:Fallback>
      </mc:AlternateContent>
      <p:sp>
        <p:nvSpPr>
          <p:cNvPr id="19" name="TextBox 18"/>
          <p:cNvSpPr txBox="1"/>
          <p:nvPr/>
        </p:nvSpPr>
        <p:spPr>
          <a:xfrm>
            <a:off x="76202" y="985679"/>
            <a:ext cx="2743200" cy="523220"/>
          </a:xfrm>
          <a:prstGeom prst="rect">
            <a:avLst/>
          </a:prstGeom>
          <a:noFill/>
        </p:spPr>
        <p:txBody>
          <a:bodyPr wrap="square" rtlCol="0">
            <a:spAutoFit/>
          </a:bodyPr>
          <a:lstStyle/>
          <a:p>
            <a:r>
              <a:rPr lang="en-US" sz="2800" dirty="0" smtClean="0">
                <a:solidFill>
                  <a:srgbClr val="0000FF"/>
                </a:solidFill>
              </a:rPr>
              <a:t>Optical Density</a:t>
            </a:r>
            <a:endParaRPr lang="en-US" sz="2800" dirty="0">
              <a:solidFill>
                <a:srgbClr val="0000FF"/>
              </a:solidFill>
            </a:endParaRPr>
          </a:p>
        </p:txBody>
      </p:sp>
      <mc:AlternateContent xmlns:mc="http://schemas.openxmlformats.org/markup-compatibility/2006" xmlns:a14="http://schemas.microsoft.com/office/drawing/2010/main">
        <mc:Choice Requires="a14">
          <p:sp>
            <p:nvSpPr>
              <p:cNvPr id="20" name="TextBox 19"/>
              <p:cNvSpPr txBox="1"/>
              <p:nvPr/>
            </p:nvSpPr>
            <p:spPr>
              <a:xfrm>
                <a:off x="2667000" y="922604"/>
                <a:ext cx="1739643" cy="7537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nor/>
                            </m:rPr>
                            <a:rPr lang="en-US" sz="2400" b="0" i="0" smtClean="0">
                              <a:latin typeface="Cambria Math" panose="02040503050406030204" pitchFamily="18" charset="0"/>
                            </a:rPr>
                            <m:t>log</m:t>
                          </m:r>
                        </m:e>
                        <m:sub>
                          <m:r>
                            <m:rPr>
                              <m:nor/>
                            </m:rPr>
                            <a:rPr lang="en-US" sz="2400" b="0" i="0" smtClean="0">
                              <a:latin typeface="Cambria Math" panose="02040503050406030204" pitchFamily="18" charset="0"/>
                            </a:rPr>
                            <m:t>10</m:t>
                          </m:r>
                        </m:sub>
                      </m:sSub>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𝑖</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𝑡</m:t>
                              </m:r>
                            </m:sub>
                          </m:sSub>
                        </m:den>
                      </m:f>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667000" y="922604"/>
                <a:ext cx="1739643" cy="753796"/>
              </a:xfrm>
              <a:prstGeom prst="rect">
                <a:avLst/>
              </a:prstGeom>
              <a:blipFill rotWithShape="1">
                <a:blip r:embed="rId9"/>
                <a:stretch>
                  <a:fillRect/>
                </a:stretch>
              </a:blipFill>
            </p:spPr>
            <p:txBody>
              <a:bodyPr/>
              <a:lstStyle/>
              <a:p>
                <a:r>
                  <a:rPr lang="en-US">
                    <a:noFill/>
                  </a:rPr>
                  <a:t> </a:t>
                </a:r>
              </a:p>
            </p:txBody>
          </p:sp>
        </mc:Fallback>
      </mc:AlternateContent>
      <p:sp>
        <p:nvSpPr>
          <p:cNvPr id="21" name="TextBox 20"/>
          <p:cNvSpPr txBox="1"/>
          <p:nvPr/>
        </p:nvSpPr>
        <p:spPr>
          <a:xfrm>
            <a:off x="76200" y="1676400"/>
            <a:ext cx="4267200" cy="1200329"/>
          </a:xfrm>
          <a:prstGeom prst="rect">
            <a:avLst/>
          </a:prstGeom>
          <a:noFill/>
        </p:spPr>
        <p:txBody>
          <a:bodyPr wrap="square" rtlCol="0">
            <a:spAutoFit/>
          </a:bodyPr>
          <a:lstStyle/>
          <a:p>
            <a:r>
              <a:rPr lang="en-US" sz="2400" dirty="0" smtClean="0"/>
              <a:t>A relationship between x-ray exposure </a:t>
            </a:r>
            <a:r>
              <a:rPr lang="en-US" sz="2400" i="1" dirty="0" smtClean="0">
                <a:latin typeface="Times New Roman" panose="02020603050405020304" pitchFamily="18" charset="0"/>
                <a:cs typeface="Times New Roman" panose="02020603050405020304" pitchFamily="18" charset="0"/>
              </a:rPr>
              <a:t>X</a:t>
            </a:r>
            <a:r>
              <a:rPr lang="en-US" sz="2400" dirty="0" smtClean="0"/>
              <a:t> and the </a:t>
            </a:r>
            <a:r>
              <a:rPr lang="en-US" sz="2400" dirty="0"/>
              <a:t>o</a:t>
            </a:r>
            <a:r>
              <a:rPr lang="en-US" sz="2400" dirty="0" smtClean="0"/>
              <a:t>ptical </a:t>
            </a:r>
            <a:r>
              <a:rPr lang="en-US" sz="2400" dirty="0"/>
              <a:t>d</a:t>
            </a:r>
            <a:r>
              <a:rPr lang="en-US" sz="2400" dirty="0" smtClean="0"/>
              <a:t>ensity </a:t>
            </a:r>
            <a:r>
              <a:rPr lang="en-US" sz="2400" i="1" dirty="0" smtClean="0">
                <a:latin typeface="Times New Roman" panose="02020603050405020304" pitchFamily="18" charset="0"/>
                <a:cs typeface="Times New Roman" panose="02020603050405020304" pitchFamily="18" charset="0"/>
              </a:rPr>
              <a:t>D</a:t>
            </a:r>
            <a:r>
              <a:rPr lang="en-US" sz="2400" dirty="0"/>
              <a:t> </a:t>
            </a:r>
            <a:r>
              <a:rPr lang="en-US" sz="2400" dirty="0" smtClean="0"/>
              <a:t>is: </a:t>
            </a:r>
            <a:endParaRPr lang="en-US" sz="2400" dirty="0"/>
          </a:p>
        </p:txBody>
      </p:sp>
    </p:spTree>
    <p:extLst>
      <p:ext uri="{BB962C8B-B14F-4D97-AF65-F5344CB8AC3E}">
        <p14:creationId xmlns:p14="http://schemas.microsoft.com/office/powerpoint/2010/main" val="3490702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3800" dirty="0" smtClean="0">
                <a:solidFill>
                  <a:schemeClr val="accent2"/>
                </a:solidFill>
              </a:rPr>
              <a:t>H&amp;D Characteristic Curve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2" descr="AAESKZO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069671"/>
            <a:ext cx="4762500" cy="395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8600" y="5188803"/>
            <a:ext cx="8610600" cy="1200329"/>
          </a:xfrm>
          <a:prstGeom prst="rect">
            <a:avLst/>
          </a:prstGeom>
          <a:noFill/>
        </p:spPr>
        <p:txBody>
          <a:bodyPr wrap="square" rtlCol="0">
            <a:spAutoFit/>
          </a:bodyPr>
          <a:lstStyle/>
          <a:p>
            <a:r>
              <a:rPr lang="en-US" sz="2400" i="1" dirty="0" smtClean="0">
                <a:solidFill>
                  <a:srgbClr val="0000FF"/>
                </a:solidFill>
              </a:rPr>
              <a:t>Latitude</a:t>
            </a:r>
            <a:r>
              <a:rPr lang="en-US" sz="2400" dirty="0" smtClean="0"/>
              <a:t>: range of exposures over which the H&amp;D is linear.</a:t>
            </a:r>
          </a:p>
          <a:p>
            <a:r>
              <a:rPr lang="en-US" sz="2400" i="1" dirty="0" smtClean="0">
                <a:solidFill>
                  <a:srgbClr val="0000FF"/>
                </a:solidFill>
              </a:rPr>
              <a:t>Speed (film sensitivity)</a:t>
            </a:r>
            <a:r>
              <a:rPr lang="en-US" sz="2400" dirty="0" smtClean="0">
                <a:solidFill>
                  <a:srgbClr val="0000FF"/>
                </a:solidFill>
              </a:rPr>
              <a:t>: </a:t>
            </a:r>
            <a:r>
              <a:rPr lang="en-US" sz="2400" dirty="0" smtClean="0"/>
              <a:t>inverse of the exposure at which D=1+fog level. </a:t>
            </a:r>
            <a:endParaRPr lang="en-US" sz="2400" dirty="0"/>
          </a:p>
        </p:txBody>
      </p:sp>
    </p:spTree>
    <p:extLst>
      <p:ext uri="{BB962C8B-B14F-4D97-AF65-F5344CB8AC3E}">
        <p14:creationId xmlns:p14="http://schemas.microsoft.com/office/powerpoint/2010/main" val="18194610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Noise and Scattering</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6200" y="1043869"/>
            <a:ext cx="8991600" cy="2031325"/>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So far we considered only the effects of the x-ray source and the composition of the object. Here we will consider the detector ability to faithfully reproduce the incident intensity distribution. Also the discrete nature of photons arrival lead to fluctuations in the image.</a:t>
            </a:r>
          </a:p>
        </p:txBody>
      </p:sp>
      <p:sp>
        <p:nvSpPr>
          <p:cNvPr id="16" name="Rectangle 15"/>
          <p:cNvSpPr/>
          <p:nvPr/>
        </p:nvSpPr>
        <p:spPr>
          <a:xfrm>
            <a:off x="76200" y="3122474"/>
            <a:ext cx="5791200" cy="1754326"/>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A 1-D slice through the intensities on the detector will look like a </a:t>
            </a:r>
            <a:r>
              <a:rPr lang="en-US" sz="2800" b="1" i="1" dirty="0" err="1" smtClean="0">
                <a:latin typeface="Times New Roman" panose="02020603050405020304" pitchFamily="18" charset="0"/>
                <a:cs typeface="Times New Roman" panose="02020603050405020304" pitchFamily="18" charset="0"/>
              </a:rPr>
              <a:t>rect</a:t>
            </a:r>
            <a:r>
              <a:rPr lang="en-US" sz="2800" dirty="0" smtClean="0">
                <a:latin typeface="+mn-lt"/>
                <a:cs typeface="Times New Roman" panose="02020603050405020304" pitchFamily="18" charset="0"/>
              </a:rPr>
              <a:t> function shown in the figure. </a:t>
            </a:r>
            <a:endParaRPr lang="en-US" sz="2800" dirty="0">
              <a:latin typeface="+mn-lt"/>
              <a:cs typeface="Times New Roman" panose="02020603050405020304" pitchFamily="18" charset="0"/>
            </a:endParaRPr>
          </a:p>
          <a:p>
            <a:pPr marL="0" lvl="1" eaLnBrk="1" hangingPunct="1">
              <a:lnSpc>
                <a:spcPct val="90000"/>
              </a:lnSpc>
              <a:defRPr/>
            </a:pPr>
            <a:endParaRPr lang="en-US" sz="800" dirty="0" smtClean="0">
              <a:solidFill>
                <a:srgbClr val="3C38DC"/>
              </a:solidFill>
              <a:latin typeface="+mn-lt"/>
              <a:cs typeface="Times New Roman" panose="02020603050405020304" pitchFamily="18" charset="0"/>
            </a:endParaRPr>
          </a:p>
          <a:p>
            <a:pPr marL="0" lvl="1" eaLnBrk="1" hangingPunct="1">
              <a:lnSpc>
                <a:spcPct val="90000"/>
              </a:lnSpc>
              <a:defRPr/>
            </a:pPr>
            <a:r>
              <a:rPr lang="en-US" sz="2800" dirty="0" smtClean="0">
                <a:solidFill>
                  <a:srgbClr val="0000FF"/>
                </a:solidFill>
                <a:latin typeface="+mn-lt"/>
                <a:cs typeface="Times New Roman" panose="02020603050405020304" pitchFamily="18" charset="0"/>
              </a:rPr>
              <a:t>Local Contrast</a:t>
            </a:r>
          </a:p>
        </p:txBody>
      </p:sp>
      <mc:AlternateContent xmlns:mc="http://schemas.openxmlformats.org/markup-compatibility/2006" xmlns:a14="http://schemas.microsoft.com/office/drawing/2010/main">
        <mc:Choice Requires="a14">
          <p:sp>
            <p:nvSpPr>
              <p:cNvPr id="2" name="TextBox 1"/>
              <p:cNvSpPr txBox="1"/>
              <p:nvPr/>
            </p:nvSpPr>
            <p:spPr>
              <a:xfrm>
                <a:off x="286146" y="5029200"/>
                <a:ext cx="1771254" cy="879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286146" y="5029200"/>
                <a:ext cx="1771254" cy="87940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438400" y="5709974"/>
                <a:ext cx="3274486" cy="8822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rPr>
                        <m:t>SNR</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𝑏</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𝐶</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𝑏</m:t>
                              </m:r>
                            </m:sub>
                          </m:sSub>
                        </m:den>
                      </m:f>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438400" y="5709974"/>
                <a:ext cx="3274486" cy="882229"/>
              </a:xfrm>
              <a:prstGeom prst="rect">
                <a:avLst/>
              </a:prstGeom>
              <a:blipFill rotWithShape="1">
                <a:blip r:embed="rId4"/>
                <a:stretch>
                  <a:fillRect/>
                </a:stretch>
              </a:blipFill>
            </p:spPr>
            <p:txBody>
              <a:bodyPr/>
              <a:lstStyle/>
              <a:p>
                <a:r>
                  <a:rPr lang="en-US">
                    <a:noFill/>
                  </a:rPr>
                  <a:t> </a:t>
                </a:r>
              </a:p>
            </p:txBody>
          </p:sp>
        </mc:Fallback>
      </mc:AlternateContent>
      <p:pic>
        <p:nvPicPr>
          <p:cNvPr id="9" name="Picture 2" descr="AAESKZH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3048000"/>
            <a:ext cx="2293196" cy="177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AAESKZP0.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9304" y="4724399"/>
            <a:ext cx="2998496"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926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Signal to Noise Ratio (SNR)</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2" descr="AAESKZP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16" y="1733645"/>
            <a:ext cx="3581400" cy="245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06680" y="1018114"/>
            <a:ext cx="8884920" cy="867930"/>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The effective energy of photon arriving at the detector is </a:t>
            </a:r>
            <a:r>
              <a:rPr lang="en-US" sz="2800" i="1" dirty="0" err="1" smtClean="0">
                <a:latin typeface="Times New Roman" panose="02020603050405020304" pitchFamily="18" charset="0"/>
                <a:cs typeface="Times New Roman" panose="02020603050405020304" pitchFamily="18" charset="0"/>
              </a:rPr>
              <a:t>hv</a:t>
            </a:r>
            <a:r>
              <a:rPr lang="en-US" sz="2800" dirty="0" smtClean="0">
                <a:latin typeface="+mn-lt"/>
                <a:cs typeface="Times New Roman" panose="02020603050405020304" pitchFamily="18" charset="0"/>
              </a:rPr>
              <a:t>.</a:t>
            </a:r>
            <a:endParaRPr lang="en-US" sz="2800" dirty="0" smtClean="0">
              <a:solidFill>
                <a:srgbClr val="3C38DC"/>
              </a:solidFill>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1093398" y="1804198"/>
                <a:ext cx="1382045" cy="815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𝑁h𝑣</m:t>
                          </m:r>
                        </m:num>
                        <m:den>
                          <m:r>
                            <a:rPr lang="en-US" sz="2800" b="0" i="1" smtClean="0">
                              <a:latin typeface="Cambria Math" panose="02040503050406030204" pitchFamily="18" charset="0"/>
                            </a:rPr>
                            <m:t>𝐴</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093398" y="1804198"/>
                <a:ext cx="1382045" cy="81522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051811" y="3962400"/>
                <a:ext cx="2120389"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rPr>
                        <m:t>SNR</m:t>
                      </m:r>
                      <m:r>
                        <a:rPr lang="en-US" sz="2800" b="0" i="1" smtClean="0">
                          <a:latin typeface="Cambria Math" panose="02040503050406030204" pitchFamily="18" charset="0"/>
                        </a:rPr>
                        <m:t>=</m:t>
                      </m:r>
                      <m:r>
                        <a:rPr lang="en-US" sz="2800" b="0" i="1" smtClean="0">
                          <a:latin typeface="Cambria Math" panose="02040503050406030204" pitchFamily="18" charset="0"/>
                        </a:rPr>
                        <m:t>𝐶</m:t>
                      </m:r>
                      <m:rad>
                        <m:radPr>
                          <m:degHide m:val="on"/>
                          <m:ctrlPr>
                            <a:rPr lang="en-US" sz="2800" b="0" i="1" smtClean="0">
                              <a:latin typeface="Cambria Math" panose="02040503050406030204" pitchFamily="18" charset="0"/>
                            </a:rPr>
                          </m:ctrlPr>
                        </m:radPr>
                        <m:deg/>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𝑏</m:t>
                              </m:r>
                            </m:sub>
                          </m:sSub>
                        </m:e>
                      </m:rad>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051811" y="3962400"/>
                <a:ext cx="2120389" cy="521810"/>
              </a:xfrm>
              <a:prstGeom prst="rect">
                <a:avLst/>
              </a:prstGeom>
              <a:blipFill rotWithShape="0">
                <a:blip r:embed="rId4"/>
                <a:stretch>
                  <a:fillRect/>
                </a:stretch>
              </a:blipFill>
            </p:spPr>
            <p:txBody>
              <a:bodyPr/>
              <a:lstStyle/>
              <a:p>
                <a:r>
                  <a:rPr lang="en-US">
                    <a:noFill/>
                  </a:rPr>
                  <a:t> </a:t>
                </a:r>
              </a:p>
            </p:txBody>
          </p:sp>
        </mc:Fallback>
      </mc:AlternateContent>
      <p:sp>
        <p:nvSpPr>
          <p:cNvPr id="9" name="Rectangle 8"/>
          <p:cNvSpPr/>
          <p:nvPr/>
        </p:nvSpPr>
        <p:spPr>
          <a:xfrm>
            <a:off x="106680" y="2789670"/>
            <a:ext cx="5151120" cy="867930"/>
          </a:xfrm>
          <a:prstGeom prst="rect">
            <a:avLst/>
          </a:prstGeom>
        </p:spPr>
        <p:txBody>
          <a:bodyPr wrap="square">
            <a:spAutoFit/>
          </a:bodyPr>
          <a:lstStyle/>
          <a:p>
            <a:pPr marL="0" lvl="1" eaLnBrk="1" hangingPunct="1">
              <a:lnSpc>
                <a:spcPct val="90000"/>
              </a:lnSpc>
              <a:defRPr/>
            </a:pPr>
            <a:r>
              <a:rPr lang="en-US" sz="2800" i="1" dirty="0" smtClean="0">
                <a:latin typeface="Times New Roman" panose="02020603050405020304" pitchFamily="18" charset="0"/>
                <a:cs typeface="Times New Roman" panose="02020603050405020304" pitchFamily="18" charset="0"/>
              </a:rPr>
              <a:t>A</a:t>
            </a:r>
            <a:r>
              <a:rPr lang="en-US" sz="2800" dirty="0" smtClean="0">
                <a:latin typeface="+mn-lt"/>
                <a:cs typeface="Times New Roman" panose="02020603050405020304" pitchFamily="18" charset="0"/>
              </a:rPr>
              <a:t>: Area of detector or pixel</a:t>
            </a:r>
          </a:p>
          <a:p>
            <a:pPr marL="0" lvl="1" eaLnBrk="1" hangingPunct="1">
              <a:lnSpc>
                <a:spcPct val="90000"/>
              </a:lnSpc>
              <a:defRPr/>
            </a:pPr>
            <a:r>
              <a:rPr lang="en-US" sz="2800" i="1" dirty="0" err="1" smtClean="0">
                <a:latin typeface="Times New Roman" panose="02020603050405020304" pitchFamily="18" charset="0"/>
                <a:cs typeface="Times New Roman" panose="02020603050405020304" pitchFamily="18" charset="0"/>
              </a:rPr>
              <a:t>Δt</a:t>
            </a:r>
            <a:r>
              <a:rPr lang="en-US" sz="2800" dirty="0" smtClean="0">
                <a:latin typeface="+mn-lt"/>
                <a:cs typeface="Times New Roman" panose="02020603050405020304" pitchFamily="18" charset="0"/>
              </a:rPr>
              <a:t>: duration of the x-ray burst</a:t>
            </a:r>
          </a:p>
        </p:txBody>
      </p:sp>
      <mc:AlternateContent xmlns:mc="http://schemas.openxmlformats.org/markup-compatibility/2006" xmlns:a14="http://schemas.microsoft.com/office/drawing/2010/main">
        <mc:Choice Requires="a14">
          <p:sp>
            <p:nvSpPr>
              <p:cNvPr id="10" name="TextBox 9"/>
              <p:cNvSpPr txBox="1"/>
              <p:nvPr/>
            </p:nvSpPr>
            <p:spPr>
              <a:xfrm>
                <a:off x="3232013" y="1816167"/>
                <a:ext cx="1677832"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𝑏</m:t>
                              </m:r>
                            </m:sub>
                          </m:sSub>
                          <m:r>
                            <a:rPr lang="en-US" sz="2800" b="0" i="1" smtClean="0">
                              <a:latin typeface="Cambria Math" panose="02040503050406030204" pitchFamily="18" charset="0"/>
                            </a:rPr>
                            <m:t>h𝑣</m:t>
                          </m:r>
                        </m:num>
                        <m:den>
                          <m:r>
                            <a:rPr lang="en-US" sz="2800" b="0" i="1" smtClean="0">
                              <a:latin typeface="Cambria Math" panose="02040503050406030204" pitchFamily="18" charset="0"/>
                            </a:rPr>
                            <m:t>𝐴</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32013" y="1816167"/>
                <a:ext cx="1677832" cy="81804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9600" y="3733800"/>
                <a:ext cx="2610138" cy="105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𝑏</m:t>
                          </m:r>
                        </m:sub>
                        <m:sup>
                          <m:r>
                            <a:rPr lang="en-US" sz="2800" b="0" i="1" smtClean="0">
                              <a:latin typeface="Cambria Math" panose="02040503050406030204" pitchFamily="18" charset="0"/>
                            </a:rPr>
                            <m:t>2</m:t>
                          </m:r>
                        </m:sup>
                      </m:sSubSup>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𝑏</m:t>
                          </m:r>
                        </m:sub>
                      </m:sSub>
                      <m:sSup>
                        <m:sSupPr>
                          <m:ctrlPr>
                            <a:rPr lang="en-US" sz="2800" i="1" smtClean="0">
                              <a:latin typeface="Cambria Math" panose="02040503050406030204" pitchFamily="18" charset="0"/>
                            </a:rPr>
                          </m:ctrlPr>
                        </m:sSupPr>
                        <m:e>
                          <m:d>
                            <m:dPr>
                              <m:ctrlPr>
                                <a:rPr lang="en-US" sz="2800" i="1" smtClean="0">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h𝑣</m:t>
                                  </m:r>
                                </m:num>
                                <m:den>
                                  <m:r>
                                    <a:rPr lang="en-US" sz="2800" i="1">
                                      <a:latin typeface="Cambria Math" panose="02040503050406030204" pitchFamily="18" charset="0"/>
                                    </a:rPr>
                                    <m:t>𝐴</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𝑡</m:t>
                                  </m:r>
                                </m:den>
                              </m:f>
                            </m:e>
                          </m:d>
                        </m:e>
                        <m:sup>
                          <m:r>
                            <a:rPr lang="en-US" sz="2800" b="0" i="1" smtClean="0">
                              <a:latin typeface="Cambria Math" panose="02040503050406030204" pitchFamily="18" charset="0"/>
                            </a:rPr>
                            <m:t>2</m:t>
                          </m:r>
                        </m:sup>
                      </m:sSup>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09600" y="3733800"/>
                <a:ext cx="2610138" cy="1053237"/>
              </a:xfrm>
              <a:prstGeom prst="rect">
                <a:avLst/>
              </a:prstGeom>
              <a:blipFill rotWithShape="0">
                <a:blip r:embed="rId6"/>
                <a:stretch>
                  <a:fillRect/>
                </a:stretch>
              </a:blipFill>
            </p:spPr>
            <p:txBody>
              <a:bodyPr/>
              <a:lstStyle/>
              <a:p>
                <a:r>
                  <a:rPr lang="en-US">
                    <a:noFill/>
                  </a:rPr>
                  <a:t> </a:t>
                </a:r>
              </a:p>
            </p:txBody>
          </p:sp>
        </mc:Fallback>
      </mc:AlternateContent>
      <p:sp>
        <p:nvSpPr>
          <p:cNvPr id="13" name="Rectangle 12"/>
          <p:cNvSpPr/>
          <p:nvPr/>
        </p:nvSpPr>
        <p:spPr>
          <a:xfrm>
            <a:off x="76200" y="4826675"/>
            <a:ext cx="8991600" cy="2031325"/>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Contrast can be improved by changing the energy of the x-rays, introducing contrast agent. Number of photon can be increased by increasing the filament current, the duration of the x-ray pulse, area of detector element, or the energy of the x-ray.</a:t>
            </a:r>
          </a:p>
        </p:txBody>
      </p:sp>
    </p:spTree>
    <p:extLst>
      <p:ext uri="{BB962C8B-B14F-4D97-AF65-F5344CB8AC3E}">
        <p14:creationId xmlns:p14="http://schemas.microsoft.com/office/powerpoint/2010/main" val="3472245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Noise and Scattering</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 y="1018114"/>
            <a:ext cx="8991600" cy="480131"/>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A detailed expression of the SNR is</a:t>
            </a:r>
            <a:endParaRPr lang="en-US" sz="2800" dirty="0" smtClean="0">
              <a:solidFill>
                <a:srgbClr val="3C38DC"/>
              </a:solidFill>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6019800" y="976435"/>
                <a:ext cx="2786404"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3C38DC"/>
                          </a:solidFill>
                          <a:latin typeface="Cambria Math" panose="02040503050406030204" pitchFamily="18" charset="0"/>
                        </a:rPr>
                        <m:t>SNR</m:t>
                      </m:r>
                      <m:r>
                        <a:rPr lang="en-US" sz="2800" b="0" i="1" smtClean="0">
                          <a:solidFill>
                            <a:srgbClr val="3C38DC"/>
                          </a:solidFill>
                          <a:latin typeface="Cambria Math" panose="02040503050406030204" pitchFamily="18" charset="0"/>
                        </a:rPr>
                        <m:t>=</m:t>
                      </m:r>
                      <m:r>
                        <a:rPr lang="en-US" sz="2800" b="0" i="1" smtClean="0">
                          <a:solidFill>
                            <a:srgbClr val="3C38DC"/>
                          </a:solidFill>
                          <a:latin typeface="Cambria Math" panose="02040503050406030204" pitchFamily="18" charset="0"/>
                        </a:rPr>
                        <m:t>𝐶</m:t>
                      </m:r>
                      <m:rad>
                        <m:radPr>
                          <m:degHide m:val="on"/>
                          <m:ctrlPr>
                            <a:rPr lang="en-US" sz="2800" b="0" i="1" smtClean="0">
                              <a:solidFill>
                                <a:srgbClr val="3C38DC"/>
                              </a:solidFill>
                              <a:latin typeface="Cambria Math" panose="02040503050406030204" pitchFamily="18" charset="0"/>
                            </a:rPr>
                          </m:ctrlPr>
                        </m:radPr>
                        <m:deg/>
                        <m:e>
                          <m:r>
                            <m:rPr>
                              <m:sty m:val="p"/>
                            </m:rPr>
                            <a:rPr lang="el-GR" sz="2800" b="0" i="1" smtClean="0">
                              <a:solidFill>
                                <a:srgbClr val="3C38DC"/>
                              </a:solidFill>
                              <a:latin typeface="Cambria Math" panose="02040503050406030204" pitchFamily="18" charset="0"/>
                              <a:ea typeface="Cambria Math" panose="02040503050406030204" pitchFamily="18" charset="0"/>
                            </a:rPr>
                            <m:t>Φ</m:t>
                          </m:r>
                          <m:r>
                            <a:rPr lang="en-US" sz="2800" b="0" i="1" smtClean="0">
                              <a:solidFill>
                                <a:srgbClr val="3C38DC"/>
                              </a:solidFill>
                              <a:latin typeface="Cambria Math" panose="02040503050406030204" pitchFamily="18" charset="0"/>
                              <a:ea typeface="Cambria Math" panose="02040503050406030204" pitchFamily="18" charset="0"/>
                            </a:rPr>
                            <m:t>𝐴𝑅𝑡</m:t>
                          </m:r>
                          <m:r>
                            <a:rPr lang="en-US" sz="2800" b="0" i="1" smtClean="0">
                              <a:solidFill>
                                <a:srgbClr val="3C38DC"/>
                              </a:solidFill>
                              <a:latin typeface="Cambria Math" panose="02040503050406030204" pitchFamily="18" charset="0"/>
                              <a:ea typeface="Cambria Math" panose="02040503050406030204" pitchFamily="18" charset="0"/>
                            </a:rPr>
                            <m:t>𝜂</m:t>
                          </m:r>
                        </m:e>
                      </m:rad>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19800" y="976435"/>
                <a:ext cx="2786404" cy="52181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6200" y="1676400"/>
                <a:ext cx="8991600" cy="2031325"/>
              </a:xfrm>
              <a:prstGeom prst="rect">
                <a:avLst/>
              </a:prstGeom>
            </p:spPr>
            <p:txBody>
              <a:bodyPr wrap="square">
                <a:spAutoFit/>
              </a:bodyPr>
              <a:lstStyle/>
              <a:p>
                <a:pPr marL="0" lvl="1" eaLnBrk="1" hangingPunct="1">
                  <a:lnSpc>
                    <a:spcPct val="90000"/>
                  </a:lnSpc>
                  <a:defRPr/>
                </a:pPr>
                <a14:m>
                  <m:oMath xmlns:m="http://schemas.openxmlformats.org/officeDocument/2006/math">
                    <m:r>
                      <m:rPr>
                        <m:sty m:val="p"/>
                      </m:rPr>
                      <a:rPr lang="el-GR" sz="2800" i="1" smtClean="0">
                        <a:solidFill>
                          <a:schemeClr val="tx1"/>
                        </a:solidFill>
                        <a:latin typeface="Cambria Math" panose="02040503050406030204" pitchFamily="18" charset="0"/>
                        <a:ea typeface="Cambria Math" panose="02040503050406030204" pitchFamily="18" charset="0"/>
                      </a:rPr>
                      <m:t>Φ</m:t>
                    </m:r>
                  </m:oMath>
                </a14:m>
                <a:r>
                  <a:rPr lang="en-US" sz="2800" dirty="0" smtClean="0">
                    <a:solidFill>
                      <a:schemeClr val="tx1"/>
                    </a:solidFill>
                    <a:latin typeface="+mn-lt"/>
                    <a:cs typeface="Times New Roman" panose="02020603050405020304" pitchFamily="18" charset="0"/>
                  </a:rPr>
                  <a:t>: number of photons per Roentgen per cm</a:t>
                </a:r>
                <a:r>
                  <a:rPr lang="en-US" sz="2800" baseline="30000" dirty="0" smtClean="0">
                    <a:solidFill>
                      <a:schemeClr val="tx1"/>
                    </a:solidFill>
                    <a:latin typeface="+mn-lt"/>
                    <a:cs typeface="Times New Roman" panose="02020603050405020304" pitchFamily="18" charset="0"/>
                  </a:rPr>
                  <a:t>2</a:t>
                </a:r>
              </a:p>
              <a:p>
                <a:pPr marL="0" lvl="1" eaLnBrk="1" hangingPunct="1">
                  <a:lnSpc>
                    <a:spcPct val="90000"/>
                  </a:lnSpc>
                  <a:defRPr/>
                </a:pPr>
                <a:r>
                  <a:rPr lang="en-US" sz="2800" i="1" dirty="0" smtClean="0">
                    <a:solidFill>
                      <a:schemeClr val="tx1"/>
                    </a:solidFill>
                    <a:latin typeface="Times New Roman" panose="02020603050405020304" pitchFamily="18" charset="0"/>
                    <a:cs typeface="Times New Roman" panose="02020603050405020304" pitchFamily="18" charset="0"/>
                  </a:rPr>
                  <a:t>A</a:t>
                </a:r>
                <a:r>
                  <a:rPr lang="en-US" sz="2800" dirty="0" smtClean="0">
                    <a:solidFill>
                      <a:schemeClr val="tx1"/>
                    </a:solidFill>
                    <a:latin typeface="+mn-lt"/>
                    <a:cs typeface="Times New Roman" panose="02020603050405020304" pitchFamily="18" charset="0"/>
                  </a:rPr>
                  <a:t>: unit area</a:t>
                </a:r>
              </a:p>
              <a:p>
                <a:pPr marL="0" lvl="1" eaLnBrk="1" hangingPunct="1">
                  <a:lnSpc>
                    <a:spcPct val="90000"/>
                  </a:lnSpc>
                  <a:defRPr/>
                </a:pPr>
                <a:r>
                  <a:rPr lang="en-US" sz="2800" i="1" dirty="0" smtClean="0">
                    <a:solidFill>
                      <a:schemeClr val="tx1"/>
                    </a:solidFill>
                    <a:latin typeface="Times New Roman" panose="02020603050405020304" pitchFamily="18" charset="0"/>
                    <a:cs typeface="Times New Roman" panose="02020603050405020304" pitchFamily="18" charset="0"/>
                  </a:rPr>
                  <a:t>R</a:t>
                </a:r>
                <a:r>
                  <a:rPr lang="en-US" sz="2800" dirty="0" smtClean="0">
                    <a:solidFill>
                      <a:schemeClr val="tx1"/>
                    </a:solidFill>
                    <a:latin typeface="+mn-lt"/>
                    <a:cs typeface="Times New Roman" panose="02020603050405020304" pitchFamily="18" charset="0"/>
                  </a:rPr>
                  <a:t>: body’s radiation exposure in Roentgens</a:t>
                </a:r>
              </a:p>
              <a:p>
                <a:pPr marL="0" lvl="1" eaLnBrk="1" hangingPunct="1">
                  <a:lnSpc>
                    <a:spcPct val="90000"/>
                  </a:lnSpc>
                  <a:defRPr/>
                </a:pPr>
                <a:r>
                  <a:rPr lang="en-US" sz="2800" i="1" dirty="0">
                    <a:latin typeface="Times New Roman" panose="02020603050405020304" pitchFamily="18" charset="0"/>
                    <a:cs typeface="Times New Roman" panose="02020603050405020304" pitchFamily="18" charset="0"/>
                  </a:rPr>
                  <a:t>t</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mn-lt"/>
                    <a:cs typeface="Times New Roman" panose="02020603050405020304" pitchFamily="18" charset="0"/>
                  </a:rPr>
                  <a:t>: fraction of photons transmitted through the body</a:t>
                </a:r>
              </a:p>
              <a:p>
                <a:pPr marL="0" lvl="1" eaLnBrk="1" hangingPunct="1">
                  <a:lnSpc>
                    <a:spcPct val="90000"/>
                  </a:lnSpc>
                  <a:defRPr/>
                </a:pP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𝜂</m:t>
                    </m:r>
                  </m:oMath>
                </a14:m>
                <a:r>
                  <a:rPr lang="en-US" sz="2800" dirty="0" smtClean="0">
                    <a:solidFill>
                      <a:schemeClr val="tx1"/>
                    </a:solidFill>
                    <a:latin typeface="+mn-lt"/>
                    <a:cs typeface="Times New Roman" panose="02020603050405020304" pitchFamily="18" charset="0"/>
                  </a:rPr>
                  <a:t>: detector efficiency</a:t>
                </a:r>
              </a:p>
            </p:txBody>
          </p:sp>
        </mc:Choice>
        <mc:Fallback xmlns="">
          <p:sp>
            <p:nvSpPr>
              <p:cNvPr id="18" name="Rectangle 17"/>
              <p:cNvSpPr>
                <a:spLocks noRot="1" noChangeAspect="1" noMove="1" noResize="1" noEditPoints="1" noAdjustHandles="1" noChangeArrowheads="1" noChangeShapeType="1" noTextEdit="1"/>
              </p:cNvSpPr>
              <p:nvPr/>
            </p:nvSpPr>
            <p:spPr>
              <a:xfrm>
                <a:off x="76200" y="1676400"/>
                <a:ext cx="8991600" cy="2031325"/>
              </a:xfrm>
              <a:prstGeom prst="rect">
                <a:avLst/>
              </a:prstGeom>
              <a:blipFill rotWithShape="0">
                <a:blip r:embed="rId3"/>
                <a:stretch>
                  <a:fillRect l="-1424" t="-5105" b="-7508"/>
                </a:stretch>
              </a:blipFill>
            </p:spPr>
            <p:txBody>
              <a:bodyPr/>
              <a:lstStyle/>
              <a:p>
                <a:r>
                  <a:rPr lang="en-US">
                    <a:noFill/>
                  </a:rPr>
                  <a:t> </a:t>
                </a:r>
              </a:p>
            </p:txBody>
          </p:sp>
        </mc:Fallback>
      </mc:AlternateContent>
      <p:sp>
        <p:nvSpPr>
          <p:cNvPr id="19" name="Rectangle 18"/>
          <p:cNvSpPr/>
          <p:nvPr/>
        </p:nvSpPr>
        <p:spPr>
          <a:xfrm>
            <a:off x="15240" y="3810000"/>
            <a:ext cx="8991600" cy="867930"/>
          </a:xfrm>
          <a:prstGeom prst="rect">
            <a:avLst/>
          </a:prstGeom>
        </p:spPr>
        <p:txBody>
          <a:bodyPr wrap="square">
            <a:spAutoFit/>
          </a:bodyPr>
          <a:lstStyle/>
          <a:p>
            <a:pPr marL="0" lvl="1" eaLnBrk="1" hangingPunct="1">
              <a:lnSpc>
                <a:spcPct val="90000"/>
              </a:lnSpc>
              <a:defRPr/>
            </a:pPr>
            <a:r>
              <a:rPr lang="en-US" sz="2800" dirty="0" smtClean="0">
                <a:solidFill>
                  <a:srgbClr val="3C38DC"/>
                </a:solidFill>
                <a:latin typeface="+mn-lt"/>
                <a:cs typeface="Times New Roman" panose="02020603050405020304" pitchFamily="18" charset="0"/>
              </a:rPr>
              <a:t>Example</a:t>
            </a:r>
            <a:r>
              <a:rPr lang="en-US" sz="2800" dirty="0" smtClean="0">
                <a:latin typeface="+mn-lt"/>
                <a:cs typeface="Times New Roman" panose="02020603050405020304" pitchFamily="18" charset="0"/>
              </a:rPr>
              <a:t>: Consider the following parameters, which are from a typical chest x-ray:</a:t>
            </a:r>
            <a:endParaRPr lang="en-US" sz="2800" dirty="0" smtClean="0">
              <a:solidFill>
                <a:srgbClr val="3C38DC"/>
              </a:solidFill>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185396" y="4724400"/>
                <a:ext cx="8730004" cy="2031325"/>
              </a:xfrm>
              <a:prstGeom prst="rect">
                <a:avLst/>
              </a:prstGeom>
            </p:spPr>
            <p:txBody>
              <a:bodyPr wrap="square">
                <a:spAutoFit/>
              </a:bodyPr>
              <a:lstStyle/>
              <a:p>
                <a:pPr marL="0" lvl="1" eaLnBrk="1" hangingPunct="1">
                  <a:lnSpc>
                    <a:spcPct val="90000"/>
                  </a:lnSpc>
                  <a:defRPr/>
                </a:pPr>
                <a14:m>
                  <m:oMath xmlns:m="http://schemas.openxmlformats.org/officeDocument/2006/math">
                    <m:r>
                      <m:rPr>
                        <m:sty m:val="p"/>
                      </m:rPr>
                      <a:rPr lang="el-GR" sz="2800" i="1" smtClean="0">
                        <a:solidFill>
                          <a:schemeClr val="tx1"/>
                        </a:solidFill>
                        <a:latin typeface="Cambria Math" panose="02040503050406030204" pitchFamily="18" charset="0"/>
                        <a:ea typeface="Cambria Math" panose="02040503050406030204" pitchFamily="18" charset="0"/>
                      </a:rPr>
                      <m:t>Φ</m:t>
                    </m:r>
                  </m:oMath>
                </a14:m>
                <a:r>
                  <a:rPr lang="en-US" sz="2800" dirty="0" smtClean="0">
                    <a:solidFill>
                      <a:schemeClr val="tx1"/>
                    </a:solidFill>
                    <a:latin typeface="+mn-lt"/>
                    <a:cs typeface="Times New Roman" panose="02020603050405020304" pitchFamily="18" charset="0"/>
                  </a:rPr>
                  <a:t>= 637 x 10</a:t>
                </a:r>
                <a:r>
                  <a:rPr lang="en-US" sz="2800" baseline="30000" dirty="0" smtClean="0">
                    <a:solidFill>
                      <a:schemeClr val="tx1"/>
                    </a:solidFill>
                    <a:latin typeface="+mn-lt"/>
                    <a:cs typeface="Times New Roman" panose="02020603050405020304" pitchFamily="18" charset="0"/>
                  </a:rPr>
                  <a:t>6</a:t>
                </a:r>
                <a:r>
                  <a:rPr lang="en-US" sz="2800" dirty="0" smtClean="0">
                    <a:solidFill>
                      <a:schemeClr val="tx1"/>
                    </a:solidFill>
                    <a:latin typeface="+mn-lt"/>
                    <a:cs typeface="Times New Roman" panose="02020603050405020304" pitchFamily="18" charset="0"/>
                  </a:rPr>
                  <a:t> photons R</a:t>
                </a:r>
                <a:r>
                  <a:rPr lang="en-US" sz="2800" baseline="30000" dirty="0" smtClean="0">
                    <a:solidFill>
                      <a:schemeClr val="tx1"/>
                    </a:solidFill>
                    <a:latin typeface="+mn-lt"/>
                    <a:cs typeface="Times New Roman" panose="02020603050405020304" pitchFamily="18" charset="0"/>
                  </a:rPr>
                  <a:t>-1</a:t>
                </a:r>
                <a:r>
                  <a:rPr lang="en-US" sz="2800" dirty="0" smtClean="0">
                    <a:solidFill>
                      <a:schemeClr val="tx1"/>
                    </a:solidFill>
                    <a:latin typeface="+mn-lt"/>
                    <a:cs typeface="Times New Roman" panose="02020603050405020304" pitchFamily="18" charset="0"/>
                  </a:rPr>
                  <a:t>cm</a:t>
                </a:r>
                <a:r>
                  <a:rPr lang="en-US" sz="2800" baseline="30000" dirty="0" smtClean="0">
                    <a:solidFill>
                      <a:schemeClr val="tx1"/>
                    </a:solidFill>
                    <a:latin typeface="+mn-lt"/>
                    <a:cs typeface="Times New Roman" panose="02020603050405020304" pitchFamily="18" charset="0"/>
                  </a:rPr>
                  <a:t>-2 </a:t>
                </a:r>
                <a:r>
                  <a:rPr lang="en-US" sz="2800" baseline="30000" dirty="0">
                    <a:latin typeface="+mn-lt"/>
                    <a:cs typeface="Times New Roman" panose="02020603050405020304" pitchFamily="18" charset="0"/>
                  </a:rPr>
                  <a:t> </a:t>
                </a:r>
                <a:r>
                  <a:rPr lang="en-US" sz="2800" dirty="0" smtClean="0">
                    <a:latin typeface="+mn-lt"/>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R</a:t>
                </a:r>
                <a:r>
                  <a:rPr lang="en-US" sz="2800" dirty="0" smtClean="0">
                    <a:cs typeface="Times New Roman" panose="02020603050405020304" pitchFamily="18" charset="0"/>
                  </a:rPr>
                  <a:t> = 50 </a:t>
                </a:r>
                <a:r>
                  <a:rPr lang="en-US" sz="2800" dirty="0" err="1" smtClean="0">
                    <a:cs typeface="Times New Roman" panose="02020603050405020304" pitchFamily="18" charset="0"/>
                  </a:rPr>
                  <a:t>mR</a:t>
                </a:r>
                <a:r>
                  <a:rPr lang="en-US" sz="2800" dirty="0" smtClean="0">
                    <a:latin typeface="+mn-lt"/>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t</a:t>
                </a:r>
                <a:r>
                  <a:rPr lang="en-US" sz="2800" dirty="0" smtClean="0">
                    <a:latin typeface="+mn-lt"/>
                    <a:cs typeface="Times New Roman" panose="02020603050405020304" pitchFamily="18" charset="0"/>
                  </a:rPr>
                  <a:t> = 0.05         </a:t>
                </a:r>
                <a14:m>
                  <m:oMath xmlns:m="http://schemas.openxmlformats.org/officeDocument/2006/math">
                    <m:r>
                      <a:rPr lang="en-US" sz="2800" i="1">
                        <a:latin typeface="Cambria Math" panose="02040503050406030204" pitchFamily="18" charset="0"/>
                        <a:ea typeface="Cambria Math" panose="02040503050406030204" pitchFamily="18" charset="0"/>
                      </a:rPr>
                      <m:t>𝜂</m:t>
                    </m:r>
                  </m:oMath>
                </a14:m>
                <a:r>
                  <a:rPr lang="en-US" sz="2800" dirty="0" smtClean="0">
                    <a:latin typeface="+mn-lt"/>
                    <a:cs typeface="Times New Roman" panose="02020603050405020304" pitchFamily="18" charset="0"/>
                  </a:rPr>
                  <a:t>= 0.25 (25% efficiency)      </a:t>
                </a:r>
                <a:r>
                  <a:rPr lang="en-US" sz="2800" i="1" dirty="0" smtClean="0">
                    <a:latin typeface="Times New Roman" panose="02020603050405020304" pitchFamily="18" charset="0"/>
                    <a:cs typeface="Times New Roman" panose="02020603050405020304" pitchFamily="18" charset="0"/>
                  </a:rPr>
                  <a:t>A</a:t>
                </a:r>
                <a:r>
                  <a:rPr lang="en-US" sz="2800" dirty="0" smtClean="0">
                    <a:latin typeface="+mn-lt"/>
                    <a:cs typeface="Times New Roman" panose="02020603050405020304" pitchFamily="18" charset="0"/>
                  </a:rPr>
                  <a:t> = 1 mm</a:t>
                </a:r>
                <a:r>
                  <a:rPr lang="en-US" sz="2800" baseline="30000" dirty="0" smtClean="0">
                    <a:latin typeface="+mn-lt"/>
                    <a:cs typeface="Times New Roman" panose="02020603050405020304" pitchFamily="18" charset="0"/>
                  </a:rPr>
                  <a:t>2</a:t>
                </a:r>
                <a:endParaRPr lang="en-US" sz="2800" dirty="0" smtClean="0">
                  <a:latin typeface="+mn-lt"/>
                  <a:cs typeface="Times New Roman" panose="02020603050405020304" pitchFamily="18" charset="0"/>
                </a:endParaRPr>
              </a:p>
              <a:p>
                <a:pPr marL="0" lvl="1" eaLnBrk="1" hangingPunct="1">
                  <a:lnSpc>
                    <a:spcPct val="90000"/>
                  </a:lnSpc>
                  <a:defRPr/>
                </a:pPr>
                <a:endParaRPr lang="en-US" sz="2800" dirty="0" smtClean="0">
                  <a:cs typeface="Times New Roman" panose="02020603050405020304" pitchFamily="18" charset="0"/>
                </a:endParaRPr>
              </a:p>
              <a:p>
                <a:pPr marL="0" lvl="1" eaLnBrk="1" hangingPunct="1">
                  <a:lnSpc>
                    <a:spcPct val="90000"/>
                  </a:lnSpc>
                  <a:defRPr/>
                </a:pPr>
                <a:r>
                  <a:rPr lang="en-US" sz="2800" dirty="0" smtClean="0">
                    <a:cs typeface="Times New Roman" panose="02020603050405020304" pitchFamily="18" charset="0"/>
                  </a:rPr>
                  <a:t>What is the SNR of a lesion having 10% contrast, that is C = 0.1?  </a:t>
                </a:r>
                <a:r>
                  <a:rPr lang="en-US" sz="2800" dirty="0" smtClean="0">
                    <a:solidFill>
                      <a:srgbClr val="3C38DC"/>
                    </a:solidFill>
                    <a:cs typeface="Times New Roman" panose="02020603050405020304" pitchFamily="18" charset="0"/>
                  </a:rPr>
                  <a:t>SNR = 6.31 =&gt; 20Log(6.31) =16 dB</a:t>
                </a:r>
              </a:p>
            </p:txBody>
          </p:sp>
        </mc:Choice>
        <mc:Fallback xmlns="">
          <p:sp>
            <p:nvSpPr>
              <p:cNvPr id="20" name="Rectangle 19"/>
              <p:cNvSpPr>
                <a:spLocks noRot="1" noChangeAspect="1" noMove="1" noResize="1" noEditPoints="1" noAdjustHandles="1" noChangeArrowheads="1" noChangeShapeType="1" noTextEdit="1"/>
              </p:cNvSpPr>
              <p:nvPr/>
            </p:nvSpPr>
            <p:spPr>
              <a:xfrm>
                <a:off x="185396" y="4724400"/>
                <a:ext cx="8730004" cy="2031325"/>
              </a:xfrm>
              <a:prstGeom prst="rect">
                <a:avLst/>
              </a:prstGeom>
              <a:blipFill rotWithShape="1">
                <a:blip r:embed="rId4"/>
                <a:stretch>
                  <a:fillRect l="-1396" t="-5405" r="-1605" b="-7508"/>
                </a:stretch>
              </a:blipFill>
            </p:spPr>
            <p:txBody>
              <a:bodyPr/>
              <a:lstStyle/>
              <a:p>
                <a:r>
                  <a:rPr lang="en-US">
                    <a:noFill/>
                  </a:rPr>
                  <a:t> </a:t>
                </a:r>
              </a:p>
            </p:txBody>
          </p:sp>
        </mc:Fallback>
      </mc:AlternateContent>
    </p:spTree>
    <p:extLst>
      <p:ext uri="{BB962C8B-B14F-4D97-AF65-F5344CB8AC3E}">
        <p14:creationId xmlns:p14="http://schemas.microsoft.com/office/powerpoint/2010/main" val="32086190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1295400"/>
          </a:xfrm>
        </p:spPr>
        <p:txBody>
          <a:bodyPr/>
          <a:lstStyle/>
          <a:p>
            <a:pPr eaLnBrk="1" hangingPunct="1"/>
            <a:r>
              <a:rPr lang="en-US" altLang="en-US" sz="4000" dirty="0" smtClean="0">
                <a:solidFill>
                  <a:schemeClr val="accent2"/>
                </a:solidFill>
              </a:rPr>
              <a:t>Quantum Efficiency and Detective Quantum Efficiency</a:t>
            </a:r>
          </a:p>
        </p:txBody>
      </p:sp>
      <p:cxnSp>
        <p:nvCxnSpPr>
          <p:cNvPr id="11" name="Straight Connector 10"/>
          <p:cNvCxnSpPr/>
          <p:nvPr/>
        </p:nvCxnSpPr>
        <p:spPr>
          <a:xfrm>
            <a:off x="0" y="13716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2400" y="1447800"/>
            <a:ext cx="8942479" cy="2557623"/>
          </a:xfrm>
          <a:prstGeom prst="rect">
            <a:avLst/>
          </a:prstGeom>
        </p:spPr>
        <p:txBody>
          <a:bodyPr wrap="square">
            <a:spAutoFit/>
          </a:bodyPr>
          <a:lstStyle/>
          <a:p>
            <a:pPr marL="0" lvl="1" eaLnBrk="1" hangingPunct="1">
              <a:lnSpc>
                <a:spcPct val="90000"/>
              </a:lnSpc>
              <a:defRPr/>
            </a:pPr>
            <a:r>
              <a:rPr lang="en-US" sz="2800" dirty="0" smtClean="0">
                <a:solidFill>
                  <a:srgbClr val="3C38DC"/>
                </a:solidFill>
                <a:latin typeface="+mn-lt"/>
                <a:cs typeface="Times New Roman" panose="02020603050405020304" pitchFamily="18" charset="0"/>
              </a:rPr>
              <a:t>Quantum Efficiency (QE):</a:t>
            </a:r>
            <a:r>
              <a:rPr lang="en-US" sz="2800" dirty="0" smtClean="0">
                <a:latin typeface="+mn-lt"/>
                <a:cs typeface="Times New Roman" panose="02020603050405020304" pitchFamily="18" charset="0"/>
              </a:rPr>
              <a:t> is the probability that a single photon incident upon the detector will be detected.</a:t>
            </a:r>
            <a:endParaRPr lang="en-US" sz="2800" dirty="0" smtClean="0">
              <a:solidFill>
                <a:srgbClr val="3C38DC"/>
              </a:solidFill>
              <a:latin typeface="+mn-lt"/>
              <a:cs typeface="Times New Roman" panose="02020603050405020304" pitchFamily="18" charset="0"/>
            </a:endParaRPr>
          </a:p>
          <a:p>
            <a:pPr marL="0" lvl="1" eaLnBrk="1" hangingPunct="1">
              <a:lnSpc>
                <a:spcPct val="90000"/>
              </a:lnSpc>
              <a:defRPr/>
            </a:pPr>
            <a:endParaRPr lang="en-US" sz="1000" dirty="0">
              <a:solidFill>
                <a:srgbClr val="3C38DC"/>
              </a:solidFill>
              <a:latin typeface="+mn-lt"/>
              <a:cs typeface="Times New Roman" panose="02020603050405020304" pitchFamily="18" charset="0"/>
            </a:endParaRPr>
          </a:p>
          <a:p>
            <a:pPr marL="0" lvl="1" eaLnBrk="1" hangingPunct="1">
              <a:lnSpc>
                <a:spcPct val="90000"/>
              </a:lnSpc>
              <a:defRPr/>
            </a:pPr>
            <a:r>
              <a:rPr lang="en-US" sz="2800" dirty="0" smtClean="0">
                <a:solidFill>
                  <a:srgbClr val="3C38DC"/>
                </a:solidFill>
                <a:latin typeface="+mn-lt"/>
                <a:cs typeface="Times New Roman" panose="02020603050405020304" pitchFamily="18" charset="0"/>
              </a:rPr>
              <a:t>Detective quantum efficiency (DQE): </a:t>
            </a:r>
            <a:r>
              <a:rPr lang="en-US" sz="2800" dirty="0" smtClean="0">
                <a:latin typeface="+mn-lt"/>
                <a:cs typeface="Times New Roman" panose="02020603050405020304" pitchFamily="18" charset="0"/>
              </a:rPr>
              <a:t>is a better characterization of detector performance. It considers the transformation of SNR from a detector’s input to its output.</a:t>
            </a:r>
          </a:p>
        </p:txBody>
      </p:sp>
      <mc:AlternateContent xmlns:mc="http://schemas.openxmlformats.org/markup-compatibility/2006" xmlns:a14="http://schemas.microsoft.com/office/drawing/2010/main">
        <mc:Choice Requires="a14">
          <p:sp>
            <p:nvSpPr>
              <p:cNvPr id="2" name="TextBox 1"/>
              <p:cNvSpPr txBox="1"/>
              <p:nvPr/>
            </p:nvSpPr>
            <p:spPr>
              <a:xfrm>
                <a:off x="1524000" y="3897789"/>
                <a:ext cx="2576667" cy="902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latin typeface="Cambria Math" panose="02040503050406030204" pitchFamily="18" charset="0"/>
                        </a:rPr>
                        <m:t>DQE</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m:rPr>
                                          <m:nor/>
                                        </m:rPr>
                                        <a:rPr lang="en-US" sz="2400" b="0" i="0" smtClean="0">
                                          <a:latin typeface="Cambria Math" panose="02040503050406030204" pitchFamily="18" charset="0"/>
                                        </a:rPr>
                                        <m:t>SNR</m:t>
                                      </m:r>
                                    </m:e>
                                    <m:sub>
                                      <m:r>
                                        <m:rPr>
                                          <m:nor/>
                                        </m:rPr>
                                        <a:rPr lang="en-US" sz="2400" b="0" i="0" smtClean="0">
                                          <a:latin typeface="Cambria Math" panose="02040503050406030204" pitchFamily="18" charset="0"/>
                                        </a:rPr>
                                        <m:t>out</m:t>
                                      </m:r>
                                    </m:sub>
                                  </m:sSub>
                                </m:num>
                                <m:den>
                                  <m:sSub>
                                    <m:sSubPr>
                                      <m:ctrlPr>
                                        <a:rPr lang="en-US" sz="2400" b="0" i="1" smtClean="0">
                                          <a:latin typeface="Cambria Math" panose="02040503050406030204" pitchFamily="18" charset="0"/>
                                        </a:rPr>
                                      </m:ctrlPr>
                                    </m:sSubPr>
                                    <m:e>
                                      <m:r>
                                        <m:rPr>
                                          <m:nor/>
                                        </m:rPr>
                                        <a:rPr lang="en-US" sz="2400" b="0" i="0" smtClean="0">
                                          <a:latin typeface="Cambria Math" panose="02040503050406030204" pitchFamily="18" charset="0"/>
                                        </a:rPr>
                                        <m:t>SNR</m:t>
                                      </m:r>
                                    </m:e>
                                    <m:sub>
                                      <m:r>
                                        <m:rPr>
                                          <m:nor/>
                                        </m:rPr>
                                        <a:rPr lang="en-US" sz="2400" b="0" i="0" smtClean="0">
                                          <a:latin typeface="Cambria Math" panose="02040503050406030204" pitchFamily="18" charset="0"/>
                                        </a:rPr>
                                        <m:t>in</m:t>
                                      </m:r>
                                    </m:sub>
                                  </m:sSub>
                                </m:den>
                              </m:f>
                            </m:e>
                          </m:d>
                        </m:e>
                        <m:sup>
                          <m:r>
                            <a:rPr lang="en-US" sz="2400" b="0" i="1" smtClean="0">
                              <a:latin typeface="Cambria Math" panose="02040503050406030204" pitchFamily="18" charset="0"/>
                            </a:rPr>
                            <m:t>2</m:t>
                          </m:r>
                        </m:sup>
                      </m:sSup>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0" y="3897789"/>
                <a:ext cx="2576667" cy="902811"/>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152400" y="4985873"/>
            <a:ext cx="8915400" cy="1643527"/>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DQE can be viewed as a measure of the degradation in the SNR due to detection process. It also can be viewed as the </a:t>
            </a:r>
            <a:r>
              <a:rPr lang="en-US" sz="2800" dirty="0">
                <a:latin typeface="+mn-lt"/>
                <a:cs typeface="Times New Roman" panose="02020603050405020304" pitchFamily="18" charset="0"/>
              </a:rPr>
              <a:t>f</a:t>
            </a:r>
            <a:r>
              <a:rPr lang="en-US" sz="2800" dirty="0" smtClean="0">
                <a:latin typeface="+mn-lt"/>
                <a:cs typeface="Times New Roman" panose="02020603050405020304" pitchFamily="18" charset="0"/>
              </a:rPr>
              <a:t>raction of photons that are detected “correctly”. </a:t>
            </a:r>
          </a:p>
        </p:txBody>
      </p:sp>
    </p:spTree>
    <p:extLst>
      <p:ext uri="{BB962C8B-B14F-4D97-AF65-F5344CB8AC3E}">
        <p14:creationId xmlns:p14="http://schemas.microsoft.com/office/powerpoint/2010/main" val="24630829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Examples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200" y="1066800"/>
            <a:ext cx="8991600" cy="2031325"/>
          </a:xfrm>
          <a:prstGeom prst="rect">
            <a:avLst/>
          </a:prstGeom>
        </p:spPr>
        <p:txBody>
          <a:bodyPr wrap="square">
            <a:spAutoFit/>
          </a:bodyPr>
          <a:lstStyle/>
          <a:p>
            <a:pPr marL="0" lvl="1" eaLnBrk="1" hangingPunct="1">
              <a:lnSpc>
                <a:spcPct val="90000"/>
              </a:lnSpc>
              <a:defRPr/>
            </a:pPr>
            <a:r>
              <a:rPr lang="en-US" sz="2800" dirty="0" smtClean="0">
                <a:solidFill>
                  <a:srgbClr val="3C38DC"/>
                </a:solidFill>
                <a:latin typeface="+mn-lt"/>
                <a:cs typeface="Times New Roman" panose="02020603050405020304" pitchFamily="18" charset="0"/>
              </a:rPr>
              <a:t>Example</a:t>
            </a:r>
            <a:r>
              <a:rPr lang="en-US" sz="2800" dirty="0" smtClean="0">
                <a:latin typeface="+mn-lt"/>
                <a:cs typeface="Times New Roman" panose="02020603050405020304" pitchFamily="18" charset="0"/>
              </a:rPr>
              <a:t>: </a:t>
            </a:r>
          </a:p>
          <a:p>
            <a:pPr marL="0" lvl="1" eaLnBrk="1" hangingPunct="1">
              <a:lnSpc>
                <a:spcPct val="90000"/>
              </a:lnSpc>
              <a:defRPr/>
            </a:pPr>
            <a:r>
              <a:rPr lang="en-US" sz="2800" dirty="0" smtClean="0">
                <a:latin typeface="+mn-lt"/>
                <a:cs typeface="Times New Roman" panose="02020603050405020304" pitchFamily="18" charset="0"/>
              </a:rPr>
              <a:t>Consider a hypothetical detector having QE = 0.5 and the ability to perfectly localize every photon that is stopped by the detector.</a:t>
            </a:r>
          </a:p>
          <a:p>
            <a:pPr marL="0" lvl="1" eaLnBrk="1" hangingPunct="1">
              <a:lnSpc>
                <a:spcPct val="90000"/>
              </a:lnSpc>
              <a:defRPr/>
            </a:pPr>
            <a:r>
              <a:rPr lang="en-US" sz="2800" dirty="0" smtClean="0">
                <a:solidFill>
                  <a:srgbClr val="CC0000"/>
                </a:solidFill>
                <a:latin typeface="+mn-lt"/>
                <a:cs typeface="Times New Roman" panose="02020603050405020304" pitchFamily="18" charset="0"/>
              </a:rPr>
              <a:t>What is the DQE of this detector?</a:t>
            </a:r>
          </a:p>
        </p:txBody>
      </p:sp>
      <mc:AlternateContent xmlns:mc="http://schemas.openxmlformats.org/markup-compatibility/2006" xmlns:a14="http://schemas.microsoft.com/office/drawing/2010/main">
        <mc:Choice Requires="a14">
          <p:sp>
            <p:nvSpPr>
              <p:cNvPr id="9" name="Rectangle 8"/>
              <p:cNvSpPr/>
              <p:nvPr/>
            </p:nvSpPr>
            <p:spPr>
              <a:xfrm>
                <a:off x="76200" y="3461873"/>
                <a:ext cx="8991600" cy="2806922"/>
              </a:xfrm>
              <a:prstGeom prst="rect">
                <a:avLst/>
              </a:prstGeom>
            </p:spPr>
            <p:txBody>
              <a:bodyPr wrap="square">
                <a:spAutoFit/>
              </a:bodyPr>
              <a:lstStyle/>
              <a:p>
                <a:pPr marL="0" lvl="1" eaLnBrk="1" hangingPunct="1">
                  <a:lnSpc>
                    <a:spcPct val="90000"/>
                  </a:lnSpc>
                  <a:defRPr/>
                </a:pPr>
                <a:r>
                  <a:rPr lang="en-US" sz="2800" dirty="0" smtClean="0">
                    <a:solidFill>
                      <a:srgbClr val="3C38DC"/>
                    </a:solidFill>
                    <a:latin typeface="+mn-lt"/>
                    <a:cs typeface="Times New Roman" panose="02020603050405020304" pitchFamily="18" charset="0"/>
                  </a:rPr>
                  <a:t>Example</a:t>
                </a:r>
                <a:r>
                  <a:rPr lang="en-US" sz="2800" dirty="0" smtClean="0">
                    <a:latin typeface="+mn-lt"/>
                    <a:cs typeface="Times New Roman" panose="02020603050405020304" pitchFamily="18" charset="0"/>
                  </a:rPr>
                  <a:t>: </a:t>
                </a:r>
              </a:p>
              <a:p>
                <a:pPr marL="0" lvl="1" eaLnBrk="1" hangingPunct="1">
                  <a:lnSpc>
                    <a:spcPct val="90000"/>
                  </a:lnSpc>
                  <a:defRPr/>
                </a:pPr>
                <a:r>
                  <a:rPr lang="en-US" sz="2800" dirty="0" smtClean="0">
                    <a:latin typeface="+mn-lt"/>
                    <a:cs typeface="Times New Roman" panose="02020603050405020304" pitchFamily="18" charset="0"/>
                  </a:rPr>
                  <a:t>Suppose that an x-ray tube is set up to fire </a:t>
                </a:r>
                <a:r>
                  <a:rPr lang="en-US" sz="2800" i="1" dirty="0" smtClean="0">
                    <a:latin typeface="Times New Roman" panose="02020603050405020304" pitchFamily="18" charset="0"/>
                    <a:cs typeface="Times New Roman" panose="02020603050405020304" pitchFamily="18" charset="0"/>
                  </a:rPr>
                  <a:t>n</a:t>
                </a:r>
                <a:r>
                  <a:rPr lang="en-US" sz="2800" dirty="0" smtClean="0">
                    <a:latin typeface="+mn-lt"/>
                    <a:cs typeface="Times New Roman" panose="02020603050405020304" pitchFamily="18" charset="0"/>
                  </a:rPr>
                  <a:t> 10,000 photon bursts at a detector and the detector’s output </a:t>
                </a:r>
                <a:r>
                  <a:rPr lang="en-US" sz="2800" i="1" dirty="0" smtClean="0">
                    <a:latin typeface="Times New Roman" panose="02020603050405020304" pitchFamily="18" charset="0"/>
                    <a:cs typeface="Times New Roman" panose="02020603050405020304" pitchFamily="18" charset="0"/>
                  </a:rPr>
                  <a:t>x</a:t>
                </a:r>
                <a:r>
                  <a:rPr lang="en-US" sz="2800" dirty="0" smtClean="0">
                    <a:latin typeface="+mn-lt"/>
                    <a:cs typeface="Times New Roman" panose="02020603050405020304" pitchFamily="18" charset="0"/>
                  </a:rPr>
                  <a:t> is recorded as </a:t>
                </a:r>
                <a:r>
                  <a:rPr lang="en-US" sz="2800" i="1" dirty="0" smtClean="0">
                    <a:latin typeface="Times New Roman" panose="02020603050405020304" pitchFamily="18" charset="0"/>
                    <a:cs typeface="Times New Roman" panose="02020603050405020304" pitchFamily="18" charset="0"/>
                  </a:rPr>
                  <a:t>x</a:t>
                </a:r>
                <a:r>
                  <a:rPr lang="en-US" sz="2800" i="1" baseline="-25000" dirty="0" smtClean="0">
                    <a:latin typeface="Times New Roman" panose="02020603050405020304" pitchFamily="18" charset="0"/>
                    <a:cs typeface="Times New Roman" panose="02020603050405020304" pitchFamily="18" charset="0"/>
                  </a:rPr>
                  <a:t>i</a:t>
                </a:r>
                <a:r>
                  <a:rPr lang="en-US" sz="2800" dirty="0" smtClean="0">
                    <a:latin typeface="+mn-lt"/>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i</a:t>
                </a:r>
                <a:r>
                  <a:rPr lang="en-US" sz="2800" dirty="0" smtClean="0">
                    <a:latin typeface="+mn-lt"/>
                    <a:cs typeface="Times New Roman" panose="02020603050405020304" pitchFamily="18" charset="0"/>
                  </a:rPr>
                  <a:t> =1, 2, .., </a:t>
                </a:r>
                <a:r>
                  <a:rPr lang="en-US" sz="2800" i="1" dirty="0" smtClean="0">
                    <a:latin typeface="Times New Roman" panose="02020603050405020304" pitchFamily="18" charset="0"/>
                    <a:cs typeface="Times New Roman" panose="02020603050405020304" pitchFamily="18" charset="0"/>
                  </a:rPr>
                  <a:t>n</a:t>
                </a:r>
                <a:r>
                  <a:rPr lang="en-US" sz="2800" dirty="0" smtClean="0">
                    <a:latin typeface="+mn-lt"/>
                    <a:cs typeface="Times New Roman" panose="02020603050405020304" pitchFamily="18" charset="0"/>
                  </a:rPr>
                  <a:t>. Suppose that the mean and variance of {</a:t>
                </a:r>
                <a:r>
                  <a:rPr lang="en-US" sz="2800" i="1" dirty="0" smtClean="0">
                    <a:latin typeface="Times New Roman" panose="02020603050405020304" pitchFamily="18" charset="0"/>
                    <a:cs typeface="Times New Roman" panose="02020603050405020304" pitchFamily="18" charset="0"/>
                  </a:rPr>
                  <a:t>x</a:t>
                </a:r>
                <a:r>
                  <a:rPr lang="en-US" sz="2800" i="1" baseline="-25000" dirty="0" smtClean="0">
                    <a:latin typeface="Times New Roman" panose="02020603050405020304" pitchFamily="18" charset="0"/>
                    <a:cs typeface="Times New Roman" panose="02020603050405020304" pitchFamily="18" charset="0"/>
                  </a:rPr>
                  <a:t>i</a:t>
                </a:r>
                <a:r>
                  <a:rPr lang="en-US" sz="2800" dirty="0" smtClean="0">
                    <a:latin typeface="+mn-lt"/>
                    <a:cs typeface="Times New Roman" panose="02020603050405020304" pitchFamily="18" charset="0"/>
                  </a:rPr>
                  <a:t>} is found to be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𝑥</m:t>
                        </m:r>
                      </m:e>
                    </m:acc>
                    <m:r>
                      <a:rPr lang="en-US" sz="2800" b="0" i="1" smtClean="0">
                        <a:latin typeface="Cambria Math" panose="02040503050406030204" pitchFamily="18" charset="0"/>
                        <a:cs typeface="Times New Roman" panose="02020603050405020304" pitchFamily="18" charset="0"/>
                      </a:rPr>
                      <m:t>=8,000</m:t>
                    </m:r>
                  </m:oMath>
                </a14:m>
                <a:r>
                  <a:rPr lang="en-US" sz="2800" dirty="0" smtClean="0">
                    <a:latin typeface="+mn-lt"/>
                    <a:cs typeface="Times New Roman" panose="02020603050405020304" pitchFamily="18" charset="0"/>
                  </a:rPr>
                  <a:t> and </a:t>
                </a:r>
                <a14:m>
                  <m:oMath xmlns:m="http://schemas.openxmlformats.org/officeDocument/2006/math">
                    <m:sSubSup>
                      <m:sSubSupPr>
                        <m:ctrlPr>
                          <a:rPr lang="en-US" sz="2800" i="1" smtClean="0">
                            <a:latin typeface="Cambria Math" panose="02040503050406030204" pitchFamily="18" charset="0"/>
                            <a:cs typeface="Times New Roman" panose="02020603050405020304" pitchFamily="18" charset="0"/>
                          </a:rPr>
                        </m:ctrlPr>
                      </m:sSubSupPr>
                      <m:e>
                        <m:r>
                          <a:rPr lang="en-US" sz="280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US" sz="2800" b="0" i="1" smtClean="0">
                            <a:latin typeface="Cambria Math" panose="02040503050406030204" pitchFamily="18" charset="0"/>
                            <a:cs typeface="Times New Roman" panose="02020603050405020304" pitchFamily="18" charset="0"/>
                          </a:rPr>
                          <m:t>𝑥</m:t>
                        </m:r>
                      </m:sub>
                      <m:sup>
                        <m:r>
                          <a:rPr lang="en-US" sz="2800" b="0" i="1" smtClean="0">
                            <a:latin typeface="Cambria Math" panose="02040503050406030204" pitchFamily="18" charset="0"/>
                            <a:cs typeface="Times New Roman" panose="02020603050405020304" pitchFamily="18" charset="0"/>
                          </a:rPr>
                          <m:t>2</m:t>
                        </m:r>
                      </m:sup>
                    </m:sSubSup>
                    <m:r>
                      <a:rPr lang="en-US" sz="2800" b="0" i="1" smtClean="0">
                        <a:latin typeface="Cambria Math" panose="02040503050406030204" pitchFamily="18" charset="0"/>
                        <a:cs typeface="Times New Roman" panose="02020603050405020304" pitchFamily="18" charset="0"/>
                      </a:rPr>
                      <m:t>=40,000</m:t>
                    </m:r>
                  </m:oMath>
                </a14:m>
                <a:r>
                  <a:rPr lang="en-US" sz="2800" dirty="0" smtClean="0">
                    <a:latin typeface="+mn-lt"/>
                    <a:cs typeface="Times New Roman" panose="02020603050405020304" pitchFamily="18" charset="0"/>
                  </a:rPr>
                  <a:t> , respectively.</a:t>
                </a:r>
              </a:p>
              <a:p>
                <a:pPr marL="0" lvl="1" eaLnBrk="1" hangingPunct="1">
                  <a:lnSpc>
                    <a:spcPct val="90000"/>
                  </a:lnSpc>
                  <a:defRPr/>
                </a:pPr>
                <a:r>
                  <a:rPr lang="en-US" sz="2800" dirty="0" smtClean="0">
                    <a:solidFill>
                      <a:srgbClr val="CC0000"/>
                    </a:solidFill>
                    <a:latin typeface="+mn-lt"/>
                    <a:cs typeface="Times New Roman" panose="02020603050405020304" pitchFamily="18" charset="0"/>
                  </a:rPr>
                  <a:t>What is the DQE of this detector?</a:t>
                </a:r>
              </a:p>
            </p:txBody>
          </p:sp>
        </mc:Choice>
        <mc:Fallback xmlns="">
          <p:sp>
            <p:nvSpPr>
              <p:cNvPr id="9" name="Rectangle 8"/>
              <p:cNvSpPr>
                <a:spLocks noRot="1" noChangeAspect="1" noMove="1" noResize="1" noEditPoints="1" noAdjustHandles="1" noChangeArrowheads="1" noChangeShapeType="1" noTextEdit="1"/>
              </p:cNvSpPr>
              <p:nvPr/>
            </p:nvSpPr>
            <p:spPr>
              <a:xfrm>
                <a:off x="76200" y="3461873"/>
                <a:ext cx="8991600" cy="2806922"/>
              </a:xfrm>
              <a:prstGeom prst="rect">
                <a:avLst/>
              </a:prstGeom>
              <a:blipFill rotWithShape="1">
                <a:blip r:embed="rId2"/>
                <a:stretch>
                  <a:fillRect l="-1424" t="-3696" b="-5217"/>
                </a:stretch>
              </a:blipFill>
            </p:spPr>
            <p:txBody>
              <a:bodyPr/>
              <a:lstStyle/>
              <a:p>
                <a:r>
                  <a:rPr lang="en-US">
                    <a:noFill/>
                  </a:rPr>
                  <a:t> </a:t>
                </a:r>
              </a:p>
            </p:txBody>
          </p:sp>
        </mc:Fallback>
      </mc:AlternateContent>
    </p:spTree>
    <p:extLst>
      <p:ext uri="{BB962C8B-B14F-4D97-AF65-F5344CB8AC3E}">
        <p14:creationId xmlns:p14="http://schemas.microsoft.com/office/powerpoint/2010/main" val="7378005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smtClean="0">
                <a:solidFill>
                  <a:schemeClr val="accent2"/>
                </a:solidFill>
              </a:rPr>
              <a:t>Compton Scattering</a:t>
            </a:r>
            <a:endParaRPr lang="en-US" altLang="en-US" sz="4000" dirty="0" smtClean="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8600" y="1043869"/>
            <a:ext cx="8839200" cy="867930"/>
          </a:xfrm>
          <a:prstGeom prst="rect">
            <a:avLst/>
          </a:prstGeom>
        </p:spPr>
        <p:txBody>
          <a:bodyPr wrap="square">
            <a:spAutoFit/>
          </a:bodyPr>
          <a:lstStyle/>
          <a:p>
            <a:pPr marL="0" lvl="1" eaLnBrk="1" hangingPunct="1">
              <a:lnSpc>
                <a:spcPct val="90000"/>
              </a:lnSpc>
              <a:defRPr/>
            </a:pPr>
            <a:r>
              <a:rPr lang="en-US" sz="2800" dirty="0" smtClean="0">
                <a:latin typeface="+mn-lt"/>
                <a:cs typeface="Times New Roman" panose="02020603050405020304" pitchFamily="18" charset="0"/>
              </a:rPr>
              <a:t>Compton scattering decreases the image contrast and SNR.</a:t>
            </a:r>
            <a:endParaRPr lang="en-US" sz="2800" dirty="0" smtClean="0">
              <a:latin typeface="Gadugi" panose="020B0502040204020203" pitchFamily="34" charset="0"/>
              <a:cs typeface="Times New Roman" panose="02020603050405020304" pitchFamily="18" charset="0"/>
            </a:endParaRPr>
          </a:p>
        </p:txBody>
      </p:sp>
      <p:sp>
        <p:nvSpPr>
          <p:cNvPr id="6" name="Rectangle 5"/>
          <p:cNvSpPr/>
          <p:nvPr/>
        </p:nvSpPr>
        <p:spPr>
          <a:xfrm>
            <a:off x="152400" y="2026028"/>
            <a:ext cx="8879840" cy="867930"/>
          </a:xfrm>
          <a:prstGeom prst="rect">
            <a:avLst/>
          </a:prstGeom>
        </p:spPr>
        <p:txBody>
          <a:bodyPr wrap="square">
            <a:spAutoFit/>
          </a:bodyPr>
          <a:lstStyle/>
          <a:p>
            <a:pPr marL="0" lvl="1" eaLnBrk="1" hangingPunct="1">
              <a:lnSpc>
                <a:spcPct val="90000"/>
              </a:lnSpc>
              <a:defRPr/>
            </a:pPr>
            <a:r>
              <a:rPr lang="en-US" sz="2800" dirty="0" smtClean="0">
                <a:solidFill>
                  <a:srgbClr val="3C38DC"/>
                </a:solidFill>
                <a:latin typeface="+mn-lt"/>
                <a:cs typeface="Times New Roman" panose="02020603050405020304" pitchFamily="18" charset="0"/>
              </a:rPr>
              <a:t>Scattering Effect on Image Contrast: </a:t>
            </a:r>
            <a:r>
              <a:rPr lang="en-US" sz="2800" dirty="0" smtClean="0">
                <a:latin typeface="+mn-lt"/>
                <a:cs typeface="Times New Roman" panose="02020603050405020304" pitchFamily="18" charset="0"/>
              </a:rPr>
              <a:t>Adds a constant intensity I</a:t>
            </a:r>
            <a:r>
              <a:rPr lang="en-US" sz="2800" baseline="-25000" dirty="0" smtClean="0">
                <a:latin typeface="+mn-lt"/>
                <a:cs typeface="Times New Roman" panose="02020603050405020304" pitchFamily="18" charset="0"/>
              </a:rPr>
              <a:t>s</a:t>
            </a:r>
            <a:r>
              <a:rPr lang="en-US" sz="2800" dirty="0" smtClean="0">
                <a:latin typeface="+mn-lt"/>
                <a:cs typeface="Times New Roman" panose="02020603050405020304" pitchFamily="18" charset="0"/>
              </a:rPr>
              <a:t> to both target and background intensity.</a:t>
            </a:r>
            <a:endParaRPr lang="en-US" sz="2800" i="1"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1295400" y="3008187"/>
                <a:ext cx="1771254" cy="879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den>
                      </m:f>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295400" y="3008187"/>
                <a:ext cx="1771254" cy="87940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43000" y="4001824"/>
                <a:ext cx="3988849" cy="8934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i="1">
                              <a:latin typeface="Cambria Math" panose="02040503050406030204" pitchFamily="18" charset="0"/>
                            </a:rPr>
                            <m:t>𝐶</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b="0" i="1" smtClean="0">
                                  <a:latin typeface="Cambria Math" panose="02040503050406030204" pitchFamily="18" charset="0"/>
                                </a:rPr>
                                <m:t>𝑠</m:t>
                              </m:r>
                            </m:sub>
                          </m:sSub>
                        </m:den>
                      </m:f>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43000" y="4001824"/>
                <a:ext cx="3988849" cy="89345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172200" y="3923155"/>
                <a:ext cx="2269019" cy="8822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i="1">
                              <a:latin typeface="Cambria Math" panose="02040503050406030204" pitchFamily="18" charset="0"/>
                            </a:rPr>
                            <m:t>𝐶</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𝐶</m:t>
                          </m:r>
                        </m:num>
                        <m:den>
                          <m:r>
                            <a:rPr lang="en-US" sz="2800" b="0" i="1" smtClean="0">
                              <a:latin typeface="Cambria Math" panose="02040503050406030204" pitchFamily="18" charset="0"/>
                            </a:rPr>
                            <m:t>1+</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𝑏</m:t>
                              </m:r>
                            </m:sub>
                          </m:sSub>
                        </m:den>
                      </m:f>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172200" y="3923155"/>
                <a:ext cx="2269019" cy="88222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28600" y="5181600"/>
                <a:ext cx="8610600" cy="867930"/>
              </a:xfrm>
              <a:prstGeom prst="rect">
                <a:avLst/>
              </a:prstGeom>
            </p:spPr>
            <p:txBody>
              <a:bodyPr wrap="square">
                <a:spAutoFit/>
              </a:bodyPr>
              <a:lstStyle/>
              <a:p>
                <a:pPr marL="0" lvl="1" eaLnBrk="1" hangingPunct="1">
                  <a:lnSpc>
                    <a:spcPct val="90000"/>
                  </a:lnSpc>
                  <a:defRPr/>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𝑠</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𝑏</m:t>
                        </m:r>
                      </m:sub>
                    </m:sSub>
                  </m:oMath>
                </a14:m>
                <a:r>
                  <a:rPr lang="en-US" sz="2800" dirty="0" smtClean="0">
                    <a:latin typeface="+mn-lt"/>
                    <a:cs typeface="Times New Roman" panose="02020603050405020304" pitchFamily="18" charset="0"/>
                  </a:rPr>
                  <a:t> is the </a:t>
                </a:r>
                <a:r>
                  <a:rPr lang="en-US" sz="2800" dirty="0" smtClean="0">
                    <a:solidFill>
                      <a:srgbClr val="0000FF"/>
                    </a:solidFill>
                    <a:latin typeface="+mn-lt"/>
                    <a:cs typeface="Times New Roman" panose="02020603050405020304" pitchFamily="18" charset="0"/>
                  </a:rPr>
                  <a:t>scatter-to-primary ratio</a:t>
                </a:r>
                <a:r>
                  <a:rPr lang="en-US" sz="2800" dirty="0" smtClean="0">
                    <a:latin typeface="+mn-lt"/>
                    <a:cs typeface="Times New Roman" panose="02020603050405020304" pitchFamily="18" charset="0"/>
                  </a:rPr>
                  <a:t>, it should be kept as small as possible.</a:t>
                </a:r>
                <a:endParaRPr lang="en-US" sz="2800" dirty="0" smtClean="0">
                  <a:latin typeface="Gadugi" panose="020B0502040204020203"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28600" y="5181600"/>
                <a:ext cx="8610600" cy="867930"/>
              </a:xfrm>
              <a:prstGeom prst="rect">
                <a:avLst/>
              </a:prstGeom>
              <a:blipFill rotWithShape="0">
                <a:blip r:embed="rId5"/>
                <a:stretch>
                  <a:fillRect l="-1487" t="-11972" b="-19014"/>
                </a:stretch>
              </a:blipFill>
            </p:spPr>
            <p:txBody>
              <a:bodyPr/>
              <a:lstStyle/>
              <a:p>
                <a:r>
                  <a:rPr lang="en-US">
                    <a:noFill/>
                  </a:rPr>
                  <a:t> </a:t>
                </a:r>
              </a:p>
            </p:txBody>
          </p:sp>
        </mc:Fallback>
      </mc:AlternateContent>
    </p:spTree>
    <p:extLst>
      <p:ext uri="{BB962C8B-B14F-4D97-AF65-F5344CB8AC3E}">
        <p14:creationId xmlns:p14="http://schemas.microsoft.com/office/powerpoint/2010/main" val="10196085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smtClean="0">
                <a:solidFill>
                  <a:schemeClr val="accent2"/>
                </a:solidFill>
              </a:rPr>
              <a:t>Compton Scattering</a:t>
            </a:r>
            <a:endParaRPr lang="en-US" altLang="en-US" sz="4000" dirty="0" smtClean="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52400" y="990600"/>
            <a:ext cx="8879840" cy="1255728"/>
          </a:xfrm>
          <a:prstGeom prst="rect">
            <a:avLst/>
          </a:prstGeom>
        </p:spPr>
        <p:txBody>
          <a:bodyPr wrap="square">
            <a:spAutoFit/>
          </a:bodyPr>
          <a:lstStyle/>
          <a:p>
            <a:pPr marL="0" lvl="1" eaLnBrk="1" hangingPunct="1">
              <a:lnSpc>
                <a:spcPct val="90000"/>
              </a:lnSpc>
              <a:defRPr/>
            </a:pPr>
            <a:r>
              <a:rPr lang="en-US" sz="2800" dirty="0" smtClean="0">
                <a:solidFill>
                  <a:srgbClr val="3C38DC"/>
                </a:solidFill>
                <a:latin typeface="+mn-lt"/>
                <a:cs typeface="Times New Roman" panose="02020603050405020304" pitchFamily="18" charset="0"/>
              </a:rPr>
              <a:t>Scattering Effect on Signal-to-Noise Ratio: </a:t>
            </a:r>
            <a:r>
              <a:rPr lang="en-US" sz="2800" dirty="0" smtClean="0">
                <a:latin typeface="+mn-lt"/>
                <a:cs typeface="Times New Roman" panose="02020603050405020304" pitchFamily="18" charset="0"/>
              </a:rPr>
              <a:t>Adds a constant intensity </a:t>
            </a:r>
            <a:r>
              <a:rPr lang="en-US" sz="2800" i="1" dirty="0" smtClean="0">
                <a:latin typeface="Times New Roman" panose="02020603050405020304" pitchFamily="18" charset="0"/>
                <a:cs typeface="Times New Roman" panose="02020603050405020304" pitchFamily="18" charset="0"/>
              </a:rPr>
              <a:t>I</a:t>
            </a:r>
            <a:r>
              <a:rPr lang="en-US" sz="2800" i="1" baseline="-25000" dirty="0" smtClean="0">
                <a:latin typeface="Times New Roman" panose="02020603050405020304" pitchFamily="18" charset="0"/>
                <a:cs typeface="Times New Roman" panose="02020603050405020304" pitchFamily="18" charset="0"/>
              </a:rPr>
              <a:t>s</a:t>
            </a:r>
            <a:r>
              <a:rPr lang="en-US" sz="2800" dirty="0" smtClean="0">
                <a:latin typeface="+mn-lt"/>
                <a:cs typeface="Times New Roman" panose="02020603050405020304" pitchFamily="18" charset="0"/>
              </a:rPr>
              <a:t> to both target and background intensity.</a:t>
            </a:r>
            <a:endParaRPr lang="en-US" sz="2800" i="1"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1295400" y="1981200"/>
                <a:ext cx="5683992" cy="9903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smtClean="0">
                          <a:latin typeface="Cambria Math" panose="02040503050406030204" pitchFamily="18" charset="0"/>
                        </a:rPr>
                        <m:t>SNR</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𝑏</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𝑏</m:t>
                              </m:r>
                            </m:sub>
                          </m:sSub>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𝐶𝐼</m:t>
                              </m:r>
                            </m:e>
                            <m:sub>
                              <m:r>
                                <a:rPr lang="en-US" sz="2800" i="1">
                                  <a:latin typeface="Cambria Math" panose="02040503050406030204" pitchFamily="18" charset="0"/>
                                </a:rPr>
                                <m:t>𝑏</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𝜎</m:t>
                              </m:r>
                            </m:e>
                            <m:sub>
                              <m:r>
                                <a:rPr lang="en-US" sz="2800" i="1">
                                  <a:latin typeface="Cambria Math" panose="02040503050406030204" pitchFamily="18" charset="0"/>
                                </a:rPr>
                                <m:t>𝑏</m:t>
                              </m:r>
                            </m:sub>
                          </m:sSub>
                        </m:den>
                      </m:f>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𝐶</m:t>
                              </m:r>
                              <m:r>
                                <a:rPr lang="en-US" sz="2800" b="0" i="1" smtClean="0">
                                  <a:latin typeface="Cambria Math" panose="02040503050406030204" pitchFamily="18" charset="0"/>
                                </a:rPr>
                                <m:t>𝑁</m:t>
                              </m:r>
                            </m:e>
                            <m:sub>
                              <m:r>
                                <a:rPr lang="en-US" sz="2800" i="1">
                                  <a:latin typeface="Cambria Math" panose="02040503050406030204" pitchFamily="18" charset="0"/>
                                </a:rPr>
                                <m:t>𝑏</m:t>
                              </m:r>
                            </m:sub>
                          </m:sSub>
                        </m:num>
                        <m:den>
                          <m:rad>
                            <m:radPr>
                              <m:degHide m:val="on"/>
                              <m:ctrlPr>
                                <a:rPr lang="en-US" sz="2800" i="1">
                                  <a:latin typeface="Cambria Math" panose="02040503050406030204" pitchFamily="18" charset="0"/>
                                </a:rPr>
                              </m:ctrlPr>
                            </m:radPr>
                            <m:deg/>
                            <m:e>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𝑏</m:t>
                                  </m:r>
                                </m:sub>
                              </m:sSub>
                            </m:e>
                          </m:rad>
                        </m:den>
                      </m:f>
                      <m:r>
                        <a:rPr lang="en-US" sz="2800" b="0" i="1" smtClean="0">
                          <a:latin typeface="Cambria Math" panose="02040503050406030204" pitchFamily="18" charset="0"/>
                        </a:rPr>
                        <m:t>=</m:t>
                      </m:r>
                      <m:r>
                        <a:rPr lang="en-US" sz="2800" i="1">
                          <a:latin typeface="Cambria Math" panose="02040503050406030204" pitchFamily="18" charset="0"/>
                        </a:rPr>
                        <m:t>𝐶</m:t>
                      </m:r>
                      <m:rad>
                        <m:radPr>
                          <m:degHide m:val="on"/>
                          <m:ctrlPr>
                            <a:rPr lang="en-US" sz="2800" i="1" smtClean="0">
                              <a:latin typeface="Cambria Math" panose="02040503050406030204" pitchFamily="18" charset="0"/>
                            </a:rPr>
                          </m:ctrlPr>
                        </m:radPr>
                        <m:deg/>
                        <m:e>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𝑏</m:t>
                              </m:r>
                            </m:sub>
                          </m:sSub>
                        </m:e>
                      </m:rad>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295400" y="1981200"/>
                <a:ext cx="5683992" cy="99033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87020" y="4267200"/>
                <a:ext cx="8610600" cy="1754326"/>
              </a:xfrm>
              <a:prstGeom prst="rect">
                <a:avLst/>
              </a:prstGeom>
            </p:spPr>
            <p:txBody>
              <a:bodyPr wrap="square">
                <a:spAutoFit/>
              </a:bodyPr>
              <a:lstStyle/>
              <a:p>
                <a:pPr marL="0" lvl="1" eaLnBrk="1" hangingPunct="1">
                  <a:lnSpc>
                    <a:spcPct val="90000"/>
                  </a:lnSpc>
                  <a:defRPr/>
                </a:pP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i="1">
                            <a:latin typeface="Cambria Math" panose="02040503050406030204" pitchFamily="18" charset="0"/>
                          </a:rPr>
                          <m:t>𝑠</m:t>
                        </m:r>
                      </m:sub>
                    </m:sSub>
                  </m:oMath>
                </a14:m>
                <a:r>
                  <a:rPr lang="en-US" sz="2800" dirty="0" smtClean="0">
                    <a:latin typeface="+mn-lt"/>
                    <a:cs typeface="Times New Roman" panose="02020603050405020304" pitchFamily="18" charset="0"/>
                  </a:rPr>
                  <a:t> is the number of Compton scattered photon per burst per area </a:t>
                </a:r>
                <a:r>
                  <a:rPr lang="en-US" sz="2800" i="1" dirty="0" smtClean="0">
                    <a:latin typeface="Times New Roman" panose="02020603050405020304" pitchFamily="18" charset="0"/>
                    <a:cs typeface="Times New Roman" panose="02020603050405020304" pitchFamily="18" charset="0"/>
                  </a:rPr>
                  <a:t>A</a:t>
                </a:r>
                <a:r>
                  <a:rPr lang="en-US" sz="2800" dirty="0" smtClean="0">
                    <a:latin typeface="+mn-lt"/>
                    <a:cs typeface="Times New Roman" panose="02020603050405020304" pitchFamily="18" charset="0"/>
                  </a:rPr>
                  <a:t> on the detector.</a:t>
                </a:r>
              </a:p>
              <a:p>
                <a:pPr marL="0" lvl="1" eaLnBrk="1" hangingPunct="1">
                  <a:lnSpc>
                    <a:spcPct val="90000"/>
                  </a:lnSpc>
                  <a:defRPr/>
                </a:pPr>
                <a:endParaRPr lang="en-US" sz="800" dirty="0">
                  <a:latin typeface="+mn-lt"/>
                  <a:cs typeface="Times New Roman" panose="02020603050405020304" pitchFamily="18" charset="0"/>
                </a:endParaRPr>
              </a:p>
              <a:p>
                <a:pPr marL="0" lvl="1" eaLnBrk="1" hangingPunct="1">
                  <a:lnSpc>
                    <a:spcPct val="90000"/>
                  </a:lnSpc>
                  <a:defRPr/>
                </a:pPr>
                <a:r>
                  <a:rPr lang="en-US" sz="2800" dirty="0" smtClean="0">
                    <a:latin typeface="+mn-lt"/>
                    <a:cs typeface="Times New Roman" panose="02020603050405020304" pitchFamily="18" charset="0"/>
                  </a:rPr>
                  <a:t>SNR with Compton scattering is related to the SNR without Compton scattering by</a:t>
                </a:r>
                <a:endParaRPr lang="en-US" sz="2800" dirty="0" smtClean="0">
                  <a:latin typeface="Gadugi" panose="020B0502040204020203"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87020" y="4267200"/>
                <a:ext cx="8610600" cy="1754326"/>
              </a:xfrm>
              <a:prstGeom prst="rect">
                <a:avLst/>
              </a:prstGeom>
              <a:blipFill rotWithShape="1">
                <a:blip r:embed="rId3"/>
                <a:stretch>
                  <a:fillRect l="-1415" t="-590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8462" y="3047736"/>
                <a:ext cx="3179973" cy="11055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m:rPr>
                              <m:nor/>
                            </m:rPr>
                            <a:rPr lang="en-US" sz="2800" b="0" i="0" smtClean="0">
                              <a:latin typeface="Cambria Math" panose="02040503050406030204" pitchFamily="18" charset="0"/>
                            </a:rPr>
                            <m:t>SNR</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𝐶</m:t>
                          </m:r>
                          <m:rad>
                            <m:radPr>
                              <m:degHide m:val="on"/>
                              <m:ctrlPr>
                                <a:rPr lang="en-US" sz="2800" i="1" smtClean="0">
                                  <a:latin typeface="Cambria Math" panose="02040503050406030204" pitchFamily="18" charset="0"/>
                                </a:rPr>
                              </m:ctrlPr>
                            </m:radPr>
                            <m:deg/>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𝑁</m:t>
                                  </m:r>
                                </m:e>
                                <m:sub>
                                  <m:r>
                                    <a:rPr lang="en-US" sz="2800" i="1">
                                      <a:latin typeface="Cambria Math" panose="02040503050406030204" pitchFamily="18" charset="0"/>
                                    </a:rPr>
                                    <m:t>𝑏</m:t>
                                  </m:r>
                                </m:sub>
                              </m:sSub>
                            </m:e>
                          </m:rad>
                        </m:num>
                        <m:den>
                          <m:rad>
                            <m:radPr>
                              <m:degHide m:val="on"/>
                              <m:ctrlPr>
                                <a:rPr lang="en-US" sz="2800" i="1">
                                  <a:latin typeface="Cambria Math" panose="02040503050406030204" pitchFamily="18" charset="0"/>
                                </a:rPr>
                              </m:ctrlPr>
                            </m:radPr>
                            <m:deg/>
                            <m:e>
                              <m:sSub>
                                <m:sSubPr>
                                  <m:ctrlPr>
                                    <a:rPr lang="en-US" sz="2800" i="1">
                                      <a:latin typeface="Cambria Math" panose="02040503050406030204" pitchFamily="18" charset="0"/>
                                    </a:rPr>
                                  </m:ctrlPr>
                                </m:sSubPr>
                                <m:e>
                                  <m:r>
                                    <a:rPr lang="en-US" sz="2800" b="0" i="1" smtClean="0">
                                      <a:latin typeface="Cambria Math" panose="02040503050406030204" pitchFamily="18" charset="0"/>
                                    </a:rPr>
                                    <m:t>1+</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r>
                                    <a:rPr lang="en-US" sz="2800" i="1">
                                      <a:latin typeface="Cambria Math" panose="02040503050406030204" pitchFamily="18" charset="0"/>
                                    </a:rPr>
                                    <m:t>𝑁</m:t>
                                  </m:r>
                                </m:e>
                                <m:sub>
                                  <m:r>
                                    <a:rPr lang="en-US" sz="2800" i="1">
                                      <a:latin typeface="Cambria Math" panose="02040503050406030204" pitchFamily="18" charset="0"/>
                                    </a:rPr>
                                    <m:t>𝑏</m:t>
                                  </m:r>
                                </m:sub>
                              </m:sSub>
                            </m:e>
                          </m:rad>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318462" y="3047736"/>
                <a:ext cx="3179973" cy="110555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513932" y="5791464"/>
                <a:ext cx="2944268" cy="9903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m:rPr>
                              <m:nor/>
                            </m:rPr>
                            <a:rPr lang="en-US" sz="2800" b="0" i="0" smtClean="0">
                              <a:latin typeface="Cambria Math" panose="02040503050406030204" pitchFamily="18" charset="0"/>
                            </a:rPr>
                            <m:t>SNR</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f>
                        <m:fPr>
                          <m:ctrlPr>
                            <a:rPr lang="en-US" sz="2800" i="1">
                              <a:latin typeface="Cambria Math" panose="02040503050406030204" pitchFamily="18" charset="0"/>
                            </a:rPr>
                          </m:ctrlPr>
                        </m:fPr>
                        <m:num>
                          <m:r>
                            <m:rPr>
                              <m:nor/>
                            </m:rPr>
                            <a:rPr lang="en-US" sz="2800" b="0" i="0" smtClean="0">
                              <a:latin typeface="Cambria Math" panose="02040503050406030204" pitchFamily="18" charset="0"/>
                            </a:rPr>
                            <m:t>SNR</m:t>
                          </m:r>
                        </m:num>
                        <m:den>
                          <m:rad>
                            <m:radPr>
                              <m:degHide m:val="on"/>
                              <m:ctrlPr>
                                <a:rPr lang="en-US" sz="2800" i="1">
                                  <a:latin typeface="Cambria Math" panose="02040503050406030204" pitchFamily="18" charset="0"/>
                                </a:rPr>
                              </m:ctrlPr>
                            </m:radPr>
                            <m:deg/>
                            <m:e>
                              <m:sSub>
                                <m:sSubPr>
                                  <m:ctrlPr>
                                    <a:rPr lang="en-US" sz="2800" i="1">
                                      <a:latin typeface="Cambria Math" panose="02040503050406030204" pitchFamily="18" charset="0"/>
                                    </a:rPr>
                                  </m:ctrlPr>
                                </m:sSubPr>
                                <m:e>
                                  <m:r>
                                    <a:rPr lang="en-US" sz="2800" b="0" i="1" smtClean="0">
                                      <a:latin typeface="Cambria Math" panose="02040503050406030204" pitchFamily="18" charset="0"/>
                                    </a:rPr>
                                    <m:t>1+</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r>
                                    <a:rPr lang="en-US" sz="2800" b="0" i="1" smtClean="0">
                                      <a:latin typeface="Cambria Math" panose="02040503050406030204" pitchFamily="18" charset="0"/>
                                    </a:rPr>
                                    <m:t>𝐼</m:t>
                                  </m:r>
                                </m:e>
                                <m:sub>
                                  <m:r>
                                    <a:rPr lang="en-US" sz="2800" i="1">
                                      <a:latin typeface="Cambria Math" panose="02040503050406030204" pitchFamily="18" charset="0"/>
                                    </a:rPr>
                                    <m:t>𝑏</m:t>
                                  </m:r>
                                </m:sub>
                              </m:sSub>
                            </m:e>
                          </m:rad>
                        </m:den>
                      </m:f>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513932" y="5791464"/>
                <a:ext cx="2944268" cy="99033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5800" y="3105347"/>
                <a:ext cx="2804870" cy="9903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m:rPr>
                              <m:nor/>
                            </m:rPr>
                            <a:rPr lang="en-US" sz="2800">
                              <a:latin typeface="Cambria Math" panose="02040503050406030204" pitchFamily="18" charset="0"/>
                            </a:rPr>
                            <m:t>SNR</m:t>
                          </m:r>
                        </m:e>
                        <m:sup>
                          <m:r>
                            <a:rPr lang="en-US" sz="2800" i="1">
                              <a:latin typeface="Cambria Math" panose="02040503050406030204" pitchFamily="18" charset="0"/>
                            </a:rPr>
                            <m:t>′</m:t>
                          </m:r>
                        </m:sup>
                      </m:sSup>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𝐶</m:t>
                          </m:r>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𝑏</m:t>
                              </m:r>
                            </m:sub>
                          </m:sSub>
                        </m:num>
                        <m:den>
                          <m:rad>
                            <m:radPr>
                              <m:degHide m:val="on"/>
                              <m:ctrlPr>
                                <a:rPr lang="en-US" sz="2800" i="1">
                                  <a:latin typeface="Cambria Math" panose="02040503050406030204" pitchFamily="18" charset="0"/>
                                </a:rPr>
                              </m:ctrlPr>
                            </m:radPr>
                            <m:deg/>
                            <m:e>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𝑏</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𝑠</m:t>
                                  </m:r>
                                </m:sub>
                              </m:sSub>
                            </m:e>
                          </m:rad>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85800" y="3105347"/>
                <a:ext cx="2804870" cy="990336"/>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8583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X-Ray Tubes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228601" y="1066800"/>
            <a:ext cx="8839199" cy="16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lnSpc>
                <a:spcPct val="90000"/>
              </a:lnSpc>
              <a:buNone/>
              <a:defRPr/>
            </a:pPr>
            <a:r>
              <a:rPr lang="en-US" altLang="en-US" dirty="0" smtClean="0"/>
              <a:t>X-rays are used in projection radiography and computed tomography because they penetrate the body well and their wavelengths are small enough for high resolution imaging.</a:t>
            </a:r>
          </a:p>
        </p:txBody>
      </p:sp>
      <p:pic>
        <p:nvPicPr>
          <p:cNvPr id="7" name="Picture 2" descr="ASSET517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3810000"/>
            <a:ext cx="3931491" cy="305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AESKYR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8141" y="3810000"/>
            <a:ext cx="458965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9792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Example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2400" y="1219200"/>
            <a:ext cx="8839200" cy="1643527"/>
          </a:xfrm>
          <a:prstGeom prst="rect">
            <a:avLst/>
          </a:prstGeom>
        </p:spPr>
        <p:txBody>
          <a:bodyPr wrap="square">
            <a:spAutoFit/>
          </a:bodyPr>
          <a:lstStyle/>
          <a:p>
            <a:pPr marL="0" lvl="1" eaLnBrk="1" hangingPunct="1">
              <a:lnSpc>
                <a:spcPct val="90000"/>
              </a:lnSpc>
              <a:defRPr/>
            </a:pPr>
            <a:r>
              <a:rPr lang="en-US" sz="2800" dirty="0" smtClean="0">
                <a:solidFill>
                  <a:srgbClr val="3C38DC"/>
                </a:solidFill>
                <a:latin typeface="+mn-lt"/>
                <a:cs typeface="Times New Roman" panose="02020603050405020304" pitchFamily="18" charset="0"/>
              </a:rPr>
              <a:t>Example: </a:t>
            </a:r>
            <a:r>
              <a:rPr lang="en-US" sz="2800" dirty="0" smtClean="0">
                <a:latin typeface="+mn-lt"/>
                <a:cs typeface="Times New Roman" panose="02020603050405020304" pitchFamily="18" charset="0"/>
              </a:rPr>
              <a:t>Suppose 20 percent of the incident x-ray photons have been scattered in a certain material before they arrive at detectors.</a:t>
            </a:r>
            <a:r>
              <a:rPr lang="en-US" sz="2800" dirty="0" smtClean="0">
                <a:solidFill>
                  <a:srgbClr val="CC0000"/>
                </a:solidFill>
                <a:latin typeface="+mn-lt"/>
                <a:cs typeface="Times New Roman" panose="02020603050405020304" pitchFamily="18" charset="0"/>
              </a:rPr>
              <a:t> What is the scatter-to-primary ratio? By what factor is the SNR degraded?</a:t>
            </a:r>
            <a:endParaRPr lang="en-US" sz="2800" dirty="0" smtClean="0">
              <a:solidFill>
                <a:srgbClr val="CC0000"/>
              </a:solidFill>
              <a:latin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702721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X-Ray Tubes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ASSET517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221" y="914400"/>
            <a:ext cx="363057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AESKYR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4341" y="4038600"/>
            <a:ext cx="423660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76200" y="990600"/>
            <a:ext cx="5181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eaLnBrk="1" hangingPunct="1">
              <a:lnSpc>
                <a:spcPct val="90000"/>
              </a:lnSpc>
              <a:buAutoNum type="arabicPeriod"/>
              <a:defRPr/>
            </a:pPr>
            <a:r>
              <a:rPr lang="en-US" altLang="en-US" dirty="0" smtClean="0"/>
              <a:t>3-5 amperes at 6-12 volt</a:t>
            </a:r>
          </a:p>
          <a:p>
            <a:pPr marL="514350" lvl="1" indent="-514350" eaLnBrk="1" hangingPunct="1">
              <a:lnSpc>
                <a:spcPct val="90000"/>
              </a:lnSpc>
              <a:buAutoNum type="arabicPeriod"/>
              <a:defRPr/>
            </a:pPr>
            <a:r>
              <a:rPr lang="en-US" altLang="en-US" dirty="0" smtClean="0"/>
              <a:t>Tungsten wire filament</a:t>
            </a:r>
          </a:p>
          <a:p>
            <a:pPr marL="514350" lvl="1" indent="-514350" eaLnBrk="1" hangingPunct="1">
              <a:lnSpc>
                <a:spcPct val="90000"/>
              </a:lnSpc>
              <a:buAutoNum type="arabicPeriod"/>
              <a:defRPr/>
            </a:pPr>
            <a:r>
              <a:rPr lang="en-US" altLang="en-US" dirty="0" smtClean="0"/>
              <a:t>Filament is heated and discharge cloud of electrons (thermionic emission)</a:t>
            </a:r>
          </a:p>
          <a:p>
            <a:pPr marL="514350" lvl="1" indent="-514350" eaLnBrk="1" hangingPunct="1">
              <a:lnSpc>
                <a:spcPct val="90000"/>
              </a:lnSpc>
              <a:buAutoNum type="arabicPeriod"/>
              <a:defRPr/>
            </a:pPr>
            <a:r>
              <a:rPr lang="en-US" altLang="en-US" dirty="0" smtClean="0"/>
              <a:t>Anode voltage (30-150 </a:t>
            </a:r>
            <a:r>
              <a:rPr lang="en-US" altLang="en-US" dirty="0" err="1" smtClean="0"/>
              <a:t>kV</a:t>
            </a:r>
            <a:r>
              <a:rPr lang="en-US" altLang="en-US" baseline="-25000" dirty="0" err="1" smtClean="0"/>
              <a:t>p</a:t>
            </a:r>
            <a:r>
              <a:rPr lang="en-US" altLang="en-US" dirty="0" smtClean="0"/>
              <a:t>) is applied so electrons from cathode flow to anode</a:t>
            </a:r>
          </a:p>
          <a:p>
            <a:pPr marL="514350" lvl="1" indent="-514350" eaLnBrk="1" hangingPunct="1">
              <a:lnSpc>
                <a:spcPct val="90000"/>
              </a:lnSpc>
              <a:buAutoNum type="arabicPeriod"/>
              <a:defRPr/>
            </a:pPr>
            <a:r>
              <a:rPr lang="en-US" altLang="en-US" dirty="0" smtClean="0"/>
              <a:t>Focusing cup, a small depression in the cathode  to focus current beam toward a spot in the anode coated with a rhenium-alloyed tungsten. </a:t>
            </a:r>
          </a:p>
        </p:txBody>
      </p:sp>
    </p:spTree>
    <p:extLst>
      <p:ext uri="{BB962C8B-B14F-4D97-AF65-F5344CB8AC3E}">
        <p14:creationId xmlns:p14="http://schemas.microsoft.com/office/powerpoint/2010/main" val="146089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X-Ray Tubes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2" descr="AAESKYR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057400"/>
            <a:ext cx="3657600" cy="236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0" y="863600"/>
            <a:ext cx="8956040" cy="131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eaLnBrk="1" hangingPunct="1">
              <a:lnSpc>
                <a:spcPct val="90000"/>
              </a:lnSpc>
              <a:buFont typeface="+mj-lt"/>
              <a:buAutoNum type="arabicPeriod" startAt="6"/>
              <a:defRPr/>
            </a:pPr>
            <a:r>
              <a:rPr lang="en-US" altLang="en-US" dirty="0" smtClean="0"/>
              <a:t>Electrons from the cathode bombard the target in the cathode transferring energy by both collisional and radiative transfer.  </a:t>
            </a:r>
          </a:p>
        </p:txBody>
      </p:sp>
      <p:pic>
        <p:nvPicPr>
          <p:cNvPr id="9" name="Picture 2" descr="ASSET5171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526" y="4648200"/>
            <a:ext cx="371659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0" y="2253746"/>
            <a:ext cx="5603240" cy="300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eaLnBrk="1" hangingPunct="1">
              <a:lnSpc>
                <a:spcPct val="90000"/>
              </a:lnSpc>
              <a:buFont typeface="+mj-lt"/>
              <a:buAutoNum type="arabicPeriod" startAt="7"/>
              <a:defRPr/>
            </a:pPr>
            <a:r>
              <a:rPr lang="en-US" altLang="en-US" dirty="0" smtClean="0"/>
              <a:t>Characteristic and bremsstrahlung x-rays emitted from cathode.</a:t>
            </a:r>
          </a:p>
          <a:p>
            <a:pPr marL="514350" lvl="1" indent="-514350" eaLnBrk="1" hangingPunct="1">
              <a:lnSpc>
                <a:spcPct val="90000"/>
              </a:lnSpc>
              <a:buFont typeface="+mj-lt"/>
              <a:buAutoNum type="arabicPeriod" startAt="7"/>
              <a:defRPr/>
            </a:pPr>
            <a:endParaRPr lang="en-US" altLang="en-US" sz="800" dirty="0" smtClean="0"/>
          </a:p>
          <a:p>
            <a:pPr marL="514350" lvl="1" indent="-514350" eaLnBrk="1" hangingPunct="1">
              <a:lnSpc>
                <a:spcPct val="90000"/>
              </a:lnSpc>
              <a:buFont typeface="+mj-lt"/>
              <a:buAutoNum type="arabicPeriod" startAt="7"/>
              <a:defRPr/>
            </a:pPr>
            <a:r>
              <a:rPr lang="en-US" altLang="en-US" dirty="0" smtClean="0"/>
              <a:t>1% of the energy deposited by electrons on the anode is turned into x-rays, the remaining 99% turns into heat</a:t>
            </a:r>
          </a:p>
        </p:txBody>
      </p:sp>
      <p:sp>
        <p:nvSpPr>
          <p:cNvPr id="12" name="Rectangle 3"/>
          <p:cNvSpPr txBox="1">
            <a:spLocks noChangeArrowheads="1"/>
          </p:cNvSpPr>
          <p:nvPr/>
        </p:nvSpPr>
        <p:spPr bwMode="auto">
          <a:xfrm>
            <a:off x="101600" y="4953000"/>
            <a:ext cx="560324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eaLnBrk="1" hangingPunct="1">
              <a:lnSpc>
                <a:spcPct val="90000"/>
              </a:lnSpc>
              <a:buFont typeface="+mj-lt"/>
              <a:buAutoNum type="arabicPeriod" startAt="9"/>
              <a:defRPr/>
            </a:pPr>
            <a:endParaRPr lang="en-US" altLang="en-US" dirty="0" smtClean="0"/>
          </a:p>
          <a:p>
            <a:pPr marL="514350" lvl="1" indent="-514350" eaLnBrk="1" hangingPunct="1">
              <a:lnSpc>
                <a:spcPct val="90000"/>
              </a:lnSpc>
              <a:buFont typeface="+mj-lt"/>
              <a:buAutoNum type="arabicPeriod" startAt="9"/>
              <a:defRPr/>
            </a:pPr>
            <a:r>
              <a:rPr lang="en-US" altLang="en-US" dirty="0" smtClean="0"/>
              <a:t>Alternating voltage is applied to Stator to rotate the anode (3200-6000 rev/min).</a:t>
            </a:r>
          </a:p>
        </p:txBody>
      </p:sp>
    </p:spTree>
    <p:extLst>
      <p:ext uri="{BB962C8B-B14F-4D97-AF65-F5344CB8AC3E}">
        <p14:creationId xmlns:p14="http://schemas.microsoft.com/office/powerpoint/2010/main" val="1617149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X-Ray Tubes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35560" y="1168400"/>
            <a:ext cx="895604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8000" lvl="1" indent="-648000" eaLnBrk="1" hangingPunct="1">
              <a:lnSpc>
                <a:spcPct val="90000"/>
              </a:lnSpc>
              <a:spcAft>
                <a:spcPts val="1200"/>
              </a:spcAft>
              <a:buFont typeface="+mj-lt"/>
              <a:buAutoNum type="arabicPeriod" startAt="10"/>
              <a:defRPr/>
            </a:pPr>
            <a:r>
              <a:rPr lang="en-US" altLang="en-US" dirty="0" smtClean="0"/>
              <a:t>The overall exposure is determined by the duration of the applied </a:t>
            </a:r>
            <a:r>
              <a:rPr lang="en-US" altLang="en-US" dirty="0" err="1" smtClean="0"/>
              <a:t>kV</a:t>
            </a:r>
            <a:r>
              <a:rPr lang="en-US" altLang="en-US" baseline="-25000" dirty="0" err="1" smtClean="0"/>
              <a:t>p</a:t>
            </a:r>
            <a:r>
              <a:rPr lang="en-US" altLang="en-US" dirty="0" smtClean="0"/>
              <a:t>.</a:t>
            </a:r>
            <a:endParaRPr lang="en-US" altLang="en-US" sz="800" baseline="-25000" dirty="0"/>
          </a:p>
          <a:p>
            <a:pPr marL="648000" lvl="1" indent="-648000" eaLnBrk="1" hangingPunct="1">
              <a:lnSpc>
                <a:spcPct val="90000"/>
              </a:lnSpc>
              <a:spcAft>
                <a:spcPts val="1200"/>
              </a:spcAft>
              <a:buFont typeface="+mj-lt"/>
              <a:buAutoNum type="arabicPeriod" startAt="10"/>
              <a:defRPr/>
            </a:pPr>
            <a:r>
              <a:rPr lang="en-US" altLang="en-US" dirty="0" smtClean="0"/>
              <a:t>The duration of </a:t>
            </a:r>
            <a:r>
              <a:rPr lang="en-US" altLang="en-US" dirty="0" err="1" smtClean="0"/>
              <a:t>kV</a:t>
            </a:r>
            <a:r>
              <a:rPr lang="en-US" altLang="en-US" baseline="-25000" dirty="0" err="1" smtClean="0"/>
              <a:t>p</a:t>
            </a:r>
            <a:r>
              <a:rPr lang="en-US" altLang="en-US" dirty="0"/>
              <a:t> </a:t>
            </a:r>
            <a:r>
              <a:rPr lang="en-US" altLang="en-US" dirty="0" smtClean="0"/>
              <a:t>is controlled by either a fixed timer circuit (silicon controlled rectifier switch </a:t>
            </a:r>
            <a:r>
              <a:rPr lang="en-US" altLang="en-US" dirty="0"/>
              <a:t>,</a:t>
            </a:r>
            <a:r>
              <a:rPr lang="en-US" altLang="en-US" dirty="0" smtClean="0"/>
              <a:t>SCR) or an automatic exposure control (AEC) timer.</a:t>
            </a:r>
            <a:endParaRPr lang="en-US" altLang="en-US" sz="800" dirty="0" smtClean="0"/>
          </a:p>
          <a:p>
            <a:pPr marL="648000" lvl="1" indent="-648000" eaLnBrk="1" hangingPunct="1">
              <a:lnSpc>
                <a:spcPct val="90000"/>
              </a:lnSpc>
              <a:spcAft>
                <a:spcPts val="1200"/>
              </a:spcAft>
              <a:buFont typeface="+mj-lt"/>
              <a:buAutoNum type="arabicPeriod" startAt="10"/>
              <a:defRPr/>
            </a:pPr>
            <a:r>
              <a:rPr lang="en-US" altLang="en-US" dirty="0" smtClean="0"/>
              <a:t>AEC is controlled by the ionization chamber (radiation detector). The amount of radiation generate voltage between the plates of the chamber. When the voltage exceed a reference voltage the SCR will be triggered to shut off the tube voltage.</a:t>
            </a:r>
          </a:p>
        </p:txBody>
      </p:sp>
    </p:spTree>
    <p:extLst>
      <p:ext uri="{BB962C8B-B14F-4D97-AF65-F5344CB8AC3E}">
        <p14:creationId xmlns:p14="http://schemas.microsoft.com/office/powerpoint/2010/main" val="3851524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10589</TotalTime>
  <Words>3692</Words>
  <Application>Microsoft Office PowerPoint</Application>
  <PresentationFormat>On-screen Show (4:3)</PresentationFormat>
  <Paragraphs>397</Paragraphs>
  <Slides>60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Book Antiqua</vt:lpstr>
      <vt:lpstr>Calibri</vt:lpstr>
      <vt:lpstr>Cambria Math</vt:lpstr>
      <vt:lpstr>David</vt:lpstr>
      <vt:lpstr>Gadugi</vt:lpstr>
      <vt:lpstr>Symbol</vt:lpstr>
      <vt:lpstr>Times New Roman</vt:lpstr>
      <vt:lpstr>Verdana</vt:lpstr>
      <vt:lpstr>Default Design</vt:lpstr>
      <vt:lpstr>Projection Radiography Chapter 5</vt:lpstr>
      <vt:lpstr>Outline</vt:lpstr>
      <vt:lpstr>Conventional Projection Radiography</vt:lpstr>
      <vt:lpstr>Instrumentation</vt:lpstr>
      <vt:lpstr>Instrumentation</vt:lpstr>
      <vt:lpstr>X-Ray Tubes</vt:lpstr>
      <vt:lpstr>X-Ray Tubes</vt:lpstr>
      <vt:lpstr>X-Ray Tubes</vt:lpstr>
      <vt:lpstr>X-Ray Tubes</vt:lpstr>
      <vt:lpstr>X-Ray Tubes</vt:lpstr>
      <vt:lpstr>Filtration and Restriction</vt:lpstr>
      <vt:lpstr>Filtration</vt:lpstr>
      <vt:lpstr>Example</vt:lpstr>
      <vt:lpstr>Restriction Beam</vt:lpstr>
      <vt:lpstr>Compensation Filters and Contrast Agents</vt:lpstr>
      <vt:lpstr>Compensation Filters</vt:lpstr>
      <vt:lpstr>Contrast Agents</vt:lpstr>
      <vt:lpstr>Contrast Agents</vt:lpstr>
      <vt:lpstr>Grids, Airgaps, and Scanning Slits</vt:lpstr>
      <vt:lpstr>Grids</vt:lpstr>
      <vt:lpstr>Grids</vt:lpstr>
      <vt:lpstr>Airgaps and Scanning Slits</vt:lpstr>
      <vt:lpstr>Film-Screen Detectors</vt:lpstr>
      <vt:lpstr>Intensifying Screens</vt:lpstr>
      <vt:lpstr>Radiographic Film</vt:lpstr>
      <vt:lpstr>X-Ray Image Intensifiers (XRII)</vt:lpstr>
      <vt:lpstr>Digital Photography</vt:lpstr>
      <vt:lpstr>Computed Radiography (CR) Systems</vt:lpstr>
      <vt:lpstr>CCD-Based Digital Radiography</vt:lpstr>
      <vt:lpstr>Mammography</vt:lpstr>
      <vt:lpstr>Image Formation</vt:lpstr>
      <vt:lpstr>Geometric Effects</vt:lpstr>
      <vt:lpstr>Inverse Square Law</vt:lpstr>
      <vt:lpstr>Example</vt:lpstr>
      <vt:lpstr>Obliquity</vt:lpstr>
      <vt:lpstr>Beam Divergence and Flat Detector</vt:lpstr>
      <vt:lpstr>Anode Heel Effect</vt:lpstr>
      <vt:lpstr>Path Length</vt:lpstr>
      <vt:lpstr>Divergent Rays Causes Edge Blurring</vt:lpstr>
      <vt:lpstr>Depth-Dependent Magnification</vt:lpstr>
      <vt:lpstr>Imaging Equation with Geometric Effects</vt:lpstr>
      <vt:lpstr>Imaging Equation with Geometric Effects</vt:lpstr>
      <vt:lpstr>Blurring Effects</vt:lpstr>
      <vt:lpstr>Extended Sources Blurring</vt:lpstr>
      <vt:lpstr>Extended Sources Blurring</vt:lpstr>
      <vt:lpstr>Extended Sources</vt:lpstr>
      <vt:lpstr>Extended Sources</vt:lpstr>
      <vt:lpstr>Detector Thickness: Film-Screen Blurring</vt:lpstr>
      <vt:lpstr>Detector Thickness: Film-Screen Blurring</vt:lpstr>
      <vt:lpstr>Film Characteristics</vt:lpstr>
      <vt:lpstr>H&amp;D Characteristic Curve</vt:lpstr>
      <vt:lpstr>H&amp;D Characteristic Curve</vt:lpstr>
      <vt:lpstr>Noise and Scattering</vt:lpstr>
      <vt:lpstr>Signal to Noise Ratio (SNR)</vt:lpstr>
      <vt:lpstr>Noise and Scattering</vt:lpstr>
      <vt:lpstr>Quantum Efficiency and Detective Quantum Efficiency</vt:lpstr>
      <vt:lpstr>Examples</vt:lpstr>
      <vt:lpstr>Compton Scattering</vt:lpstr>
      <vt:lpstr>Compton Scattering</vt:lpstr>
      <vt:lpstr>Example</vt:lpstr>
    </vt:vector>
  </TitlesOfParts>
  <Company>University of Central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 Basic Imaging Principles</dc:title>
  <dc:creator>mbingabr</dc:creator>
  <cp:lastModifiedBy>Mohamed Bingabr</cp:lastModifiedBy>
  <cp:revision>663</cp:revision>
  <dcterms:created xsi:type="dcterms:W3CDTF">2007-01-09T03:17:48Z</dcterms:created>
  <dcterms:modified xsi:type="dcterms:W3CDTF">2015-11-04T04:54:20Z</dcterms:modified>
</cp:coreProperties>
</file>