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423" r:id="rId4"/>
    <p:sldId id="429" r:id="rId5"/>
    <p:sldId id="430" r:id="rId6"/>
    <p:sldId id="431" r:id="rId7"/>
    <p:sldId id="432" r:id="rId8"/>
    <p:sldId id="434" r:id="rId9"/>
    <p:sldId id="425" r:id="rId10"/>
    <p:sldId id="426" r:id="rId11"/>
    <p:sldId id="433" r:id="rId12"/>
    <p:sldId id="427" r:id="rId13"/>
    <p:sldId id="42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8DC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60"/>
  </p:normalViewPr>
  <p:slideViewPr>
    <p:cSldViewPr>
      <p:cViewPr varScale="1">
        <p:scale>
          <a:sx n="111" d="100"/>
          <a:sy n="111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8FB5-80ED-40C0-98E8-758AC8B07D74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93D9B-228D-48F9-AE5C-6D0BE376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103CA-DED7-43F8-99F6-887D89738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2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889F5-22D7-44E0-B507-81AE31321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8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2FA0-7841-465E-A544-0A8DDC673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07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51B5-725A-41A6-BBF7-8141B9ACF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6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56EA0-002C-4AB7-9106-E8D82E52A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25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E7298-1EA7-4318-B8B4-D548EB521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5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EBC69-02F1-4A9B-8E0F-30B4A44A0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3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C5B37-FEF8-404E-8152-C622B7DBD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40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5BDD8-2E37-4F58-B948-7FA092106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86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C5938-DC05-412C-9D43-10E5EA0B3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1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96C6-8AE7-4CD0-AC8E-FD04CB2FC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24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A70C3CC-3B4D-4234-A352-0BE06C60B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4400" dirty="0" smtClean="0">
                <a:solidFill>
                  <a:schemeClr val="accent6"/>
                </a:solidFill>
              </a:rPr>
              <a:t>Computed Tomography</a:t>
            </a:r>
            <a:br>
              <a:rPr lang="en-US" altLang="en-US" sz="4400" dirty="0" smtClean="0">
                <a:solidFill>
                  <a:schemeClr val="accent6"/>
                </a:solidFill>
              </a:rPr>
            </a:br>
            <a:r>
              <a:rPr lang="en-US" altLang="en-US" sz="4400" dirty="0">
                <a:solidFill>
                  <a:schemeClr val="accent6"/>
                </a:solidFill>
              </a:rPr>
              <a:t>Chapter </a:t>
            </a:r>
            <a:r>
              <a:rPr lang="en-US" altLang="en-US" sz="4400" dirty="0" smtClean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533400" y="3635375"/>
            <a:ext cx="8077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accent2"/>
                </a:solidFill>
              </a:rPr>
              <a:t>Biomedical Engineering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8580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Dr. Mohamed Bingabr</a:t>
            </a:r>
          </a:p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University of Central Oklahoma</a:t>
            </a:r>
            <a:endParaRPr lang="en-US" altLang="en-US" sz="2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2-D Radon Transform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AESLEI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1991"/>
            <a:ext cx="4305300" cy="469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33900" y="6248400"/>
            <a:ext cx="459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Verdana" pitchFamily="-84" charset="0"/>
              </a:rPr>
              <a:t>The geometry of lines and projections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990600"/>
                <a:ext cx="7239000" cy="7968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𝑑𝑥𝑑𝑦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990600"/>
                <a:ext cx="7239000" cy="7968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1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X-Ray Projection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AESLEI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8700"/>
            <a:ext cx="47815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AESLEJ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38" y="990600"/>
            <a:ext cx="2921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70010" y="626006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Verdana" pitchFamily="-84" charset="0"/>
              </a:rPr>
              <a:t>Projection of a disk.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6270931"/>
            <a:ext cx="459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Verdana" pitchFamily="-84" charset="0"/>
              </a:rPr>
              <a:t>The geometry of lines and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X-Ray Projection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AESLBI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5179367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Verdana" pitchFamily="-84" charset="0"/>
              </a:rPr>
              <a:t>An object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437378" y="5183019"/>
            <a:ext cx="1665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Verdana" pitchFamily="-84" charset="0"/>
              </a:rPr>
              <a:t>S</a:t>
            </a:r>
            <a:r>
              <a:rPr lang="en-US" altLang="en-US" sz="2400" dirty="0" err="1" smtClean="0">
                <a:latin typeface="Verdana" pitchFamily="-84" charset="0"/>
              </a:rPr>
              <a:t>inogram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529" y="5835715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Verdana" pitchFamily="-84" charset="0"/>
              </a:rPr>
              <a:t>By applying the inverse Radon transform to the </a:t>
            </a:r>
            <a:r>
              <a:rPr lang="en-US" altLang="en-US" sz="2400" dirty="0" err="1">
                <a:latin typeface="Verdana" pitchFamily="-84" charset="0"/>
              </a:rPr>
              <a:t>s</a:t>
            </a:r>
            <a:r>
              <a:rPr lang="en-US" altLang="en-US" sz="2400" dirty="0" err="1" smtClean="0">
                <a:latin typeface="Verdana" pitchFamily="-84" charset="0"/>
              </a:rPr>
              <a:t>inogram</a:t>
            </a:r>
            <a:r>
              <a:rPr lang="en-US" altLang="en-US" sz="2400" dirty="0" smtClean="0">
                <a:latin typeface="Verdana" pitchFamily="-84" charset="0"/>
              </a:rPr>
              <a:t> image (date in b) we can reconstruct the image in a.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143000" y="1029232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5028" y="1024907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g(l,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endCxn id="9" idx="0"/>
          </p:cNvCxnSpPr>
          <p:nvPr/>
        </p:nvCxnSpPr>
        <p:spPr>
          <a:xfrm>
            <a:off x="2792811" y="1295400"/>
            <a:ext cx="17791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45876" y="926067"/>
            <a:ext cx="2203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Verdana" pitchFamily="-84" charset="0"/>
              </a:rPr>
              <a:t>Radon transform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2"/>
                </a:solidFill>
              </a:rPr>
              <a:t>The </a:t>
            </a:r>
            <a:r>
              <a:rPr lang="en-US" altLang="en-US" sz="3600" dirty="0" smtClean="0">
                <a:solidFill>
                  <a:schemeClr val="accent2"/>
                </a:solidFill>
              </a:rPr>
              <a:t>Projection-Slice Theorem </a:t>
            </a:r>
            <a:r>
              <a:rPr lang="en-US" altLang="en-US" sz="3600" dirty="0">
                <a:solidFill>
                  <a:schemeClr val="accent2"/>
                </a:solidFill>
              </a:rPr>
              <a:t>in </a:t>
            </a:r>
            <a:r>
              <a:rPr lang="en-US" altLang="en-US" sz="3600" dirty="0" smtClean="0">
                <a:solidFill>
                  <a:schemeClr val="accent2"/>
                </a:solidFill>
              </a:rPr>
              <a:t>Graphical Form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AESLBJ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8229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5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Introduction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CT Instrumentation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Image formation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err="1" smtClean="0">
                <a:solidFill>
                  <a:schemeClr val="accent2"/>
                </a:solidFill>
              </a:rPr>
              <a:t>Ch</a:t>
            </a:r>
            <a:r>
              <a:rPr lang="en-US" altLang="en-US" sz="4000" dirty="0" smtClean="0">
                <a:solidFill>
                  <a:schemeClr val="accent2"/>
                </a:solidFill>
              </a:rPr>
              <a:t> 6: Computed Tomography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SSET517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4900"/>
            <a:ext cx="40100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943600" y="4648200"/>
            <a:ext cx="1900521" cy="1938993"/>
            <a:chOff x="6324600" y="2133600"/>
            <a:chExt cx="1900521" cy="1938993"/>
          </a:xfrm>
        </p:grpSpPr>
        <p:sp>
          <p:nvSpPr>
            <p:cNvPr id="3" name="TextBox 2"/>
            <p:cNvSpPr txBox="1"/>
            <p:nvPr/>
          </p:nvSpPr>
          <p:spPr>
            <a:xfrm>
              <a:off x="6324600" y="2133600"/>
              <a:ext cx="63350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58107" y="2133600"/>
              <a:ext cx="63350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50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91614" y="2133600"/>
              <a:ext cx="63350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30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2779931"/>
              <a:ext cx="63350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58107" y="2779931"/>
              <a:ext cx="63350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50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91614" y="2779931"/>
              <a:ext cx="63350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40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4600" y="3426262"/>
              <a:ext cx="63350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10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58107" y="3426262"/>
              <a:ext cx="63350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50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91614" y="3426262"/>
              <a:ext cx="63350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20</a:t>
              </a:r>
            </a:p>
          </p:txBody>
        </p:sp>
      </p:grpSp>
      <p:pic>
        <p:nvPicPr>
          <p:cNvPr id="18" name="Picture 2" descr="AAESLBH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63593"/>
            <a:ext cx="3234672" cy="336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2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AESLBE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047750"/>
            <a:ext cx="47561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First-Generation </a:t>
            </a:r>
            <a:r>
              <a:rPr lang="en-US" altLang="en-US" sz="4000" kern="0" dirty="0">
                <a:solidFill>
                  <a:schemeClr val="accent2"/>
                </a:solidFill>
                <a:latin typeface="Verdana" panose="020B0604030504040204" pitchFamily="34" charset="0"/>
              </a:rPr>
              <a:t>(1G) CT scanner</a:t>
            </a:r>
            <a:endParaRPr lang="en-US" altLang="en-US" sz="4000" dirty="0" smtClean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76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Second-Generation (2G</a:t>
            </a:r>
            <a:r>
              <a:rPr lang="en-US" altLang="en-US" sz="4000" kern="0" dirty="0">
                <a:solidFill>
                  <a:schemeClr val="accent2"/>
                </a:solidFill>
                <a:latin typeface="Verdana" panose="020B0604030504040204" pitchFamily="34" charset="0"/>
              </a:rPr>
              <a:t>) </a:t>
            </a:r>
            <a:r>
              <a:rPr lang="en-US" altLang="en-US" sz="3400" kern="0" dirty="0">
                <a:solidFill>
                  <a:schemeClr val="accent2"/>
                </a:solidFill>
                <a:latin typeface="Verdana" panose="020B0604030504040204" pitchFamily="34" charset="0"/>
              </a:rPr>
              <a:t>CT scanner</a:t>
            </a:r>
            <a:endParaRPr lang="en-US" altLang="en-US" sz="3400" dirty="0" smtClean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AAESLBF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2" y="1143000"/>
            <a:ext cx="50069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7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Third-Generation (3G</a:t>
            </a:r>
            <a:r>
              <a:rPr lang="en-US" altLang="en-US" sz="4000" kern="0" dirty="0">
                <a:solidFill>
                  <a:schemeClr val="accent2"/>
                </a:solidFill>
                <a:latin typeface="Verdana" panose="020B0604030504040204" pitchFamily="34" charset="0"/>
              </a:rPr>
              <a:t>) CT scanner</a:t>
            </a:r>
            <a:endParaRPr lang="en-US" altLang="en-US" sz="4000" dirty="0" smtClean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AESLBG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047750"/>
            <a:ext cx="41687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45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Fourth-Generation (4G</a:t>
            </a:r>
            <a:r>
              <a:rPr lang="en-US" altLang="en-US" sz="4000" kern="0" dirty="0">
                <a:solidFill>
                  <a:schemeClr val="accent2"/>
                </a:solidFill>
                <a:latin typeface="Verdana" panose="020B0604030504040204" pitchFamily="34" charset="0"/>
              </a:rPr>
              <a:t>) </a:t>
            </a:r>
            <a:r>
              <a:rPr lang="en-US" altLang="en-US" sz="3800" kern="0" dirty="0">
                <a:solidFill>
                  <a:schemeClr val="accent2"/>
                </a:solidFill>
                <a:latin typeface="Verdana" panose="020B0604030504040204" pitchFamily="34" charset="0"/>
              </a:rPr>
              <a:t>CT scanner</a:t>
            </a:r>
            <a:endParaRPr lang="en-US" altLang="en-US" sz="3800" dirty="0" smtClean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AAESLBH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047750"/>
            <a:ext cx="50228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20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6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450"/>
            <a:ext cx="8960161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76200"/>
            <a:ext cx="8960161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Comparison of CT Generations</a:t>
            </a:r>
            <a:endParaRPr lang="en-US" altLang="en-US" sz="3800" dirty="0" smtClean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8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X-Ray Detectors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/>
        </p:nvSpPr>
        <p:spPr bwMode="auto">
          <a:xfrm>
            <a:off x="457200" y="1123950"/>
            <a:ext cx="8229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buAutoNum type="alphaLcParenBoth"/>
            </a:pPr>
            <a:r>
              <a:rPr lang="en-US" altLang="en-US" sz="2400" dirty="0" smtClean="0">
                <a:latin typeface="Verdana" pitchFamily="-84" charset="0"/>
              </a:rPr>
              <a:t> Solid-state detectors, </a:t>
            </a:r>
          </a:p>
          <a:p>
            <a:pPr marL="342900" indent="-342900">
              <a:buAutoNum type="alphaLcParenBoth"/>
            </a:pPr>
            <a:r>
              <a:rPr lang="en-US" altLang="en-US" sz="2400" dirty="0" smtClean="0">
                <a:latin typeface="Verdana" pitchFamily="-84" charset="0"/>
              </a:rPr>
              <a:t> Xenon gas detectors, and </a:t>
            </a:r>
          </a:p>
          <a:p>
            <a:pPr marL="342900" indent="-342900">
              <a:buAutoNum type="alphaLcParenBoth"/>
            </a:pPr>
            <a:r>
              <a:rPr lang="en-US" altLang="en-US" sz="2400" dirty="0" smtClean="0">
                <a:latin typeface="Verdana" pitchFamily="-84" charset="0"/>
              </a:rPr>
              <a:t> Multiple (solid-state) detector array.</a:t>
            </a:r>
          </a:p>
        </p:txBody>
      </p:sp>
      <p:pic>
        <p:nvPicPr>
          <p:cNvPr id="6" name="Picture 5" descr="AAESLEE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7050"/>
            <a:ext cx="822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10646</TotalTime>
  <Words>163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Times New Roman</vt:lpstr>
      <vt:lpstr>Verdana</vt:lpstr>
      <vt:lpstr>Default Design</vt:lpstr>
      <vt:lpstr>Computed Tomography Chapter 6</vt:lpstr>
      <vt:lpstr>Outline</vt:lpstr>
      <vt:lpstr>Ch 6: Computed Tomography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X-Ray Detectors</vt:lpstr>
      <vt:lpstr>2-D Radon Transform</vt:lpstr>
      <vt:lpstr>X-Ray Projection</vt:lpstr>
      <vt:lpstr>X-Ray Projection</vt:lpstr>
      <vt:lpstr>The Projection-Slice Theorem in Graphical Form</vt:lpstr>
    </vt:vector>
  </TitlesOfParts>
  <Company>University of Central Oklahoma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 Basic Imaging Principles</dc:title>
  <dc:creator>mbingabr</dc:creator>
  <cp:lastModifiedBy>Mohamed Bingabr</cp:lastModifiedBy>
  <cp:revision>668</cp:revision>
  <dcterms:created xsi:type="dcterms:W3CDTF">2007-01-09T03:17:48Z</dcterms:created>
  <dcterms:modified xsi:type="dcterms:W3CDTF">2015-11-04T04:51:43Z</dcterms:modified>
</cp:coreProperties>
</file>