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3" r:id="rId3"/>
    <p:sldId id="344" r:id="rId4"/>
    <p:sldId id="345" r:id="rId5"/>
    <p:sldId id="346" r:id="rId6"/>
    <p:sldId id="258" r:id="rId7"/>
    <p:sldId id="335" r:id="rId8"/>
    <p:sldId id="311" r:id="rId9"/>
    <p:sldId id="307" r:id="rId10"/>
    <p:sldId id="327" r:id="rId11"/>
    <p:sldId id="328" r:id="rId12"/>
    <p:sldId id="336" r:id="rId13"/>
    <p:sldId id="337" r:id="rId14"/>
    <p:sldId id="338" r:id="rId15"/>
    <p:sldId id="340" r:id="rId16"/>
    <p:sldId id="341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3D7"/>
    <a:srgbClr val="CDD9EB"/>
    <a:srgbClr val="FFFACD"/>
    <a:srgbClr val="53FF5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DACAC-7F91-4A6B-B971-ED65F3DED33C}" v="1" dt="2024-01-18T16:02:40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 snapToGrid="0">
      <p:cViewPr varScale="1">
        <p:scale>
          <a:sx n="94" d="100"/>
          <a:sy n="94" d="100"/>
        </p:scale>
        <p:origin x="975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80480AA0-47F9-4689-8DA4-926547163B54}"/>
    <pc:docChg chg="modSld">
      <pc:chgData name="Mohamed Bingabr" userId="00864009-1172-4536-93d5-4dbe32f81f3e" providerId="ADAL" clId="{80480AA0-47F9-4689-8DA4-926547163B54}" dt="2024-01-18T18:43:17.912" v="235" actId="20577"/>
      <pc:docMkLst>
        <pc:docMk/>
      </pc:docMkLst>
      <pc:sldChg chg="modSp mod">
        <pc:chgData name="Mohamed Bingabr" userId="00864009-1172-4536-93d5-4dbe32f81f3e" providerId="ADAL" clId="{80480AA0-47F9-4689-8DA4-926547163B54}" dt="2024-01-18T03:46:14.123" v="25" actId="20577"/>
        <pc:sldMkLst>
          <pc:docMk/>
          <pc:sldMk cId="0" sldId="256"/>
        </pc:sldMkLst>
        <pc:spChg chg="mod">
          <ac:chgData name="Mohamed Bingabr" userId="00864009-1172-4536-93d5-4dbe32f81f3e" providerId="ADAL" clId="{80480AA0-47F9-4689-8DA4-926547163B54}" dt="2024-01-18T03:46:14.123" v="2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Mohamed Bingabr" userId="00864009-1172-4536-93d5-4dbe32f81f3e" providerId="ADAL" clId="{80480AA0-47F9-4689-8DA4-926547163B54}" dt="2024-01-18T18:43:17.912" v="235" actId="20577"/>
        <pc:sldMkLst>
          <pc:docMk/>
          <pc:sldMk cId="0" sldId="328"/>
        </pc:sldMkLst>
        <pc:spChg chg="mod">
          <ac:chgData name="Mohamed Bingabr" userId="00864009-1172-4536-93d5-4dbe32f81f3e" providerId="ADAL" clId="{80480AA0-47F9-4689-8DA4-926547163B54}" dt="2024-01-18T18:43:17.912" v="235" actId="20577"/>
          <ac:spMkLst>
            <pc:docMk/>
            <pc:sldMk cId="0" sldId="328"/>
            <ac:spMk id="10243" creationId="{00000000-0000-0000-0000-000000000000}"/>
          </ac:spMkLst>
        </pc:spChg>
      </pc:sldChg>
      <pc:sldChg chg="modSp mod">
        <pc:chgData name="Mohamed Bingabr" userId="00864009-1172-4536-93d5-4dbe32f81f3e" providerId="ADAL" clId="{80480AA0-47F9-4689-8DA4-926547163B54}" dt="2024-01-18T18:41:52.099" v="231" actId="20577"/>
        <pc:sldMkLst>
          <pc:docMk/>
          <pc:sldMk cId="3376039377" sldId="346"/>
        </pc:sldMkLst>
        <pc:spChg chg="mod">
          <ac:chgData name="Mohamed Bingabr" userId="00864009-1172-4536-93d5-4dbe32f81f3e" providerId="ADAL" clId="{80480AA0-47F9-4689-8DA4-926547163B54}" dt="2024-01-18T18:41:52.099" v="231" actId="20577"/>
          <ac:spMkLst>
            <pc:docMk/>
            <pc:sldMk cId="3376039377" sldId="346"/>
            <ac:spMk id="13315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A5BDACAC-7F91-4A6B-B971-ED65F3DED33C}"/>
    <pc:docChg chg="modSld">
      <pc:chgData name="Mohamed Bingabr" userId="00864009-1172-4536-93d5-4dbe32f81f3e" providerId="ADAL" clId="{A5BDACAC-7F91-4A6B-B971-ED65F3DED33C}" dt="2024-01-18T16:02:57.544" v="72" actId="20577"/>
      <pc:docMkLst>
        <pc:docMk/>
      </pc:docMkLst>
      <pc:sldChg chg="modSp mod">
        <pc:chgData name="Mohamed Bingabr" userId="00864009-1172-4536-93d5-4dbe32f81f3e" providerId="ADAL" clId="{A5BDACAC-7F91-4A6B-B971-ED65F3DED33C}" dt="2024-01-18T16:02:57.544" v="72" actId="20577"/>
        <pc:sldMkLst>
          <pc:docMk/>
          <pc:sldMk cId="0" sldId="328"/>
        </pc:sldMkLst>
        <pc:spChg chg="mod">
          <ac:chgData name="Mohamed Bingabr" userId="00864009-1172-4536-93d5-4dbe32f81f3e" providerId="ADAL" clId="{A5BDACAC-7F91-4A6B-B971-ED65F3DED33C}" dt="2024-01-18T16:02:57.544" v="72" actId="20577"/>
          <ac:spMkLst>
            <pc:docMk/>
            <pc:sldMk cId="0" sldId="328"/>
            <ac:spMk id="1024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EBFB94-4EC2-4AA5-BAF8-4601FF71E983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fld id="{8B383FBC-617E-43DA-B17C-BAF39E1EA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20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9922C-6EE7-4C72-9ACE-5BD93A69DA07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BE808-4B72-48F0-B3BC-6DA53822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3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2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09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48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3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04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7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0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2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4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808-4B72-48F0-B3BC-6DA53822C3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5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itchFamily="66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54902-FE96-42EA-A140-81BA1F9E1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2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4B699-FFBC-4501-AB5F-88586E890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6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95584-3DBE-477A-BC48-8465DAABD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4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592DF-3CE7-423D-A3AF-9D3A0CD81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59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2D913-409C-4634-99CB-119EA6E91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30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ED5C1-6533-4EFF-AE5B-7EEF25912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27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34100-F8D4-4B17-B421-99CC0057D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06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DAB00-3A8C-4E3E-A55E-87C97AC14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4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ACB2A-113E-459A-B74E-08347D5B0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6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0BC91-7C9D-4653-A332-8D9B5F061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1CA6B-298C-439F-9257-FD48F0CB0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1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3366-5E73-41A7-91D4-80B5D86DD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9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D10A-9638-49A0-940B-7443BAC80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3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0DBFE-6835-4A17-BDA1-8D66519E8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0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itchFamily="66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fld id="{2D3C56A3-FC85-47A5-9EC5-C0BE5A2A8A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C03D7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folHlink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gineering.uco.edu/~mbinga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128" y="4929805"/>
            <a:ext cx="6032500" cy="163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accent2"/>
                </a:solidFill>
              </a:rPr>
              <a:t>School of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accent2"/>
                </a:solidFill>
              </a:rPr>
              <a:t>University of Central Oklahoma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tx1"/>
                </a:solidFill>
                <a:latin typeface="+mj-lt"/>
                <a:cs typeface="+mj-cs"/>
              </a:rPr>
              <a:t>Dr. Mohamed Bingabr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04900" y="2539999"/>
            <a:ext cx="6946900" cy="222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1C03D7"/>
                </a:solidFill>
              </a:rPr>
              <a:t>Chapter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1C03D7"/>
                </a:solidFill>
              </a:rPr>
              <a:t>Introduction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387350" y="1085850"/>
            <a:ext cx="8283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 dirty="0">
                <a:solidFill>
                  <a:srgbClr val="1C03D7"/>
                </a:solidFill>
              </a:rPr>
              <a:t>ENGR 4323/5323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 dirty="0">
                <a:solidFill>
                  <a:srgbClr val="1C03D7"/>
                </a:solidFill>
              </a:rPr>
              <a:t>Digital and Analog Communication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4613" y="129988"/>
            <a:ext cx="89925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Pulse-Coded Modulation (PCM)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12593" y="1920356"/>
            <a:ext cx="46976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dirty="0">
                <a:solidFill>
                  <a:srgbClr val="1C03D7"/>
                </a:solidFill>
              </a:rPr>
              <a:t>PCM</a:t>
            </a:r>
            <a:r>
              <a:rPr lang="en-US" altLang="en-US" sz="2800" b="0" dirty="0">
                <a:solidFill>
                  <a:schemeClr val="tx1"/>
                </a:solidFill>
              </a:rPr>
              <a:t> represents each quantized sample by an ordered combination of two basic pulses: 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>
                <a:solidFill>
                  <a:schemeClr val="tx1"/>
                </a:solidFill>
              </a:rPr>
              <a:t>representing </a:t>
            </a:r>
            <a:r>
              <a:rPr lang="en-US" altLang="en-US" sz="2800" dirty="0">
                <a:solidFill>
                  <a:schemeClr val="tx1"/>
                </a:solidFill>
              </a:rPr>
              <a:t>1</a:t>
            </a:r>
            <a:r>
              <a:rPr lang="en-US" altLang="en-US" sz="2800" b="0" dirty="0">
                <a:solidFill>
                  <a:schemeClr val="tx1"/>
                </a:solidFill>
              </a:rPr>
              <a:t> and </a:t>
            </a:r>
            <a:r>
              <a:rPr lang="en-US" altLang="en-US" sz="2800" b="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b="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0" dirty="0">
                <a:solidFill>
                  <a:schemeClr val="tx1"/>
                </a:solidFill>
              </a:rPr>
              <a:t>representing </a:t>
            </a:r>
            <a:r>
              <a:rPr lang="en-US" altLang="en-US" sz="2800" dirty="0">
                <a:solidFill>
                  <a:schemeClr val="tx1"/>
                </a:solidFill>
              </a:rPr>
              <a:t>0</a:t>
            </a:r>
            <a:r>
              <a:rPr lang="en-US" altLang="en-US" sz="2800" b="0" dirty="0">
                <a:solidFill>
                  <a:schemeClr val="tx1"/>
                </a:solidFill>
              </a:rPr>
              <a:t>. </a:t>
            </a:r>
            <a:endParaRPr lang="en-US" altLang="en-US" sz="2800" b="0" dirty="0">
              <a:solidFill>
                <a:schemeClr val="accent2"/>
              </a:solidFill>
            </a:endParaRPr>
          </a:p>
        </p:txBody>
      </p:sp>
      <p:sp>
        <p:nvSpPr>
          <p:cNvPr id="9220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4" descr="La01F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0" y="1288356"/>
            <a:ext cx="42799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65400" y="76200"/>
            <a:ext cx="3540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Channel Effect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21516" y="1182688"/>
            <a:ext cx="891004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>
                <a:solidFill>
                  <a:schemeClr val="tx1"/>
                </a:solidFill>
              </a:rPr>
              <a:t>Channel Bandwidth (B)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transmission rate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Signal power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the quality of the received signal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Signal-To-Noise Ratio (SNR)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 err="1">
                <a:solidFill>
                  <a:schemeClr val="tx1"/>
                </a:solidFill>
              </a:rPr>
              <a:t>SNR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dB</a:t>
            </a:r>
            <a:r>
              <a:rPr lang="en-US" altLang="en-US" sz="2400" b="0" dirty="0">
                <a:solidFill>
                  <a:schemeClr val="tx1"/>
                </a:solidFill>
              </a:rPr>
              <a:t> = 10 log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10</a:t>
            </a:r>
            <a:r>
              <a:rPr lang="en-US" altLang="en-US" sz="2400" b="0" dirty="0">
                <a:solidFill>
                  <a:schemeClr val="tx1"/>
                </a:solidFill>
              </a:rPr>
              <a:t>(</a:t>
            </a:r>
            <a:r>
              <a:rPr lang="en-US" altLang="en-US" sz="2400" b="0" dirty="0" err="1">
                <a:solidFill>
                  <a:schemeClr val="tx1"/>
                </a:solidFill>
              </a:rPr>
              <a:t>P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signal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</a:rPr>
              <a:t>/ </a:t>
            </a:r>
            <a:r>
              <a:rPr lang="en-US" altLang="en-US" sz="2400" b="0" dirty="0" err="1">
                <a:solidFill>
                  <a:schemeClr val="tx1"/>
                </a:solidFill>
              </a:rPr>
              <a:t>P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noise</a:t>
            </a:r>
            <a:r>
              <a:rPr lang="en-US" altLang="en-US" sz="2400" b="0" dirty="0">
                <a:solidFill>
                  <a:schemeClr val="tx1"/>
                </a:solidFill>
              </a:rPr>
              <a:t>) = 20 log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10</a:t>
            </a:r>
            <a:r>
              <a:rPr lang="en-US" altLang="en-US" sz="2400" b="0" dirty="0">
                <a:solidFill>
                  <a:schemeClr val="tx1"/>
                </a:solidFill>
              </a:rPr>
              <a:t>(</a:t>
            </a:r>
            <a:r>
              <a:rPr lang="en-US" altLang="en-US" sz="2400" b="0" dirty="0" err="1">
                <a:solidFill>
                  <a:schemeClr val="tx1"/>
                </a:solidFill>
              </a:rPr>
              <a:t>A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signal</a:t>
            </a:r>
            <a:r>
              <a:rPr lang="en-US" altLang="en-US" sz="2400" b="0" baseline="-25000" dirty="0">
                <a:solidFill>
                  <a:schemeClr val="tx1"/>
                </a:solidFill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</a:rPr>
              <a:t>/ </a:t>
            </a:r>
            <a:r>
              <a:rPr lang="en-US" altLang="en-US" sz="2400" b="0" dirty="0" err="1">
                <a:solidFill>
                  <a:schemeClr val="tx1"/>
                </a:solidFill>
              </a:rPr>
              <a:t>A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noise</a:t>
            </a:r>
            <a:r>
              <a:rPr lang="en-US" altLang="en-US" sz="2400" b="0" dirty="0">
                <a:solidFill>
                  <a:schemeClr val="tx1"/>
                </a:solidFill>
              </a:rPr>
              <a:t>)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Channel Capacity: 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Determine the upper bound of transmission rate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 = B log</a:t>
            </a:r>
            <a:r>
              <a:rPr lang="en-US" altLang="en-US" sz="2800" b="0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b="0" dirty="0">
                <a:solidFill>
                  <a:schemeClr val="tx1"/>
                </a:solidFill>
              </a:rPr>
              <a:t> (1 + SNR)   bit/s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5099" y="76200"/>
            <a:ext cx="88655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Modulation and Detection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 descr="La01F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01" y="1927670"/>
            <a:ext cx="3512044" cy="484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228" y="1267074"/>
            <a:ext cx="5781124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Baseband Signal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Low frequency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Signals generated by the source</a:t>
            </a:r>
          </a:p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800" b="0" dirty="0">
              <a:solidFill>
                <a:schemeClr val="tx1"/>
              </a:solidFill>
            </a:endParaRPr>
          </a:p>
          <a:p>
            <a:pPr marL="457200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Modulation</a:t>
            </a:r>
          </a:p>
          <a:p>
            <a:pPr marL="1200150" lvl="1" indent="-27432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Use the message signal to modulate certain parameters of the (RF) </a:t>
            </a:r>
            <a:r>
              <a:rPr lang="en-US" altLang="en-US" sz="2400" b="0" i="1" dirty="0">
                <a:solidFill>
                  <a:schemeClr val="tx1"/>
                </a:solidFill>
              </a:rPr>
              <a:t>carrier</a:t>
            </a:r>
            <a:r>
              <a:rPr lang="en-US" altLang="en-US" sz="2400" b="0" dirty="0">
                <a:solidFill>
                  <a:schemeClr val="tx1"/>
                </a:solidFill>
              </a:rPr>
              <a:t> signal of high frequency.</a:t>
            </a:r>
          </a:p>
        </p:txBody>
      </p:sp>
    </p:spTree>
    <p:extLst>
      <p:ext uri="{BB962C8B-B14F-4D97-AF65-F5344CB8AC3E}">
        <p14:creationId xmlns:p14="http://schemas.microsoft.com/office/powerpoint/2010/main" val="166654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5099" y="76200"/>
            <a:ext cx="88655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Modulation and Detection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42428" y="1182688"/>
            <a:ext cx="8865546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Modulation used for 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Ease of Radiation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Multiplexing: Simultaneous transmission of multiple signal</a:t>
            </a:r>
          </a:p>
          <a:p>
            <a:pPr marL="457200"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Demodulation: </a:t>
            </a:r>
          </a:p>
          <a:p>
            <a:pPr marL="1200150" lvl="1" indent="-274320" eaLnBrk="1" hangingPunct="1">
              <a:spcBef>
                <a:spcPts val="600"/>
              </a:spcBef>
            </a:pPr>
            <a:r>
              <a:rPr lang="en-US" altLang="en-US" sz="2400" b="0" dirty="0">
                <a:solidFill>
                  <a:schemeClr val="tx1"/>
                </a:solidFill>
              </a:rPr>
              <a:t>Recovering the message signal from the carrier</a:t>
            </a:r>
            <a:endParaRPr lang="en-US" altLang="en-US" sz="2800" b="0" dirty="0">
              <a:solidFill>
                <a:schemeClr val="tx1"/>
              </a:solidFill>
            </a:endParaRP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Digital Source Coding and Error Correction Code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30227" y="1182688"/>
            <a:ext cx="8864391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57200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Source Coding</a:t>
            </a: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Compression techniques to reduce the number of bits representing a message without sacrificing the message quality and accuracy of detection.</a:t>
            </a: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Reduce redundancy</a:t>
            </a:r>
          </a:p>
          <a:p>
            <a:pPr marL="92583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b="0" dirty="0">
              <a:solidFill>
                <a:schemeClr val="tx1"/>
              </a:solidFill>
            </a:endParaRPr>
          </a:p>
          <a:p>
            <a:pPr marL="457200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Channel Coding</a:t>
            </a:r>
            <a:endParaRPr lang="en-US" altLang="en-US" sz="2400" b="0" dirty="0">
              <a:solidFill>
                <a:schemeClr val="tx1"/>
              </a:solidFill>
            </a:endParaRPr>
          </a:p>
          <a:p>
            <a:pPr marL="1200150" lvl="1" indent="-27432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0" dirty="0">
                <a:solidFill>
                  <a:schemeClr val="tx1"/>
                </a:solidFill>
              </a:rPr>
              <a:t>Add redundancy to detect the error and correct it.</a:t>
            </a:r>
            <a:endParaRPr lang="en-US" altLang="en-US" sz="2800" b="0" dirty="0">
              <a:solidFill>
                <a:schemeClr val="tx1"/>
              </a:solidFill>
            </a:endParaRP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4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Brief History of Telecommunication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" y="1070301"/>
            <a:ext cx="6602895" cy="572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91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456" y="181997"/>
            <a:ext cx="903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Brief History of Telecommunication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00" y="1475714"/>
            <a:ext cx="7710777" cy="534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70368" y="3657600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0368" y="3864321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0712" y="4335101"/>
            <a:ext cx="19012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95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Materials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28600" y="1246188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Textbook</a:t>
            </a:r>
            <a:r>
              <a:rPr lang="en-US" sz="3200" b="1" dirty="0"/>
              <a:t>:</a:t>
            </a:r>
            <a:r>
              <a:rPr lang="en-US" sz="3200" dirty="0"/>
              <a:t>  “Modern Digital and Analog Communication”, 5</a:t>
            </a:r>
            <a:r>
              <a:rPr lang="en-US" sz="3200" baseline="30000" dirty="0"/>
              <a:t>th</a:t>
            </a:r>
            <a:r>
              <a:rPr lang="en-US" sz="3200" dirty="0"/>
              <a:t> edition by B. P. </a:t>
            </a:r>
            <a:r>
              <a:rPr lang="en-US" sz="3200" dirty="0" err="1"/>
              <a:t>Lathi</a:t>
            </a:r>
            <a:r>
              <a:rPr lang="en-US" sz="3200" dirty="0"/>
              <a:t>. ISBN: 978-0190686840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00FF"/>
                </a:solidFill>
              </a:rPr>
              <a:t>Course Website</a:t>
            </a:r>
            <a:r>
              <a:rPr lang="en-US" sz="3200" b="1" dirty="0"/>
              <a:t>: </a:t>
            </a:r>
            <a:r>
              <a:rPr lang="en-US" sz="3200" b="1" u="sng" dirty="0">
                <a:hlinkClick r:id="rId2"/>
              </a:rPr>
              <a:t>http://www.engineering.uco.edu/~mbingabr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4" descr="https://images-na.ssl-images-amazon.com/images/I/41BBrzORwyL._SX383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39637"/>
            <a:ext cx="2971800" cy="385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65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Grading Policy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2400" y="1246188"/>
            <a:ext cx="8915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Grading Distribution: </a:t>
            </a:r>
            <a:endParaRPr lang="en-US" sz="2800" dirty="0"/>
          </a:p>
          <a:p>
            <a:r>
              <a:rPr lang="en-US" sz="2800" dirty="0"/>
              <a:t>Attendance			10 %</a:t>
            </a:r>
          </a:p>
          <a:p>
            <a:r>
              <a:rPr lang="en-US" sz="2800" dirty="0"/>
              <a:t>Homework			15 % </a:t>
            </a:r>
          </a:p>
          <a:p>
            <a:r>
              <a:rPr lang="en-US" sz="2800" dirty="0"/>
              <a:t>Quizzes			25 %		</a:t>
            </a:r>
          </a:p>
          <a:p>
            <a:r>
              <a:rPr lang="en-US" sz="2800" dirty="0"/>
              <a:t>2 Tests			30 %</a:t>
            </a:r>
          </a:p>
          <a:p>
            <a:r>
              <a:rPr lang="en-US" sz="2800" dirty="0"/>
              <a:t>Final Exam			20 %</a:t>
            </a:r>
          </a:p>
          <a:p>
            <a:endParaRPr lang="en-US" sz="1600" dirty="0"/>
          </a:p>
          <a:p>
            <a:r>
              <a:rPr lang="en-US" sz="2800" b="1" dirty="0">
                <a:solidFill>
                  <a:srgbClr val="0000FF"/>
                </a:solidFill>
              </a:rPr>
              <a:t>Grading Scale: </a:t>
            </a:r>
          </a:p>
          <a:p>
            <a:r>
              <a:rPr lang="en-US" sz="2800" dirty="0"/>
              <a:t>A: 90-100</a:t>
            </a:r>
          </a:p>
          <a:p>
            <a:r>
              <a:rPr lang="en-US" sz="2800" dirty="0"/>
              <a:t>B: 80-89</a:t>
            </a:r>
          </a:p>
          <a:p>
            <a:r>
              <a:rPr lang="en-US" sz="2800" dirty="0"/>
              <a:t>C: 70-79</a:t>
            </a:r>
          </a:p>
          <a:p>
            <a:r>
              <a:rPr lang="en-US" sz="2800" dirty="0"/>
              <a:t>D: 60-69</a:t>
            </a:r>
          </a:p>
          <a:p>
            <a:r>
              <a:rPr lang="en-US" sz="2800" dirty="0"/>
              <a:t>F: 0-59</a:t>
            </a:r>
          </a:p>
        </p:txBody>
      </p:sp>
    </p:spTree>
    <p:extLst>
      <p:ext uri="{BB962C8B-B14F-4D97-AF65-F5344CB8AC3E}">
        <p14:creationId xmlns:p14="http://schemas.microsoft.com/office/powerpoint/2010/main" val="394705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Expectations &amp; Conducts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143000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Spend a total of 4 to 6 hours a week.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Ask for help for homework but don’t copy.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can not seek help from your neighbor during quizzes and tests.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are allowed to have one formula sheet in addition to the formula sheets I provide to you for quizzes and tests.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Makeup test will be given for emergency situation.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No phone or internet use during lecture.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Be on time for the lecture and do your best to stay focus.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43364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Objectives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94886" y="1338096"/>
            <a:ext cx="893696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• Signals and Signal Space (Fourier Series)</a:t>
            </a:r>
          </a:p>
          <a:p>
            <a:r>
              <a:rPr lang="en-US" sz="2800" dirty="0"/>
              <a:t>• Analysis and Transmission of Signals (Fourier Transf.)</a:t>
            </a:r>
          </a:p>
          <a:p>
            <a:r>
              <a:rPr lang="en-US" sz="2800" dirty="0"/>
              <a:t>• Amplitude Modulation</a:t>
            </a:r>
          </a:p>
          <a:p>
            <a:r>
              <a:rPr lang="en-US" sz="2800" dirty="0"/>
              <a:t>• Angle Modulation (FM and PM)</a:t>
            </a:r>
          </a:p>
          <a:p>
            <a:r>
              <a:rPr lang="en-US" sz="2800" dirty="0"/>
              <a:t>• Digitization of Analog Source Signals</a:t>
            </a:r>
          </a:p>
          <a:p>
            <a:r>
              <a:rPr lang="en-US" sz="2800" dirty="0"/>
              <a:t>• Principle of Digital Data Transmission</a:t>
            </a:r>
          </a:p>
          <a:p>
            <a:r>
              <a:rPr lang="en-US" sz="2800" dirty="0"/>
              <a:t>• Fundamental of Probability Theory in Communication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066" y="114300"/>
            <a:ext cx="8463868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Why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27" y="1160528"/>
            <a:ext cx="8894617" cy="418984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Communication advances society’s development.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rgbClr val="1C03D7"/>
                </a:solidFill>
              </a:rPr>
              <a:t>Before</a:t>
            </a:r>
            <a:r>
              <a:rPr lang="en-US" altLang="en-US" sz="2800" b="0" dirty="0"/>
              <a:t> </a:t>
            </a:r>
            <a:r>
              <a:rPr lang="en-US" altLang="en-US" sz="2800" b="0" dirty="0">
                <a:solidFill>
                  <a:srgbClr val="1C03D7"/>
                </a:solidFill>
              </a:rPr>
              <a:t>modern time </a:t>
            </a:r>
            <a:r>
              <a:rPr lang="en-US" altLang="en-US" sz="2800" b="0" dirty="0">
                <a:solidFill>
                  <a:schemeClr val="tx1"/>
                </a:solidFill>
              </a:rPr>
              <a:t>verbal messages were carried by runners, carrier pigeons, lights and fires.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In</a:t>
            </a:r>
            <a:r>
              <a:rPr lang="en-US" altLang="en-US" sz="2800" b="0" dirty="0"/>
              <a:t> </a:t>
            </a:r>
            <a:r>
              <a:rPr lang="en-US" altLang="en-US" sz="2800" b="0" dirty="0">
                <a:solidFill>
                  <a:srgbClr val="1C03D7"/>
                </a:solidFill>
              </a:rPr>
              <a:t>modern time </a:t>
            </a:r>
            <a:r>
              <a:rPr lang="en-US" altLang="en-US" sz="2800" b="0" dirty="0">
                <a:solidFill>
                  <a:schemeClr val="tx1"/>
                </a:solidFill>
              </a:rPr>
              <a:t>messages (verbal, images, data) are carried by telephone, internet, satellite, and wireless.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Job: there is high demand with high pay.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b="0" dirty="0">
                <a:solidFill>
                  <a:schemeClr val="tx1"/>
                </a:solidFill>
              </a:rPr>
              <a:t>Research: very active</a:t>
            </a:r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066" y="114300"/>
            <a:ext cx="8463868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Communication System</a:t>
            </a:r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4" descr="La01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63" y="4638124"/>
            <a:ext cx="7991555" cy="2219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" y="1098447"/>
            <a:ext cx="9053315" cy="333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63589" y="5607313"/>
            <a:ext cx="10775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A/D Converter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Encoder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Modulator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4987" y="5623686"/>
            <a:ext cx="1107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D/A Converter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Decoder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Demodulator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Error detection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944" y="5501261"/>
            <a:ext cx="108715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Speech</a:t>
            </a:r>
          </a:p>
          <a:p>
            <a:r>
              <a:rPr lang="en-US" sz="1100" dirty="0">
                <a:solidFill>
                  <a:srgbClr val="1C03D7"/>
                </a:solidFill>
              </a:rPr>
              <a:t>Image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Data</a:t>
            </a:r>
          </a:p>
          <a:p>
            <a:r>
              <a:rPr lang="en-US" sz="1100" dirty="0">
                <a:solidFill>
                  <a:srgbClr val="1C03D7"/>
                </a:solidFill>
              </a:rPr>
              <a:t>Medical</a:t>
            </a:r>
          </a:p>
          <a:p>
            <a:r>
              <a:rPr lang="en-US" sz="1100" dirty="0">
                <a:solidFill>
                  <a:srgbClr val="1C03D7"/>
                </a:solidFill>
              </a:rPr>
              <a:t>Environmental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7375" y="5589745"/>
            <a:ext cx="103265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Microphone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Keyboard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CCD Camera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6356" y="4430507"/>
            <a:ext cx="1071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Twisted Wires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Coaxial Cable</a:t>
            </a:r>
          </a:p>
          <a:p>
            <a:r>
              <a:rPr lang="en-US" sz="1100" dirty="0">
                <a:solidFill>
                  <a:srgbClr val="1C03D7"/>
                </a:solidFill>
              </a:rPr>
              <a:t>Fiber optic</a:t>
            </a:r>
          </a:p>
          <a:p>
            <a:r>
              <a:rPr lang="en-US" sz="1100" dirty="0">
                <a:solidFill>
                  <a:srgbClr val="1C03D7"/>
                </a:solidFill>
              </a:rPr>
              <a:t>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5437" y="5629730"/>
            <a:ext cx="1289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TV Screen </a:t>
            </a:r>
          </a:p>
          <a:p>
            <a:r>
              <a:rPr lang="en-US" sz="1100" dirty="0">
                <a:solidFill>
                  <a:srgbClr val="1C03D7"/>
                </a:solidFill>
              </a:rPr>
              <a:t>Computer Screen</a:t>
            </a:r>
          </a:p>
          <a:p>
            <a:r>
              <a:rPr lang="en-US" sz="1100" dirty="0">
                <a:solidFill>
                  <a:srgbClr val="1C03D7"/>
                </a:solidFill>
              </a:rPr>
              <a:t>Speakers</a:t>
            </a:r>
          </a:p>
          <a:p>
            <a:r>
              <a:rPr lang="en-US" sz="1100" dirty="0">
                <a:solidFill>
                  <a:srgbClr val="1C03D7"/>
                </a:solidFill>
              </a:rPr>
              <a:t>Printer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90654" y="6408378"/>
            <a:ext cx="31550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1C03D7"/>
                </a:solidFill>
              </a:rPr>
              <a:t>Channel frequency fading and selectivity</a:t>
            </a:r>
          </a:p>
          <a:p>
            <a:r>
              <a:rPr lang="en-US" sz="1100" dirty="0">
                <a:solidFill>
                  <a:srgbClr val="1C03D7"/>
                </a:solidFill>
              </a:rPr>
              <a:t>Hardware noise and environmental interference</a:t>
            </a:r>
          </a:p>
        </p:txBody>
      </p:sp>
    </p:spTree>
    <p:extLst>
      <p:ext uri="{BB962C8B-B14F-4D97-AF65-F5344CB8AC3E}">
        <p14:creationId xmlns:p14="http://schemas.microsoft.com/office/powerpoint/2010/main" val="414320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9" y="88900"/>
            <a:ext cx="8849001" cy="676275"/>
          </a:xfrm>
        </p:spPr>
        <p:txBody>
          <a:bodyPr/>
          <a:lstStyle/>
          <a:p>
            <a:pPr eaLnBrk="1" hangingPunct="1"/>
            <a:r>
              <a:rPr lang="en-US" altLang="en-US" sz="4000" b="0" dirty="0"/>
              <a:t>Analog and Digital Messages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69875" y="1105203"/>
            <a:ext cx="87050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Analog Signal</a:t>
            </a:r>
            <a:r>
              <a:rPr lang="en-US" altLang="en-US" sz="2400" b="0" dirty="0">
                <a:solidFill>
                  <a:schemeClr val="tx1"/>
                </a:solidFill>
              </a:rPr>
              <a:t>: Speech waveform, Music sound, temperature and atmospheric pressure.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271135" y="1990632"/>
            <a:ext cx="8705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Digital Signal</a:t>
            </a:r>
            <a:r>
              <a:rPr lang="en-US" altLang="en-US" sz="2400" b="0" dirty="0">
                <a:solidFill>
                  <a:schemeClr val="tx1"/>
                </a:solidFill>
              </a:rPr>
              <a:t>: English text constructed from the ASCII keyboard of 128 symbols. Binary signal (messages constructed from two symbols 0 and 1) and M-</a:t>
            </a:r>
            <a:r>
              <a:rPr lang="en-US" altLang="en-US" sz="2400" b="0" dirty="0" err="1">
                <a:solidFill>
                  <a:schemeClr val="tx1"/>
                </a:solidFill>
              </a:rPr>
              <a:t>ary</a:t>
            </a:r>
            <a:r>
              <a:rPr lang="en-US" altLang="en-US" sz="2400" b="0" dirty="0">
                <a:solidFill>
                  <a:schemeClr val="tx1"/>
                </a:solidFill>
              </a:rPr>
              <a:t> signals.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72395" y="3193455"/>
            <a:ext cx="8705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1C03D7"/>
                </a:solidFill>
              </a:rPr>
              <a:t>Advantage of Digital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- Cheaper Systems (with microprocessor)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tx1"/>
                </a:solidFill>
              </a:rPr>
              <a:t>- Better Quality (immune to noise, regenerative repeaters)</a:t>
            </a:r>
          </a:p>
        </p:txBody>
      </p:sp>
      <p:pic>
        <p:nvPicPr>
          <p:cNvPr id="15" name="Picture 4" descr="La01F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495" y="4475993"/>
            <a:ext cx="4632456" cy="232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013" y="76200"/>
            <a:ext cx="89928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1C03D7"/>
                </a:solidFill>
                <a:latin typeface="+mj-lt"/>
                <a:cs typeface="Times New Roman" pitchFamily="18" charset="0"/>
              </a:rPr>
              <a:t>Analog to Digital Conversion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52400" y="1212707"/>
            <a:ext cx="8575964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folHlink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folHlink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Sampling Theorem</a:t>
            </a:r>
          </a:p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Quantization</a:t>
            </a:r>
          </a:p>
          <a:p>
            <a:pPr indent="-274320" eaLnBrk="1" hangingPunct="1">
              <a:spcBef>
                <a:spcPts val="60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SNR</a:t>
            </a:r>
            <a:endParaRPr lang="en-US" altLang="en-US" sz="2800" b="0" dirty="0">
              <a:solidFill>
                <a:schemeClr val="accent2"/>
              </a:solidFill>
            </a:endParaRP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 descr="La01F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3" y="2445773"/>
            <a:ext cx="73152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</TotalTime>
  <Words>660</Words>
  <Application>Microsoft Office PowerPoint</Application>
  <PresentationFormat>On-screen Show (4:3)</PresentationFormat>
  <Paragraphs>134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Communication</vt:lpstr>
      <vt:lpstr>Communication System</vt:lpstr>
      <vt:lpstr>Analog and Digital Messages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360: Signals and Systems</dc:title>
  <dc:creator>Valued Person</dc:creator>
  <cp:lastModifiedBy>Mohamed Bingabr</cp:lastModifiedBy>
  <cp:revision>201</cp:revision>
  <dcterms:created xsi:type="dcterms:W3CDTF">2004-08-21T10:04:46Z</dcterms:created>
  <dcterms:modified xsi:type="dcterms:W3CDTF">2024-01-18T18:43:23Z</dcterms:modified>
</cp:coreProperties>
</file>