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4" r:id="rId1"/>
    <p:sldMasterId id="2147483834" r:id="rId2"/>
  </p:sldMasterIdLst>
  <p:notesMasterIdLst>
    <p:notesMasterId r:id="rId20"/>
  </p:notesMasterIdLst>
  <p:handoutMasterIdLst>
    <p:handoutMasterId r:id="rId21"/>
  </p:handoutMasterIdLst>
  <p:sldIdLst>
    <p:sldId id="256" r:id="rId3"/>
    <p:sldId id="343" r:id="rId4"/>
    <p:sldId id="314" r:id="rId5"/>
    <p:sldId id="365" r:id="rId6"/>
    <p:sldId id="345" r:id="rId7"/>
    <p:sldId id="346" r:id="rId8"/>
    <p:sldId id="258" r:id="rId9"/>
    <p:sldId id="335" r:id="rId10"/>
    <p:sldId id="311" r:id="rId11"/>
    <p:sldId id="307" r:id="rId12"/>
    <p:sldId id="327" r:id="rId13"/>
    <p:sldId id="328" r:id="rId14"/>
    <p:sldId id="336" r:id="rId15"/>
    <p:sldId id="337" r:id="rId16"/>
    <p:sldId id="338" r:id="rId17"/>
    <p:sldId id="340" r:id="rId18"/>
    <p:sldId id="341" r:id="rId19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C03D7"/>
    <a:srgbClr val="CDD9EB"/>
    <a:srgbClr val="FFFACD"/>
    <a:srgbClr val="53FF53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480AA0-47F9-4689-8DA4-926547163B54}" v="2" dt="2025-01-14T03:25:16.181"/>
    <p1510:client id="{81C30C04-80CF-4C63-91C5-43F82A2B5E0B}" v="9" dt="2025-01-14T21:51:16.98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79" autoAdjust="0"/>
  </p:normalViewPr>
  <p:slideViewPr>
    <p:cSldViewPr snapToGrid="0">
      <p:cViewPr varScale="1">
        <p:scale>
          <a:sx n="102" d="100"/>
          <a:sy n="102" d="100"/>
        </p:scale>
        <p:origin x="127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microsoft.com/office/2016/11/relationships/changesInfo" Target="changesInfos/changesInfo1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Relationship Id="rId27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ohamed Bingabr" userId="00864009-1172-4536-93d5-4dbe32f81f3e" providerId="ADAL" clId="{80480AA0-47F9-4689-8DA4-926547163B54}"/>
    <pc:docChg chg="undo redo custSel delSld modSld">
      <pc:chgData name="Mohamed Bingabr" userId="00864009-1172-4536-93d5-4dbe32f81f3e" providerId="ADAL" clId="{80480AA0-47F9-4689-8DA4-926547163B54}" dt="2025-01-14T03:29:32.180" v="353" actId="20577"/>
      <pc:docMkLst>
        <pc:docMk/>
      </pc:docMkLst>
      <pc:sldChg chg="modSp mod">
        <pc:chgData name="Mohamed Bingabr" userId="00864009-1172-4536-93d5-4dbe32f81f3e" providerId="ADAL" clId="{80480AA0-47F9-4689-8DA4-926547163B54}" dt="2024-01-18T03:46:14.123" v="25" actId="20577"/>
        <pc:sldMkLst>
          <pc:docMk/>
          <pc:sldMk cId="0" sldId="256"/>
        </pc:sldMkLst>
      </pc:sldChg>
      <pc:sldChg chg="modSp mod">
        <pc:chgData name="Mohamed Bingabr" userId="00864009-1172-4536-93d5-4dbe32f81f3e" providerId="ADAL" clId="{80480AA0-47F9-4689-8DA4-926547163B54}" dt="2025-01-14T03:29:32.180" v="353" actId="20577"/>
        <pc:sldMkLst>
          <pc:docMk/>
          <pc:sldMk cId="0" sldId="314"/>
        </pc:sldMkLst>
        <pc:spChg chg="mod">
          <ac:chgData name="Mohamed Bingabr" userId="00864009-1172-4536-93d5-4dbe32f81f3e" providerId="ADAL" clId="{80480AA0-47F9-4689-8DA4-926547163B54}" dt="2025-01-14T03:29:32.180" v="353" actId="20577"/>
          <ac:spMkLst>
            <pc:docMk/>
            <pc:sldMk cId="0" sldId="314"/>
            <ac:spMk id="8" creationId="{00000000-0000-0000-0000-000000000000}"/>
          </ac:spMkLst>
        </pc:spChg>
      </pc:sldChg>
      <pc:sldChg chg="modSp mod">
        <pc:chgData name="Mohamed Bingabr" userId="00864009-1172-4536-93d5-4dbe32f81f3e" providerId="ADAL" clId="{80480AA0-47F9-4689-8DA4-926547163B54}" dt="2024-01-18T18:43:17.912" v="235" actId="20577"/>
        <pc:sldMkLst>
          <pc:docMk/>
          <pc:sldMk cId="0" sldId="328"/>
        </pc:sldMkLst>
      </pc:sldChg>
      <pc:sldChg chg="modSp del mod">
        <pc:chgData name="Mohamed Bingabr" userId="00864009-1172-4536-93d5-4dbe32f81f3e" providerId="ADAL" clId="{80480AA0-47F9-4689-8DA4-926547163B54}" dt="2025-01-14T02:17:20.917" v="337" actId="2696"/>
        <pc:sldMkLst>
          <pc:docMk/>
          <pc:sldMk cId="3947052465" sldId="344"/>
        </pc:sldMkLst>
      </pc:sldChg>
      <pc:sldChg chg="modSp mod">
        <pc:chgData name="Mohamed Bingabr" userId="00864009-1172-4536-93d5-4dbe32f81f3e" providerId="ADAL" clId="{80480AA0-47F9-4689-8DA4-926547163B54}" dt="2025-01-14T02:19:13.661" v="339" actId="207"/>
        <pc:sldMkLst>
          <pc:docMk/>
          <pc:sldMk cId="3480920188" sldId="345"/>
        </pc:sldMkLst>
        <pc:spChg chg="mod">
          <ac:chgData name="Mohamed Bingabr" userId="00864009-1172-4536-93d5-4dbe32f81f3e" providerId="ADAL" clId="{80480AA0-47F9-4689-8DA4-926547163B54}" dt="2025-01-14T02:19:13.661" v="339" actId="207"/>
          <ac:spMkLst>
            <pc:docMk/>
            <pc:sldMk cId="3480920188" sldId="345"/>
            <ac:spMk id="13315" creationId="{00000000-0000-0000-0000-000000000000}"/>
          </ac:spMkLst>
        </pc:spChg>
      </pc:sldChg>
      <pc:sldChg chg="modSp mod">
        <pc:chgData name="Mohamed Bingabr" userId="00864009-1172-4536-93d5-4dbe32f81f3e" providerId="ADAL" clId="{80480AA0-47F9-4689-8DA4-926547163B54}" dt="2025-01-14T02:20:29.388" v="343" actId="948"/>
        <pc:sldMkLst>
          <pc:docMk/>
          <pc:sldMk cId="3376039377" sldId="346"/>
        </pc:sldMkLst>
        <pc:spChg chg="mod">
          <ac:chgData name="Mohamed Bingabr" userId="00864009-1172-4536-93d5-4dbe32f81f3e" providerId="ADAL" clId="{80480AA0-47F9-4689-8DA4-926547163B54}" dt="2025-01-14T02:20:29.388" v="343" actId="948"/>
          <ac:spMkLst>
            <pc:docMk/>
            <pc:sldMk cId="3376039377" sldId="346"/>
            <ac:spMk id="13315" creationId="{00000000-0000-0000-0000-000000000000}"/>
          </ac:spMkLst>
        </pc:spChg>
      </pc:sldChg>
      <pc:sldChg chg="addSp delSp modSp mod">
        <pc:chgData name="Mohamed Bingabr" userId="00864009-1172-4536-93d5-4dbe32f81f3e" providerId="ADAL" clId="{80480AA0-47F9-4689-8DA4-926547163B54}" dt="2025-01-14T02:17:02.730" v="336" actId="1035"/>
        <pc:sldMkLst>
          <pc:docMk/>
          <pc:sldMk cId="2292941454" sldId="365"/>
        </pc:sldMkLst>
        <pc:spChg chg="mod">
          <ac:chgData name="Mohamed Bingabr" userId="00864009-1172-4536-93d5-4dbe32f81f3e" providerId="ADAL" clId="{80480AA0-47F9-4689-8DA4-926547163B54}" dt="2025-01-14T02:16:42.353" v="329" actId="1035"/>
          <ac:spMkLst>
            <pc:docMk/>
            <pc:sldMk cId="2292941454" sldId="365"/>
            <ac:spMk id="5" creationId="{86B17E4B-2E08-A2D2-5ED4-1F530EA054E2}"/>
          </ac:spMkLst>
        </pc:spChg>
        <pc:picChg chg="del mod">
          <ac:chgData name="Mohamed Bingabr" userId="00864009-1172-4536-93d5-4dbe32f81f3e" providerId="ADAL" clId="{80480AA0-47F9-4689-8DA4-926547163B54}" dt="2025-01-14T02:16:17.980" v="315" actId="478"/>
          <ac:picMkLst>
            <pc:docMk/>
            <pc:sldMk cId="2292941454" sldId="365"/>
            <ac:picMk id="3" creationId="{20DF3B34-7531-7EFE-6E8E-9F4EA79E975A}"/>
          </ac:picMkLst>
        </pc:picChg>
        <pc:picChg chg="add del mod">
          <ac:chgData name="Mohamed Bingabr" userId="00864009-1172-4536-93d5-4dbe32f81f3e" providerId="ADAL" clId="{80480AA0-47F9-4689-8DA4-926547163B54}" dt="2025-01-14T02:17:02.730" v="336" actId="1035"/>
          <ac:picMkLst>
            <pc:docMk/>
            <pc:sldMk cId="2292941454" sldId="365"/>
            <ac:picMk id="6" creationId="{4A3A688F-38DA-D2E6-51A6-71DC65502B1E}"/>
          </ac:picMkLst>
        </pc:picChg>
      </pc:sldChg>
    </pc:docChg>
  </pc:docChgLst>
  <pc:docChgLst>
    <pc:chgData name="Mohamed Bingabr" userId="00864009-1172-4536-93d5-4dbe32f81f3e" providerId="ADAL" clId="{81C30C04-80CF-4C63-91C5-43F82A2B5E0B}"/>
    <pc:docChg chg="custSel modSld">
      <pc:chgData name="Mohamed Bingabr" userId="00864009-1172-4536-93d5-4dbe32f81f3e" providerId="ADAL" clId="{81C30C04-80CF-4C63-91C5-43F82A2B5E0B}" dt="2025-01-14T21:51:25.800" v="170" actId="1035"/>
      <pc:docMkLst>
        <pc:docMk/>
      </pc:docMkLst>
      <pc:sldChg chg="addSp modSp mod">
        <pc:chgData name="Mohamed Bingabr" userId="00864009-1172-4536-93d5-4dbe32f81f3e" providerId="ADAL" clId="{81C30C04-80CF-4C63-91C5-43F82A2B5E0B}" dt="2025-01-14T21:51:25.800" v="170" actId="1035"/>
        <pc:sldMkLst>
          <pc:docMk/>
          <pc:sldMk cId="4143200043" sldId="335"/>
        </pc:sldMkLst>
        <pc:spChg chg="add mod">
          <ac:chgData name="Mohamed Bingabr" userId="00864009-1172-4536-93d5-4dbe32f81f3e" providerId="ADAL" clId="{81C30C04-80CF-4C63-91C5-43F82A2B5E0B}" dt="2025-01-14T21:49:53.232" v="150" actId="1036"/>
          <ac:spMkLst>
            <pc:docMk/>
            <pc:sldMk cId="4143200043" sldId="335"/>
            <ac:spMk id="2" creationId="{B6C4DBFE-BD7D-F90D-4457-4D0A6FAED072}"/>
          </ac:spMkLst>
        </pc:spChg>
        <pc:spChg chg="mod">
          <ac:chgData name="Mohamed Bingabr" userId="00864009-1172-4536-93d5-4dbe32f81f3e" providerId="ADAL" clId="{81C30C04-80CF-4C63-91C5-43F82A2B5E0B}" dt="2025-01-14T21:50:01.048" v="159" actId="1035"/>
          <ac:spMkLst>
            <pc:docMk/>
            <pc:sldMk cId="4143200043" sldId="335"/>
            <ac:spMk id="3" creationId="{00000000-0000-0000-0000-000000000000}"/>
          </ac:spMkLst>
        </pc:spChg>
        <pc:spChg chg="mod">
          <ac:chgData name="Mohamed Bingabr" userId="00864009-1172-4536-93d5-4dbe32f81f3e" providerId="ADAL" clId="{81C30C04-80CF-4C63-91C5-43F82A2B5E0B}" dt="2025-01-14T21:47:24.759" v="7" actId="1076"/>
          <ac:spMkLst>
            <pc:docMk/>
            <pc:sldMk cId="4143200043" sldId="335"/>
            <ac:spMk id="10" creationId="{00000000-0000-0000-0000-000000000000}"/>
          </ac:spMkLst>
        </pc:spChg>
        <pc:spChg chg="mod">
          <ac:chgData name="Mohamed Bingabr" userId="00864009-1172-4536-93d5-4dbe32f81f3e" providerId="ADAL" clId="{81C30C04-80CF-4C63-91C5-43F82A2B5E0B}" dt="2025-01-14T21:47:12.136" v="5" actId="1037"/>
          <ac:spMkLst>
            <pc:docMk/>
            <pc:sldMk cId="4143200043" sldId="335"/>
            <ac:spMk id="11" creationId="{00000000-0000-0000-0000-000000000000}"/>
          </ac:spMkLst>
        </pc:spChg>
        <pc:spChg chg="mod">
          <ac:chgData name="Mohamed Bingabr" userId="00864009-1172-4536-93d5-4dbe32f81f3e" providerId="ADAL" clId="{81C30C04-80CF-4C63-91C5-43F82A2B5E0B}" dt="2025-01-14T21:48:38.261" v="48" actId="20577"/>
          <ac:spMkLst>
            <pc:docMk/>
            <pc:sldMk cId="4143200043" sldId="335"/>
            <ac:spMk id="12" creationId="{00000000-0000-0000-0000-000000000000}"/>
          </ac:spMkLst>
        </pc:spChg>
        <pc:spChg chg="mod">
          <ac:chgData name="Mohamed Bingabr" userId="00864009-1172-4536-93d5-4dbe32f81f3e" providerId="ADAL" clId="{81C30C04-80CF-4C63-91C5-43F82A2B5E0B}" dt="2025-01-14T21:47:19.711" v="6" actId="1076"/>
          <ac:spMkLst>
            <pc:docMk/>
            <pc:sldMk cId="4143200043" sldId="335"/>
            <ac:spMk id="13" creationId="{00000000-0000-0000-0000-000000000000}"/>
          </ac:spMkLst>
        </pc:spChg>
        <pc:spChg chg="mod">
          <ac:chgData name="Mohamed Bingabr" userId="00864009-1172-4536-93d5-4dbe32f81f3e" providerId="ADAL" clId="{81C30C04-80CF-4C63-91C5-43F82A2B5E0B}" dt="2025-01-14T21:47:28.681" v="8" actId="1076"/>
          <ac:spMkLst>
            <pc:docMk/>
            <pc:sldMk cId="4143200043" sldId="335"/>
            <ac:spMk id="14" creationId="{00000000-0000-0000-0000-000000000000}"/>
          </ac:spMkLst>
        </pc:spChg>
        <pc:spChg chg="mod">
          <ac:chgData name="Mohamed Bingabr" userId="00864009-1172-4536-93d5-4dbe32f81f3e" providerId="ADAL" clId="{81C30C04-80CF-4C63-91C5-43F82A2B5E0B}" dt="2025-01-14T21:47:43.537" v="44" actId="1037"/>
          <ac:spMkLst>
            <pc:docMk/>
            <pc:sldMk cId="4143200043" sldId="335"/>
            <ac:spMk id="15" creationId="{00000000-0000-0000-0000-000000000000}"/>
          </ac:spMkLst>
        </pc:spChg>
        <pc:spChg chg="mod">
          <ac:chgData name="Mohamed Bingabr" userId="00864009-1172-4536-93d5-4dbe32f81f3e" providerId="ADAL" clId="{81C30C04-80CF-4C63-91C5-43F82A2B5E0B}" dt="2025-01-14T21:51:25.800" v="170" actId="1035"/>
          <ac:spMkLst>
            <pc:docMk/>
            <pc:sldMk cId="4143200043" sldId="335"/>
            <ac:spMk id="5124" creationId="{00000000-0000-0000-0000-000000000000}"/>
          </ac:spMkLst>
        </pc:spChg>
        <pc:picChg chg="mod">
          <ac:chgData name="Mohamed Bingabr" userId="00864009-1172-4536-93d5-4dbe32f81f3e" providerId="ADAL" clId="{81C30C04-80CF-4C63-91C5-43F82A2B5E0B}" dt="2025-01-14T21:47:34.125" v="10" actId="1076"/>
          <ac:picMkLst>
            <pc:docMk/>
            <pc:sldMk cId="4143200043" sldId="335"/>
            <ac:picMk id="7" creationId="{00000000-0000-0000-0000-000000000000}"/>
          </ac:picMkLst>
        </pc:picChg>
        <pc:picChg chg="mod">
          <ac:chgData name="Mohamed Bingabr" userId="00864009-1172-4536-93d5-4dbe32f81f3e" providerId="ADAL" clId="{81C30C04-80CF-4C63-91C5-43F82A2B5E0B}" dt="2025-01-14T21:51:16.984" v="164" actId="1035"/>
          <ac:picMkLst>
            <pc:docMk/>
            <pc:sldMk cId="4143200043" sldId="335"/>
            <ac:picMk id="34818" creationId="{00000000-0000-0000-0000-000000000000}"/>
          </ac:picMkLst>
        </pc:picChg>
      </pc:sldChg>
    </pc:docChg>
  </pc:docChgLst>
  <pc:docChgLst>
    <pc:chgData name="Mohamed Bingabr" userId="00864009-1172-4536-93d5-4dbe32f81f3e" providerId="ADAL" clId="{A5BDACAC-7F91-4A6B-B971-ED65F3DED33C}"/>
    <pc:docChg chg="modSld">
      <pc:chgData name="Mohamed Bingabr" userId="00864009-1172-4536-93d5-4dbe32f81f3e" providerId="ADAL" clId="{A5BDACAC-7F91-4A6B-B971-ED65F3DED33C}" dt="2024-01-18T16:02:57.544" v="72" actId="20577"/>
      <pc:docMkLst>
        <pc:docMk/>
      </pc:docMkLst>
      <pc:sldChg chg="modSp mod">
        <pc:chgData name="Mohamed Bingabr" userId="00864009-1172-4536-93d5-4dbe32f81f3e" providerId="ADAL" clId="{A5BDACAC-7F91-4A6B-B971-ED65F3DED33C}" dt="2024-01-18T16:02:57.544" v="72" actId="20577"/>
        <pc:sldMkLst>
          <pc:docMk/>
          <pc:sldMk cId="0" sldId="328"/>
        </pc:sldMk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3550"/>
          </a:xfrm>
          <a:prstGeom prst="rect">
            <a:avLst/>
          </a:prstGeom>
        </p:spPr>
        <p:txBody>
          <a:bodyPr vert="horz" lIns="87316" tIns="43658" rIns="87316" bIns="43658" rtlCol="0"/>
          <a:lstStyle>
            <a:lvl1pPr algn="l" eaLnBrk="1" hangingPunct="1">
              <a:defRPr sz="11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3550"/>
          </a:xfrm>
          <a:prstGeom prst="rect">
            <a:avLst/>
          </a:prstGeom>
        </p:spPr>
        <p:txBody>
          <a:bodyPr vert="horz" lIns="87316" tIns="43658" rIns="87316" bIns="43658" rtlCol="0"/>
          <a:lstStyle>
            <a:lvl1pPr algn="r" eaLnBrk="1" hangingPunct="1">
              <a:defRPr sz="11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35EBFB94-4EC2-4AA5-BAF8-4601FF71E983}" type="datetimeFigureOut">
              <a:rPr lang="en-US"/>
              <a:pPr>
                <a:defRPr/>
              </a:pPr>
              <a:t>1/14/2025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1263"/>
            <a:ext cx="2971800" cy="463550"/>
          </a:xfrm>
          <a:prstGeom prst="rect">
            <a:avLst/>
          </a:prstGeom>
        </p:spPr>
        <p:txBody>
          <a:bodyPr vert="horz" lIns="87316" tIns="43658" rIns="87316" bIns="43658" rtlCol="0" anchor="b"/>
          <a:lstStyle>
            <a:lvl1pPr algn="l" eaLnBrk="1" hangingPunct="1">
              <a:defRPr sz="11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31263"/>
            <a:ext cx="2971800" cy="463550"/>
          </a:xfrm>
          <a:prstGeom prst="rect">
            <a:avLst/>
          </a:prstGeom>
        </p:spPr>
        <p:txBody>
          <a:bodyPr vert="horz" wrap="square" lIns="87316" tIns="43658" rIns="87316" bIns="4365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100"/>
            </a:lvl1pPr>
          </a:lstStyle>
          <a:p>
            <a:fld id="{8B383FBC-617E-43DA-B17C-BAF39E1EA8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5920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49922C-6EE7-4C72-9ACE-5BD93A69DA07}" type="datetimeFigureOut">
              <a:rPr lang="en-US" smtClean="0"/>
              <a:t>1/14/2025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382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73575"/>
            <a:ext cx="548640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7BE808-4B72-48F0-B3BC-6DA53822C3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7382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BE808-4B72-48F0-B3BC-6DA53822C34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1229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BE808-4B72-48F0-B3BC-6DA53822C34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5566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BE808-4B72-48F0-B3BC-6DA53822C34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1092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BE808-4B72-48F0-B3BC-6DA53822C34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03483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BE808-4B72-48F0-B3BC-6DA53822C34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9340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BE808-4B72-48F0-B3BC-6DA53822C34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9041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BE808-4B72-48F0-B3BC-6DA53822C34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6770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BE808-4B72-48F0-B3BC-6DA53822C34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2099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BE808-4B72-48F0-B3BC-6DA53822C34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4224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BE808-4B72-48F0-B3BC-6DA53822C34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3796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BE808-4B72-48F0-B3BC-6DA53822C34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2146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7BE808-4B72-48F0-B3BC-6DA53822C34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7531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1027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412" name="Rectangle 1028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029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030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Comic Sans MS" pitchFamily="66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031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ED54902-FE96-42EA-A140-81BA1F9E12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629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94B699-FFBC-4501-AB5F-88586E8901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7689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0"/>
            <a:ext cx="2076450" cy="6096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0"/>
            <a:ext cx="6076950" cy="6096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195584-3DBE-477A-BC48-8465DAABD2E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50436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800" y="0"/>
            <a:ext cx="73914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838200"/>
            <a:ext cx="407670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838200"/>
            <a:ext cx="407670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BA592DF-3CE7-423D-A3AF-9D3A0CD810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95930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800" y="0"/>
            <a:ext cx="73914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838200"/>
            <a:ext cx="407670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838200"/>
            <a:ext cx="4076700" cy="2552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0100" y="3543300"/>
            <a:ext cx="4076700" cy="2552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F52D913-409C-4634-99CB-119EA6E914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1030826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9800" y="0"/>
            <a:ext cx="73914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838200"/>
            <a:ext cx="407670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838200"/>
            <a:ext cx="4076700" cy="2552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0100" y="3543300"/>
            <a:ext cx="4076700" cy="25527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F5ED5C1-6533-4EFF-AE5B-7EEF259129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142772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5A6C40-D2DF-4347-828F-1FCAFED029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2065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D0A71E-9586-42C7-93FE-4C078826B5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2947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2E7A7A-AA92-4E31-8E6A-7E0A15EAC5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6840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D982D-184A-406D-9FDB-CE42A8974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93973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0E0FA1-FC22-4E34-87ED-FBBA0DFDA6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707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134100-F8D4-4B17-B421-99CC0057DBD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7006676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ABAE88-6A93-4C23-BEAC-0757AE7964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47793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0B7C9-2216-4496-B66F-ED79698AA1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1823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017680-4CD3-4DBA-A66F-8EDA3319C9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093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A0F85A-DE63-4175-8F42-1BFC2FFDD4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55193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5B239B-8B15-403D-B83E-066E47AEFC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6091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F2D192-9818-4EFB-898B-15DC840964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9409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46DAB00-3A8C-4E3E-A55E-87C97AC142B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67497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838200"/>
            <a:ext cx="40767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838200"/>
            <a:ext cx="40767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32ACB2A-113E-459A-B74E-08347D5B03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5268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60BC91-7C9D-4653-A332-8D9B5F06193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2661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21CA6B-298C-439F-9257-FD48F0CB09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22135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F03366-5E73-41A7-91D4-80B5D86DDCC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9990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AABD10A-9638-49A0-940B-7443BAC80D5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9331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E0DBFE-6835-4A17-BDA1-8D66519E87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4586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39800" y="0"/>
            <a:ext cx="7391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838200"/>
            <a:ext cx="83058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Comic Sans MS" pitchFamily="66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Comic Sans MS" pitchFamily="66" charset="0"/>
              </a:defRPr>
            </a:lvl1pPr>
          </a:lstStyle>
          <a:p>
            <a:fld id="{2D3C56A3-FC85-47A5-9EC5-C0BE5A2A8A5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3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  <p:sldLayoutId id="2147483831" r:id="rId13"/>
    <p:sldLayoutId id="2147483832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C03D7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C03D7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C03D7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C03D7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1C03D7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rgbClr val="1C03D7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rgbClr val="1C03D7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rgbClr val="1C03D7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rgbClr val="1C03D7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b="1">
          <a:solidFill>
            <a:schemeClr val="folHlink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1">
          <a:solidFill>
            <a:schemeClr val="tx2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folHlink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2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2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87DB192-3C55-4549-873F-3729B34C56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63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engineering.uco.edu/~mbingabr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89128" y="4929805"/>
            <a:ext cx="6032500" cy="16383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n-US" b="0" dirty="0">
                <a:solidFill>
                  <a:schemeClr val="accent2"/>
                </a:solidFill>
              </a:rPr>
              <a:t>School of Engineering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b="0" dirty="0">
                <a:solidFill>
                  <a:schemeClr val="accent2"/>
                </a:solidFill>
              </a:rPr>
              <a:t>University of Central Oklahoma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b="0" dirty="0">
                <a:solidFill>
                  <a:schemeClr val="tx1"/>
                </a:solidFill>
                <a:latin typeface="+mj-lt"/>
                <a:cs typeface="+mj-cs"/>
              </a:rPr>
              <a:t>Dr. Mohamed Bingabr</a:t>
            </a:r>
          </a:p>
        </p:txBody>
      </p:sp>
      <p:sp>
        <p:nvSpPr>
          <p:cNvPr id="4099" name="Rectangle 5"/>
          <p:cNvSpPr>
            <a:spLocks noChangeArrowheads="1"/>
          </p:cNvSpPr>
          <p:nvPr/>
        </p:nvSpPr>
        <p:spPr bwMode="auto">
          <a:xfrm>
            <a:off x="1104900" y="2539999"/>
            <a:ext cx="6946900" cy="22284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folHlink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folHlink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1C03D7"/>
                </a:solidFill>
              </a:rPr>
              <a:t>Chapter 1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1C03D7"/>
                </a:solidFill>
              </a:rPr>
              <a:t>Introduction</a:t>
            </a:r>
          </a:p>
        </p:txBody>
      </p:sp>
      <p:sp>
        <p:nvSpPr>
          <p:cNvPr id="4100" name="Text Box 8"/>
          <p:cNvSpPr txBox="1">
            <a:spLocks noChangeArrowheads="1"/>
          </p:cNvSpPr>
          <p:nvPr/>
        </p:nvSpPr>
        <p:spPr bwMode="auto">
          <a:xfrm>
            <a:off x="387350" y="1085850"/>
            <a:ext cx="828357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folHlink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folHlink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0" dirty="0">
                <a:solidFill>
                  <a:srgbClr val="1C03D7"/>
                </a:solidFill>
              </a:rPr>
              <a:t>ENGR 4323/5323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0" dirty="0">
                <a:solidFill>
                  <a:srgbClr val="1C03D7"/>
                </a:solidFill>
              </a:rPr>
              <a:t>Digital and Analog Communication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8013" y="76200"/>
            <a:ext cx="899286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4000" dirty="0">
                <a:solidFill>
                  <a:srgbClr val="1C03D7"/>
                </a:solidFill>
                <a:latin typeface="+mj-lt"/>
                <a:cs typeface="Times New Roman" pitchFamily="18" charset="0"/>
              </a:rPr>
              <a:t>Analog to Digital Conversion</a:t>
            </a:r>
          </a:p>
        </p:txBody>
      </p:sp>
      <p:sp>
        <p:nvSpPr>
          <p:cNvPr id="7171" name="Text Box 7"/>
          <p:cNvSpPr txBox="1">
            <a:spLocks noChangeArrowheads="1"/>
          </p:cNvSpPr>
          <p:nvPr/>
        </p:nvSpPr>
        <p:spPr bwMode="auto">
          <a:xfrm>
            <a:off x="152400" y="1212707"/>
            <a:ext cx="8575964" cy="15388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folHlink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folHlink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indent="-274320" eaLnBrk="1" hangingPunct="1">
              <a:spcBef>
                <a:spcPts val="600"/>
              </a:spcBef>
            </a:pPr>
            <a:r>
              <a:rPr lang="en-US" altLang="en-US" sz="2800" b="0" dirty="0">
                <a:solidFill>
                  <a:schemeClr val="tx1"/>
                </a:solidFill>
              </a:rPr>
              <a:t>Sampling Theorem</a:t>
            </a:r>
          </a:p>
          <a:p>
            <a:pPr indent="-274320" eaLnBrk="1" hangingPunct="1">
              <a:spcBef>
                <a:spcPts val="600"/>
              </a:spcBef>
            </a:pPr>
            <a:r>
              <a:rPr lang="en-US" altLang="en-US" sz="2800" b="0" dirty="0">
                <a:solidFill>
                  <a:schemeClr val="tx1"/>
                </a:solidFill>
              </a:rPr>
              <a:t>Quantization</a:t>
            </a:r>
          </a:p>
          <a:p>
            <a:pPr indent="-274320" eaLnBrk="1" hangingPunct="1">
              <a:spcBef>
                <a:spcPts val="600"/>
              </a:spcBef>
            </a:pPr>
            <a:r>
              <a:rPr lang="en-US" altLang="en-US" sz="2800" b="0" dirty="0">
                <a:solidFill>
                  <a:schemeClr val="tx1"/>
                </a:solidFill>
              </a:rPr>
              <a:t>SNR</a:t>
            </a:r>
            <a:endParaRPr lang="en-US" altLang="en-US" sz="2800" b="0" dirty="0">
              <a:solidFill>
                <a:schemeClr val="accent2"/>
              </a:solidFill>
            </a:endParaRPr>
          </a:p>
        </p:txBody>
      </p:sp>
      <p:sp>
        <p:nvSpPr>
          <p:cNvPr id="7172" name="Line 10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76200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" name="Picture 4" descr="La01F0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5673" y="2445773"/>
            <a:ext cx="7315200" cy="346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4613" y="129988"/>
            <a:ext cx="8992547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4000" dirty="0">
                <a:solidFill>
                  <a:srgbClr val="1C03D7"/>
                </a:solidFill>
                <a:latin typeface="+mj-lt"/>
                <a:cs typeface="Times New Roman" pitchFamily="18" charset="0"/>
              </a:rPr>
              <a:t>Pulse-Coded Modulation (PCM)</a:t>
            </a:r>
          </a:p>
        </p:txBody>
      </p:sp>
      <p:sp>
        <p:nvSpPr>
          <p:cNvPr id="9219" name="Text Box 7"/>
          <p:cNvSpPr txBox="1">
            <a:spLocks noChangeArrowheads="1"/>
          </p:cNvSpPr>
          <p:nvPr/>
        </p:nvSpPr>
        <p:spPr bwMode="auto">
          <a:xfrm>
            <a:off x="112593" y="1920356"/>
            <a:ext cx="4697612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folHlink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folHlink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 b="0" dirty="0">
                <a:solidFill>
                  <a:srgbClr val="1C03D7"/>
                </a:solidFill>
              </a:rPr>
              <a:t>PCM</a:t>
            </a:r>
            <a:r>
              <a:rPr lang="en-US" altLang="en-US" sz="2800" b="0" dirty="0">
                <a:solidFill>
                  <a:schemeClr val="tx1"/>
                </a:solidFill>
              </a:rPr>
              <a:t> represents each quantized sample by an ordered combination of two basic pulses: </a:t>
            </a:r>
            <a:r>
              <a:rPr lang="en-US" altLang="en-US" sz="2800" b="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sz="2800" b="0" baseline="-25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en-US" sz="28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00" b="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8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altLang="en-US" sz="2800" b="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0" dirty="0">
                <a:solidFill>
                  <a:schemeClr val="tx1"/>
                </a:solidFill>
              </a:rPr>
              <a:t>representing </a:t>
            </a:r>
            <a:r>
              <a:rPr lang="en-US" altLang="en-US" sz="2800" dirty="0">
                <a:solidFill>
                  <a:schemeClr val="tx1"/>
                </a:solidFill>
              </a:rPr>
              <a:t>1</a:t>
            </a:r>
            <a:r>
              <a:rPr lang="en-US" altLang="en-US" sz="2800" b="0" dirty="0">
                <a:solidFill>
                  <a:schemeClr val="tx1"/>
                </a:solidFill>
              </a:rPr>
              <a:t> and </a:t>
            </a:r>
            <a:r>
              <a:rPr lang="en-US" altLang="en-US" sz="2800" b="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altLang="en-US" sz="2800" b="0" baseline="-25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en-US" sz="28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en-US" sz="2800" b="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altLang="en-US" sz="2800" b="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altLang="en-US" sz="2800" b="0" dirty="0">
                <a:solidFill>
                  <a:schemeClr val="tx1"/>
                </a:solidFill>
              </a:rPr>
              <a:t>representing </a:t>
            </a:r>
            <a:r>
              <a:rPr lang="en-US" altLang="en-US" sz="2800" dirty="0">
                <a:solidFill>
                  <a:schemeClr val="tx1"/>
                </a:solidFill>
              </a:rPr>
              <a:t>0</a:t>
            </a:r>
            <a:r>
              <a:rPr lang="en-US" altLang="en-US" sz="2800" b="0" dirty="0">
                <a:solidFill>
                  <a:schemeClr val="tx1"/>
                </a:solidFill>
              </a:rPr>
              <a:t>. </a:t>
            </a:r>
            <a:endParaRPr lang="en-US" altLang="en-US" sz="2800" b="0" dirty="0">
              <a:solidFill>
                <a:schemeClr val="accent2"/>
              </a:solidFill>
            </a:endParaRPr>
          </a:p>
        </p:txBody>
      </p:sp>
      <p:sp>
        <p:nvSpPr>
          <p:cNvPr id="9220" name="Line 10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76200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" name="Picture 4" descr="La01F0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4100" y="1288356"/>
            <a:ext cx="4279900" cy="550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2565400" y="76200"/>
            <a:ext cx="354007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4000" dirty="0">
                <a:solidFill>
                  <a:srgbClr val="1C03D7"/>
                </a:solidFill>
                <a:latin typeface="+mj-lt"/>
                <a:cs typeface="Times New Roman" pitchFamily="18" charset="0"/>
              </a:rPr>
              <a:t>Channel Effect</a:t>
            </a:r>
          </a:p>
        </p:txBody>
      </p:sp>
      <p:sp>
        <p:nvSpPr>
          <p:cNvPr id="10243" name="Text Box 7"/>
          <p:cNvSpPr txBox="1">
            <a:spLocks noChangeArrowheads="1"/>
          </p:cNvSpPr>
          <p:nvPr/>
        </p:nvSpPr>
        <p:spPr bwMode="auto">
          <a:xfrm>
            <a:off x="21516" y="1182688"/>
            <a:ext cx="8910048" cy="4955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folHlink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folHlink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marL="457200" indent="-274320"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altLang="en-US" sz="2800" b="0">
                <a:solidFill>
                  <a:schemeClr val="tx1"/>
                </a:solidFill>
              </a:rPr>
              <a:t>Channel Bandwidth (B)</a:t>
            </a:r>
            <a:endParaRPr lang="en-US" altLang="en-US" sz="2800" b="0" dirty="0">
              <a:solidFill>
                <a:schemeClr val="tx1"/>
              </a:solidFill>
            </a:endParaRPr>
          </a:p>
          <a:p>
            <a:pPr marL="1200150" lvl="1" indent="-274320"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altLang="en-US" sz="2400" b="0" dirty="0">
                <a:solidFill>
                  <a:schemeClr val="tx1"/>
                </a:solidFill>
              </a:rPr>
              <a:t>determine transmission rate</a:t>
            </a:r>
          </a:p>
          <a:p>
            <a:pPr marL="457200" indent="-274320"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altLang="en-US" sz="2800" b="0" dirty="0">
                <a:solidFill>
                  <a:schemeClr val="tx1"/>
                </a:solidFill>
              </a:rPr>
              <a:t>Signal power</a:t>
            </a:r>
          </a:p>
          <a:p>
            <a:pPr marL="1200150" lvl="1" indent="-274320"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altLang="en-US" sz="2400" b="0" dirty="0">
                <a:solidFill>
                  <a:schemeClr val="tx1"/>
                </a:solidFill>
              </a:rPr>
              <a:t>determine the quality of the received signal</a:t>
            </a:r>
          </a:p>
          <a:p>
            <a:pPr marL="457200" indent="-274320"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altLang="en-US" sz="2800" b="0" dirty="0">
                <a:solidFill>
                  <a:schemeClr val="tx1"/>
                </a:solidFill>
              </a:rPr>
              <a:t>Signal-To-Noise Ratio (SNR)</a:t>
            </a:r>
          </a:p>
          <a:p>
            <a:pPr marL="1200150" lvl="1" indent="-274320"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altLang="en-US" sz="2400" b="0" dirty="0" err="1">
                <a:solidFill>
                  <a:schemeClr val="tx1"/>
                </a:solidFill>
              </a:rPr>
              <a:t>SNR</a:t>
            </a:r>
            <a:r>
              <a:rPr lang="en-US" altLang="en-US" sz="2400" b="0" baseline="-25000" dirty="0" err="1">
                <a:solidFill>
                  <a:schemeClr val="tx1"/>
                </a:solidFill>
              </a:rPr>
              <a:t>dB</a:t>
            </a:r>
            <a:r>
              <a:rPr lang="en-US" altLang="en-US" sz="2400" b="0" dirty="0">
                <a:solidFill>
                  <a:schemeClr val="tx1"/>
                </a:solidFill>
              </a:rPr>
              <a:t> = 10 log</a:t>
            </a:r>
            <a:r>
              <a:rPr lang="en-US" altLang="en-US" sz="2400" b="0" baseline="-25000" dirty="0">
                <a:solidFill>
                  <a:schemeClr val="tx1"/>
                </a:solidFill>
              </a:rPr>
              <a:t>10</a:t>
            </a:r>
            <a:r>
              <a:rPr lang="en-US" altLang="en-US" sz="2400" b="0" dirty="0">
                <a:solidFill>
                  <a:schemeClr val="tx1"/>
                </a:solidFill>
              </a:rPr>
              <a:t>(</a:t>
            </a:r>
            <a:r>
              <a:rPr lang="en-US" altLang="en-US" sz="2400" b="0" dirty="0" err="1">
                <a:solidFill>
                  <a:schemeClr val="tx1"/>
                </a:solidFill>
              </a:rPr>
              <a:t>P</a:t>
            </a:r>
            <a:r>
              <a:rPr lang="en-US" altLang="en-US" sz="2400" b="0" baseline="-25000" dirty="0" err="1">
                <a:solidFill>
                  <a:schemeClr val="tx1"/>
                </a:solidFill>
              </a:rPr>
              <a:t>signal</a:t>
            </a:r>
            <a:r>
              <a:rPr lang="en-US" altLang="en-US" sz="2400" b="0" baseline="-25000" dirty="0">
                <a:solidFill>
                  <a:schemeClr val="tx1"/>
                </a:solidFill>
              </a:rPr>
              <a:t> </a:t>
            </a:r>
            <a:r>
              <a:rPr lang="en-US" altLang="en-US" sz="2400" b="0" dirty="0">
                <a:solidFill>
                  <a:schemeClr val="tx1"/>
                </a:solidFill>
              </a:rPr>
              <a:t>/ </a:t>
            </a:r>
            <a:r>
              <a:rPr lang="en-US" altLang="en-US" sz="2400" b="0" dirty="0" err="1">
                <a:solidFill>
                  <a:schemeClr val="tx1"/>
                </a:solidFill>
              </a:rPr>
              <a:t>P</a:t>
            </a:r>
            <a:r>
              <a:rPr lang="en-US" altLang="en-US" sz="2400" b="0" baseline="-25000" dirty="0" err="1">
                <a:solidFill>
                  <a:schemeClr val="tx1"/>
                </a:solidFill>
              </a:rPr>
              <a:t>noise</a:t>
            </a:r>
            <a:r>
              <a:rPr lang="en-US" altLang="en-US" sz="2400" b="0" dirty="0">
                <a:solidFill>
                  <a:schemeClr val="tx1"/>
                </a:solidFill>
              </a:rPr>
              <a:t>) = 20 log</a:t>
            </a:r>
            <a:r>
              <a:rPr lang="en-US" altLang="en-US" sz="2400" b="0" baseline="-25000" dirty="0">
                <a:solidFill>
                  <a:schemeClr val="tx1"/>
                </a:solidFill>
              </a:rPr>
              <a:t>10</a:t>
            </a:r>
            <a:r>
              <a:rPr lang="en-US" altLang="en-US" sz="2400" b="0" dirty="0">
                <a:solidFill>
                  <a:schemeClr val="tx1"/>
                </a:solidFill>
              </a:rPr>
              <a:t>(</a:t>
            </a:r>
            <a:r>
              <a:rPr lang="en-US" altLang="en-US" sz="2400" b="0" dirty="0" err="1">
                <a:solidFill>
                  <a:schemeClr val="tx1"/>
                </a:solidFill>
              </a:rPr>
              <a:t>A</a:t>
            </a:r>
            <a:r>
              <a:rPr lang="en-US" altLang="en-US" sz="2400" b="0" baseline="-25000" dirty="0" err="1">
                <a:solidFill>
                  <a:schemeClr val="tx1"/>
                </a:solidFill>
              </a:rPr>
              <a:t>signal</a:t>
            </a:r>
            <a:r>
              <a:rPr lang="en-US" altLang="en-US" sz="2400" b="0" baseline="-25000" dirty="0">
                <a:solidFill>
                  <a:schemeClr val="tx1"/>
                </a:solidFill>
              </a:rPr>
              <a:t> </a:t>
            </a:r>
            <a:r>
              <a:rPr lang="en-US" altLang="en-US" sz="2400" b="0" dirty="0">
                <a:solidFill>
                  <a:schemeClr val="tx1"/>
                </a:solidFill>
              </a:rPr>
              <a:t>/ </a:t>
            </a:r>
            <a:r>
              <a:rPr lang="en-US" altLang="en-US" sz="2400" b="0" dirty="0" err="1">
                <a:solidFill>
                  <a:schemeClr val="tx1"/>
                </a:solidFill>
              </a:rPr>
              <a:t>A</a:t>
            </a:r>
            <a:r>
              <a:rPr lang="en-US" altLang="en-US" sz="2400" b="0" baseline="-25000" dirty="0" err="1">
                <a:solidFill>
                  <a:schemeClr val="tx1"/>
                </a:solidFill>
              </a:rPr>
              <a:t>noise</a:t>
            </a:r>
            <a:r>
              <a:rPr lang="en-US" altLang="en-US" sz="2400" b="0" dirty="0">
                <a:solidFill>
                  <a:schemeClr val="tx1"/>
                </a:solidFill>
              </a:rPr>
              <a:t>)</a:t>
            </a:r>
          </a:p>
          <a:p>
            <a:pPr marL="457200" indent="-274320"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altLang="en-US" sz="2800" b="0" dirty="0">
                <a:solidFill>
                  <a:schemeClr val="tx1"/>
                </a:solidFill>
              </a:rPr>
              <a:t>Channel Capacity: </a:t>
            </a:r>
          </a:p>
          <a:p>
            <a:pPr marL="1200150" lvl="1" indent="-274320"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altLang="en-US" sz="2400" b="0" dirty="0">
                <a:solidFill>
                  <a:schemeClr val="tx1"/>
                </a:solidFill>
              </a:rPr>
              <a:t>Determine the upper bound of transmission rate</a:t>
            </a:r>
          </a:p>
          <a:p>
            <a:pPr marL="1200150" lvl="1" indent="-274320" eaLnBrk="1" hangingPunct="1">
              <a:spcBef>
                <a:spcPct val="0"/>
              </a:spcBef>
              <a:spcAft>
                <a:spcPts val="1200"/>
              </a:spcAft>
            </a:pPr>
            <a:r>
              <a:rPr lang="en-US" altLang="en-US" sz="2800" b="0" dirty="0">
                <a:solidFill>
                  <a:schemeClr val="tx1"/>
                </a:solidFill>
              </a:rPr>
              <a:t>C = B log</a:t>
            </a:r>
            <a:r>
              <a:rPr lang="en-US" altLang="en-US" sz="2800" b="0" baseline="-25000" dirty="0">
                <a:solidFill>
                  <a:schemeClr val="tx1"/>
                </a:solidFill>
              </a:rPr>
              <a:t>2</a:t>
            </a:r>
            <a:r>
              <a:rPr lang="en-US" altLang="en-US" sz="2800" b="0" dirty="0">
                <a:solidFill>
                  <a:schemeClr val="tx1"/>
                </a:solidFill>
              </a:rPr>
              <a:t> (1 + SNR)   bit/s</a:t>
            </a:r>
          </a:p>
        </p:txBody>
      </p:sp>
      <p:sp>
        <p:nvSpPr>
          <p:cNvPr id="10244" name="Line 10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76200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65099" y="76200"/>
            <a:ext cx="886554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4000" dirty="0">
                <a:solidFill>
                  <a:srgbClr val="1C03D7"/>
                </a:solidFill>
                <a:latin typeface="+mj-lt"/>
                <a:cs typeface="Times New Roman" pitchFamily="18" charset="0"/>
              </a:rPr>
              <a:t>Modulation and Detection</a:t>
            </a:r>
          </a:p>
        </p:txBody>
      </p:sp>
      <p:sp>
        <p:nvSpPr>
          <p:cNvPr id="10244" name="Line 10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76200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" name="Picture 4" descr="La01F0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1501" y="1927670"/>
            <a:ext cx="3512044" cy="48434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Box 7"/>
          <p:cNvSpPr txBox="1">
            <a:spLocks noChangeArrowheads="1"/>
          </p:cNvSpPr>
          <p:nvPr/>
        </p:nvSpPr>
        <p:spPr bwMode="auto">
          <a:xfrm>
            <a:off x="30228" y="1267074"/>
            <a:ext cx="5781124" cy="3985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folHlink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folHlink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marL="457200" indent="-27432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800" b="0" dirty="0">
                <a:solidFill>
                  <a:schemeClr val="tx1"/>
                </a:solidFill>
              </a:rPr>
              <a:t>Baseband Signal</a:t>
            </a:r>
          </a:p>
          <a:p>
            <a:pPr marL="1200150" lvl="1" indent="-27432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b="0" dirty="0">
                <a:solidFill>
                  <a:schemeClr val="tx1"/>
                </a:solidFill>
              </a:rPr>
              <a:t>Low frequency</a:t>
            </a:r>
          </a:p>
          <a:p>
            <a:pPr marL="1200150" lvl="1" indent="-27432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b="0" dirty="0">
                <a:solidFill>
                  <a:schemeClr val="tx1"/>
                </a:solidFill>
              </a:rPr>
              <a:t>Signals generated by the source</a:t>
            </a:r>
          </a:p>
          <a:p>
            <a:pPr marL="457200" indent="-274320" eaLnBrk="1" hangingPunct="1">
              <a:spcBef>
                <a:spcPct val="0"/>
              </a:spcBef>
              <a:spcAft>
                <a:spcPts val="600"/>
              </a:spcAft>
            </a:pPr>
            <a:endParaRPr lang="en-US" altLang="en-US" sz="2800" b="0" dirty="0">
              <a:solidFill>
                <a:schemeClr val="tx1"/>
              </a:solidFill>
            </a:endParaRPr>
          </a:p>
          <a:p>
            <a:pPr marL="457200" indent="-27432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800" b="0" dirty="0">
                <a:solidFill>
                  <a:schemeClr val="tx1"/>
                </a:solidFill>
              </a:rPr>
              <a:t>Modulation</a:t>
            </a:r>
          </a:p>
          <a:p>
            <a:pPr marL="1200150" lvl="1" indent="-274320" eaLnBrk="1" hangingPunct="1">
              <a:spcBef>
                <a:spcPct val="0"/>
              </a:spcBef>
              <a:spcAft>
                <a:spcPts val="600"/>
              </a:spcAft>
            </a:pPr>
            <a:r>
              <a:rPr lang="en-US" altLang="en-US" sz="2400" b="0" dirty="0">
                <a:solidFill>
                  <a:schemeClr val="tx1"/>
                </a:solidFill>
              </a:rPr>
              <a:t>Use the message signal to modulate certain parameters of the (RF) </a:t>
            </a:r>
            <a:r>
              <a:rPr lang="en-US" altLang="en-US" sz="2400" b="0" i="1" dirty="0">
                <a:solidFill>
                  <a:schemeClr val="tx1"/>
                </a:solidFill>
              </a:rPr>
              <a:t>carrier</a:t>
            </a:r>
            <a:r>
              <a:rPr lang="en-US" altLang="en-US" sz="2400" b="0" dirty="0">
                <a:solidFill>
                  <a:schemeClr val="tx1"/>
                </a:solidFill>
              </a:rPr>
              <a:t> signal of high frequency.</a:t>
            </a:r>
          </a:p>
        </p:txBody>
      </p:sp>
    </p:spTree>
    <p:extLst>
      <p:ext uri="{BB962C8B-B14F-4D97-AF65-F5344CB8AC3E}">
        <p14:creationId xmlns:p14="http://schemas.microsoft.com/office/powerpoint/2010/main" val="1666542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65099" y="76200"/>
            <a:ext cx="8865546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4000" dirty="0">
                <a:solidFill>
                  <a:srgbClr val="1C03D7"/>
                </a:solidFill>
                <a:latin typeface="+mj-lt"/>
                <a:cs typeface="Times New Roman" pitchFamily="18" charset="0"/>
              </a:rPr>
              <a:t>Modulation and Detection</a:t>
            </a:r>
          </a:p>
        </p:txBody>
      </p:sp>
      <p:sp>
        <p:nvSpPr>
          <p:cNvPr id="10243" name="Text Box 7"/>
          <p:cNvSpPr txBox="1">
            <a:spLocks noChangeArrowheads="1"/>
          </p:cNvSpPr>
          <p:nvPr/>
        </p:nvSpPr>
        <p:spPr bwMode="auto">
          <a:xfrm>
            <a:off x="142428" y="1182688"/>
            <a:ext cx="8865546" cy="27392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folHlink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folHlink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marL="457200" indent="-274320" eaLnBrk="1" hangingPunct="1">
              <a:spcBef>
                <a:spcPts val="600"/>
              </a:spcBef>
            </a:pPr>
            <a:r>
              <a:rPr lang="en-US" altLang="en-US" sz="2800" b="0" dirty="0">
                <a:solidFill>
                  <a:schemeClr val="tx1"/>
                </a:solidFill>
              </a:rPr>
              <a:t>Modulation used for </a:t>
            </a:r>
          </a:p>
          <a:p>
            <a:pPr marL="1200150" lvl="1" indent="-274320" eaLnBrk="1" hangingPunct="1">
              <a:spcBef>
                <a:spcPts val="600"/>
              </a:spcBef>
            </a:pPr>
            <a:r>
              <a:rPr lang="en-US" altLang="en-US" sz="2400" b="0" dirty="0">
                <a:solidFill>
                  <a:schemeClr val="tx1"/>
                </a:solidFill>
              </a:rPr>
              <a:t>Ease of Radiation</a:t>
            </a:r>
          </a:p>
          <a:p>
            <a:pPr marL="1200150" lvl="1" indent="-274320" eaLnBrk="1" hangingPunct="1">
              <a:spcBef>
                <a:spcPts val="600"/>
              </a:spcBef>
            </a:pPr>
            <a:r>
              <a:rPr lang="en-US" altLang="en-US" sz="2400" b="0" dirty="0">
                <a:solidFill>
                  <a:schemeClr val="tx1"/>
                </a:solidFill>
              </a:rPr>
              <a:t>Multiplexing: Simultaneous transmission of multiple signal</a:t>
            </a:r>
          </a:p>
          <a:p>
            <a:pPr marL="457200" indent="-274320" eaLnBrk="1" hangingPunct="1">
              <a:spcBef>
                <a:spcPts val="600"/>
              </a:spcBef>
            </a:pPr>
            <a:r>
              <a:rPr lang="en-US" altLang="en-US" sz="2800" b="0" dirty="0">
                <a:solidFill>
                  <a:schemeClr val="tx1"/>
                </a:solidFill>
              </a:rPr>
              <a:t>Demodulation: </a:t>
            </a:r>
          </a:p>
          <a:p>
            <a:pPr marL="1200150" lvl="1" indent="-274320" eaLnBrk="1" hangingPunct="1">
              <a:spcBef>
                <a:spcPts val="600"/>
              </a:spcBef>
            </a:pPr>
            <a:r>
              <a:rPr lang="en-US" altLang="en-US" sz="2400" b="0" dirty="0">
                <a:solidFill>
                  <a:schemeClr val="tx1"/>
                </a:solidFill>
              </a:rPr>
              <a:t>Recovering the message signal from the carrier</a:t>
            </a:r>
            <a:endParaRPr lang="en-US" altLang="en-US" sz="2800" b="0" dirty="0">
              <a:solidFill>
                <a:schemeClr val="tx1"/>
              </a:solidFill>
            </a:endParaRPr>
          </a:p>
        </p:txBody>
      </p:sp>
      <p:sp>
        <p:nvSpPr>
          <p:cNvPr id="10244" name="Line 10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76200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8071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0456" y="181997"/>
            <a:ext cx="903064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rgbClr val="1C03D7"/>
                </a:solidFill>
                <a:latin typeface="+mj-lt"/>
                <a:cs typeface="Times New Roman" pitchFamily="18" charset="0"/>
              </a:rPr>
              <a:t>Digital Source Coding and Error Correction Code</a:t>
            </a:r>
          </a:p>
        </p:txBody>
      </p:sp>
      <p:sp>
        <p:nvSpPr>
          <p:cNvPr id="10243" name="Text Box 7"/>
          <p:cNvSpPr txBox="1">
            <a:spLocks noChangeArrowheads="1"/>
          </p:cNvSpPr>
          <p:nvPr/>
        </p:nvSpPr>
        <p:spPr bwMode="auto">
          <a:xfrm>
            <a:off x="30227" y="1182688"/>
            <a:ext cx="8864391" cy="3939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folHlink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folHlink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marL="457200" indent="-274320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en-US" sz="2800" b="0" dirty="0">
                <a:solidFill>
                  <a:schemeClr val="tx1"/>
                </a:solidFill>
              </a:rPr>
              <a:t>Source Coding</a:t>
            </a:r>
          </a:p>
          <a:p>
            <a:pPr marL="1200150" lvl="1" indent="-274320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en-US" sz="2400" b="0" dirty="0">
                <a:solidFill>
                  <a:schemeClr val="tx1"/>
                </a:solidFill>
              </a:rPr>
              <a:t>Compression techniques to reduce the number of bits representing a message without sacrificing the message quality and accuracy of detection.</a:t>
            </a:r>
          </a:p>
          <a:p>
            <a:pPr marL="1200150" lvl="1" indent="-274320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en-US" sz="2400" b="0" dirty="0">
                <a:solidFill>
                  <a:schemeClr val="tx1"/>
                </a:solidFill>
              </a:rPr>
              <a:t>Reduce redundancy</a:t>
            </a:r>
          </a:p>
          <a:p>
            <a:pPr marL="925830" lvl="1" indent="0" eaLnBrk="1" hangingPunct="1">
              <a:spcBef>
                <a:spcPts val="600"/>
              </a:spcBef>
              <a:spcAft>
                <a:spcPts val="600"/>
              </a:spcAft>
              <a:buNone/>
            </a:pPr>
            <a:endParaRPr lang="en-US" altLang="en-US" sz="2400" b="0" dirty="0">
              <a:solidFill>
                <a:schemeClr val="tx1"/>
              </a:solidFill>
            </a:endParaRPr>
          </a:p>
          <a:p>
            <a:pPr marL="457200" indent="-274320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en-US" sz="2800" b="0" dirty="0">
                <a:solidFill>
                  <a:schemeClr val="tx1"/>
                </a:solidFill>
              </a:rPr>
              <a:t>Channel Coding</a:t>
            </a:r>
            <a:endParaRPr lang="en-US" altLang="en-US" sz="2400" b="0" dirty="0">
              <a:solidFill>
                <a:schemeClr val="tx1"/>
              </a:solidFill>
            </a:endParaRPr>
          </a:p>
          <a:p>
            <a:pPr marL="1200150" lvl="1" indent="-274320" eaLnBrk="1" hangingPunct="1">
              <a:spcBef>
                <a:spcPts val="600"/>
              </a:spcBef>
              <a:spcAft>
                <a:spcPts val="600"/>
              </a:spcAft>
            </a:pPr>
            <a:r>
              <a:rPr lang="en-US" altLang="en-US" sz="2400" b="0" dirty="0">
                <a:solidFill>
                  <a:schemeClr val="tx1"/>
                </a:solidFill>
              </a:rPr>
              <a:t>Add redundancy to detect the error and correct it.</a:t>
            </a:r>
            <a:endParaRPr lang="en-US" altLang="en-US" sz="2800" b="0" dirty="0">
              <a:solidFill>
                <a:schemeClr val="tx1"/>
              </a:solidFill>
            </a:endParaRPr>
          </a:p>
        </p:txBody>
      </p:sp>
      <p:sp>
        <p:nvSpPr>
          <p:cNvPr id="10244" name="Line 10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76200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6646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0456" y="181997"/>
            <a:ext cx="903064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rgbClr val="1C03D7"/>
                </a:solidFill>
                <a:latin typeface="+mj-lt"/>
                <a:cs typeface="Times New Roman" pitchFamily="18" charset="0"/>
              </a:rPr>
              <a:t>Brief History of Telecommunication</a:t>
            </a:r>
          </a:p>
        </p:txBody>
      </p:sp>
      <p:sp>
        <p:nvSpPr>
          <p:cNvPr id="10244" name="Line 10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76200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55" y="1070301"/>
            <a:ext cx="6602895" cy="57281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635915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0456" y="181997"/>
            <a:ext cx="9030645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dirty="0">
                <a:solidFill>
                  <a:srgbClr val="1C03D7"/>
                </a:solidFill>
                <a:latin typeface="+mj-lt"/>
                <a:cs typeface="Times New Roman" pitchFamily="18" charset="0"/>
              </a:rPr>
              <a:t>Brief History of Telecommunication</a:t>
            </a:r>
          </a:p>
        </p:txBody>
      </p:sp>
      <p:sp>
        <p:nvSpPr>
          <p:cNvPr id="10244" name="Line 10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76200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100" y="1475714"/>
            <a:ext cx="7710777" cy="53486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3" name="Straight Arrow Connector 2"/>
          <p:cNvCxnSpPr/>
          <p:nvPr/>
        </p:nvCxnSpPr>
        <p:spPr>
          <a:xfrm>
            <a:off x="570368" y="3657600"/>
            <a:ext cx="190123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570368" y="3864321"/>
            <a:ext cx="190123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90712" y="4335101"/>
            <a:ext cx="190123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09511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5"/>
          <p:cNvSpPr txBox="1">
            <a:spLocks noChangeArrowheads="1"/>
          </p:cNvSpPr>
          <p:nvPr/>
        </p:nvSpPr>
        <p:spPr bwMode="auto">
          <a:xfrm>
            <a:off x="152400" y="152400"/>
            <a:ext cx="88392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Course Materials</a:t>
            </a:r>
          </a:p>
        </p:txBody>
      </p:sp>
      <p:sp>
        <p:nvSpPr>
          <p:cNvPr id="13315" name="Text Box 7"/>
          <p:cNvSpPr txBox="1">
            <a:spLocks noChangeArrowheads="1"/>
          </p:cNvSpPr>
          <p:nvPr/>
        </p:nvSpPr>
        <p:spPr bwMode="auto">
          <a:xfrm>
            <a:off x="228600" y="1246188"/>
            <a:ext cx="88392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0000FF"/>
                </a:solidFill>
              </a:rPr>
              <a:t>Textbook</a:t>
            </a:r>
            <a:r>
              <a:rPr lang="en-US" sz="3200" b="1" dirty="0"/>
              <a:t>:</a:t>
            </a:r>
            <a:r>
              <a:rPr lang="en-US" sz="3200" dirty="0"/>
              <a:t>  “Modern Digital and Analog Communication”, 5</a:t>
            </a:r>
            <a:r>
              <a:rPr lang="en-US" sz="3200" baseline="30000" dirty="0"/>
              <a:t>th</a:t>
            </a:r>
            <a:r>
              <a:rPr lang="en-US" sz="3200" dirty="0"/>
              <a:t> edition by B. P. </a:t>
            </a:r>
            <a:r>
              <a:rPr lang="en-US" sz="3200" dirty="0" err="1"/>
              <a:t>Lathi</a:t>
            </a:r>
            <a:r>
              <a:rPr lang="en-US" sz="3200" dirty="0"/>
              <a:t>. ISBN: 978-0190686840</a:t>
            </a:r>
          </a:p>
          <a:p>
            <a:endParaRPr lang="en-US" sz="3200" b="1" dirty="0"/>
          </a:p>
          <a:p>
            <a:endParaRPr lang="en-US" sz="3200" b="1" dirty="0"/>
          </a:p>
          <a:p>
            <a:endParaRPr lang="en-US" sz="3200" b="1" dirty="0"/>
          </a:p>
          <a:p>
            <a:endParaRPr lang="en-US" sz="3200" b="1" dirty="0"/>
          </a:p>
          <a:p>
            <a:endParaRPr lang="en-US" sz="3200" b="1" dirty="0"/>
          </a:p>
          <a:p>
            <a:endParaRPr lang="en-US" sz="3200" b="1" dirty="0"/>
          </a:p>
          <a:p>
            <a:r>
              <a:rPr lang="en-US" sz="3200" b="1" dirty="0">
                <a:solidFill>
                  <a:srgbClr val="0000FF"/>
                </a:solidFill>
              </a:rPr>
              <a:t>Course Website</a:t>
            </a:r>
            <a:r>
              <a:rPr lang="en-US" sz="3200" b="1" dirty="0"/>
              <a:t>: </a:t>
            </a:r>
            <a:r>
              <a:rPr lang="en-US" sz="3200" b="1" u="sng" dirty="0">
                <a:hlinkClick r:id="rId2"/>
              </a:rPr>
              <a:t>http://www.engineering.uco.edu/~mbingabr</a:t>
            </a:r>
            <a:endParaRPr lang="en-US" sz="3200" dirty="0"/>
          </a:p>
        </p:txBody>
      </p:sp>
      <p:sp>
        <p:nvSpPr>
          <p:cNvPr id="13317" name="Line 10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76200">
            <a:solidFill>
              <a:srgbClr val="6600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028" name="Picture 4" descr="https://images-na.ssl-images-amazon.com/images/I/41BBrzORwyL._SX383_BO1,204,203,200_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2339637"/>
            <a:ext cx="2971800" cy="3851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3652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5"/>
          <p:cNvSpPr txBox="1">
            <a:spLocks noChangeArrowheads="1"/>
          </p:cNvSpPr>
          <p:nvPr/>
        </p:nvSpPr>
        <p:spPr bwMode="auto">
          <a:xfrm>
            <a:off x="228600" y="76200"/>
            <a:ext cx="8763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Course Information</a:t>
            </a:r>
          </a:p>
        </p:txBody>
      </p:sp>
      <p:sp>
        <p:nvSpPr>
          <p:cNvPr id="13317" name="Line 10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76200">
            <a:solidFill>
              <a:srgbClr val="660033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48492" y="1066800"/>
            <a:ext cx="9067800" cy="45368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Instructor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: 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Mohamed Bingabr, Prof. of Engineering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Office Location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: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HOH 221C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Phone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: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(405) 974 5718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				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Email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: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 mbingabr@uco.edu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Course Meeting Time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: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TR 4:00 – 5:15 pm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Course Meeting Location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: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HOH 205</a:t>
            </a:r>
          </a:p>
          <a:p>
            <a:pPr marL="0" marR="0" lvl="0" indent="0" algn="l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Office Hours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: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TR </a:t>
            </a: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3:00 – 4:00 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pm, and by appointment.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5"/>
          <p:cNvSpPr txBox="1">
            <a:spLocks noChangeArrowheads="1"/>
          </p:cNvSpPr>
          <p:nvPr/>
        </p:nvSpPr>
        <p:spPr bwMode="auto">
          <a:xfrm>
            <a:off x="228600" y="76200"/>
            <a:ext cx="87630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33339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Grading Policy and Distribution</a:t>
            </a:r>
          </a:p>
        </p:txBody>
      </p:sp>
      <p:sp>
        <p:nvSpPr>
          <p:cNvPr id="13317" name="Line 10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76200">
            <a:solidFill>
              <a:srgbClr val="660033"/>
            </a:solidFill>
            <a:round/>
            <a:headEnd/>
            <a:tailEnd/>
          </a:ln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04D1A1-B128-7BBE-AC54-5D700D5791E0}"/>
              </a:ext>
            </a:extLst>
          </p:cNvPr>
          <p:cNvSpPr txBox="1"/>
          <p:nvPr/>
        </p:nvSpPr>
        <p:spPr>
          <a:xfrm>
            <a:off x="6084455" y="1822757"/>
            <a:ext cx="306647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Don’t wait till the final day to ask me what you can do to pass the course.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5" name="Arrow: Down 4">
            <a:extLst>
              <a:ext uri="{FF2B5EF4-FFF2-40B4-BE49-F238E27FC236}">
                <a16:creationId xmlns:a16="http://schemas.microsoft.com/office/drawing/2014/main" id="{86B17E4B-2E08-A2D2-5ED4-1F530EA054E2}"/>
              </a:ext>
            </a:extLst>
          </p:cNvPr>
          <p:cNvSpPr/>
          <p:nvPr/>
        </p:nvSpPr>
        <p:spPr>
          <a:xfrm>
            <a:off x="8001000" y="2779722"/>
            <a:ext cx="76200" cy="533385"/>
          </a:xfrm>
          <a:prstGeom prst="downArrow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D66D2D5-628F-EA38-FA84-C03394F416A2}"/>
              </a:ext>
            </a:extLst>
          </p:cNvPr>
          <p:cNvSpPr txBox="1"/>
          <p:nvPr/>
        </p:nvSpPr>
        <p:spPr>
          <a:xfrm>
            <a:off x="36945" y="1115293"/>
            <a:ext cx="2946401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Attendance	10 %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Homework	10 %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Quizzes	30 %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2 Tests	30 %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Final Exam	20 %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1132023-BFB7-7DE4-93C0-6253DEC34B8D}"/>
              </a:ext>
            </a:extLst>
          </p:cNvPr>
          <p:cNvSpPr txBox="1"/>
          <p:nvPr/>
        </p:nvSpPr>
        <p:spPr>
          <a:xfrm>
            <a:off x="3886200" y="1135560"/>
            <a:ext cx="1981200" cy="19389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A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: 90-100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B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: 80-89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C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: 70-79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D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: 60-69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F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: 0-59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A3A688F-38DA-D2E6-51A6-71DC65502B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945" y="3329084"/>
            <a:ext cx="9071495" cy="3523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9414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5"/>
          <p:cNvSpPr txBox="1">
            <a:spLocks noChangeArrowheads="1"/>
          </p:cNvSpPr>
          <p:nvPr/>
        </p:nvSpPr>
        <p:spPr bwMode="auto">
          <a:xfrm>
            <a:off x="152400" y="76200"/>
            <a:ext cx="88392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4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Course Expectations &amp; Conducts</a:t>
            </a:r>
          </a:p>
        </p:txBody>
      </p:sp>
      <p:sp>
        <p:nvSpPr>
          <p:cNvPr id="13315" name="Text Box 7"/>
          <p:cNvSpPr txBox="1">
            <a:spLocks noChangeArrowheads="1"/>
          </p:cNvSpPr>
          <p:nvPr/>
        </p:nvSpPr>
        <p:spPr bwMode="auto">
          <a:xfrm>
            <a:off x="152400" y="1143000"/>
            <a:ext cx="8839200" cy="5419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600" dirty="0"/>
              <a:t>Spend a total of 4 to 6 hours a week.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600" dirty="0"/>
              <a:t>Ask for help for homework but don’t copy.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600" dirty="0"/>
              <a:t>You can not seek help from your neighbor during quizzes and tests. 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600" dirty="0"/>
              <a:t>You are allowed to have two formula sheets in addition to the formula sheets provided to you for quizzes and tests.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600" dirty="0"/>
              <a:t>Makeup test will be given for emergency situation.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600" dirty="0"/>
              <a:t>No </a:t>
            </a:r>
            <a:r>
              <a:rPr lang="en-US" sz="2600" dirty="0">
                <a:solidFill>
                  <a:srgbClr val="FF0000"/>
                </a:solidFill>
              </a:rPr>
              <a:t>phone</a:t>
            </a:r>
            <a:r>
              <a:rPr lang="en-US" sz="2600" dirty="0"/>
              <a:t> or </a:t>
            </a:r>
            <a:r>
              <a:rPr lang="en-US" sz="2600" dirty="0">
                <a:solidFill>
                  <a:srgbClr val="FF0000"/>
                </a:solidFill>
              </a:rPr>
              <a:t>internet</a:t>
            </a:r>
            <a:r>
              <a:rPr lang="en-US" sz="2600" dirty="0"/>
              <a:t> use during lectures.</a:t>
            </a:r>
          </a:p>
          <a:p>
            <a:pPr>
              <a:lnSpc>
                <a:spcPct val="150000"/>
              </a:lnSpc>
              <a:buFont typeface="Arial" pitchFamily="34" charset="0"/>
              <a:buChar char="•"/>
            </a:pPr>
            <a:r>
              <a:rPr lang="en-US" sz="2600" dirty="0"/>
              <a:t>Be on time for the lecture and do your best to stay focus.</a:t>
            </a:r>
            <a:endParaRPr lang="en-US" sz="3200" dirty="0"/>
          </a:p>
        </p:txBody>
      </p:sp>
      <p:sp>
        <p:nvSpPr>
          <p:cNvPr id="13317" name="Line 10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76200">
            <a:solidFill>
              <a:srgbClr val="6600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9201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5"/>
          <p:cNvSpPr txBox="1">
            <a:spLocks noChangeArrowheads="1"/>
          </p:cNvSpPr>
          <p:nvPr/>
        </p:nvSpPr>
        <p:spPr bwMode="auto">
          <a:xfrm>
            <a:off x="2743200" y="152400"/>
            <a:ext cx="433644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Course Objectives</a:t>
            </a:r>
          </a:p>
        </p:txBody>
      </p:sp>
      <p:sp>
        <p:nvSpPr>
          <p:cNvPr id="13315" name="Text Box 7"/>
          <p:cNvSpPr txBox="1">
            <a:spLocks noChangeArrowheads="1"/>
          </p:cNvSpPr>
          <p:nvPr/>
        </p:nvSpPr>
        <p:spPr bwMode="auto">
          <a:xfrm>
            <a:off x="94886" y="1338096"/>
            <a:ext cx="8936966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US" sz="2800" dirty="0"/>
              <a:t>• Signals and Signal Space (Fourier Series)</a:t>
            </a:r>
          </a:p>
          <a:p>
            <a:pPr>
              <a:spcBef>
                <a:spcPts val="1200"/>
              </a:spcBef>
            </a:pPr>
            <a:r>
              <a:rPr lang="en-US" sz="2800" dirty="0"/>
              <a:t>• Analysis and Transmission of Signals (Fourier Transf.)</a:t>
            </a:r>
          </a:p>
          <a:p>
            <a:pPr>
              <a:spcBef>
                <a:spcPts val="1200"/>
              </a:spcBef>
            </a:pPr>
            <a:r>
              <a:rPr lang="en-US" sz="2800" dirty="0"/>
              <a:t>• Amplitude Modulation</a:t>
            </a:r>
          </a:p>
          <a:p>
            <a:pPr>
              <a:spcBef>
                <a:spcPts val="1200"/>
              </a:spcBef>
            </a:pPr>
            <a:r>
              <a:rPr lang="en-US" sz="2800" dirty="0"/>
              <a:t>• Angle Modulation (FM and PM)</a:t>
            </a:r>
          </a:p>
          <a:p>
            <a:pPr>
              <a:spcBef>
                <a:spcPts val="1200"/>
              </a:spcBef>
            </a:pPr>
            <a:r>
              <a:rPr lang="en-US" sz="2800" dirty="0"/>
              <a:t>• Digitization of Analog Source Signals</a:t>
            </a:r>
          </a:p>
          <a:p>
            <a:pPr>
              <a:spcBef>
                <a:spcPts val="1200"/>
              </a:spcBef>
            </a:pPr>
            <a:r>
              <a:rPr lang="en-US" sz="2800" dirty="0"/>
              <a:t>• Principle of Digital Data Transmission</a:t>
            </a:r>
          </a:p>
          <a:p>
            <a:pPr>
              <a:spcBef>
                <a:spcPts val="1200"/>
              </a:spcBef>
            </a:pPr>
            <a:r>
              <a:rPr lang="en-US" sz="2800" dirty="0"/>
              <a:t>• Fundamental of Probability Theory in Communication</a:t>
            </a:r>
          </a:p>
        </p:txBody>
      </p:sp>
      <p:sp>
        <p:nvSpPr>
          <p:cNvPr id="13317" name="Line 10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76200">
            <a:solidFill>
              <a:srgbClr val="660033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60393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40066" y="114300"/>
            <a:ext cx="8463868" cy="676275"/>
          </a:xfrm>
        </p:spPr>
        <p:txBody>
          <a:bodyPr/>
          <a:lstStyle/>
          <a:p>
            <a:pPr eaLnBrk="1" hangingPunct="1"/>
            <a:r>
              <a:rPr lang="en-US" altLang="en-US" sz="4000" b="0" dirty="0"/>
              <a:t>Why Communication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6027" y="1160528"/>
            <a:ext cx="8894617" cy="4189845"/>
          </a:xfrm>
        </p:spPr>
        <p:txBody>
          <a:bodyPr/>
          <a:lstStyle/>
          <a:p>
            <a:pPr eaLnBrk="1" hangingPunct="1">
              <a:spcAft>
                <a:spcPts val="1200"/>
              </a:spcAft>
            </a:pPr>
            <a:r>
              <a:rPr lang="en-US" altLang="en-US" sz="2800" b="0" dirty="0">
                <a:solidFill>
                  <a:schemeClr val="tx1"/>
                </a:solidFill>
              </a:rPr>
              <a:t>Communication advances society’s development.</a:t>
            </a:r>
          </a:p>
          <a:p>
            <a:pPr eaLnBrk="1" hangingPunct="1">
              <a:spcAft>
                <a:spcPts val="1200"/>
              </a:spcAft>
            </a:pPr>
            <a:r>
              <a:rPr lang="en-US" altLang="en-US" sz="2800" b="0" dirty="0">
                <a:solidFill>
                  <a:srgbClr val="1C03D7"/>
                </a:solidFill>
              </a:rPr>
              <a:t>Before</a:t>
            </a:r>
            <a:r>
              <a:rPr lang="en-US" altLang="en-US" sz="2800" b="0" dirty="0"/>
              <a:t> </a:t>
            </a:r>
            <a:r>
              <a:rPr lang="en-US" altLang="en-US" sz="2800" b="0" dirty="0">
                <a:solidFill>
                  <a:srgbClr val="1C03D7"/>
                </a:solidFill>
              </a:rPr>
              <a:t>modern time </a:t>
            </a:r>
            <a:r>
              <a:rPr lang="en-US" altLang="en-US" sz="2800" b="0" dirty="0">
                <a:solidFill>
                  <a:schemeClr val="tx1"/>
                </a:solidFill>
              </a:rPr>
              <a:t>verbal messages were carried by runners, carrier pigeons, lights and fires.</a:t>
            </a:r>
          </a:p>
          <a:p>
            <a:pPr eaLnBrk="1" hangingPunct="1">
              <a:spcAft>
                <a:spcPts val="1200"/>
              </a:spcAft>
            </a:pPr>
            <a:r>
              <a:rPr lang="en-US" altLang="en-US" sz="2800" b="0" dirty="0">
                <a:solidFill>
                  <a:schemeClr val="tx1"/>
                </a:solidFill>
              </a:rPr>
              <a:t>In</a:t>
            </a:r>
            <a:r>
              <a:rPr lang="en-US" altLang="en-US" sz="2800" b="0" dirty="0"/>
              <a:t> </a:t>
            </a:r>
            <a:r>
              <a:rPr lang="en-US" altLang="en-US" sz="2800" b="0" dirty="0">
                <a:solidFill>
                  <a:srgbClr val="1C03D7"/>
                </a:solidFill>
              </a:rPr>
              <a:t>modern time </a:t>
            </a:r>
            <a:r>
              <a:rPr lang="en-US" altLang="en-US" sz="2800" b="0" dirty="0">
                <a:solidFill>
                  <a:schemeClr val="tx1"/>
                </a:solidFill>
              </a:rPr>
              <a:t>messages (verbal, images, data) are carried by telephone, internet, satellite, and wireless. </a:t>
            </a:r>
          </a:p>
          <a:p>
            <a:pPr eaLnBrk="1" hangingPunct="1">
              <a:spcAft>
                <a:spcPts val="1200"/>
              </a:spcAft>
            </a:pPr>
            <a:r>
              <a:rPr lang="en-US" altLang="en-US" sz="2800" b="0" dirty="0">
                <a:solidFill>
                  <a:schemeClr val="tx1"/>
                </a:solidFill>
              </a:rPr>
              <a:t>Job: there is high demand with high pay.</a:t>
            </a:r>
          </a:p>
          <a:p>
            <a:pPr eaLnBrk="1" hangingPunct="1">
              <a:spcAft>
                <a:spcPts val="1200"/>
              </a:spcAft>
            </a:pPr>
            <a:r>
              <a:rPr lang="en-US" altLang="en-US" sz="2800" b="0" dirty="0">
                <a:solidFill>
                  <a:schemeClr val="tx1"/>
                </a:solidFill>
              </a:rPr>
              <a:t>Research: very active</a:t>
            </a:r>
          </a:p>
        </p:txBody>
      </p:sp>
      <p:sp>
        <p:nvSpPr>
          <p:cNvPr id="5124" name="Line 10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76200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40066" y="114300"/>
            <a:ext cx="8463868" cy="676275"/>
          </a:xfrm>
        </p:spPr>
        <p:txBody>
          <a:bodyPr/>
          <a:lstStyle/>
          <a:p>
            <a:pPr eaLnBrk="1" hangingPunct="1"/>
            <a:r>
              <a:rPr lang="en-US" altLang="en-US" sz="4000" b="0" dirty="0"/>
              <a:t>Communication System</a:t>
            </a:r>
          </a:p>
        </p:txBody>
      </p:sp>
      <p:sp>
        <p:nvSpPr>
          <p:cNvPr id="5124" name="Line 10"/>
          <p:cNvSpPr>
            <a:spLocks noChangeShapeType="1"/>
          </p:cNvSpPr>
          <p:nvPr/>
        </p:nvSpPr>
        <p:spPr bwMode="auto">
          <a:xfrm>
            <a:off x="0" y="934038"/>
            <a:ext cx="9144000" cy="0"/>
          </a:xfrm>
          <a:prstGeom prst="line">
            <a:avLst/>
          </a:prstGeom>
          <a:noFill/>
          <a:ln w="76200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7" name="Picture 4" descr="La01F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863" y="4538353"/>
            <a:ext cx="8350731" cy="2319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42" y="1051312"/>
            <a:ext cx="9053315" cy="3332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520151" y="5579032"/>
            <a:ext cx="1077539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1C03D7"/>
                </a:solidFill>
              </a:rPr>
              <a:t>A/D Converter</a:t>
            </a:r>
          </a:p>
          <a:p>
            <a:r>
              <a:rPr lang="en-US" sz="1100" dirty="0">
                <a:solidFill>
                  <a:srgbClr val="1C03D7"/>
                </a:solidFill>
              </a:rPr>
              <a:t>Encoder</a:t>
            </a:r>
          </a:p>
          <a:p>
            <a:r>
              <a:rPr lang="en-US" sz="1100" dirty="0">
                <a:solidFill>
                  <a:srgbClr val="1C03D7"/>
                </a:solidFill>
              </a:rPr>
              <a:t>Modulator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5614863" y="5567318"/>
            <a:ext cx="110799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1C03D7"/>
                </a:solidFill>
              </a:rPr>
              <a:t>D/A Converter</a:t>
            </a:r>
          </a:p>
          <a:p>
            <a:r>
              <a:rPr lang="en-US" sz="1100" dirty="0">
                <a:solidFill>
                  <a:srgbClr val="1C03D7"/>
                </a:solidFill>
              </a:rPr>
              <a:t>Decoder</a:t>
            </a:r>
          </a:p>
          <a:p>
            <a:r>
              <a:rPr lang="en-US" sz="1100" dirty="0">
                <a:solidFill>
                  <a:srgbClr val="1C03D7"/>
                </a:solidFill>
              </a:rPr>
              <a:t>Demodulator</a:t>
            </a:r>
          </a:p>
          <a:p>
            <a:r>
              <a:rPr lang="en-US" sz="1100" dirty="0">
                <a:solidFill>
                  <a:srgbClr val="1C03D7"/>
                </a:solidFill>
              </a:rPr>
              <a:t>Error detection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590" y="5398040"/>
            <a:ext cx="1087157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1C03D7"/>
                </a:solidFill>
              </a:rPr>
              <a:t>Speech</a:t>
            </a:r>
          </a:p>
          <a:p>
            <a:r>
              <a:rPr lang="en-US" sz="1100" dirty="0">
                <a:solidFill>
                  <a:srgbClr val="1C03D7"/>
                </a:solidFill>
              </a:rPr>
              <a:t>Image</a:t>
            </a:r>
          </a:p>
          <a:p>
            <a:r>
              <a:rPr lang="en-US" sz="1100" dirty="0">
                <a:solidFill>
                  <a:srgbClr val="1C03D7"/>
                </a:solidFill>
              </a:rPr>
              <a:t>Data</a:t>
            </a:r>
          </a:p>
          <a:p>
            <a:r>
              <a:rPr lang="en-US" sz="1100" dirty="0">
                <a:solidFill>
                  <a:srgbClr val="1C03D7"/>
                </a:solidFill>
              </a:rPr>
              <a:t>Medical</a:t>
            </a:r>
          </a:p>
          <a:p>
            <a:r>
              <a:rPr lang="en-US" sz="1100" dirty="0">
                <a:solidFill>
                  <a:srgbClr val="1C03D7"/>
                </a:solidFill>
              </a:rPr>
              <a:t>Environmental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16692" y="5567318"/>
            <a:ext cx="1032655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1C03D7"/>
                </a:solidFill>
              </a:rPr>
              <a:t>Microphone</a:t>
            </a:r>
          </a:p>
          <a:p>
            <a:r>
              <a:rPr lang="en-US" sz="1100" dirty="0">
                <a:solidFill>
                  <a:srgbClr val="1C03D7"/>
                </a:solidFill>
              </a:rPr>
              <a:t>CCD Camera</a:t>
            </a:r>
          </a:p>
          <a:p>
            <a:r>
              <a:rPr lang="en-US" sz="1100" dirty="0">
                <a:solidFill>
                  <a:srgbClr val="1C03D7"/>
                </a:solidFill>
              </a:rPr>
              <a:t>Keyboard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259478" y="4319204"/>
            <a:ext cx="107112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1C03D7"/>
                </a:solidFill>
              </a:rPr>
              <a:t>Twisted Wires</a:t>
            </a:r>
          </a:p>
          <a:p>
            <a:r>
              <a:rPr lang="en-US" sz="1100" dirty="0">
                <a:solidFill>
                  <a:srgbClr val="1C03D7"/>
                </a:solidFill>
              </a:rPr>
              <a:t>Coaxial Cable</a:t>
            </a:r>
          </a:p>
          <a:p>
            <a:r>
              <a:rPr lang="en-US" sz="1100" dirty="0">
                <a:solidFill>
                  <a:srgbClr val="1C03D7"/>
                </a:solidFill>
              </a:rPr>
              <a:t>Fiber optic</a:t>
            </a:r>
          </a:p>
          <a:p>
            <a:r>
              <a:rPr lang="en-US" sz="1100" dirty="0">
                <a:solidFill>
                  <a:srgbClr val="1C03D7"/>
                </a:solidFill>
              </a:rPr>
              <a:t>Air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138132" y="5596251"/>
            <a:ext cx="128913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1C03D7"/>
                </a:solidFill>
              </a:rPr>
              <a:t>TV Screen </a:t>
            </a:r>
          </a:p>
          <a:p>
            <a:r>
              <a:rPr lang="en-US" sz="1100" dirty="0">
                <a:solidFill>
                  <a:srgbClr val="1C03D7"/>
                </a:solidFill>
              </a:rPr>
              <a:t>Computer Screen</a:t>
            </a:r>
          </a:p>
          <a:p>
            <a:r>
              <a:rPr lang="en-US" sz="1100" dirty="0">
                <a:solidFill>
                  <a:srgbClr val="1C03D7"/>
                </a:solidFill>
              </a:rPr>
              <a:t>Speakers</a:t>
            </a:r>
          </a:p>
          <a:p>
            <a:r>
              <a:rPr lang="en-US" sz="1100" dirty="0">
                <a:solidFill>
                  <a:srgbClr val="1C03D7"/>
                </a:solidFill>
              </a:rPr>
              <a:t>Printer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098040" y="6408378"/>
            <a:ext cx="315503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1C03D7"/>
                </a:solidFill>
              </a:rPr>
              <a:t>Channel frequency fading and selectivity</a:t>
            </a:r>
          </a:p>
          <a:p>
            <a:r>
              <a:rPr lang="en-US" sz="1100" dirty="0">
                <a:solidFill>
                  <a:srgbClr val="1C03D7"/>
                </a:solidFill>
              </a:rPr>
              <a:t>Hardware noise and environmental interference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6C4DBFE-BD7D-F90D-4457-4D0A6FAED072}"/>
              </a:ext>
            </a:extLst>
          </p:cNvPr>
          <p:cNvSpPr txBox="1"/>
          <p:nvPr/>
        </p:nvSpPr>
        <p:spPr>
          <a:xfrm>
            <a:off x="2385152" y="4503662"/>
            <a:ext cx="73289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rgbClr val="1C03D7"/>
                </a:solidFill>
              </a:rPr>
              <a:t>Voltage </a:t>
            </a:r>
          </a:p>
          <a:p>
            <a:r>
              <a:rPr lang="en-US" sz="1100" dirty="0">
                <a:solidFill>
                  <a:srgbClr val="1C03D7"/>
                </a:solidFill>
              </a:rPr>
              <a:t>numbers</a:t>
            </a:r>
          </a:p>
        </p:txBody>
      </p:sp>
    </p:spTree>
    <p:extLst>
      <p:ext uri="{BB962C8B-B14F-4D97-AF65-F5344CB8AC3E}">
        <p14:creationId xmlns:p14="http://schemas.microsoft.com/office/powerpoint/2010/main" val="41432000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28469" y="88900"/>
            <a:ext cx="8849001" cy="676275"/>
          </a:xfrm>
        </p:spPr>
        <p:txBody>
          <a:bodyPr/>
          <a:lstStyle/>
          <a:p>
            <a:pPr eaLnBrk="1" hangingPunct="1"/>
            <a:r>
              <a:rPr lang="en-US" altLang="en-US" sz="4000" b="0" dirty="0"/>
              <a:t>Analog and Digital Messages</a:t>
            </a:r>
          </a:p>
        </p:txBody>
      </p:sp>
      <p:sp>
        <p:nvSpPr>
          <p:cNvPr id="6148" name="Line 10"/>
          <p:cNvSpPr>
            <a:spLocks noChangeShapeType="1"/>
          </p:cNvSpPr>
          <p:nvPr/>
        </p:nvSpPr>
        <p:spPr bwMode="auto">
          <a:xfrm>
            <a:off x="0" y="990600"/>
            <a:ext cx="9144000" cy="0"/>
          </a:xfrm>
          <a:prstGeom prst="line">
            <a:avLst/>
          </a:prstGeom>
          <a:noFill/>
          <a:ln w="76200">
            <a:solidFill>
              <a:srgbClr val="6600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9" name="TextBox 2"/>
          <p:cNvSpPr txBox="1">
            <a:spLocks noChangeArrowheads="1"/>
          </p:cNvSpPr>
          <p:nvPr/>
        </p:nvSpPr>
        <p:spPr bwMode="auto">
          <a:xfrm>
            <a:off x="269875" y="1105203"/>
            <a:ext cx="8705076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folHlink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folHlink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0" dirty="0">
                <a:solidFill>
                  <a:srgbClr val="1C03D7"/>
                </a:solidFill>
              </a:rPr>
              <a:t>Analog Signal</a:t>
            </a:r>
            <a:r>
              <a:rPr lang="en-US" altLang="en-US" sz="2400" b="0" dirty="0">
                <a:solidFill>
                  <a:schemeClr val="tx1"/>
                </a:solidFill>
              </a:rPr>
              <a:t>: Speech waveform, Music sound, temperature and atmospheric pressure.</a:t>
            </a:r>
          </a:p>
        </p:txBody>
      </p:sp>
      <p:sp>
        <p:nvSpPr>
          <p:cNvPr id="13" name="TextBox 2"/>
          <p:cNvSpPr txBox="1">
            <a:spLocks noChangeArrowheads="1"/>
          </p:cNvSpPr>
          <p:nvPr/>
        </p:nvSpPr>
        <p:spPr bwMode="auto">
          <a:xfrm>
            <a:off x="271135" y="1990632"/>
            <a:ext cx="870507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folHlink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folHlink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0" dirty="0">
                <a:solidFill>
                  <a:srgbClr val="1C03D7"/>
                </a:solidFill>
              </a:rPr>
              <a:t>Digital Signal</a:t>
            </a:r>
            <a:r>
              <a:rPr lang="en-US" altLang="en-US" sz="2400" b="0" dirty="0">
                <a:solidFill>
                  <a:schemeClr val="tx1"/>
                </a:solidFill>
              </a:rPr>
              <a:t>: English text constructed from the ASCII keyboard of 128 symbols. Binary signal (messages constructed from two symbols 0 and 1) and M-</a:t>
            </a:r>
            <a:r>
              <a:rPr lang="en-US" altLang="en-US" sz="2400" b="0" dirty="0" err="1">
                <a:solidFill>
                  <a:schemeClr val="tx1"/>
                </a:solidFill>
              </a:rPr>
              <a:t>ary</a:t>
            </a:r>
            <a:r>
              <a:rPr lang="en-US" altLang="en-US" sz="2400" b="0" dirty="0">
                <a:solidFill>
                  <a:schemeClr val="tx1"/>
                </a:solidFill>
              </a:rPr>
              <a:t> signals.</a:t>
            </a:r>
          </a:p>
        </p:txBody>
      </p:sp>
      <p:sp>
        <p:nvSpPr>
          <p:cNvPr id="14" name="TextBox 2"/>
          <p:cNvSpPr txBox="1">
            <a:spLocks noChangeArrowheads="1"/>
          </p:cNvSpPr>
          <p:nvPr/>
        </p:nvSpPr>
        <p:spPr bwMode="auto">
          <a:xfrm>
            <a:off x="272395" y="3193455"/>
            <a:ext cx="8705076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 b="1">
                <a:solidFill>
                  <a:schemeClr val="folHlink"/>
                </a:solidFill>
                <a:latin typeface="Arial" charset="0"/>
                <a:cs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 b="1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folHlink"/>
                </a:solidFill>
                <a:latin typeface="Arial" charset="0"/>
                <a:cs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0" dirty="0">
                <a:solidFill>
                  <a:srgbClr val="1C03D7"/>
                </a:solidFill>
              </a:rPr>
              <a:t>Advantage of Digital Signal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0" dirty="0">
                <a:solidFill>
                  <a:schemeClr val="tx1"/>
                </a:solidFill>
              </a:rPr>
              <a:t>- Cheaper Systems (with microprocessor)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0" dirty="0">
                <a:solidFill>
                  <a:schemeClr val="tx1"/>
                </a:solidFill>
              </a:rPr>
              <a:t>- Better Quality (immune to noise, regenerative repeaters)</a:t>
            </a:r>
          </a:p>
        </p:txBody>
      </p:sp>
      <p:pic>
        <p:nvPicPr>
          <p:cNvPr id="15" name="Picture 4" descr="La01F0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2495" y="4475993"/>
            <a:ext cx="4632456" cy="23222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2862</TotalTime>
  <Words>725</Words>
  <Application>Microsoft Office PowerPoint</Application>
  <PresentationFormat>On-screen Show (4:3)</PresentationFormat>
  <Paragraphs>141</Paragraphs>
  <Slides>17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Comic Sans MS</vt:lpstr>
      <vt:lpstr>Times New Roman</vt:lpstr>
      <vt:lpstr>Crayons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Why Communication</vt:lpstr>
      <vt:lpstr>Communication System</vt:lpstr>
      <vt:lpstr>Analog and Digital Messages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UAE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 360: Signals and Systems</dc:title>
  <dc:creator>Valued Person</dc:creator>
  <cp:lastModifiedBy>Mohamed Bingabr</cp:lastModifiedBy>
  <cp:revision>201</cp:revision>
  <dcterms:created xsi:type="dcterms:W3CDTF">2004-08-21T10:04:46Z</dcterms:created>
  <dcterms:modified xsi:type="dcterms:W3CDTF">2025-01-14T21:51:28Z</dcterms:modified>
</cp:coreProperties>
</file>