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311" r:id="rId4"/>
    <p:sldId id="307" r:id="rId5"/>
    <p:sldId id="308" r:id="rId6"/>
    <p:sldId id="327" r:id="rId7"/>
    <p:sldId id="328" r:id="rId8"/>
    <p:sldId id="339" r:id="rId9"/>
    <p:sldId id="330" r:id="rId10"/>
    <p:sldId id="331" r:id="rId11"/>
    <p:sldId id="332" r:id="rId12"/>
    <p:sldId id="333" r:id="rId13"/>
    <p:sldId id="335" r:id="rId14"/>
    <p:sldId id="340" r:id="rId15"/>
    <p:sldId id="334" r:id="rId16"/>
    <p:sldId id="313" r:id="rId17"/>
    <p:sldId id="278" r:id="rId18"/>
    <p:sldId id="321" r:id="rId19"/>
    <p:sldId id="322" r:id="rId20"/>
    <p:sldId id="270" r:id="rId21"/>
    <p:sldId id="316" r:id="rId22"/>
    <p:sldId id="273" r:id="rId23"/>
    <p:sldId id="306" r:id="rId24"/>
    <p:sldId id="315" r:id="rId25"/>
    <p:sldId id="296" r:id="rId26"/>
    <p:sldId id="317" r:id="rId27"/>
    <p:sldId id="319" r:id="rId28"/>
    <p:sldId id="283" r:id="rId29"/>
    <p:sldId id="337" r:id="rId3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C03D7"/>
    <a:srgbClr val="CDD9EB"/>
    <a:srgbClr val="FFFACD"/>
    <a:srgbClr val="53F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90150-38D5-451F-ABDB-4E7848136ED5}" v="259" dt="2025-01-21T19:22:29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9" autoAdjust="0"/>
  </p:normalViewPr>
  <p:slideViewPr>
    <p:cSldViewPr snapToGrid="0">
      <p:cViewPr varScale="1">
        <p:scale>
          <a:sx n="94" d="100"/>
          <a:sy n="94" d="100"/>
        </p:scale>
        <p:origin x="975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7.xml"/><Relationship Id="rId2" Type="http://schemas.openxmlformats.org/officeDocument/2006/relationships/slide" Target="slides/slide26.xml"/><Relationship Id="rId1" Type="http://schemas.openxmlformats.org/officeDocument/2006/relationships/slide" Target="slides/slide2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Bingabr" userId="00864009-1172-4536-93d5-4dbe32f81f3e" providerId="ADAL" clId="{57F3550A-B2B6-4FD7-ADB6-82897DD45621}"/>
    <pc:docChg chg="custSel modSld">
      <pc:chgData name="Mohamed Bingabr" userId="00864009-1172-4536-93d5-4dbe32f81f3e" providerId="ADAL" clId="{57F3550A-B2B6-4FD7-ADB6-82897DD45621}" dt="2025-01-16T21:55:57.283" v="6" actId="114"/>
      <pc:docMkLst>
        <pc:docMk/>
      </pc:docMkLst>
      <pc:sldChg chg="modSp mod">
        <pc:chgData name="Mohamed Bingabr" userId="00864009-1172-4536-93d5-4dbe32f81f3e" providerId="ADAL" clId="{57F3550A-B2B6-4FD7-ADB6-82897DD45621}" dt="2025-01-16T21:55:57.283" v="6" actId="114"/>
        <pc:sldMkLst>
          <pc:docMk/>
          <pc:sldMk cId="0" sldId="313"/>
        </pc:sldMkLst>
        <pc:spChg chg="mod">
          <ac:chgData name="Mohamed Bingabr" userId="00864009-1172-4536-93d5-4dbe32f81f3e" providerId="ADAL" clId="{57F3550A-B2B6-4FD7-ADB6-82897DD45621}" dt="2025-01-16T21:55:57.283" v="6" actId="114"/>
          <ac:spMkLst>
            <pc:docMk/>
            <pc:sldMk cId="0" sldId="313"/>
            <ac:spMk id="2" creationId="{00000000-0000-0000-0000-000000000000}"/>
          </ac:spMkLst>
        </pc:spChg>
      </pc:sldChg>
      <pc:sldChg chg="delSp">
        <pc:chgData name="Mohamed Bingabr" userId="00864009-1172-4536-93d5-4dbe32f81f3e" providerId="ADAL" clId="{57F3550A-B2B6-4FD7-ADB6-82897DD45621}" dt="2025-01-16T21:50:39.948" v="2" actId="478"/>
        <pc:sldMkLst>
          <pc:docMk/>
          <pc:sldMk cId="0" sldId="330"/>
        </pc:sldMkLst>
      </pc:sldChg>
      <pc:sldChg chg="delSp mod">
        <pc:chgData name="Mohamed Bingabr" userId="00864009-1172-4536-93d5-4dbe32f81f3e" providerId="ADAL" clId="{57F3550A-B2B6-4FD7-ADB6-82897DD45621}" dt="2025-01-16T21:50:33.220" v="1" actId="478"/>
        <pc:sldMkLst>
          <pc:docMk/>
          <pc:sldMk cId="2407834452" sldId="339"/>
        </pc:sldMkLst>
      </pc:sldChg>
    </pc:docChg>
  </pc:docChgLst>
  <pc:docChgLst>
    <pc:chgData name="Mohamed Bingabr" userId="00864009-1172-4536-93d5-4dbe32f81f3e" providerId="ADAL" clId="{A8E90150-38D5-451F-ABDB-4E7848136ED5}"/>
    <pc:docChg chg="undo redo custSel delSld modSld sldOrd">
      <pc:chgData name="Mohamed Bingabr" userId="00864009-1172-4536-93d5-4dbe32f81f3e" providerId="ADAL" clId="{A8E90150-38D5-451F-ABDB-4E7848136ED5}" dt="2025-01-21T19:22:29.869" v="585" actId="20577"/>
      <pc:docMkLst>
        <pc:docMk/>
      </pc:docMkLst>
      <pc:sldChg chg="modSp del mod">
        <pc:chgData name="Mohamed Bingabr" userId="00864009-1172-4536-93d5-4dbe32f81f3e" providerId="ADAL" clId="{A8E90150-38D5-451F-ABDB-4E7848136ED5}" dt="2025-01-16T05:21:24.817" v="427" actId="2696"/>
        <pc:sldMkLst>
          <pc:docMk/>
          <pc:sldMk cId="0" sldId="276"/>
        </pc:sldMkLst>
      </pc:sldChg>
      <pc:sldChg chg="del">
        <pc:chgData name="Mohamed Bingabr" userId="00864009-1172-4536-93d5-4dbe32f81f3e" providerId="ADAL" clId="{A8E90150-38D5-451F-ABDB-4E7848136ED5}" dt="2025-01-16T19:40:11.366" v="434" actId="2696"/>
        <pc:sldMkLst>
          <pc:docMk/>
          <pc:sldMk cId="0" sldId="293"/>
        </pc:sldMkLst>
      </pc:sldChg>
      <pc:sldChg chg="del">
        <pc:chgData name="Mohamed Bingabr" userId="00864009-1172-4536-93d5-4dbe32f81f3e" providerId="ADAL" clId="{A8E90150-38D5-451F-ABDB-4E7848136ED5}" dt="2025-01-16T19:37:45.749" v="432" actId="2696"/>
        <pc:sldMkLst>
          <pc:docMk/>
          <pc:sldMk cId="0" sldId="304"/>
        </pc:sldMkLst>
      </pc:sldChg>
      <pc:sldChg chg="modSp mod">
        <pc:chgData name="Mohamed Bingabr" userId="00864009-1172-4536-93d5-4dbe32f81f3e" providerId="ADAL" clId="{A8E90150-38D5-451F-ABDB-4E7848136ED5}" dt="2025-01-16T19:28:12.550" v="430" actId="948"/>
        <pc:sldMkLst>
          <pc:docMk/>
          <pc:sldMk cId="0" sldId="307"/>
        </pc:sldMkLst>
        <pc:spChg chg="mod">
          <ac:chgData name="Mohamed Bingabr" userId="00864009-1172-4536-93d5-4dbe32f81f3e" providerId="ADAL" clId="{A8E90150-38D5-451F-ABDB-4E7848136ED5}" dt="2025-01-16T19:28:12.550" v="430" actId="948"/>
          <ac:spMkLst>
            <pc:docMk/>
            <pc:sldMk cId="0" sldId="307"/>
            <ac:spMk id="7171" creationId="{00000000-0000-0000-0000-000000000000}"/>
          </ac:spMkLst>
        </pc:spChg>
      </pc:sldChg>
      <pc:sldChg chg="del">
        <pc:chgData name="Mohamed Bingabr" userId="00864009-1172-4536-93d5-4dbe32f81f3e" providerId="ADAL" clId="{A8E90150-38D5-451F-ABDB-4E7848136ED5}" dt="2025-01-16T19:38:16.823" v="433" actId="2696"/>
        <pc:sldMkLst>
          <pc:docMk/>
          <pc:sldMk cId="0" sldId="314"/>
        </pc:sldMkLst>
      </pc:sldChg>
      <pc:sldChg chg="ord">
        <pc:chgData name="Mohamed Bingabr" userId="00864009-1172-4536-93d5-4dbe32f81f3e" providerId="ADAL" clId="{A8E90150-38D5-451F-ABDB-4E7848136ED5}" dt="2025-01-16T05:28:25.959" v="429"/>
        <pc:sldMkLst>
          <pc:docMk/>
          <pc:sldMk cId="0" sldId="315"/>
        </pc:sldMkLst>
      </pc:sldChg>
      <pc:sldChg chg="modSp del mod">
        <pc:chgData name="Mohamed Bingabr" userId="00864009-1172-4536-93d5-4dbe32f81f3e" providerId="ADAL" clId="{A8E90150-38D5-451F-ABDB-4E7848136ED5}" dt="2025-01-16T19:29:44.769" v="431" actId="2696"/>
        <pc:sldMkLst>
          <pc:docMk/>
          <pc:sldMk cId="0" sldId="329"/>
        </pc:sldMkLst>
      </pc:sldChg>
      <pc:sldChg chg="addSp delSp modSp mod">
        <pc:chgData name="Mohamed Bingabr" userId="00864009-1172-4536-93d5-4dbe32f81f3e" providerId="ADAL" clId="{A8E90150-38D5-451F-ABDB-4E7848136ED5}" dt="2025-01-16T04:34:21.991" v="392" actId="20577"/>
        <pc:sldMkLst>
          <pc:docMk/>
          <pc:sldMk cId="0" sldId="330"/>
        </pc:sldMkLst>
        <pc:spChg chg="mod">
          <ac:chgData name="Mohamed Bingabr" userId="00864009-1172-4536-93d5-4dbe32f81f3e" providerId="ADAL" clId="{A8E90150-38D5-451F-ABDB-4E7848136ED5}" dt="2025-01-16T04:15:40.290" v="328" actId="6549"/>
          <ac:spMkLst>
            <pc:docMk/>
            <pc:sldMk cId="0" sldId="330"/>
            <ac:spMk id="2" creationId="{FB6E0FCC-9D9E-A909-4DEC-954A22D57C99}"/>
          </ac:spMkLst>
        </pc:spChg>
        <pc:spChg chg="mod">
          <ac:chgData name="Mohamed Bingabr" userId="00864009-1172-4536-93d5-4dbe32f81f3e" providerId="ADAL" clId="{A8E90150-38D5-451F-ABDB-4E7848136ED5}" dt="2025-01-16T04:28:23.594" v="375" actId="1076"/>
          <ac:spMkLst>
            <pc:docMk/>
            <pc:sldMk cId="0" sldId="330"/>
            <ac:spMk id="12297" creationId="{00000000-0000-0000-0000-000000000000}"/>
          </ac:spMkLst>
        </pc:spChg>
        <pc:spChg chg="mod">
          <ac:chgData name="Mohamed Bingabr" userId="00864009-1172-4536-93d5-4dbe32f81f3e" providerId="ADAL" clId="{A8E90150-38D5-451F-ABDB-4E7848136ED5}" dt="2025-01-16T04:28:05.037" v="373" actId="1076"/>
          <ac:spMkLst>
            <pc:docMk/>
            <pc:sldMk cId="0" sldId="330"/>
            <ac:spMk id="12300" creationId="{00000000-0000-0000-0000-000000000000}"/>
          </ac:spMkLst>
        </pc:spChg>
        <pc:picChg chg="add mod">
          <ac:chgData name="Mohamed Bingabr" userId="00864009-1172-4536-93d5-4dbe32f81f3e" providerId="ADAL" clId="{A8E90150-38D5-451F-ABDB-4E7848136ED5}" dt="2025-01-16T04:28:48.160" v="377" actId="1076"/>
          <ac:picMkLst>
            <pc:docMk/>
            <pc:sldMk cId="0" sldId="330"/>
            <ac:picMk id="4" creationId="{7DCBCEF3-AA9B-9C4E-34BB-FE8A811AC0AC}"/>
          </ac:picMkLst>
        </pc:picChg>
        <pc:picChg chg="add mod">
          <ac:chgData name="Mohamed Bingabr" userId="00864009-1172-4536-93d5-4dbe32f81f3e" providerId="ADAL" clId="{A8E90150-38D5-451F-ABDB-4E7848136ED5}" dt="2025-01-16T04:30:39.963" v="381" actId="1076"/>
          <ac:picMkLst>
            <pc:docMk/>
            <pc:sldMk cId="0" sldId="330"/>
            <ac:picMk id="6" creationId="{A0EB0388-E6C4-E6F9-27C4-F17496C0C80A}"/>
          </ac:picMkLst>
        </pc:picChg>
        <pc:picChg chg="mod">
          <ac:chgData name="Mohamed Bingabr" userId="00864009-1172-4536-93d5-4dbe32f81f3e" providerId="ADAL" clId="{A8E90150-38D5-451F-ABDB-4E7848136ED5}" dt="2025-01-16T04:28:05.037" v="373" actId="1076"/>
          <ac:picMkLst>
            <pc:docMk/>
            <pc:sldMk cId="0" sldId="330"/>
            <ac:picMk id="12298" creationId="{00000000-0000-0000-0000-000000000000}"/>
          </ac:picMkLst>
        </pc:picChg>
      </pc:sldChg>
      <pc:sldChg chg="modSp">
        <pc:chgData name="Mohamed Bingabr" userId="00864009-1172-4536-93d5-4dbe32f81f3e" providerId="ADAL" clId="{A8E90150-38D5-451F-ABDB-4E7848136ED5}" dt="2025-01-16T04:39:15.637" v="396" actId="1076"/>
        <pc:sldMkLst>
          <pc:docMk/>
          <pc:sldMk cId="0" sldId="331"/>
        </pc:sldMkLst>
        <pc:picChg chg="mod">
          <ac:chgData name="Mohamed Bingabr" userId="00864009-1172-4536-93d5-4dbe32f81f3e" providerId="ADAL" clId="{A8E90150-38D5-451F-ABDB-4E7848136ED5}" dt="2025-01-16T04:39:15.637" v="396" actId="1076"/>
          <ac:picMkLst>
            <pc:docMk/>
            <pc:sldMk cId="0" sldId="331"/>
            <ac:picMk id="13318" creationId="{00000000-0000-0000-0000-000000000000}"/>
          </ac:picMkLst>
        </pc:picChg>
      </pc:sldChg>
      <pc:sldChg chg="modSp mod">
        <pc:chgData name="Mohamed Bingabr" userId="00864009-1172-4536-93d5-4dbe32f81f3e" providerId="ADAL" clId="{A8E90150-38D5-451F-ABDB-4E7848136ED5}" dt="2025-01-16T05:02:51.471" v="397" actId="1076"/>
        <pc:sldMkLst>
          <pc:docMk/>
          <pc:sldMk cId="0" sldId="333"/>
        </pc:sldMkLst>
        <pc:grpChg chg="mod">
          <ac:chgData name="Mohamed Bingabr" userId="00864009-1172-4536-93d5-4dbe32f81f3e" providerId="ADAL" clId="{A8E90150-38D5-451F-ABDB-4E7848136ED5}" dt="2025-01-16T05:02:51.471" v="397" actId="1076"/>
          <ac:grpSpMkLst>
            <pc:docMk/>
            <pc:sldMk cId="0" sldId="333"/>
            <ac:grpSpMk id="12" creationId="{00000000-0000-0000-0000-000000000000}"/>
          </ac:grpSpMkLst>
        </pc:grpChg>
      </pc:sldChg>
      <pc:sldChg chg="addSp delSp modSp mod">
        <pc:chgData name="Mohamed Bingabr" userId="00864009-1172-4536-93d5-4dbe32f81f3e" providerId="ADAL" clId="{A8E90150-38D5-451F-ABDB-4E7848136ED5}" dt="2025-01-16T05:07:59.536" v="423" actId="114"/>
        <pc:sldMkLst>
          <pc:docMk/>
          <pc:sldMk cId="0" sldId="334"/>
        </pc:sldMkLst>
        <pc:spChg chg="mod">
          <ac:chgData name="Mohamed Bingabr" userId="00864009-1172-4536-93d5-4dbe32f81f3e" providerId="ADAL" clId="{A8E90150-38D5-451F-ABDB-4E7848136ED5}" dt="2025-01-16T05:07:59.536" v="423" actId="114"/>
          <ac:spMkLst>
            <pc:docMk/>
            <pc:sldMk cId="0" sldId="334"/>
            <ac:spMk id="16392" creationId="{00000000-0000-0000-0000-000000000000}"/>
          </ac:spMkLst>
        </pc:spChg>
        <pc:spChg chg="mod">
          <ac:chgData name="Mohamed Bingabr" userId="00864009-1172-4536-93d5-4dbe32f81f3e" providerId="ADAL" clId="{A8E90150-38D5-451F-ABDB-4E7848136ED5}" dt="2025-01-16T05:07:29.825" v="420" actId="1036"/>
          <ac:spMkLst>
            <pc:docMk/>
            <pc:sldMk cId="0" sldId="334"/>
            <ac:spMk id="16394" creationId="{00000000-0000-0000-0000-000000000000}"/>
          </ac:spMkLst>
        </pc:spChg>
        <pc:picChg chg="mod">
          <ac:chgData name="Mohamed Bingabr" userId="00864009-1172-4536-93d5-4dbe32f81f3e" providerId="ADAL" clId="{A8E90150-38D5-451F-ABDB-4E7848136ED5}" dt="2025-01-16T05:07:29.825" v="420" actId="1036"/>
          <ac:picMkLst>
            <pc:docMk/>
            <pc:sldMk cId="0" sldId="334"/>
            <ac:picMk id="3" creationId="{7E858CD3-EA32-EF01-E2F5-18C5F7AB6F00}"/>
          </ac:picMkLst>
        </pc:picChg>
      </pc:sldChg>
      <pc:sldChg chg="addSp delSp modSp mod">
        <pc:chgData name="Mohamed Bingabr" userId="00864009-1172-4536-93d5-4dbe32f81f3e" providerId="ADAL" clId="{A8E90150-38D5-451F-ABDB-4E7848136ED5}" dt="2025-01-16T05:20:27.695" v="425"/>
        <pc:sldMkLst>
          <pc:docMk/>
          <pc:sldMk cId="3934881622" sldId="337"/>
        </pc:sldMkLst>
        <pc:spChg chg="add mod">
          <ac:chgData name="Mohamed Bingabr" userId="00864009-1172-4536-93d5-4dbe32f81f3e" providerId="ADAL" clId="{A8E90150-38D5-451F-ABDB-4E7848136ED5}" dt="2025-01-16T05:20:27.695" v="425"/>
          <ac:spMkLst>
            <pc:docMk/>
            <pc:sldMk cId="3934881622" sldId="337"/>
            <ac:spMk id="3" creationId="{2AA9A76B-74DA-A228-2DC2-A14E2544506C}"/>
          </ac:spMkLst>
        </pc:spChg>
        <pc:spChg chg="add mod">
          <ac:chgData name="Mohamed Bingabr" userId="00864009-1172-4536-93d5-4dbe32f81f3e" providerId="ADAL" clId="{A8E90150-38D5-451F-ABDB-4E7848136ED5}" dt="2025-01-16T05:20:27.695" v="425"/>
          <ac:spMkLst>
            <pc:docMk/>
            <pc:sldMk cId="3934881622" sldId="337"/>
            <ac:spMk id="4" creationId="{37D49885-5EA9-780F-01C8-F2D85C6E6FBC}"/>
          </ac:spMkLst>
        </pc:spChg>
        <pc:spChg chg="add mod">
          <ac:chgData name="Mohamed Bingabr" userId="00864009-1172-4536-93d5-4dbe32f81f3e" providerId="ADAL" clId="{A8E90150-38D5-451F-ABDB-4E7848136ED5}" dt="2025-01-16T05:20:27.695" v="425"/>
          <ac:spMkLst>
            <pc:docMk/>
            <pc:sldMk cId="3934881622" sldId="337"/>
            <ac:spMk id="5" creationId="{BB56E4A0-BBCC-C17D-AE54-029C7D8096E0}"/>
          </ac:spMkLst>
        </pc:spChg>
        <pc:spChg chg="add mod">
          <ac:chgData name="Mohamed Bingabr" userId="00864009-1172-4536-93d5-4dbe32f81f3e" providerId="ADAL" clId="{A8E90150-38D5-451F-ABDB-4E7848136ED5}" dt="2025-01-16T05:20:27.695" v="425"/>
          <ac:spMkLst>
            <pc:docMk/>
            <pc:sldMk cId="3934881622" sldId="337"/>
            <ac:spMk id="6" creationId="{49D638B0-98B7-04EC-7146-D4B110140CFD}"/>
          </ac:spMkLst>
        </pc:spChg>
      </pc:sldChg>
      <pc:sldChg chg="modSp del mod">
        <pc:chgData name="Mohamed Bingabr" userId="00864009-1172-4536-93d5-4dbe32f81f3e" providerId="ADAL" clId="{A8E90150-38D5-451F-ABDB-4E7848136ED5}" dt="2025-01-16T05:20:58.705" v="426" actId="2696"/>
        <pc:sldMkLst>
          <pc:docMk/>
          <pc:sldMk cId="1212786107" sldId="338"/>
        </pc:sldMkLst>
      </pc:sldChg>
      <pc:sldChg chg="addSp delSp modSp mod">
        <pc:chgData name="Mohamed Bingabr" userId="00864009-1172-4536-93d5-4dbe32f81f3e" providerId="ADAL" clId="{A8E90150-38D5-451F-ABDB-4E7848136ED5}" dt="2025-01-16T04:27:07.551" v="369" actId="20577"/>
        <pc:sldMkLst>
          <pc:docMk/>
          <pc:sldMk cId="2407834452" sldId="339"/>
        </pc:sldMkLst>
        <pc:spChg chg="mod">
          <ac:chgData name="Mohamed Bingabr" userId="00864009-1172-4536-93d5-4dbe32f81f3e" providerId="ADAL" clId="{A8E90150-38D5-451F-ABDB-4E7848136ED5}" dt="2025-01-16T03:54:15.562" v="131" actId="6549"/>
          <ac:spMkLst>
            <pc:docMk/>
            <pc:sldMk cId="2407834452" sldId="339"/>
            <ac:spMk id="7" creationId="{D1E1A51B-C7FE-44F2-1DF5-77D64ED0870E}"/>
          </ac:spMkLst>
        </pc:spChg>
        <pc:spChg chg="add">
          <ac:chgData name="Mohamed Bingabr" userId="00864009-1172-4536-93d5-4dbe32f81f3e" providerId="ADAL" clId="{A8E90150-38D5-451F-ABDB-4E7848136ED5}" dt="2025-01-16T04:18:42.560" v="337" actId="11529"/>
          <ac:spMkLst>
            <pc:docMk/>
            <pc:sldMk cId="2407834452" sldId="339"/>
            <ac:spMk id="18" creationId="{B5A1E129-A5F7-F979-3DBE-C7D2299C39AE}"/>
          </ac:spMkLst>
        </pc:spChg>
        <pc:spChg chg="mod">
          <ac:chgData name="Mohamed Bingabr" userId="00864009-1172-4536-93d5-4dbe32f81f3e" providerId="ADAL" clId="{A8E90150-38D5-451F-ABDB-4E7848136ED5}" dt="2025-01-16T04:11:37.483" v="314" actId="255"/>
          <ac:spMkLst>
            <pc:docMk/>
            <pc:sldMk cId="2407834452" sldId="339"/>
            <ac:spMk id="11269" creationId="{D440A67F-4FD7-1348-3561-7E820473205F}"/>
          </ac:spMkLst>
        </pc:spChg>
        <pc:picChg chg="add mod">
          <ac:chgData name="Mohamed Bingabr" userId="00864009-1172-4536-93d5-4dbe32f81f3e" providerId="ADAL" clId="{A8E90150-38D5-451F-ABDB-4E7848136ED5}" dt="2025-01-16T04:06:39.040" v="306" actId="1076"/>
          <ac:picMkLst>
            <pc:docMk/>
            <pc:sldMk cId="2407834452" sldId="339"/>
            <ac:picMk id="13" creationId="{04E086F3-E3A4-8D82-F2A9-30C41D469029}"/>
          </ac:picMkLst>
        </pc:picChg>
        <pc:picChg chg="add mod">
          <ac:chgData name="Mohamed Bingabr" userId="00864009-1172-4536-93d5-4dbe32f81f3e" providerId="ADAL" clId="{A8E90150-38D5-451F-ABDB-4E7848136ED5}" dt="2025-01-16T04:11:43.475" v="315" actId="1076"/>
          <ac:picMkLst>
            <pc:docMk/>
            <pc:sldMk cId="2407834452" sldId="339"/>
            <ac:picMk id="14" creationId="{C33EA279-3C43-C087-B715-A5EBF18D607B}"/>
          </ac:picMkLst>
        </pc:picChg>
        <pc:picChg chg="add mod">
          <ac:chgData name="Mohamed Bingabr" userId="00864009-1172-4536-93d5-4dbe32f81f3e" providerId="ADAL" clId="{A8E90150-38D5-451F-ABDB-4E7848136ED5}" dt="2025-01-16T04:18:58.065" v="338" actId="1076"/>
          <ac:picMkLst>
            <pc:docMk/>
            <pc:sldMk cId="2407834452" sldId="339"/>
            <ac:picMk id="17" creationId="{6509A578-2195-35BE-CABC-4599B74F086F}"/>
          </ac:picMkLst>
        </pc:picChg>
      </pc:sldChg>
      <pc:sldChg chg="addSp delSp modSp mod">
        <pc:chgData name="Mohamed Bingabr" userId="00864009-1172-4536-93d5-4dbe32f81f3e" providerId="ADAL" clId="{A8E90150-38D5-451F-ABDB-4E7848136ED5}" dt="2025-01-21T19:22:29.869" v="585" actId="20577"/>
        <pc:sldMkLst>
          <pc:docMk/>
          <pc:sldMk cId="2979929913" sldId="340"/>
        </pc:sldMkLst>
        <pc:spChg chg="add mod">
          <ac:chgData name="Mohamed Bingabr" userId="00864009-1172-4536-93d5-4dbe32f81f3e" providerId="ADAL" clId="{A8E90150-38D5-451F-ABDB-4E7848136ED5}" dt="2025-01-21T19:22:29.869" v="585" actId="20577"/>
          <ac:spMkLst>
            <pc:docMk/>
            <pc:sldMk cId="2979929913" sldId="340"/>
            <ac:spMk id="4" creationId="{D8B6CD1C-95DD-2244-AB71-2F41C8A17AE8}"/>
          </ac:spMkLst>
        </pc:spChg>
        <pc:spChg chg="del">
          <ac:chgData name="Mohamed Bingabr" userId="00864009-1172-4536-93d5-4dbe32f81f3e" providerId="ADAL" clId="{A8E90150-38D5-451F-ABDB-4E7848136ED5}" dt="2025-01-21T19:06:14.522" v="439" actId="478"/>
          <ac:spMkLst>
            <pc:docMk/>
            <pc:sldMk cId="2979929913" sldId="340"/>
            <ac:spMk id="5" creationId="{C299144F-6DEB-A6E7-673B-69D46D735213}"/>
          </ac:spMkLst>
        </pc:spChg>
        <pc:spChg chg="mod">
          <ac:chgData name="Mohamed Bingabr" userId="00864009-1172-4536-93d5-4dbe32f81f3e" providerId="ADAL" clId="{A8E90150-38D5-451F-ABDB-4E7848136ED5}" dt="2025-01-21T19:15:20.797" v="508" actId="1076"/>
          <ac:spMkLst>
            <pc:docMk/>
            <pc:sldMk cId="2979929913" sldId="340"/>
            <ac:spMk id="7" creationId="{D616297A-B623-C4B5-488B-2A3A27D783DE}"/>
          </ac:spMkLst>
        </pc:spChg>
        <pc:spChg chg="del">
          <ac:chgData name="Mohamed Bingabr" userId="00864009-1172-4536-93d5-4dbe32f81f3e" providerId="ADAL" clId="{A8E90150-38D5-451F-ABDB-4E7848136ED5}" dt="2025-01-21T19:06:08.498" v="438" actId="478"/>
          <ac:spMkLst>
            <pc:docMk/>
            <pc:sldMk cId="2979929913" sldId="340"/>
            <ac:spMk id="16389" creationId="{B4ED6E74-B90B-B350-DD8C-75CE95ECF1E2}"/>
          </ac:spMkLst>
        </pc:spChg>
        <pc:spChg chg="add del">
          <ac:chgData name="Mohamed Bingabr" userId="00864009-1172-4536-93d5-4dbe32f81f3e" providerId="ADAL" clId="{A8E90150-38D5-451F-ABDB-4E7848136ED5}" dt="2025-01-21T19:06:14.522" v="439" actId="478"/>
          <ac:spMkLst>
            <pc:docMk/>
            <pc:sldMk cId="2979929913" sldId="340"/>
            <ac:spMk id="16391" creationId="{AB083BB5-2A08-AE50-1D24-F5997638267E}"/>
          </ac:spMkLst>
        </pc:spChg>
        <pc:spChg chg="del">
          <ac:chgData name="Mohamed Bingabr" userId="00864009-1172-4536-93d5-4dbe32f81f3e" providerId="ADAL" clId="{A8E90150-38D5-451F-ABDB-4E7848136ED5}" dt="2025-01-21T19:06:14.522" v="439" actId="478"/>
          <ac:spMkLst>
            <pc:docMk/>
            <pc:sldMk cId="2979929913" sldId="340"/>
            <ac:spMk id="16392" creationId="{DDFE28C1-AB7B-A111-FA20-02B07B8F7015}"/>
          </ac:spMkLst>
        </pc:spChg>
        <pc:spChg chg="del">
          <ac:chgData name="Mohamed Bingabr" userId="00864009-1172-4536-93d5-4dbe32f81f3e" providerId="ADAL" clId="{A8E90150-38D5-451F-ABDB-4E7848136ED5}" dt="2025-01-21T19:06:14.522" v="439" actId="478"/>
          <ac:spMkLst>
            <pc:docMk/>
            <pc:sldMk cId="2979929913" sldId="340"/>
            <ac:spMk id="16394" creationId="{CFD66DC3-53CE-4B89-19C9-0238382B0145}"/>
          </ac:spMkLst>
        </pc:spChg>
        <pc:picChg chg="del">
          <ac:chgData name="Mohamed Bingabr" userId="00864009-1172-4536-93d5-4dbe32f81f3e" providerId="ADAL" clId="{A8E90150-38D5-451F-ABDB-4E7848136ED5}" dt="2025-01-21T19:06:14.522" v="439" actId="478"/>
          <ac:picMkLst>
            <pc:docMk/>
            <pc:sldMk cId="2979929913" sldId="340"/>
            <ac:picMk id="3" creationId="{644188A2-C4F5-4CEE-13D5-2AECFE13FF30}"/>
          </ac:picMkLst>
        </pc:picChg>
        <pc:picChg chg="add del mod">
          <ac:chgData name="Mohamed Bingabr" userId="00864009-1172-4536-93d5-4dbe32f81f3e" providerId="ADAL" clId="{A8E90150-38D5-451F-ABDB-4E7848136ED5}" dt="2025-01-21T19:10:49.768" v="471" actId="478"/>
          <ac:picMkLst>
            <pc:docMk/>
            <pc:sldMk cId="2979929913" sldId="340"/>
            <ac:picMk id="6" creationId="{93C41E17-BFE3-EB79-F6A1-F68BDF1C55D3}"/>
          </ac:picMkLst>
        </pc:picChg>
        <pc:picChg chg="del">
          <ac:chgData name="Mohamed Bingabr" userId="00864009-1172-4536-93d5-4dbe32f81f3e" providerId="ADAL" clId="{A8E90150-38D5-451F-ABDB-4E7848136ED5}" dt="2025-01-21T19:05:49.781" v="435" actId="478"/>
          <ac:picMkLst>
            <pc:docMk/>
            <pc:sldMk cId="2979929913" sldId="340"/>
            <ac:picMk id="16388" creationId="{CF4D1387-8C4D-ECAE-5C49-46C03BEFC6E1}"/>
          </ac:picMkLst>
        </pc:picChg>
      </pc:sldChg>
    </pc:docChg>
  </pc:docChgLst>
  <pc:docChgLst>
    <pc:chgData name="Mohamed Bingabr" userId="00864009-1172-4536-93d5-4dbe32f81f3e" providerId="ADAL" clId="{AAE9ADFC-131C-4D70-A932-BE5389037C1B}"/>
    <pc:docChg chg="modSld">
      <pc:chgData name="Mohamed Bingabr" userId="00864009-1172-4536-93d5-4dbe32f81f3e" providerId="ADAL" clId="{AAE9ADFC-131C-4D70-A932-BE5389037C1B}" dt="2025-01-16T23:04:05.362" v="7" actId="1076"/>
      <pc:docMkLst>
        <pc:docMk/>
      </pc:docMkLst>
      <pc:sldChg chg="modSp">
        <pc:chgData name="Mohamed Bingabr" userId="00864009-1172-4536-93d5-4dbe32f81f3e" providerId="ADAL" clId="{AAE9ADFC-131C-4D70-A932-BE5389037C1B}" dt="2025-01-16T23:03:20.442" v="5" actId="1076"/>
        <pc:sldMkLst>
          <pc:docMk/>
          <pc:sldMk cId="0" sldId="333"/>
        </pc:sldMkLst>
        <pc:grpChg chg="mod">
          <ac:chgData name="Mohamed Bingabr" userId="00864009-1172-4536-93d5-4dbe32f81f3e" providerId="ADAL" clId="{AAE9ADFC-131C-4D70-A932-BE5389037C1B}" dt="2025-01-16T23:03:20.442" v="5" actId="1076"/>
          <ac:grpSpMkLst>
            <pc:docMk/>
            <pc:sldMk cId="0" sldId="333"/>
            <ac:grpSpMk id="12" creationId="{00000000-0000-0000-0000-000000000000}"/>
          </ac:grpSpMkLst>
        </pc:grpChg>
      </pc:sldChg>
      <pc:sldChg chg="modSp">
        <pc:chgData name="Mohamed Bingabr" userId="00864009-1172-4536-93d5-4dbe32f81f3e" providerId="ADAL" clId="{AAE9ADFC-131C-4D70-A932-BE5389037C1B}" dt="2025-01-16T23:04:05.362" v="7" actId="1076"/>
        <pc:sldMkLst>
          <pc:docMk/>
          <pc:sldMk cId="851725324" sldId="335"/>
        </pc:sldMkLst>
        <pc:grpChg chg="mod">
          <ac:chgData name="Mohamed Bingabr" userId="00864009-1172-4536-93d5-4dbe32f81f3e" providerId="ADAL" clId="{AAE9ADFC-131C-4D70-A932-BE5389037C1B}" dt="2025-01-16T23:04:05.362" v="7" actId="1076"/>
          <ac:grpSpMkLst>
            <pc:docMk/>
            <pc:sldMk cId="851725324" sldId="335"/>
            <ac:grpSpMk id="8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 eaLnBrk="1" hangingPunct="1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 eaLnBrk="1" hangingPunct="1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EBFB94-4EC2-4AA5-BAF8-4601FF71E983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2971800" cy="46355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 eaLnBrk="1" hangingPunct="1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8B383FBC-617E-43DA-B17C-BAF39E1EA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20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1DE08-1B2F-4795-B6AD-7C7B37CB09D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62A44-D888-44FD-B557-57741B65C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04109-9049-3161-0B9C-8BBE25F62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92EA97-4B0F-93F0-405A-0AF157573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74333-BA6B-7532-4BA6-6410832D3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C864C-6C7E-4DC4-DFB7-B3D990407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E62A44-D888-44FD-B557-57741B65C1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26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62A44-D888-44FD-B557-57741B65C1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2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D54902-FE96-42EA-A140-81BA1F9E1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62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4B699-FFBC-4501-AB5F-88586E8901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68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0"/>
            <a:ext cx="20764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769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95584-3DBE-477A-BC48-8465DAABD2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04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0"/>
            <a:ext cx="7391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0767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592DF-3CE7-423D-A3AF-9D3A0CD81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593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0"/>
            <a:ext cx="7391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0767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838200"/>
            <a:ext cx="40767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0767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2D913-409C-4634-99CB-119EA6E91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30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0"/>
            <a:ext cx="7391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838200"/>
            <a:ext cx="40767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0767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ED5C1-6533-4EFF-AE5B-7EEF25912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27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34100-F8D4-4B17-B421-99CC0057D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06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DAB00-3A8C-4E3E-A55E-87C97AC14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49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ACB2A-113E-459A-B74E-08347D5B0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26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0BC91-7C9D-4653-A332-8D9B5F061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6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1CA6B-298C-439F-9257-FD48F0CB0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21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03366-5E73-41A7-91D4-80B5D86DD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99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BD10A-9638-49A0-940B-7443BAC80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33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0DBFE-6835-4A17-BDA1-8D66519E8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5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39800" y="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itchFamily="66" charset="0"/>
              </a:defRPr>
            </a:lvl1pPr>
          </a:lstStyle>
          <a:p>
            <a:fld id="{2D3C56A3-FC85-47A5-9EC5-C0BE5A2A8A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1C03D7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folHlink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4.wmf"/><Relationship Id="rId7" Type="http://schemas.openxmlformats.org/officeDocument/2006/relationships/image" Target="../media/image75.png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76.png"/><Relationship Id="rId10" Type="http://schemas.openxmlformats.org/officeDocument/2006/relationships/image" Target="../media/image79.png"/><Relationship Id="rId9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9128" y="4929805"/>
            <a:ext cx="6032500" cy="1638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0" dirty="0">
                <a:solidFill>
                  <a:schemeClr val="accent2"/>
                </a:solidFill>
              </a:rPr>
              <a:t>School of Engineering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>
                <a:solidFill>
                  <a:schemeClr val="accent2"/>
                </a:solidFill>
              </a:rPr>
              <a:t>University of Central Oklahoma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>
                <a:solidFill>
                  <a:schemeClr val="tx1"/>
                </a:solidFill>
                <a:latin typeface="+mj-lt"/>
                <a:cs typeface="+mj-cs"/>
              </a:rPr>
              <a:t>Dr. Mohamed Bingabr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04900" y="2539999"/>
            <a:ext cx="6946900" cy="22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1C03D7"/>
                </a:solidFill>
              </a:rPr>
              <a:t>Ch2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1C03D7"/>
                </a:solidFill>
              </a:rPr>
              <a:t>Signals and Signal Space</a:t>
            </a: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387350" y="1085850"/>
            <a:ext cx="8283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1C03D7"/>
                </a:solidFill>
              </a:rPr>
              <a:t>ENGR 4323/5323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1C03D7"/>
                </a:solidFill>
              </a:rPr>
              <a:t>Digital and Analog Communication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46300" y="76200"/>
            <a:ext cx="4981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1C03D7"/>
                </a:solidFill>
                <a:latin typeface="+mj-lt"/>
                <a:cs typeface="Times New Roman" pitchFamily="18" charset="0"/>
              </a:rPr>
              <a:t>Correlation of Signals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88900" y="1182688"/>
            <a:ext cx="8978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Two vectors are similar if the angle between them is small.</a:t>
            </a:r>
          </a:p>
        </p:txBody>
      </p:sp>
      <p:sp>
        <p:nvSpPr>
          <p:cNvPr id="1331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7" name="Picture 9" descr="La02F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1714500"/>
            <a:ext cx="26431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922">
            <a:off x="6597649" y="2910063"/>
            <a:ext cx="214630" cy="2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190500" y="25654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1C03D7"/>
                </a:solidFill>
              </a:rPr>
              <a:t>Correlation coefficient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5947" y="3343910"/>
            <a:ext cx="3539239" cy="83920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5947" y="4442754"/>
            <a:ext cx="4704942" cy="91646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82550" y="5449888"/>
            <a:ext cx="897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C00000"/>
                </a:solidFill>
              </a:rPr>
              <a:t>Note: </a:t>
            </a:r>
            <a:r>
              <a:rPr lang="en-US" altLang="en-US" sz="2800" b="0">
                <a:solidFill>
                  <a:schemeClr val="tx1"/>
                </a:solidFill>
              </a:rPr>
              <a:t>Similarity between vectors or signals does not depend on the length of the vectors or the strength of the signals.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54400" y="76200"/>
            <a:ext cx="208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1C03D7"/>
                </a:solidFill>
                <a:latin typeface="+mj-lt"/>
                <a:cs typeface="Times New Roman" pitchFamily="18" charset="0"/>
              </a:rPr>
              <a:t>Example</a:t>
            </a:r>
          </a:p>
        </p:txBody>
      </p:sp>
      <p:sp>
        <p:nvSpPr>
          <p:cNvPr id="14339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244600" y="5335324"/>
            <a:ext cx="15811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 dirty="0">
                <a:solidFill>
                  <a:schemeClr val="tx1"/>
                </a:solidFill>
                <a:sym typeface="Symbol" pitchFamily="18" charset="2"/>
              </a:rPr>
              <a:t></a:t>
            </a:r>
            <a:r>
              <a:rPr lang="en-US" altLang="en-US" sz="2800" b="0" i="1" baseline="-25000" dirty="0">
                <a:solidFill>
                  <a:schemeClr val="tx1"/>
                </a:solidFill>
                <a:sym typeface="Symbol" pitchFamily="18" charset="2"/>
              </a:rPr>
              <a:t>1</a:t>
            </a:r>
            <a:r>
              <a:rPr lang="en-US" altLang="en-US" sz="2800" b="0" i="1" dirty="0">
                <a:solidFill>
                  <a:schemeClr val="tx1"/>
                </a:solidFill>
                <a:sym typeface="Symbol" pitchFamily="18" charset="2"/>
              </a:rPr>
              <a:t>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 dirty="0">
                <a:solidFill>
                  <a:schemeClr val="tx1"/>
                </a:solidFill>
                <a:sym typeface="Symbol" pitchFamily="18" charset="2"/>
              </a:rPr>
              <a:t></a:t>
            </a:r>
            <a:r>
              <a:rPr lang="en-US" altLang="en-US" sz="2800" b="0" i="1" baseline="-25000" dirty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n-US" sz="2800" b="0" i="1" dirty="0">
                <a:solidFill>
                  <a:schemeClr val="tx1"/>
                </a:solidFill>
                <a:sym typeface="Symbol" pitchFamily="18" charset="2"/>
              </a:rPr>
              <a:t>=1</a:t>
            </a:r>
            <a:endParaRPr lang="en-US" altLang="en-US" sz="28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 dirty="0">
                <a:solidFill>
                  <a:schemeClr val="tx1"/>
                </a:solidFill>
                <a:sym typeface="Symbol" pitchFamily="18" charset="2"/>
              </a:rPr>
              <a:t></a:t>
            </a:r>
            <a:r>
              <a:rPr lang="en-US" altLang="en-US" sz="2800" b="0" i="1" baseline="-25000" dirty="0">
                <a:solidFill>
                  <a:schemeClr val="tx1"/>
                </a:solidFill>
                <a:sym typeface="Symbol" pitchFamily="18" charset="2"/>
              </a:rPr>
              <a:t>3</a:t>
            </a:r>
            <a:r>
              <a:rPr lang="en-US" altLang="en-US" sz="2800" b="0" i="1" dirty="0">
                <a:solidFill>
                  <a:schemeClr val="tx1"/>
                </a:solidFill>
                <a:sym typeface="Symbol" pitchFamily="18" charset="2"/>
              </a:rPr>
              <a:t>=-1</a:t>
            </a:r>
            <a:endParaRPr lang="en-US" altLang="en-US" sz="2800" b="0" i="1" dirty="0">
              <a:solidFill>
                <a:schemeClr val="tx1"/>
              </a:solidFill>
            </a:endParaRPr>
          </a:p>
        </p:txBody>
      </p:sp>
      <p:pic>
        <p:nvPicPr>
          <p:cNvPr id="14341" name="Picture 10" descr="La02F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7625"/>
            <a:ext cx="73152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629150" y="5335324"/>
            <a:ext cx="18161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 dirty="0">
                <a:solidFill>
                  <a:schemeClr val="tx1"/>
                </a:solidFill>
                <a:sym typeface="Symbol" pitchFamily="18" charset="2"/>
              </a:rPr>
              <a:t></a:t>
            </a:r>
            <a:r>
              <a:rPr lang="en-US" altLang="en-US" sz="2800" b="0" i="1" baseline="-25000" dirty="0">
                <a:solidFill>
                  <a:schemeClr val="tx1"/>
                </a:solidFill>
                <a:sym typeface="Symbol" pitchFamily="18" charset="2"/>
              </a:rPr>
              <a:t>4</a:t>
            </a:r>
            <a:r>
              <a:rPr lang="en-US" altLang="en-US" sz="2800" b="0" i="1" dirty="0">
                <a:solidFill>
                  <a:schemeClr val="tx1"/>
                </a:solidFill>
                <a:sym typeface="Symbol" pitchFamily="18" charset="2"/>
              </a:rPr>
              <a:t>=0.961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 dirty="0">
                <a:solidFill>
                  <a:schemeClr val="tx1"/>
                </a:solidFill>
                <a:sym typeface="Symbol" pitchFamily="18" charset="2"/>
              </a:rPr>
              <a:t></a:t>
            </a:r>
            <a:r>
              <a:rPr lang="en-US" altLang="en-US" sz="2800" b="0" i="1" baseline="-25000" dirty="0">
                <a:solidFill>
                  <a:schemeClr val="tx1"/>
                </a:solidFill>
                <a:sym typeface="Symbol" pitchFamily="18" charset="2"/>
              </a:rPr>
              <a:t>5</a:t>
            </a:r>
            <a:r>
              <a:rPr lang="en-US" altLang="en-US" sz="2800" b="0" i="1" dirty="0">
                <a:solidFill>
                  <a:schemeClr val="tx1"/>
                </a:solidFill>
                <a:sym typeface="Symbol" pitchFamily="18" charset="2"/>
              </a:rPr>
              <a:t>=0.628</a:t>
            </a:r>
            <a:endParaRPr lang="en-US" altLang="en-US" sz="28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 dirty="0">
                <a:solidFill>
                  <a:schemeClr val="tx1"/>
                </a:solidFill>
                <a:sym typeface="Symbol" pitchFamily="18" charset="2"/>
              </a:rPr>
              <a:t></a:t>
            </a:r>
            <a:r>
              <a:rPr lang="en-US" altLang="en-US" sz="2800" b="0" i="1" baseline="-25000" dirty="0">
                <a:solidFill>
                  <a:schemeClr val="tx1"/>
                </a:solidFill>
                <a:sym typeface="Symbol" pitchFamily="18" charset="2"/>
              </a:rPr>
              <a:t>6</a:t>
            </a:r>
            <a:r>
              <a:rPr lang="en-US" altLang="en-US" sz="2800" b="0" i="1" dirty="0">
                <a:solidFill>
                  <a:schemeClr val="tx1"/>
                </a:solidFill>
                <a:sym typeface="Symbol" pitchFamily="18" charset="2"/>
              </a:rPr>
              <a:t>=0</a:t>
            </a:r>
            <a:endParaRPr lang="en-US" altLang="en-US" sz="2800" b="0" i="1" dirty="0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9700" y="4258588"/>
            <a:ext cx="8978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rgbClr val="FF0000"/>
                </a:solidFill>
              </a:rPr>
              <a:t>Which of the signals g</a:t>
            </a:r>
            <a:r>
              <a:rPr lang="en-US" altLang="en-US" sz="2800" b="0" baseline="-25000" dirty="0">
                <a:solidFill>
                  <a:srgbClr val="FF0000"/>
                </a:solidFill>
              </a:rPr>
              <a:t>1</a:t>
            </a:r>
            <a:r>
              <a:rPr lang="en-US" altLang="en-US" sz="2800" b="0" dirty="0">
                <a:solidFill>
                  <a:srgbClr val="FF0000"/>
                </a:solidFill>
              </a:rPr>
              <a:t>(t), g</a:t>
            </a:r>
            <a:r>
              <a:rPr lang="en-US" altLang="en-US" sz="2800" b="0" baseline="-25000" dirty="0">
                <a:solidFill>
                  <a:srgbClr val="FF0000"/>
                </a:solidFill>
              </a:rPr>
              <a:t>2</a:t>
            </a:r>
            <a:r>
              <a:rPr lang="en-US" altLang="en-US" sz="2800" b="0" dirty="0">
                <a:solidFill>
                  <a:srgbClr val="FF0000"/>
                </a:solidFill>
              </a:rPr>
              <a:t>(t), …, g</a:t>
            </a:r>
            <a:r>
              <a:rPr lang="en-US" altLang="en-US" sz="2800" b="0" baseline="-25000" dirty="0">
                <a:solidFill>
                  <a:srgbClr val="FF0000"/>
                </a:solidFill>
              </a:rPr>
              <a:t>6</a:t>
            </a:r>
            <a:r>
              <a:rPr lang="en-US" altLang="en-US" sz="2800" b="0" dirty="0">
                <a:solidFill>
                  <a:srgbClr val="FF0000"/>
                </a:solidFill>
              </a:rPr>
              <a:t>(t) are similar to x(t)?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79550" y="76200"/>
            <a:ext cx="61863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1C03D7"/>
                </a:solidFill>
                <a:latin typeface="+mj-lt"/>
                <a:cs typeface="Times New Roman" pitchFamily="18" charset="0"/>
              </a:rPr>
              <a:t>Cross-Correlation Function</a:t>
            </a:r>
          </a:p>
        </p:txBody>
      </p:sp>
      <p:sp>
        <p:nvSpPr>
          <p:cNvPr id="15363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92" y="3075286"/>
            <a:ext cx="5800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7959" y="47261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33524" y="5042246"/>
            <a:ext cx="1162050" cy="747375"/>
            <a:chOff x="7862888" y="5964819"/>
            <a:chExt cx="1162050" cy="7473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2888" y="5964819"/>
              <a:ext cx="1162050" cy="4857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012317" y="6373640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83" y="1406873"/>
            <a:ext cx="5243014" cy="1066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4318" y="448081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2222" y="472159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1298" y="468802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79550" y="76200"/>
            <a:ext cx="5698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1C03D7"/>
                </a:solidFill>
                <a:latin typeface="+mj-lt"/>
                <a:cs typeface="Times New Roman" pitchFamily="18" charset="0"/>
              </a:rPr>
              <a:t>Autocorrelation Function</a:t>
            </a:r>
          </a:p>
        </p:txBody>
      </p:sp>
      <p:sp>
        <p:nvSpPr>
          <p:cNvPr id="15363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912136" y="4372879"/>
            <a:ext cx="2381022" cy="9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30462" y="3634707"/>
            <a:ext cx="2" cy="13672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153274" y="4043053"/>
            <a:ext cx="1960780" cy="607233"/>
            <a:chOff x="3153274" y="4043053"/>
            <a:chExt cx="1960780" cy="607233"/>
          </a:xfrm>
        </p:grpSpPr>
        <p:sp>
          <p:nvSpPr>
            <p:cNvPr id="10" name="Freeform 9"/>
            <p:cNvSpPr/>
            <p:nvPr/>
          </p:nvSpPr>
          <p:spPr>
            <a:xfrm>
              <a:off x="3153274" y="4043053"/>
              <a:ext cx="980387" cy="591479"/>
            </a:xfrm>
            <a:custGeom>
              <a:avLst/>
              <a:gdLst>
                <a:gd name="connsiteX0" fmla="*/ 0 w 980387"/>
                <a:gd name="connsiteY0" fmla="*/ 306585 h 591479"/>
                <a:gd name="connsiteX1" fmla="*/ 235670 w 980387"/>
                <a:gd name="connsiteY1" fmla="*/ 4927 h 591479"/>
                <a:gd name="connsiteX2" fmla="*/ 471340 w 980387"/>
                <a:gd name="connsiteY2" fmla="*/ 523402 h 591479"/>
                <a:gd name="connsiteX3" fmla="*/ 584462 w 980387"/>
                <a:gd name="connsiteY3" fmla="*/ 174610 h 591479"/>
                <a:gd name="connsiteX4" fmla="*/ 763571 w 980387"/>
                <a:gd name="connsiteY4" fmla="*/ 589389 h 591479"/>
                <a:gd name="connsiteX5" fmla="*/ 980387 w 980387"/>
                <a:gd name="connsiteY5" fmla="*/ 334865 h 59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0387" h="591479">
                  <a:moveTo>
                    <a:pt x="0" y="306585"/>
                  </a:moveTo>
                  <a:cubicBezTo>
                    <a:pt x="78556" y="137688"/>
                    <a:pt x="157113" y="-31209"/>
                    <a:pt x="235670" y="4927"/>
                  </a:cubicBezTo>
                  <a:cubicBezTo>
                    <a:pt x="314227" y="41063"/>
                    <a:pt x="413208" y="495122"/>
                    <a:pt x="471340" y="523402"/>
                  </a:cubicBezTo>
                  <a:cubicBezTo>
                    <a:pt x="529472" y="551682"/>
                    <a:pt x="535757" y="163612"/>
                    <a:pt x="584462" y="174610"/>
                  </a:cubicBezTo>
                  <a:cubicBezTo>
                    <a:pt x="633167" y="185608"/>
                    <a:pt x="697584" y="562680"/>
                    <a:pt x="763571" y="589389"/>
                  </a:cubicBezTo>
                  <a:cubicBezTo>
                    <a:pt x="829558" y="616098"/>
                    <a:pt x="944251" y="378857"/>
                    <a:pt x="980387" y="3348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133667" y="4058807"/>
              <a:ext cx="980387" cy="591479"/>
            </a:xfrm>
            <a:custGeom>
              <a:avLst/>
              <a:gdLst>
                <a:gd name="connsiteX0" fmla="*/ 0 w 980387"/>
                <a:gd name="connsiteY0" fmla="*/ 306585 h 591479"/>
                <a:gd name="connsiteX1" fmla="*/ 235670 w 980387"/>
                <a:gd name="connsiteY1" fmla="*/ 4927 h 591479"/>
                <a:gd name="connsiteX2" fmla="*/ 471340 w 980387"/>
                <a:gd name="connsiteY2" fmla="*/ 523402 h 591479"/>
                <a:gd name="connsiteX3" fmla="*/ 584462 w 980387"/>
                <a:gd name="connsiteY3" fmla="*/ 174610 h 591479"/>
                <a:gd name="connsiteX4" fmla="*/ 763571 w 980387"/>
                <a:gd name="connsiteY4" fmla="*/ 589389 h 591479"/>
                <a:gd name="connsiteX5" fmla="*/ 980387 w 980387"/>
                <a:gd name="connsiteY5" fmla="*/ 334865 h 59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0387" h="591479">
                  <a:moveTo>
                    <a:pt x="0" y="306585"/>
                  </a:moveTo>
                  <a:cubicBezTo>
                    <a:pt x="78556" y="137688"/>
                    <a:pt x="157113" y="-31209"/>
                    <a:pt x="235670" y="4927"/>
                  </a:cubicBezTo>
                  <a:cubicBezTo>
                    <a:pt x="314227" y="41063"/>
                    <a:pt x="413208" y="495122"/>
                    <a:pt x="471340" y="523402"/>
                  </a:cubicBezTo>
                  <a:cubicBezTo>
                    <a:pt x="529472" y="551682"/>
                    <a:pt x="535757" y="163612"/>
                    <a:pt x="584462" y="174610"/>
                  </a:cubicBezTo>
                  <a:cubicBezTo>
                    <a:pt x="633167" y="185608"/>
                    <a:pt x="697584" y="562680"/>
                    <a:pt x="763571" y="589389"/>
                  </a:cubicBezTo>
                  <a:cubicBezTo>
                    <a:pt x="829558" y="616098"/>
                    <a:pt x="944251" y="378857"/>
                    <a:pt x="980387" y="3348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22956" y="363319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812" y="1565650"/>
            <a:ext cx="4980864" cy="10668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56079" y="5134271"/>
            <a:ext cx="2381022" cy="979853"/>
            <a:chOff x="2132445" y="5388458"/>
            <a:chExt cx="2381022" cy="979853"/>
          </a:xfrm>
        </p:grpSpPr>
        <p:grpSp>
          <p:nvGrpSpPr>
            <p:cNvPr id="6" name="Group 5"/>
            <p:cNvGrpSpPr/>
            <p:nvPr/>
          </p:nvGrpSpPr>
          <p:grpSpPr>
            <a:xfrm>
              <a:off x="2132445" y="5388458"/>
              <a:ext cx="2381022" cy="607233"/>
              <a:chOff x="3130462" y="5467647"/>
              <a:chExt cx="2381022" cy="607233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3130462" y="5797473"/>
                <a:ext cx="2381022" cy="9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3371600" y="5467647"/>
                <a:ext cx="1960780" cy="607233"/>
                <a:chOff x="3153274" y="4043053"/>
                <a:chExt cx="1960780" cy="607233"/>
              </a:xfrm>
            </p:grpSpPr>
            <p:sp>
              <p:nvSpPr>
                <p:cNvPr id="22" name="Freeform 21"/>
                <p:cNvSpPr/>
                <p:nvPr/>
              </p:nvSpPr>
              <p:spPr>
                <a:xfrm>
                  <a:off x="3153274" y="4043053"/>
                  <a:ext cx="980387" cy="591479"/>
                </a:xfrm>
                <a:custGeom>
                  <a:avLst/>
                  <a:gdLst>
                    <a:gd name="connsiteX0" fmla="*/ 0 w 980387"/>
                    <a:gd name="connsiteY0" fmla="*/ 306585 h 591479"/>
                    <a:gd name="connsiteX1" fmla="*/ 235670 w 980387"/>
                    <a:gd name="connsiteY1" fmla="*/ 4927 h 591479"/>
                    <a:gd name="connsiteX2" fmla="*/ 471340 w 980387"/>
                    <a:gd name="connsiteY2" fmla="*/ 523402 h 591479"/>
                    <a:gd name="connsiteX3" fmla="*/ 584462 w 980387"/>
                    <a:gd name="connsiteY3" fmla="*/ 174610 h 591479"/>
                    <a:gd name="connsiteX4" fmla="*/ 763571 w 980387"/>
                    <a:gd name="connsiteY4" fmla="*/ 589389 h 591479"/>
                    <a:gd name="connsiteX5" fmla="*/ 980387 w 980387"/>
                    <a:gd name="connsiteY5" fmla="*/ 334865 h 591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0387" h="591479">
                      <a:moveTo>
                        <a:pt x="0" y="306585"/>
                      </a:moveTo>
                      <a:cubicBezTo>
                        <a:pt x="78556" y="137688"/>
                        <a:pt x="157113" y="-31209"/>
                        <a:pt x="235670" y="4927"/>
                      </a:cubicBezTo>
                      <a:cubicBezTo>
                        <a:pt x="314227" y="41063"/>
                        <a:pt x="413208" y="495122"/>
                        <a:pt x="471340" y="523402"/>
                      </a:cubicBezTo>
                      <a:cubicBezTo>
                        <a:pt x="529472" y="551682"/>
                        <a:pt x="535757" y="163612"/>
                        <a:pt x="584462" y="174610"/>
                      </a:cubicBezTo>
                      <a:cubicBezTo>
                        <a:pt x="633167" y="185608"/>
                        <a:pt x="697584" y="562680"/>
                        <a:pt x="763571" y="589389"/>
                      </a:cubicBezTo>
                      <a:cubicBezTo>
                        <a:pt x="829558" y="616098"/>
                        <a:pt x="944251" y="378857"/>
                        <a:pt x="980387" y="33486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4133667" y="4058807"/>
                  <a:ext cx="980387" cy="591479"/>
                </a:xfrm>
                <a:custGeom>
                  <a:avLst/>
                  <a:gdLst>
                    <a:gd name="connsiteX0" fmla="*/ 0 w 980387"/>
                    <a:gd name="connsiteY0" fmla="*/ 306585 h 591479"/>
                    <a:gd name="connsiteX1" fmla="*/ 235670 w 980387"/>
                    <a:gd name="connsiteY1" fmla="*/ 4927 h 591479"/>
                    <a:gd name="connsiteX2" fmla="*/ 471340 w 980387"/>
                    <a:gd name="connsiteY2" fmla="*/ 523402 h 591479"/>
                    <a:gd name="connsiteX3" fmla="*/ 584462 w 980387"/>
                    <a:gd name="connsiteY3" fmla="*/ 174610 h 591479"/>
                    <a:gd name="connsiteX4" fmla="*/ 763571 w 980387"/>
                    <a:gd name="connsiteY4" fmla="*/ 589389 h 591479"/>
                    <a:gd name="connsiteX5" fmla="*/ 980387 w 980387"/>
                    <a:gd name="connsiteY5" fmla="*/ 334865 h 591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0387" h="591479">
                      <a:moveTo>
                        <a:pt x="0" y="306585"/>
                      </a:moveTo>
                      <a:cubicBezTo>
                        <a:pt x="78556" y="137688"/>
                        <a:pt x="157113" y="-31209"/>
                        <a:pt x="235670" y="4927"/>
                      </a:cubicBezTo>
                      <a:cubicBezTo>
                        <a:pt x="314227" y="41063"/>
                        <a:pt x="413208" y="495122"/>
                        <a:pt x="471340" y="523402"/>
                      </a:cubicBezTo>
                      <a:cubicBezTo>
                        <a:pt x="529472" y="551682"/>
                        <a:pt x="535757" y="163612"/>
                        <a:pt x="584462" y="174610"/>
                      </a:cubicBezTo>
                      <a:cubicBezTo>
                        <a:pt x="633167" y="185608"/>
                        <a:pt x="697584" y="562680"/>
                        <a:pt x="763571" y="589389"/>
                      </a:cubicBezTo>
                      <a:cubicBezTo>
                        <a:pt x="829558" y="616098"/>
                        <a:pt x="944251" y="378857"/>
                        <a:pt x="980387" y="33486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4" name="TextBox 23"/>
            <p:cNvSpPr txBox="1"/>
            <p:nvPr/>
          </p:nvSpPr>
          <p:spPr>
            <a:xfrm>
              <a:off x="3112552" y="5998979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t-</a:t>
              </a:r>
              <a:r>
                <a: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172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051BD-5F1A-091B-FD3D-6DCD20EDD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D616297A-B623-C4B5-488B-2A3A27D7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18" y="188254"/>
            <a:ext cx="888416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1C03D7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Orthogonality and Normalized Signal Sets</a:t>
            </a:r>
          </a:p>
        </p:txBody>
      </p:sp>
      <p:sp>
        <p:nvSpPr>
          <p:cNvPr id="16387" name="Line 10">
            <a:extLst>
              <a:ext uri="{FF2B5EF4-FFF2-40B4-BE49-F238E27FC236}">
                <a16:creationId xmlns:a16="http://schemas.microsoft.com/office/drawing/2014/main" id="{870AE322-4DC0-83AC-C8E0-8C7CA5D0E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B6CD1C-95DD-2244-AB71-2F41C8A17AE8}"/>
                  </a:ext>
                </a:extLst>
              </p:cNvPr>
              <p:cNvSpPr txBox="1"/>
              <p:nvPr/>
            </p:nvSpPr>
            <p:spPr>
              <a:xfrm>
                <a:off x="100647" y="1191925"/>
                <a:ext cx="8976360" cy="5464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inner product of two functions over the interval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∈ (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/>
                  <a:t>is defined as </a:t>
                </a:r>
              </a:p>
              <a:p>
                <a:endParaRPr lang="en-US" sz="1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The functions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/>
                  <a:t>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/>
                  <a:t>are called orthogonal if</a:t>
                </a:r>
              </a:p>
              <a:p>
                <a:endParaRPr lang="en-US" sz="1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A function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/>
                  <a:t>is said to be normalized if </a:t>
                </a:r>
              </a:p>
              <a:p>
                <a:endParaRPr lang="en-US" sz="1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B6CD1C-95DD-2244-AB71-2F41C8A17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7" y="1191925"/>
                <a:ext cx="8976360" cy="5464188"/>
              </a:xfrm>
              <a:prstGeom prst="rect">
                <a:avLst/>
              </a:prstGeom>
              <a:blipFill>
                <a:blip r:embed="rId3"/>
                <a:stretch>
                  <a:fillRect l="-1766" t="-1451" r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929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36750" y="76200"/>
            <a:ext cx="5287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1C03D7"/>
                </a:solidFill>
                <a:latin typeface="+mj-lt"/>
                <a:cs typeface="Times New Roman" pitchFamily="18" charset="0"/>
              </a:rPr>
              <a:t>Orthogonal Signal Sets</a:t>
            </a:r>
          </a:p>
        </p:txBody>
      </p:sp>
      <p:sp>
        <p:nvSpPr>
          <p:cNvPr id="1638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8" name="Picture 4" descr="La02F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076325"/>
            <a:ext cx="459898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68300" y="1871663"/>
            <a:ext cx="40370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1473" y="2692322"/>
            <a:ext cx="2651495" cy="97328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95250" y="1216025"/>
            <a:ext cx="4762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1C03D7"/>
                </a:solidFill>
              </a:rPr>
              <a:t>Orthogonal Vector Space</a:t>
            </a:r>
          </a:p>
        </p:txBody>
      </p:sp>
      <p:sp>
        <p:nvSpPr>
          <p:cNvPr id="16392" name="TextBox 14"/>
          <p:cNvSpPr txBox="1">
            <a:spLocks noChangeArrowheads="1"/>
          </p:cNvSpPr>
          <p:nvPr/>
        </p:nvSpPr>
        <p:spPr bwMode="auto">
          <a:xfrm>
            <a:off x="365125" y="4752340"/>
            <a:ext cx="7562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g(t) =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(t)+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+ … +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endParaRPr lang="en-US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95250" y="4191953"/>
            <a:ext cx="474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1C03D7"/>
                </a:solidFill>
              </a:rPr>
              <a:t>Orthogonal Signal Space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858CD3-EA32-EF01-E2F5-18C5F7AB6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099" y="5700432"/>
            <a:ext cx="4089140" cy="10194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14300"/>
            <a:ext cx="7391400" cy="762000"/>
          </a:xfrm>
          <a:noFill/>
        </p:spPr>
        <p:txBody>
          <a:bodyPr/>
          <a:lstStyle/>
          <a:p>
            <a:pPr eaLnBrk="1" hangingPunct="1"/>
            <a:r>
              <a:rPr lang="en-US" altLang="en-US" sz="3600"/>
              <a:t>Trigonometric Fourier Series</a:t>
            </a:r>
          </a:p>
        </p:txBody>
      </p:sp>
      <p:graphicFrame>
        <p:nvGraphicFramePr>
          <p:cNvPr id="17411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692150" y="1292225"/>
          <a:ext cx="71818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19400" imgH="431800" progId="Equation.3">
                  <p:embed/>
                </p:oleObj>
              </mc:Choice>
              <mc:Fallback>
                <p:oleObj name="Equation" r:id="rId2" imgW="2819400" imgH="431800" progId="Equation.3">
                  <p:embed/>
                  <p:pic>
                    <p:nvPicPr>
                      <p:cNvPr id="174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292225"/>
                        <a:ext cx="7181850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34847847"/>
              </p:ext>
            </p:extLst>
          </p:nvPr>
        </p:nvGraphicFramePr>
        <p:xfrm>
          <a:off x="4513419" y="2669326"/>
          <a:ext cx="420370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1000" imgH="457200" progId="Equation.3">
                  <p:embed/>
                </p:oleObj>
              </mc:Choice>
              <mc:Fallback>
                <p:oleObj name="Equation" r:id="rId4" imgW="1651000" imgH="457200" progId="Equation.3">
                  <p:embed/>
                  <p:pic>
                    <p:nvPicPr>
                      <p:cNvPr id="1741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419" y="2669326"/>
                        <a:ext cx="4203700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7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816047455"/>
              </p:ext>
            </p:extLst>
          </p:nvPr>
        </p:nvGraphicFramePr>
        <p:xfrm>
          <a:off x="584468" y="4037795"/>
          <a:ext cx="41529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900" imgH="457200" progId="Equation.3">
                  <p:embed/>
                </p:oleObj>
              </mc:Choice>
              <mc:Fallback>
                <p:oleObj name="Equation" r:id="rId6" imgW="1612900" imgH="457200" progId="Equation.3">
                  <p:embed/>
                  <p:pic>
                    <p:nvPicPr>
                      <p:cNvPr id="1955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68" y="4037795"/>
                        <a:ext cx="415290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4"/>
          <p:cNvGraphicFramePr>
            <a:graphicFrameLocks noChangeAspect="1"/>
          </p:cNvGraphicFramePr>
          <p:nvPr/>
        </p:nvGraphicFramePr>
        <p:xfrm>
          <a:off x="654050" y="2708275"/>
          <a:ext cx="254000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500" imgH="457200" progId="Equation.3">
                  <p:embed/>
                </p:oleObj>
              </mc:Choice>
              <mc:Fallback>
                <p:oleObj name="Equation" r:id="rId8" imgW="952500" imgH="457200" progId="Equation.3">
                  <p:embed/>
                  <p:pic>
                    <p:nvPicPr>
                      <p:cNvPr id="174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2708275"/>
                        <a:ext cx="2540000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7744" y="5683924"/>
            <a:ext cx="3571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even function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odd function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06611495"/>
              </p:ext>
            </p:extLst>
          </p:nvPr>
        </p:nvGraphicFramePr>
        <p:xfrm>
          <a:off x="241300" y="5834560"/>
          <a:ext cx="12192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391" imgH="228501" progId="Equation.3">
                  <p:embed/>
                </p:oleObj>
              </mc:Choice>
              <mc:Fallback>
                <p:oleObj name="Equation" r:id="rId2" imgW="482391" imgH="228501" progId="Equation.3">
                  <p:embed/>
                  <p:pic>
                    <p:nvPicPr>
                      <p:cNvPr id="1945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5834560"/>
                        <a:ext cx="12192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51879"/>
              </p:ext>
            </p:extLst>
          </p:nvPr>
        </p:nvGraphicFramePr>
        <p:xfrm>
          <a:off x="2360613" y="5596435"/>
          <a:ext cx="27178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170" imgH="304668" progId="Equation.3">
                  <p:embed/>
                </p:oleObj>
              </mc:Choice>
              <mc:Fallback>
                <p:oleObj name="Equation" r:id="rId4" imgW="990170" imgH="304668" progId="Equation.3">
                  <p:embed/>
                  <p:pic>
                    <p:nvPicPr>
                      <p:cNvPr id="1946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5596435"/>
                        <a:ext cx="2717800" cy="836613"/>
                      </a:xfrm>
                      <a:prstGeom prst="rect">
                        <a:avLst/>
                      </a:prstGeom>
                      <a:solidFill>
                        <a:srgbClr val="FFFACD"/>
                      </a:solidFill>
                      <a:ln w="9525">
                        <a:solidFill>
                          <a:srgbClr val="FFFAC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915193"/>
              </p:ext>
            </p:extLst>
          </p:nvPr>
        </p:nvGraphicFramePr>
        <p:xfrm>
          <a:off x="5994400" y="5501185"/>
          <a:ext cx="26670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100" imgH="482600" progId="Equation.3">
                  <p:embed/>
                </p:oleObj>
              </mc:Choice>
              <mc:Fallback>
                <p:oleObj name="Equation" r:id="rId6" imgW="1054100" imgH="482600" progId="Equation.3">
                  <p:embed/>
                  <p:pic>
                    <p:nvPicPr>
                      <p:cNvPr id="1946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5501185"/>
                        <a:ext cx="2667000" cy="1220788"/>
                      </a:xfrm>
                      <a:prstGeom prst="rect">
                        <a:avLst/>
                      </a:prstGeom>
                      <a:solidFill>
                        <a:srgbClr val="FFFACD"/>
                      </a:solidFill>
                      <a:ln w="9525">
                        <a:solidFill>
                          <a:srgbClr val="FFFAC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21"/>
          <p:cNvSpPr>
            <a:spLocks noChangeArrowheads="1"/>
          </p:cNvSpPr>
          <p:nvPr/>
        </p:nvSpPr>
        <p:spPr bwMode="auto">
          <a:xfrm>
            <a:off x="98425" y="139700"/>
            <a:ext cx="88931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C03D7"/>
                </a:solidFill>
              </a:rPr>
              <a:t>Compact Trigonometric Fourier Series</a:t>
            </a:r>
          </a:p>
        </p:txBody>
      </p:sp>
      <p:sp>
        <p:nvSpPr>
          <p:cNvPr id="19463" name="Text Box 22"/>
          <p:cNvSpPr txBox="1">
            <a:spLocks noChangeArrowheads="1"/>
          </p:cNvSpPr>
          <p:nvPr/>
        </p:nvSpPr>
        <p:spPr bwMode="auto">
          <a:xfrm>
            <a:off x="61912" y="1095768"/>
            <a:ext cx="888047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We can use the trigonometric identity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                    </a:t>
            </a:r>
            <a:r>
              <a:rPr lang="en-US" altLang="en-US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cos(</a:t>
            </a:r>
            <a:r>
              <a:rPr lang="en-US" altLang="en-US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altLang="en-US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sin(</a:t>
            </a:r>
            <a:r>
              <a:rPr lang="en-US" altLang="en-US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altLang="en-US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cos(</a:t>
            </a:r>
            <a:r>
              <a:rPr lang="en-US" altLang="en-US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alt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 find the compact trigonometric Fourier series</a:t>
            </a:r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Rectangle 2"/>
          <p:cNvSpPr>
            <a:spLocks noChangeArrowheads="1"/>
          </p:cNvSpPr>
          <p:nvPr/>
        </p:nvSpPr>
        <p:spPr bwMode="auto">
          <a:xfrm>
            <a:off x="241300" y="4197848"/>
            <a:ext cx="8521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aseline="-25000" dirty="0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800" dirty="0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i="1" baseline="-25000" dirty="0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800" dirty="0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l-GR" altLang="en-US" sz="2800" i="1" dirty="0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sz="2800" i="1" baseline="-25000" dirty="0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800" i="1" dirty="0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are related to the trigonometric coefficients </a:t>
            </a:r>
            <a:r>
              <a:rPr lang="en-US" altLang="en-US" i="1" dirty="0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baseline="-25000" dirty="0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i="1" dirty="0" err="1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i="1" baseline="-25000" dirty="0" err="1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solidFill>
                  <a:srgbClr val="1C03D7"/>
                </a:solidFill>
                <a:latin typeface="Times New Roman" pitchFamily="18" charset="0"/>
                <a:cs typeface="Times New Roman" pitchFamily="18" charset="0"/>
              </a:rPr>
              <a:t> as: </a:t>
            </a:r>
            <a:endParaRPr lang="en-US" altLang="en-US" dirty="0"/>
          </a:p>
        </p:txBody>
      </p:sp>
      <p:graphicFrame>
        <p:nvGraphicFramePr>
          <p:cNvPr id="12" name="Object 1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80903306"/>
              </p:ext>
            </p:extLst>
          </p:nvPr>
        </p:nvGraphicFramePr>
        <p:xfrm>
          <a:off x="893400" y="2584576"/>
          <a:ext cx="5697601" cy="1217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300" imgH="431800" progId="Equation.3">
                  <p:embed/>
                </p:oleObj>
              </mc:Choice>
              <mc:Fallback>
                <p:oleObj name="Equation" r:id="rId8" imgW="2019300" imgH="431800" progId="Equation.3">
                  <p:embed/>
                  <p:pic>
                    <p:nvPicPr>
                      <p:cNvPr id="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400" y="2584576"/>
                        <a:ext cx="5697601" cy="1217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005769" y="3743049"/>
            <a:ext cx="1507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dirty="0"/>
              <a:t>dc component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9341" y="3358836"/>
            <a:ext cx="250528" cy="384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049907" y="3749423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dirty="0"/>
              <a:t>n</a:t>
            </a:r>
            <a:r>
              <a:rPr lang="en-US" altLang="en-US" sz="1600" baseline="30000" dirty="0"/>
              <a:t>th</a:t>
            </a:r>
            <a:r>
              <a:rPr lang="en-US" altLang="en-US" sz="1600" dirty="0"/>
              <a:t> harmonics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291343" y="3358836"/>
            <a:ext cx="256068" cy="409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ChangeArrowheads="1"/>
          </p:cNvSpPr>
          <p:nvPr/>
        </p:nvSpPr>
        <p:spPr bwMode="auto">
          <a:xfrm>
            <a:off x="88900" y="139700"/>
            <a:ext cx="89535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C03D7"/>
                </a:solidFill>
              </a:rPr>
              <a:t>Role of Amplitude in Shaping Waveform</a:t>
            </a:r>
          </a:p>
        </p:txBody>
      </p:sp>
      <p:pic>
        <p:nvPicPr>
          <p:cNvPr id="20483" name="Picture 14" descr="FourierSeries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850"/>
            <a:ext cx="3916363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4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49738" y="1254125"/>
          <a:ext cx="4894262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19300" imgH="431800" progId="Equation.3">
                  <p:embed/>
                </p:oleObj>
              </mc:Choice>
              <mc:Fallback>
                <p:oleObj name="Equation" r:id="rId3" imgW="2019300" imgH="431800" progId="Equation.3">
                  <p:embed/>
                  <p:pic>
                    <p:nvPicPr>
                      <p:cNvPr id="204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1254125"/>
                        <a:ext cx="4894262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41300" y="215900"/>
            <a:ext cx="87503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C03D7"/>
                </a:solidFill>
              </a:rPr>
              <a:t>Role of the Phase in Shaping a Periodic Signal</a:t>
            </a:r>
          </a:p>
        </p:txBody>
      </p:sp>
      <p:pic>
        <p:nvPicPr>
          <p:cNvPr id="21507" name="Picture 4" descr="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1887538"/>
            <a:ext cx="7154862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8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500" y="1241425"/>
          <a:ext cx="4894263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19300" imgH="431800" progId="Equation.3">
                  <p:embed/>
                </p:oleObj>
              </mc:Choice>
              <mc:Fallback>
                <p:oleObj name="Equation" r:id="rId3" imgW="2019300" imgH="431800" progId="Equation.3">
                  <p:embed/>
                  <p:pic>
                    <p:nvPicPr>
                      <p:cNvPr id="2150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1241425"/>
                        <a:ext cx="4894263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Line 10"/>
          <p:cNvSpPr>
            <a:spLocks noChangeShapeType="1"/>
          </p:cNvSpPr>
          <p:nvPr/>
        </p:nvSpPr>
        <p:spPr bwMode="auto">
          <a:xfrm>
            <a:off x="0" y="1317625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14300"/>
            <a:ext cx="7391400" cy="676275"/>
          </a:xfrm>
        </p:spPr>
        <p:txBody>
          <a:bodyPr/>
          <a:lstStyle/>
          <a:p>
            <a:pPr eaLnBrk="1" hangingPunct="1"/>
            <a:r>
              <a:rPr lang="en-US" altLang="en-US" sz="360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130300"/>
            <a:ext cx="8699500" cy="5257800"/>
          </a:xfrm>
        </p:spPr>
        <p:txBody>
          <a:bodyPr/>
          <a:lstStyle/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Size of a Signal</a:t>
            </a:r>
          </a:p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Classification of Signals</a:t>
            </a:r>
          </a:p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Useful Signals and Signal Operations</a:t>
            </a:r>
          </a:p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Signals Versus Vectors</a:t>
            </a:r>
          </a:p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Correlation of Signals</a:t>
            </a:r>
          </a:p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Orthogonal Signal Sets</a:t>
            </a:r>
          </a:p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Trigonometric and Exponential Fourier Series</a:t>
            </a:r>
          </a:p>
        </p:txBody>
      </p:sp>
      <p:sp>
        <p:nvSpPr>
          <p:cNvPr id="512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98588"/>
            <a:ext cx="82931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0" dirty="0">
                <a:solidFill>
                  <a:srgbClr val="1C03D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amplitude spectrum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is defined as the plot of the magnitudes |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| versus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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0" dirty="0">
                <a:solidFill>
                  <a:srgbClr val="1C03D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phase spectrum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is defined as the plot of the angles                          versus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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This results in </a:t>
            </a:r>
            <a:r>
              <a:rPr lang="en-US" b="0" dirty="0">
                <a:solidFill>
                  <a:srgbClr val="1C03D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spectra</a:t>
            </a:r>
          </a:p>
          <a:p>
            <a:pPr eaLnBrk="1" hangingPunct="1">
              <a:defRPr/>
            </a:pPr>
            <a:r>
              <a:rPr lang="en-US" b="0" dirty="0">
                <a:solidFill>
                  <a:srgbClr val="1C03D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Bandwidth</a:t>
            </a: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difference between the highest and lowest frequencies of the spectral components of a signal.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3555" name="Rectangle 17"/>
          <p:cNvSpPr>
            <a:spLocks noChangeArrowheads="1"/>
          </p:cNvSpPr>
          <p:nvPr/>
        </p:nvSpPr>
        <p:spPr bwMode="auto">
          <a:xfrm>
            <a:off x="1079500" y="88900"/>
            <a:ext cx="7391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C03D7"/>
                </a:solidFill>
              </a:rPr>
              <a:t>Line Spectra of x(t)</a:t>
            </a:r>
          </a:p>
        </p:txBody>
      </p:sp>
      <p:graphicFrame>
        <p:nvGraphicFramePr>
          <p:cNvPr id="23556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5003800" y="3509963"/>
          <a:ext cx="2463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228600" progId="Equation.3">
                  <p:embed/>
                </p:oleObj>
              </mc:Choice>
              <mc:Fallback>
                <p:oleObj name="Equation" r:id="rId2" imgW="1130300" imgH="228600" progId="Equation.3">
                  <p:embed/>
                  <p:pic>
                    <p:nvPicPr>
                      <p:cNvPr id="2355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509963"/>
                        <a:ext cx="24638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600"/>
              <a:t>Line Spectra</a:t>
            </a:r>
          </a:p>
        </p:txBody>
      </p:sp>
      <p:graphicFrame>
        <p:nvGraphicFramePr>
          <p:cNvPr id="2457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06838" y="1074738"/>
          <a:ext cx="5151437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736600" progId="Equation.3">
                  <p:embed/>
                </p:oleObj>
              </mc:Choice>
              <mc:Fallback>
                <p:oleObj name="Equation" r:id="rId2" imgW="2438400" imgH="736600" progId="Equation.3">
                  <p:embed/>
                  <p:pic>
                    <p:nvPicPr>
                      <p:cNvPr id="2457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1074738"/>
                        <a:ext cx="5151437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381000" y="993775"/>
            <a:ext cx="3124200" cy="1631950"/>
            <a:chOff x="3360" y="2064"/>
            <a:chExt cx="1968" cy="1028"/>
          </a:xfrm>
        </p:grpSpPr>
        <p:sp>
          <p:nvSpPr>
            <p:cNvPr id="24621" name="Line 6"/>
            <p:cNvSpPr>
              <a:spLocks noChangeShapeType="1"/>
            </p:cNvSpPr>
            <p:nvPr/>
          </p:nvSpPr>
          <p:spPr bwMode="auto">
            <a:xfrm>
              <a:off x="4320" y="225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Line 7"/>
            <p:cNvSpPr>
              <a:spLocks noChangeShapeType="1"/>
            </p:cNvSpPr>
            <p:nvPr/>
          </p:nvSpPr>
          <p:spPr bwMode="auto">
            <a:xfrm>
              <a:off x="3408" y="288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23" name="Group 8"/>
            <p:cNvGrpSpPr>
              <a:grpSpLocks/>
            </p:cNvGrpSpPr>
            <p:nvPr/>
          </p:nvGrpSpPr>
          <p:grpSpPr bwMode="auto">
            <a:xfrm>
              <a:off x="3360" y="2400"/>
              <a:ext cx="1920" cy="384"/>
              <a:chOff x="3360" y="2400"/>
              <a:chExt cx="1920" cy="384"/>
            </a:xfrm>
          </p:grpSpPr>
          <p:sp>
            <p:nvSpPr>
              <p:cNvPr id="24633" name="Freeform 9"/>
              <p:cNvSpPr>
                <a:spLocks/>
              </p:cNvSpPr>
              <p:nvPr/>
            </p:nvSpPr>
            <p:spPr bwMode="auto">
              <a:xfrm>
                <a:off x="4320" y="2400"/>
                <a:ext cx="480" cy="384"/>
              </a:xfrm>
              <a:custGeom>
                <a:avLst/>
                <a:gdLst>
                  <a:gd name="T0" fmla="*/ 0 w 480"/>
                  <a:gd name="T1" fmla="*/ 0 h 384"/>
                  <a:gd name="T2" fmla="*/ 144 w 480"/>
                  <a:gd name="T3" fmla="*/ 288 h 384"/>
                  <a:gd name="T4" fmla="*/ 480 w 48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84"/>
                  <a:gd name="T11" fmla="*/ 480 w 48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84">
                    <a:moveTo>
                      <a:pt x="0" y="0"/>
                    </a:moveTo>
                    <a:cubicBezTo>
                      <a:pt x="32" y="112"/>
                      <a:pt x="64" y="224"/>
                      <a:pt x="144" y="288"/>
                    </a:cubicBezTo>
                    <a:cubicBezTo>
                      <a:pt x="224" y="352"/>
                      <a:pt x="352" y="368"/>
                      <a:pt x="480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Freeform 10"/>
              <p:cNvSpPr>
                <a:spLocks/>
              </p:cNvSpPr>
              <p:nvPr/>
            </p:nvSpPr>
            <p:spPr bwMode="auto">
              <a:xfrm>
                <a:off x="4800" y="2400"/>
                <a:ext cx="480" cy="384"/>
              </a:xfrm>
              <a:custGeom>
                <a:avLst/>
                <a:gdLst>
                  <a:gd name="T0" fmla="*/ 0 w 480"/>
                  <a:gd name="T1" fmla="*/ 0 h 384"/>
                  <a:gd name="T2" fmla="*/ 144 w 480"/>
                  <a:gd name="T3" fmla="*/ 288 h 384"/>
                  <a:gd name="T4" fmla="*/ 480 w 48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84"/>
                  <a:gd name="T11" fmla="*/ 480 w 48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84">
                    <a:moveTo>
                      <a:pt x="0" y="0"/>
                    </a:moveTo>
                    <a:cubicBezTo>
                      <a:pt x="32" y="112"/>
                      <a:pt x="64" y="224"/>
                      <a:pt x="144" y="288"/>
                    </a:cubicBezTo>
                    <a:cubicBezTo>
                      <a:pt x="224" y="352"/>
                      <a:pt x="352" y="368"/>
                      <a:pt x="480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Freeform 11"/>
              <p:cNvSpPr>
                <a:spLocks/>
              </p:cNvSpPr>
              <p:nvPr/>
            </p:nvSpPr>
            <p:spPr bwMode="auto">
              <a:xfrm>
                <a:off x="3840" y="2400"/>
                <a:ext cx="480" cy="384"/>
              </a:xfrm>
              <a:custGeom>
                <a:avLst/>
                <a:gdLst>
                  <a:gd name="T0" fmla="*/ 0 w 480"/>
                  <a:gd name="T1" fmla="*/ 0 h 384"/>
                  <a:gd name="T2" fmla="*/ 144 w 480"/>
                  <a:gd name="T3" fmla="*/ 288 h 384"/>
                  <a:gd name="T4" fmla="*/ 480 w 48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84"/>
                  <a:gd name="T11" fmla="*/ 480 w 48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84">
                    <a:moveTo>
                      <a:pt x="0" y="0"/>
                    </a:moveTo>
                    <a:cubicBezTo>
                      <a:pt x="32" y="112"/>
                      <a:pt x="64" y="224"/>
                      <a:pt x="144" y="288"/>
                    </a:cubicBezTo>
                    <a:cubicBezTo>
                      <a:pt x="224" y="352"/>
                      <a:pt x="352" y="368"/>
                      <a:pt x="480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Freeform 12"/>
              <p:cNvSpPr>
                <a:spLocks/>
              </p:cNvSpPr>
              <p:nvPr/>
            </p:nvSpPr>
            <p:spPr bwMode="auto">
              <a:xfrm>
                <a:off x="3360" y="2400"/>
                <a:ext cx="480" cy="384"/>
              </a:xfrm>
              <a:custGeom>
                <a:avLst/>
                <a:gdLst>
                  <a:gd name="T0" fmla="*/ 0 w 480"/>
                  <a:gd name="T1" fmla="*/ 0 h 384"/>
                  <a:gd name="T2" fmla="*/ 144 w 480"/>
                  <a:gd name="T3" fmla="*/ 288 h 384"/>
                  <a:gd name="T4" fmla="*/ 480 w 48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84"/>
                  <a:gd name="T11" fmla="*/ 480 w 48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84">
                    <a:moveTo>
                      <a:pt x="0" y="0"/>
                    </a:moveTo>
                    <a:cubicBezTo>
                      <a:pt x="32" y="112"/>
                      <a:pt x="64" y="224"/>
                      <a:pt x="144" y="288"/>
                    </a:cubicBezTo>
                    <a:cubicBezTo>
                      <a:pt x="224" y="352"/>
                      <a:pt x="352" y="368"/>
                      <a:pt x="480" y="38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4637" name="AutoShape 13"/>
              <p:cNvCxnSpPr>
                <a:cxnSpLocks noChangeShapeType="1"/>
                <a:stCxn id="24635" idx="0"/>
                <a:endCxn id="24636" idx="2"/>
              </p:cNvCxnSpPr>
              <p:nvPr/>
            </p:nvCxnSpPr>
            <p:spPr bwMode="auto">
              <a:xfrm>
                <a:off x="3840" y="2400"/>
                <a:ext cx="0" cy="38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38" name="AutoShape 14"/>
              <p:cNvCxnSpPr>
                <a:cxnSpLocks noChangeShapeType="1"/>
                <a:stCxn id="24634" idx="0"/>
                <a:endCxn id="24633" idx="2"/>
              </p:cNvCxnSpPr>
              <p:nvPr/>
            </p:nvCxnSpPr>
            <p:spPr bwMode="auto">
              <a:xfrm>
                <a:off x="4800" y="2400"/>
                <a:ext cx="0" cy="38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39" name="AutoShape 15"/>
              <p:cNvCxnSpPr>
                <a:cxnSpLocks noChangeShapeType="1"/>
                <a:stCxn id="24633" idx="0"/>
                <a:endCxn id="24635" idx="2"/>
              </p:cNvCxnSpPr>
              <p:nvPr/>
            </p:nvCxnSpPr>
            <p:spPr bwMode="auto">
              <a:xfrm>
                <a:off x="4320" y="2400"/>
                <a:ext cx="0" cy="38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24" name="Text Box 16"/>
            <p:cNvSpPr txBox="1">
              <a:spLocks noChangeArrowheads="1"/>
            </p:cNvSpPr>
            <p:nvPr/>
          </p:nvSpPr>
          <p:spPr bwMode="auto">
            <a:xfrm>
              <a:off x="4320" y="2880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Times New Roman" pitchFamily="18" charset="0"/>
                </a:rPr>
                <a:t>0</a:t>
              </a:r>
              <a:endParaRPr lang="en-US" alt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625" name="Line 17"/>
            <p:cNvSpPr>
              <a:spLocks noChangeShapeType="1"/>
            </p:cNvSpPr>
            <p:nvPr/>
          </p:nvSpPr>
          <p:spPr bwMode="auto">
            <a:xfrm>
              <a:off x="480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Line 18"/>
            <p:cNvSpPr>
              <a:spLocks noChangeShapeType="1"/>
            </p:cNvSpPr>
            <p:nvPr/>
          </p:nvSpPr>
          <p:spPr bwMode="auto">
            <a:xfrm>
              <a:off x="384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Text Box 19"/>
            <p:cNvSpPr txBox="1">
              <a:spLocks noChangeArrowheads="1"/>
            </p:cNvSpPr>
            <p:nvPr/>
          </p:nvSpPr>
          <p:spPr bwMode="auto">
            <a:xfrm>
              <a:off x="4752" y="2880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Symbol" pitchFamily="18" charset="2"/>
                </a:rPr>
                <a:t>p</a:t>
              </a:r>
              <a:endParaRPr lang="en-US" alt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628" name="Text Box 20"/>
            <p:cNvSpPr txBox="1">
              <a:spLocks noChangeArrowheads="1"/>
            </p:cNvSpPr>
            <p:nvPr/>
          </p:nvSpPr>
          <p:spPr bwMode="auto">
            <a:xfrm>
              <a:off x="3744" y="2880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Symbol" pitchFamily="18" charset="2"/>
                </a:rPr>
                <a:t>-p</a:t>
              </a:r>
              <a:endParaRPr lang="en-US" alt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629" name="Line 21"/>
            <p:cNvSpPr>
              <a:spLocks noChangeShapeType="1"/>
            </p:cNvSpPr>
            <p:nvPr/>
          </p:nvSpPr>
          <p:spPr bwMode="auto">
            <a:xfrm>
              <a:off x="42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Text Box 22"/>
            <p:cNvSpPr txBox="1">
              <a:spLocks noChangeArrowheads="1"/>
            </p:cNvSpPr>
            <p:nvPr/>
          </p:nvSpPr>
          <p:spPr bwMode="auto">
            <a:xfrm>
              <a:off x="4128" y="2304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631" name="Text Box 23"/>
            <p:cNvSpPr txBox="1">
              <a:spLocks noChangeArrowheads="1"/>
            </p:cNvSpPr>
            <p:nvPr/>
          </p:nvSpPr>
          <p:spPr bwMode="auto">
            <a:xfrm>
              <a:off x="4416" y="2448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 i="1">
                  <a:solidFill>
                    <a:schemeClr val="tx1"/>
                  </a:solidFill>
                  <a:latin typeface="Times New Roman" pitchFamily="18" charset="0"/>
                </a:rPr>
                <a:t>e</a:t>
              </a:r>
              <a:r>
                <a:rPr lang="en-US" altLang="en-US" sz="1600" b="0" baseline="30000">
                  <a:solidFill>
                    <a:schemeClr val="tx1"/>
                  </a:solidFill>
                  <a:latin typeface="Times New Roman" pitchFamily="18" charset="0"/>
                </a:rPr>
                <a:t>-</a:t>
              </a:r>
              <a:r>
                <a:rPr lang="en-US" altLang="en-US" sz="1600" b="0" i="1" baseline="30000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altLang="en-US" sz="1600" b="0" baseline="30000">
                  <a:solidFill>
                    <a:schemeClr val="tx1"/>
                  </a:solidFill>
                  <a:latin typeface="Times New Roman" pitchFamily="18" charset="0"/>
                </a:rPr>
                <a:t>/2</a:t>
              </a:r>
              <a:endParaRPr lang="en-US" alt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632" name="Text Box 24"/>
            <p:cNvSpPr txBox="1">
              <a:spLocks noChangeArrowheads="1"/>
            </p:cNvSpPr>
            <p:nvPr/>
          </p:nvSpPr>
          <p:spPr bwMode="auto">
            <a:xfrm>
              <a:off x="4224" y="2064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 i="1">
                  <a:solidFill>
                    <a:schemeClr val="tx1"/>
                  </a:solidFill>
                  <a:latin typeface="Times New Roman" pitchFamily="18" charset="0"/>
                </a:rPr>
                <a:t>f</a:t>
              </a:r>
              <a:r>
                <a:rPr lang="en-US" altLang="en-US" sz="1600" b="0">
                  <a:solidFill>
                    <a:schemeClr val="tx1"/>
                  </a:solidFill>
                  <a:latin typeface="Times New Roman" pitchFamily="18" charset="0"/>
                </a:rPr>
                <a:t>(</a:t>
              </a:r>
              <a:r>
                <a:rPr lang="en-US" altLang="en-US" sz="1600" b="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altLang="en-US" sz="1600" b="0">
                  <a:solidFill>
                    <a:schemeClr val="tx1"/>
                  </a:solidFill>
                  <a:latin typeface="Times New Roman" pitchFamily="18" charset="0"/>
                </a:rPr>
                <a:t>)</a:t>
              </a:r>
              <a:endParaRPr lang="en-US" alt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24581" name="Object 2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0400" y="2593975"/>
          <a:ext cx="70993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13100" imgH="444500" progId="Equation.3">
                  <p:embed/>
                </p:oleObj>
              </mc:Choice>
              <mc:Fallback>
                <p:oleObj name="Equation" r:id="rId4" imgW="3213100" imgH="444500" progId="Equation.3">
                  <p:embed/>
                  <p:pic>
                    <p:nvPicPr>
                      <p:cNvPr id="2458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593975"/>
                        <a:ext cx="70993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27"/>
          <p:cNvSpPr txBox="1">
            <a:spLocks noChangeArrowheads="1"/>
          </p:cNvSpPr>
          <p:nvPr/>
        </p:nvSpPr>
        <p:spPr bwMode="auto">
          <a:xfrm>
            <a:off x="63500" y="3627438"/>
            <a:ext cx="8994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(t)=0.504 + 0.244 cos(2t-75.96</a:t>
            </a:r>
            <a:r>
              <a:rPr lang="en-US" altLang="en-US" sz="2800" b="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+ 0.125 cos(4t-82.87</a:t>
            </a:r>
            <a:r>
              <a:rPr lang="en-US" altLang="en-US" sz="2800" b="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0.084 cos(6t-85.24</a:t>
            </a:r>
            <a:r>
              <a:rPr lang="en-US" altLang="en-US" sz="2800" b="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+ 0.063 cos(8t-86.24</a:t>
            </a:r>
            <a:r>
              <a:rPr lang="en-US" altLang="en-US" sz="2800" b="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+ …</a:t>
            </a:r>
          </a:p>
        </p:txBody>
      </p:sp>
      <p:sp>
        <p:nvSpPr>
          <p:cNvPr id="24583" name="Line 28"/>
          <p:cNvSpPr>
            <a:spLocks noChangeShapeType="1"/>
          </p:cNvSpPr>
          <p:nvPr/>
        </p:nvSpPr>
        <p:spPr bwMode="auto">
          <a:xfrm flipH="1">
            <a:off x="520700" y="4533900"/>
            <a:ext cx="12700" cy="219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29"/>
          <p:cNvSpPr>
            <a:spLocks noChangeShapeType="1"/>
          </p:cNvSpPr>
          <p:nvPr/>
        </p:nvSpPr>
        <p:spPr bwMode="auto">
          <a:xfrm>
            <a:off x="165100" y="6464300"/>
            <a:ext cx="353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Oval 31"/>
          <p:cNvSpPr>
            <a:spLocks noChangeArrowheads="1"/>
          </p:cNvSpPr>
          <p:nvPr/>
        </p:nvSpPr>
        <p:spPr bwMode="auto">
          <a:xfrm>
            <a:off x="482600" y="48895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4586" name="Line 34"/>
          <p:cNvSpPr>
            <a:spLocks noChangeShapeType="1"/>
          </p:cNvSpPr>
          <p:nvPr/>
        </p:nvSpPr>
        <p:spPr bwMode="auto">
          <a:xfrm>
            <a:off x="1409700" y="607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35"/>
          <p:cNvSpPr>
            <a:spLocks noChangeShapeType="1"/>
          </p:cNvSpPr>
          <p:nvPr/>
        </p:nvSpPr>
        <p:spPr bwMode="auto">
          <a:xfrm>
            <a:off x="1879600" y="62103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37"/>
          <p:cNvSpPr>
            <a:spLocks noChangeShapeType="1"/>
          </p:cNvSpPr>
          <p:nvPr/>
        </p:nvSpPr>
        <p:spPr bwMode="auto">
          <a:xfrm>
            <a:off x="2362200" y="62992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38"/>
          <p:cNvSpPr>
            <a:spLocks noChangeShapeType="1"/>
          </p:cNvSpPr>
          <p:nvPr/>
        </p:nvSpPr>
        <p:spPr bwMode="auto">
          <a:xfrm>
            <a:off x="2819400" y="6375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Oval 39"/>
          <p:cNvSpPr>
            <a:spLocks noChangeArrowheads="1"/>
          </p:cNvSpPr>
          <p:nvPr/>
        </p:nvSpPr>
        <p:spPr bwMode="auto">
          <a:xfrm>
            <a:off x="927100" y="5664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4591" name="Oval 40"/>
          <p:cNvSpPr>
            <a:spLocks noChangeArrowheads="1"/>
          </p:cNvSpPr>
          <p:nvPr/>
        </p:nvSpPr>
        <p:spPr bwMode="auto">
          <a:xfrm>
            <a:off x="1371600" y="5994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4592" name="Oval 41"/>
          <p:cNvSpPr>
            <a:spLocks noChangeArrowheads="1"/>
          </p:cNvSpPr>
          <p:nvPr/>
        </p:nvSpPr>
        <p:spPr bwMode="auto">
          <a:xfrm>
            <a:off x="1841500" y="6172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4593" name="Oval 42"/>
          <p:cNvSpPr>
            <a:spLocks noChangeArrowheads="1"/>
          </p:cNvSpPr>
          <p:nvPr/>
        </p:nvSpPr>
        <p:spPr bwMode="auto">
          <a:xfrm>
            <a:off x="2324100" y="62611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4594" name="Oval 43"/>
          <p:cNvSpPr>
            <a:spLocks noChangeArrowheads="1"/>
          </p:cNvSpPr>
          <p:nvPr/>
        </p:nvSpPr>
        <p:spPr bwMode="auto">
          <a:xfrm>
            <a:off x="2781300" y="63246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4595" name="Text Box 45"/>
          <p:cNvSpPr txBox="1">
            <a:spLocks noChangeArrowheads="1"/>
          </p:cNvSpPr>
          <p:nvPr/>
        </p:nvSpPr>
        <p:spPr bwMode="auto">
          <a:xfrm>
            <a:off x="568325" y="4797425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0.504</a:t>
            </a:r>
          </a:p>
        </p:txBody>
      </p:sp>
      <p:sp>
        <p:nvSpPr>
          <p:cNvPr id="24596" name="Text Box 46"/>
          <p:cNvSpPr txBox="1">
            <a:spLocks noChangeArrowheads="1"/>
          </p:cNvSpPr>
          <p:nvPr/>
        </p:nvSpPr>
        <p:spPr bwMode="auto">
          <a:xfrm>
            <a:off x="758825" y="5305425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0.244</a:t>
            </a:r>
          </a:p>
        </p:txBody>
      </p:sp>
      <p:sp>
        <p:nvSpPr>
          <p:cNvPr id="24597" name="Text Box 47"/>
          <p:cNvSpPr txBox="1">
            <a:spLocks noChangeArrowheads="1"/>
          </p:cNvSpPr>
          <p:nvPr/>
        </p:nvSpPr>
        <p:spPr bwMode="auto">
          <a:xfrm>
            <a:off x="1216025" y="5686425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0.125</a:t>
            </a:r>
          </a:p>
        </p:txBody>
      </p:sp>
      <p:sp>
        <p:nvSpPr>
          <p:cNvPr id="24598" name="Line 66"/>
          <p:cNvSpPr>
            <a:spLocks noChangeShapeType="1"/>
          </p:cNvSpPr>
          <p:nvPr/>
        </p:nvSpPr>
        <p:spPr bwMode="auto">
          <a:xfrm flipV="1">
            <a:off x="520700" y="4914900"/>
            <a:ext cx="0" cy="154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69"/>
          <p:cNvSpPr>
            <a:spLocks noChangeShapeType="1"/>
          </p:cNvSpPr>
          <p:nvPr/>
        </p:nvSpPr>
        <p:spPr bwMode="auto">
          <a:xfrm flipV="1">
            <a:off x="965200" y="57023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70"/>
          <p:cNvSpPr>
            <a:spLocks noChangeShapeType="1"/>
          </p:cNvSpPr>
          <p:nvPr/>
        </p:nvSpPr>
        <p:spPr bwMode="auto">
          <a:xfrm flipV="1">
            <a:off x="1409700" y="60706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Text Box 72"/>
          <p:cNvSpPr txBox="1">
            <a:spLocks noChangeArrowheads="1"/>
          </p:cNvSpPr>
          <p:nvPr/>
        </p:nvSpPr>
        <p:spPr bwMode="auto">
          <a:xfrm>
            <a:off x="1762125" y="5889625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0.084</a:t>
            </a:r>
          </a:p>
        </p:txBody>
      </p:sp>
      <p:sp>
        <p:nvSpPr>
          <p:cNvPr id="24602" name="Text Box 73"/>
          <p:cNvSpPr txBox="1">
            <a:spLocks noChangeArrowheads="1"/>
          </p:cNvSpPr>
          <p:nvPr/>
        </p:nvSpPr>
        <p:spPr bwMode="auto">
          <a:xfrm>
            <a:off x="2320925" y="6029325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0.063</a:t>
            </a:r>
          </a:p>
        </p:txBody>
      </p:sp>
      <p:sp>
        <p:nvSpPr>
          <p:cNvPr id="24603" name="Freeform 75"/>
          <p:cNvSpPr>
            <a:spLocks/>
          </p:cNvSpPr>
          <p:nvPr/>
        </p:nvSpPr>
        <p:spPr bwMode="auto">
          <a:xfrm>
            <a:off x="533400" y="4940300"/>
            <a:ext cx="2997200" cy="1473200"/>
          </a:xfrm>
          <a:custGeom>
            <a:avLst/>
            <a:gdLst>
              <a:gd name="T0" fmla="*/ 0 w 1888"/>
              <a:gd name="T1" fmla="*/ 0 h 928"/>
              <a:gd name="T2" fmla="*/ 2147483646 w 1888"/>
              <a:gd name="T3" fmla="*/ 2147483646 h 928"/>
              <a:gd name="T4" fmla="*/ 2147483646 w 1888"/>
              <a:gd name="T5" fmla="*/ 2147483646 h 928"/>
              <a:gd name="T6" fmla="*/ 2147483646 w 1888"/>
              <a:gd name="T7" fmla="*/ 2147483646 h 928"/>
              <a:gd name="T8" fmla="*/ 2147483646 w 1888"/>
              <a:gd name="T9" fmla="*/ 2147483646 h 928"/>
              <a:gd name="T10" fmla="*/ 2147483646 w 1888"/>
              <a:gd name="T11" fmla="*/ 2147483646 h 9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88"/>
              <a:gd name="T19" fmla="*/ 0 h 928"/>
              <a:gd name="T20" fmla="*/ 1888 w 1888"/>
              <a:gd name="T21" fmla="*/ 928 h 9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88" h="928">
                <a:moveTo>
                  <a:pt x="0" y="0"/>
                </a:moveTo>
                <a:cubicBezTo>
                  <a:pt x="93" y="189"/>
                  <a:pt x="187" y="379"/>
                  <a:pt x="280" y="496"/>
                </a:cubicBezTo>
                <a:cubicBezTo>
                  <a:pt x="373" y="613"/>
                  <a:pt x="465" y="652"/>
                  <a:pt x="560" y="704"/>
                </a:cubicBezTo>
                <a:cubicBezTo>
                  <a:pt x="655" y="756"/>
                  <a:pt x="751" y="780"/>
                  <a:pt x="848" y="808"/>
                </a:cubicBezTo>
                <a:cubicBezTo>
                  <a:pt x="945" y="836"/>
                  <a:pt x="971" y="852"/>
                  <a:pt x="1144" y="872"/>
                </a:cubicBezTo>
                <a:cubicBezTo>
                  <a:pt x="1317" y="892"/>
                  <a:pt x="1602" y="910"/>
                  <a:pt x="1888" y="92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Text Box 76"/>
          <p:cNvSpPr txBox="1">
            <a:spLocks noChangeArrowheads="1"/>
          </p:cNvSpPr>
          <p:nvPr/>
        </p:nvSpPr>
        <p:spPr bwMode="auto">
          <a:xfrm>
            <a:off x="85725" y="42195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400" b="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4605" name="Text Box 77"/>
          <p:cNvSpPr txBox="1">
            <a:spLocks noChangeArrowheads="1"/>
          </p:cNvSpPr>
          <p:nvPr/>
        </p:nvSpPr>
        <p:spPr bwMode="auto">
          <a:xfrm>
            <a:off x="3743325" y="6245225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endParaRPr lang="en-US" altLang="en-US" sz="2400" b="0" i="1" baseline="-2500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606" name="Text Box 78"/>
          <p:cNvSpPr txBox="1">
            <a:spLocks noChangeArrowheads="1"/>
          </p:cNvSpPr>
          <p:nvPr/>
        </p:nvSpPr>
        <p:spPr bwMode="auto">
          <a:xfrm>
            <a:off x="365125" y="6437313"/>
            <a:ext cx="272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0     2     4     6      8     10</a:t>
            </a:r>
          </a:p>
        </p:txBody>
      </p:sp>
      <p:sp>
        <p:nvSpPr>
          <p:cNvPr id="24607" name="Line 79"/>
          <p:cNvSpPr>
            <a:spLocks noChangeShapeType="1"/>
          </p:cNvSpPr>
          <p:nvPr/>
        </p:nvSpPr>
        <p:spPr bwMode="auto">
          <a:xfrm>
            <a:off x="4978400" y="5702300"/>
            <a:ext cx="344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8" name="Line 80"/>
          <p:cNvSpPr>
            <a:spLocks noChangeShapeType="1"/>
          </p:cNvSpPr>
          <p:nvPr/>
        </p:nvSpPr>
        <p:spPr bwMode="auto">
          <a:xfrm>
            <a:off x="5143500" y="4927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9" name="Line 81"/>
          <p:cNvSpPr>
            <a:spLocks noChangeShapeType="1"/>
          </p:cNvSpPr>
          <p:nvPr/>
        </p:nvSpPr>
        <p:spPr bwMode="auto">
          <a:xfrm>
            <a:off x="6057900" y="5715000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0" name="Line 82"/>
          <p:cNvSpPr>
            <a:spLocks noChangeShapeType="1"/>
          </p:cNvSpPr>
          <p:nvPr/>
        </p:nvSpPr>
        <p:spPr bwMode="auto">
          <a:xfrm>
            <a:off x="5600700" y="57023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1" name="Line 84"/>
          <p:cNvSpPr>
            <a:spLocks noChangeShapeType="1"/>
          </p:cNvSpPr>
          <p:nvPr/>
        </p:nvSpPr>
        <p:spPr bwMode="auto">
          <a:xfrm>
            <a:off x="6515100" y="5715000"/>
            <a:ext cx="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2" name="Freeform 85"/>
          <p:cNvSpPr>
            <a:spLocks/>
          </p:cNvSpPr>
          <p:nvPr/>
        </p:nvSpPr>
        <p:spPr bwMode="auto">
          <a:xfrm>
            <a:off x="5143500" y="5702300"/>
            <a:ext cx="2959100" cy="654050"/>
          </a:xfrm>
          <a:custGeom>
            <a:avLst/>
            <a:gdLst>
              <a:gd name="T0" fmla="*/ 0 w 1864"/>
              <a:gd name="T1" fmla="*/ 0 h 412"/>
              <a:gd name="T2" fmla="*/ 2147483646 w 1864"/>
              <a:gd name="T3" fmla="*/ 2147483646 h 412"/>
              <a:gd name="T4" fmla="*/ 2147483646 w 1864"/>
              <a:gd name="T5" fmla="*/ 2147483646 h 412"/>
              <a:gd name="T6" fmla="*/ 2147483646 w 1864"/>
              <a:gd name="T7" fmla="*/ 2147483646 h 412"/>
              <a:gd name="T8" fmla="*/ 2147483646 w 1864"/>
              <a:gd name="T9" fmla="*/ 2147483646 h 4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4"/>
              <a:gd name="T16" fmla="*/ 0 h 412"/>
              <a:gd name="T17" fmla="*/ 1864 w 1864"/>
              <a:gd name="T18" fmla="*/ 412 h 4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4" h="412">
                <a:moveTo>
                  <a:pt x="0" y="0"/>
                </a:moveTo>
                <a:cubicBezTo>
                  <a:pt x="95" y="136"/>
                  <a:pt x="191" y="272"/>
                  <a:pt x="288" y="336"/>
                </a:cubicBezTo>
                <a:cubicBezTo>
                  <a:pt x="385" y="400"/>
                  <a:pt x="487" y="372"/>
                  <a:pt x="584" y="384"/>
                </a:cubicBezTo>
                <a:cubicBezTo>
                  <a:pt x="681" y="396"/>
                  <a:pt x="659" y="404"/>
                  <a:pt x="872" y="408"/>
                </a:cubicBezTo>
                <a:cubicBezTo>
                  <a:pt x="1085" y="412"/>
                  <a:pt x="1474" y="410"/>
                  <a:pt x="1864" y="40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3" name="Text Box 86"/>
          <p:cNvSpPr txBox="1">
            <a:spLocks noChangeArrowheads="1"/>
          </p:cNvSpPr>
          <p:nvPr/>
        </p:nvSpPr>
        <p:spPr bwMode="auto">
          <a:xfrm>
            <a:off x="8340725" y="5470525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endParaRPr lang="en-US" altLang="en-US" sz="2400" b="0" i="1" baseline="-2500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614" name="Text Box 87"/>
          <p:cNvSpPr txBox="1">
            <a:spLocks noChangeArrowheads="1"/>
          </p:cNvSpPr>
          <p:nvPr/>
        </p:nvSpPr>
        <p:spPr bwMode="auto">
          <a:xfrm>
            <a:off x="4746625" y="4606925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altLang="en-US" sz="2400" b="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</a:p>
        </p:txBody>
      </p:sp>
      <p:sp>
        <p:nvSpPr>
          <p:cNvPr id="24615" name="Oval 88"/>
          <p:cNvSpPr>
            <a:spLocks noChangeArrowheads="1"/>
          </p:cNvSpPr>
          <p:nvPr/>
        </p:nvSpPr>
        <p:spPr bwMode="auto">
          <a:xfrm>
            <a:off x="5562600" y="61849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4616" name="Oval 89"/>
          <p:cNvSpPr>
            <a:spLocks noChangeArrowheads="1"/>
          </p:cNvSpPr>
          <p:nvPr/>
        </p:nvSpPr>
        <p:spPr bwMode="auto">
          <a:xfrm>
            <a:off x="6019800" y="6273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4617" name="Oval 90"/>
          <p:cNvSpPr>
            <a:spLocks noChangeArrowheads="1"/>
          </p:cNvSpPr>
          <p:nvPr/>
        </p:nvSpPr>
        <p:spPr bwMode="auto">
          <a:xfrm>
            <a:off x="6489700" y="63246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4618" name="Text Box 91"/>
          <p:cNvSpPr txBox="1">
            <a:spLocks noChangeArrowheads="1"/>
          </p:cNvSpPr>
          <p:nvPr/>
        </p:nvSpPr>
        <p:spPr bwMode="auto">
          <a:xfrm>
            <a:off x="4492625" y="6080125"/>
            <a:ext cx="68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-/2</a:t>
            </a:r>
            <a:endParaRPr lang="en-US" altLang="en-US" sz="2400" b="0" i="1" baseline="-2500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619" name="Line 92"/>
          <p:cNvSpPr>
            <a:spLocks noChangeShapeType="1"/>
          </p:cNvSpPr>
          <p:nvPr/>
        </p:nvSpPr>
        <p:spPr bwMode="auto">
          <a:xfrm flipH="1">
            <a:off x="5080000" y="6400800"/>
            <a:ext cx="12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0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38413" y="1125538"/>
          <a:ext cx="3303587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7893" imgH="431613" progId="Equation.3">
                  <p:embed/>
                </p:oleObj>
              </mc:Choice>
              <mc:Fallback>
                <p:oleObj name="Equation" r:id="rId2" imgW="1167893" imgH="431613" progId="Equation.3">
                  <p:embed/>
                  <p:pic>
                    <p:nvPicPr>
                      <p:cNvPr id="256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1125538"/>
                        <a:ext cx="3303587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139700" y="50927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 D</a:t>
            </a:r>
            <a:r>
              <a:rPr lang="en-US" altLang="en-US" sz="2400" b="0" baseline="-25000">
                <a:solidFill>
                  <a:schemeClr val="tx1"/>
                </a:solidFill>
              </a:rPr>
              <a:t>-n</a:t>
            </a:r>
            <a:r>
              <a:rPr lang="en-US" altLang="en-US" sz="2400" b="0">
                <a:solidFill>
                  <a:schemeClr val="tx1"/>
                </a:solidFill>
              </a:rPr>
              <a:t> = D</a:t>
            </a:r>
            <a:r>
              <a:rPr lang="en-US" altLang="en-US" sz="2400" b="0" baseline="-25000">
                <a:solidFill>
                  <a:schemeClr val="tx1"/>
                </a:solidFill>
              </a:rPr>
              <a:t>n</a:t>
            </a:r>
            <a:r>
              <a:rPr lang="en-US" altLang="en-US" sz="2400" b="0">
                <a:solidFill>
                  <a:schemeClr val="tx1"/>
                </a:solidFill>
              </a:rPr>
              <a:t>* </a:t>
            </a:r>
          </a:p>
        </p:txBody>
      </p:sp>
      <p:graphicFrame>
        <p:nvGraphicFramePr>
          <p:cNvPr id="25604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854683"/>
              </p:ext>
            </p:extLst>
          </p:nvPr>
        </p:nvGraphicFramePr>
        <p:xfrm>
          <a:off x="1770063" y="3414713"/>
          <a:ext cx="6288087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6880" imgH="457200" progId="Equation.3">
                  <p:embed/>
                </p:oleObj>
              </mc:Choice>
              <mc:Fallback>
                <p:oleObj name="Equation" r:id="rId4" imgW="2666880" imgH="457200" progId="Equation.3">
                  <p:embed/>
                  <p:pic>
                    <p:nvPicPr>
                      <p:cNvPr id="2560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3414713"/>
                        <a:ext cx="6288087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17"/>
          <p:cNvSpPr>
            <a:spLocks noChangeArrowheads="1"/>
          </p:cNvSpPr>
          <p:nvPr/>
        </p:nvSpPr>
        <p:spPr bwMode="auto">
          <a:xfrm>
            <a:off x="927100" y="139700"/>
            <a:ext cx="7391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C03D7"/>
                </a:solidFill>
              </a:rPr>
              <a:t>Exponential Fourier Series</a:t>
            </a:r>
          </a:p>
        </p:txBody>
      </p:sp>
      <p:sp>
        <p:nvSpPr>
          <p:cNvPr id="25606" name="Text Box 18"/>
          <p:cNvSpPr txBox="1">
            <a:spLocks noChangeArrowheads="1"/>
          </p:cNvSpPr>
          <p:nvPr/>
        </p:nvSpPr>
        <p:spPr bwMode="auto">
          <a:xfrm>
            <a:off x="250825" y="2378075"/>
            <a:ext cx="865981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To find </a:t>
            </a:r>
            <a:r>
              <a:rPr lang="en-US" altLang="en-US" sz="28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400" b="0">
                <a:solidFill>
                  <a:schemeClr val="tx1"/>
                </a:solidFill>
              </a:rPr>
              <a:t> multiply both side by               </a:t>
            </a:r>
            <a:r>
              <a:rPr lang="en-US" altLang="en-US" sz="2400" b="0">
                <a:solidFill>
                  <a:schemeClr val="tx1"/>
                </a:solidFill>
                <a:sym typeface="Symbol" pitchFamily="18" charset="2"/>
              </a:rPr>
              <a:t>   and then </a:t>
            </a:r>
            <a:r>
              <a:rPr lang="en-US" altLang="en-US" sz="2400" b="0">
                <a:solidFill>
                  <a:schemeClr val="tx1"/>
                </a:solidFill>
              </a:rPr>
              <a:t>integrate over a full period, </a:t>
            </a:r>
            <a:r>
              <a:rPr lang="en-US" altLang="en-US" sz="2400" b="0" i="1">
                <a:solidFill>
                  <a:schemeClr val="tx1"/>
                </a:solidFill>
              </a:rPr>
              <a:t>m</a:t>
            </a:r>
            <a:r>
              <a:rPr lang="en-US" altLang="en-US" sz="2400" b="0">
                <a:solidFill>
                  <a:schemeClr val="tx1"/>
                </a:solidFill>
              </a:rPr>
              <a:t> =1,2,…,</a:t>
            </a:r>
            <a:r>
              <a:rPr lang="en-US" altLang="en-US" sz="2400" b="0" i="1">
                <a:solidFill>
                  <a:schemeClr val="tx1"/>
                </a:solidFill>
              </a:rPr>
              <a:t>n</a:t>
            </a:r>
            <a:r>
              <a:rPr lang="en-US" altLang="en-US" sz="2400" b="0">
                <a:solidFill>
                  <a:schemeClr val="tx1"/>
                </a:solidFill>
              </a:rPr>
              <a:t>,…</a:t>
            </a:r>
            <a:r>
              <a:rPr lang="en-US" altLang="en-US" sz="2400" b="0">
                <a:solidFill>
                  <a:schemeClr val="tx1"/>
                </a:solidFill>
                <a:sym typeface="Symbol" pitchFamily="18" charset="2"/>
              </a:rPr>
              <a:t></a:t>
            </a:r>
          </a:p>
        </p:txBody>
      </p:sp>
      <p:graphicFrame>
        <p:nvGraphicFramePr>
          <p:cNvPr id="25607" name="Object 19"/>
          <p:cNvGraphicFramePr>
            <a:graphicFrameLocks noChangeAspect="1"/>
          </p:cNvGraphicFramePr>
          <p:nvPr/>
        </p:nvGraphicFramePr>
        <p:xfrm>
          <a:off x="4678363" y="2335213"/>
          <a:ext cx="12541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696" imgH="203112" progId="Equation.3">
                  <p:embed/>
                </p:oleObj>
              </mc:Choice>
              <mc:Fallback>
                <p:oleObj name="Equation" r:id="rId6" imgW="469696" imgH="203112" progId="Equation.3">
                  <p:embed/>
                  <p:pic>
                    <p:nvPicPr>
                      <p:cNvPr id="2560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2335213"/>
                        <a:ext cx="125412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20"/>
          <p:cNvSpPr txBox="1">
            <a:spLocks noChangeArrowheads="1"/>
          </p:cNvSpPr>
          <p:nvPr/>
        </p:nvSpPr>
        <p:spPr bwMode="auto">
          <a:xfrm>
            <a:off x="174625" y="4459288"/>
            <a:ext cx="7291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800" b="0">
                <a:solidFill>
                  <a:schemeClr val="tx1"/>
                </a:solidFill>
              </a:rPr>
              <a:t> is a complex quantity in general </a:t>
            </a:r>
            <a:r>
              <a:rPr lang="en-US" altLang="en-US" sz="28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8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=|D</a:t>
            </a:r>
            <a:r>
              <a:rPr lang="en-US" altLang="en-US" sz="2800" b="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8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|e</a:t>
            </a:r>
            <a:r>
              <a:rPr lang="en-US" altLang="en-US" sz="2800" b="0" i="1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en-US" sz="2800" b="0" i="1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</a:p>
        </p:txBody>
      </p:sp>
      <p:sp>
        <p:nvSpPr>
          <p:cNvPr id="25609" name="Text Box 21"/>
          <p:cNvSpPr txBox="1">
            <a:spLocks noChangeArrowheads="1"/>
          </p:cNvSpPr>
          <p:nvPr/>
        </p:nvSpPr>
        <p:spPr bwMode="auto">
          <a:xfrm>
            <a:off x="3276600" y="57150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Even </a:t>
            </a:r>
          </a:p>
        </p:txBody>
      </p:sp>
      <p:sp>
        <p:nvSpPr>
          <p:cNvPr id="25610" name="Text Box 22"/>
          <p:cNvSpPr txBox="1">
            <a:spLocks noChangeArrowheads="1"/>
          </p:cNvSpPr>
          <p:nvPr/>
        </p:nvSpPr>
        <p:spPr bwMode="auto">
          <a:xfrm>
            <a:off x="6083300" y="56261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Odd</a:t>
            </a:r>
          </a:p>
        </p:txBody>
      </p:sp>
      <p:sp>
        <p:nvSpPr>
          <p:cNvPr id="25611" name="Text Box 23"/>
          <p:cNvSpPr txBox="1">
            <a:spLocks noChangeArrowheads="1"/>
          </p:cNvSpPr>
          <p:nvPr/>
        </p:nvSpPr>
        <p:spPr bwMode="auto">
          <a:xfrm>
            <a:off x="2917825" y="5132388"/>
            <a:ext cx="141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|</a:t>
            </a:r>
            <a:r>
              <a:rPr lang="en-US" altLang="en-US" sz="2400" b="0" i="1">
                <a:solidFill>
                  <a:schemeClr val="tx1"/>
                </a:solidFill>
              </a:rPr>
              <a:t>D</a:t>
            </a:r>
            <a:r>
              <a:rPr lang="en-US" altLang="en-US" sz="2400" b="0" i="1" baseline="-25000">
                <a:solidFill>
                  <a:schemeClr val="tx1"/>
                </a:solidFill>
              </a:rPr>
              <a:t>n</a:t>
            </a:r>
            <a:r>
              <a:rPr lang="en-US" altLang="en-US" sz="2400" b="0">
                <a:solidFill>
                  <a:schemeClr val="tx1"/>
                </a:solidFill>
              </a:rPr>
              <a:t>|=|</a:t>
            </a:r>
            <a:r>
              <a:rPr lang="en-US" altLang="en-US" sz="2400" b="0" i="1">
                <a:solidFill>
                  <a:schemeClr val="tx1"/>
                </a:solidFill>
              </a:rPr>
              <a:t>D</a:t>
            </a:r>
            <a:r>
              <a:rPr lang="en-US" altLang="en-US" sz="2400" b="0" i="1" baseline="-25000">
                <a:solidFill>
                  <a:schemeClr val="tx1"/>
                </a:solidFill>
              </a:rPr>
              <a:t>-n</a:t>
            </a:r>
            <a:r>
              <a:rPr lang="en-US" altLang="en-US" sz="2400" b="0">
                <a:solidFill>
                  <a:schemeClr val="tx1"/>
                </a:solidFill>
              </a:rPr>
              <a:t>|</a:t>
            </a:r>
          </a:p>
        </p:txBody>
      </p:sp>
      <p:grpSp>
        <p:nvGrpSpPr>
          <p:cNvPr id="25612" name="Group 32"/>
          <p:cNvGrpSpPr>
            <a:grpSpLocks/>
          </p:cNvGrpSpPr>
          <p:nvPr/>
        </p:nvGrpSpPr>
        <p:grpSpPr bwMode="auto">
          <a:xfrm>
            <a:off x="5549900" y="5094288"/>
            <a:ext cx="1890713" cy="457200"/>
            <a:chOff x="3176" y="3657"/>
            <a:chExt cx="1191" cy="288"/>
          </a:xfrm>
        </p:grpSpPr>
        <p:sp>
          <p:nvSpPr>
            <p:cNvPr id="25617" name="Text Box 24"/>
            <p:cNvSpPr txBox="1">
              <a:spLocks noChangeArrowheads="1"/>
            </p:cNvSpPr>
            <p:nvPr/>
          </p:nvSpPr>
          <p:spPr bwMode="auto">
            <a:xfrm>
              <a:off x="3294" y="3657"/>
              <a:ext cx="10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>
                  <a:solidFill>
                    <a:schemeClr val="tx1"/>
                  </a:solidFill>
                </a:rPr>
                <a:t>D</a:t>
              </a:r>
              <a:r>
                <a:rPr lang="en-US" altLang="en-US" sz="2400" b="0" i="1" baseline="-25000">
                  <a:solidFill>
                    <a:schemeClr val="tx1"/>
                  </a:solidFill>
                </a:rPr>
                <a:t>n</a:t>
              </a:r>
              <a:r>
                <a:rPr lang="en-US" altLang="en-US" sz="2400" b="0">
                  <a:solidFill>
                    <a:schemeClr val="tx1"/>
                  </a:solidFill>
                </a:rPr>
                <a:t> = -    </a:t>
              </a:r>
              <a:r>
                <a:rPr lang="en-US" altLang="en-US" sz="2400" b="0" i="1">
                  <a:solidFill>
                    <a:schemeClr val="tx1"/>
                  </a:solidFill>
                </a:rPr>
                <a:t>D</a:t>
              </a:r>
              <a:r>
                <a:rPr lang="en-US" altLang="en-US" sz="2400" b="0" i="1" baseline="-25000">
                  <a:solidFill>
                    <a:schemeClr val="tx1"/>
                  </a:solidFill>
                </a:rPr>
                <a:t>-n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grpSp>
          <p:nvGrpSpPr>
            <p:cNvPr id="25618" name="Group 25"/>
            <p:cNvGrpSpPr>
              <a:grpSpLocks/>
            </p:cNvGrpSpPr>
            <p:nvPr/>
          </p:nvGrpSpPr>
          <p:grpSpPr bwMode="auto">
            <a:xfrm>
              <a:off x="3176" y="3768"/>
              <a:ext cx="216" cy="144"/>
              <a:chOff x="1832" y="3520"/>
              <a:chExt cx="216" cy="144"/>
            </a:xfrm>
          </p:grpSpPr>
          <p:sp>
            <p:nvSpPr>
              <p:cNvPr id="25622" name="Line 26"/>
              <p:cNvSpPr>
                <a:spLocks noChangeShapeType="1"/>
              </p:cNvSpPr>
              <p:nvPr/>
            </p:nvSpPr>
            <p:spPr bwMode="auto">
              <a:xfrm flipH="1">
                <a:off x="1832" y="3520"/>
                <a:ext cx="9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Line 27"/>
              <p:cNvSpPr>
                <a:spLocks noChangeShapeType="1"/>
              </p:cNvSpPr>
              <p:nvPr/>
            </p:nvSpPr>
            <p:spPr bwMode="auto">
              <a:xfrm>
                <a:off x="1832" y="3664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19" name="Group 28"/>
            <p:cNvGrpSpPr>
              <a:grpSpLocks/>
            </p:cNvGrpSpPr>
            <p:nvPr/>
          </p:nvGrpSpPr>
          <p:grpSpPr bwMode="auto">
            <a:xfrm>
              <a:off x="3864" y="3760"/>
              <a:ext cx="216" cy="144"/>
              <a:chOff x="1832" y="3520"/>
              <a:chExt cx="216" cy="144"/>
            </a:xfrm>
          </p:grpSpPr>
          <p:sp>
            <p:nvSpPr>
              <p:cNvPr id="25620" name="Line 29"/>
              <p:cNvSpPr>
                <a:spLocks noChangeShapeType="1"/>
              </p:cNvSpPr>
              <p:nvPr/>
            </p:nvSpPr>
            <p:spPr bwMode="auto">
              <a:xfrm flipH="1">
                <a:off x="1832" y="3520"/>
                <a:ext cx="9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Line 30"/>
              <p:cNvSpPr>
                <a:spLocks noChangeShapeType="1"/>
              </p:cNvSpPr>
              <p:nvPr/>
            </p:nvSpPr>
            <p:spPr bwMode="auto">
              <a:xfrm>
                <a:off x="1832" y="3664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613" name="Text Box 31"/>
          <p:cNvSpPr txBox="1">
            <a:spLocks noChangeArrowheads="1"/>
          </p:cNvSpPr>
          <p:nvPr/>
        </p:nvSpPr>
        <p:spPr bwMode="auto">
          <a:xfrm>
            <a:off x="101600" y="6221413"/>
            <a:ext cx="7761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i="1" dirty="0">
                <a:solidFill>
                  <a:schemeClr val="tx1"/>
                </a:solidFill>
              </a:rPr>
              <a:t>D</a:t>
            </a:r>
            <a:r>
              <a:rPr lang="en-US" altLang="en-US" sz="2800" b="0" i="1" baseline="-25000" dirty="0">
                <a:solidFill>
                  <a:schemeClr val="tx1"/>
                </a:solidFill>
              </a:rPr>
              <a:t>0</a:t>
            </a:r>
            <a:r>
              <a:rPr lang="en-US" altLang="en-US" sz="2800" b="0" dirty="0">
                <a:solidFill>
                  <a:schemeClr val="tx1"/>
                </a:solidFill>
              </a:rPr>
              <a:t> is called the </a:t>
            </a:r>
            <a:r>
              <a:rPr lang="en-US" altLang="en-US" sz="2800" b="0" i="1" dirty="0">
                <a:solidFill>
                  <a:schemeClr val="tx1"/>
                </a:solidFill>
              </a:rPr>
              <a:t>constant or dc component</a:t>
            </a:r>
            <a:r>
              <a:rPr lang="en-US" altLang="en-US" sz="2800" b="0" dirty="0">
                <a:solidFill>
                  <a:schemeClr val="tx1"/>
                </a:solidFill>
              </a:rPr>
              <a:t> of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0" dirty="0">
                <a:solidFill>
                  <a:schemeClr val="tx1"/>
                </a:solidFill>
              </a:rPr>
              <a:t>(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614" name="Line 33"/>
          <p:cNvSpPr>
            <a:spLocks noChangeShapeType="1"/>
          </p:cNvSpPr>
          <p:nvPr/>
        </p:nvSpPr>
        <p:spPr bwMode="auto">
          <a:xfrm>
            <a:off x="1765300" y="5334000"/>
            <a:ext cx="10668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34"/>
          <p:cNvSpPr>
            <a:spLocks noChangeShapeType="1"/>
          </p:cNvSpPr>
          <p:nvPr/>
        </p:nvSpPr>
        <p:spPr bwMode="auto">
          <a:xfrm>
            <a:off x="4406900" y="5346700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Example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4930" y="3581400"/>
            <a:ext cx="4529070" cy="18878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1C03D7"/>
                </a:solidFill>
              </a:rPr>
              <a:t>Fundamental period </a:t>
            </a:r>
            <a:r>
              <a:rPr lang="en-US" altLang="en-US" sz="2400" i="1" dirty="0">
                <a:solidFill>
                  <a:schemeClr val="tx1"/>
                </a:solidFill>
              </a:rPr>
              <a:t>T</a:t>
            </a:r>
            <a:r>
              <a:rPr lang="en-US" altLang="en-US" sz="2400" baseline="-25000" dirty="0">
                <a:solidFill>
                  <a:schemeClr val="tx1"/>
                </a:solidFill>
              </a:rPr>
              <a:t>0</a:t>
            </a:r>
            <a:r>
              <a:rPr lang="en-US" altLang="en-US" sz="2400" dirty="0">
                <a:solidFill>
                  <a:schemeClr val="tx1"/>
                </a:solidFill>
              </a:rPr>
              <a:t> = 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2p</a:t>
            </a:r>
            <a:endParaRPr lang="en-US" altLang="en-US" sz="2400" dirty="0">
              <a:solidFill>
                <a:srgbClr val="1C03D7"/>
              </a:solidFill>
              <a:latin typeface="Symbol" pitchFamily="18" charset="2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1C03D7"/>
                </a:solidFill>
              </a:rPr>
              <a:t>Fundamental frequency</a:t>
            </a:r>
          </a:p>
          <a:p>
            <a:pPr lvl="1" eaLnBrk="1" hangingPunct="1">
              <a:buFontTx/>
              <a:buNone/>
            </a:pPr>
            <a:r>
              <a:rPr lang="en-US" altLang="en-US" sz="2400" i="1" dirty="0">
                <a:solidFill>
                  <a:schemeClr val="tx1"/>
                </a:solidFill>
              </a:rPr>
              <a:t>f</a:t>
            </a:r>
            <a:r>
              <a:rPr lang="en-US" altLang="en-US" sz="2400" baseline="-25000" dirty="0">
                <a:solidFill>
                  <a:schemeClr val="tx1"/>
                </a:solidFill>
              </a:rPr>
              <a:t>0</a:t>
            </a:r>
            <a:r>
              <a:rPr lang="en-US" altLang="en-US" sz="2400" dirty="0">
                <a:solidFill>
                  <a:schemeClr val="tx1"/>
                </a:solidFill>
              </a:rPr>
              <a:t> = 1/</a:t>
            </a:r>
            <a:r>
              <a:rPr lang="en-US" altLang="en-US" sz="2400" i="1" dirty="0">
                <a:solidFill>
                  <a:schemeClr val="tx1"/>
                </a:solidFill>
              </a:rPr>
              <a:t>T</a:t>
            </a:r>
            <a:r>
              <a:rPr lang="en-US" altLang="en-US" sz="2400" baseline="-25000" dirty="0">
                <a:solidFill>
                  <a:schemeClr val="tx1"/>
                </a:solidFill>
              </a:rPr>
              <a:t>0</a:t>
            </a:r>
            <a:r>
              <a:rPr lang="en-US" altLang="en-US" sz="2400" dirty="0">
                <a:solidFill>
                  <a:schemeClr val="tx1"/>
                </a:solidFill>
              </a:rPr>
              <a:t> = 1/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2p</a:t>
            </a:r>
            <a:r>
              <a:rPr lang="en-US" altLang="en-US" sz="2400" dirty="0">
                <a:solidFill>
                  <a:schemeClr val="tx1"/>
                </a:solidFill>
              </a:rPr>
              <a:t> Hz</a:t>
            </a:r>
          </a:p>
          <a:p>
            <a:pPr lvl="1" eaLnBrk="1" hangingPunct="1">
              <a:buFontTx/>
              <a:buNone/>
            </a:pPr>
            <a:r>
              <a:rPr lang="en-US" altLang="en-US" sz="2400" i="1" dirty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altLang="en-US" sz="2400" baseline="-25000" dirty="0">
                <a:solidFill>
                  <a:schemeClr val="tx1"/>
                </a:solidFill>
              </a:rPr>
              <a:t>0</a:t>
            </a:r>
            <a:r>
              <a:rPr lang="en-US" altLang="en-US" sz="2400" dirty="0">
                <a:solidFill>
                  <a:schemeClr val="tx1"/>
                </a:solidFill>
              </a:rPr>
              <a:t> = 2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altLang="en-US" sz="2400" dirty="0">
                <a:solidFill>
                  <a:schemeClr val="tx1"/>
                </a:solidFill>
              </a:rPr>
              <a:t>/</a:t>
            </a:r>
            <a:r>
              <a:rPr lang="en-US" altLang="en-US" sz="2400" i="1" dirty="0">
                <a:solidFill>
                  <a:schemeClr val="tx1"/>
                </a:solidFill>
              </a:rPr>
              <a:t>T</a:t>
            </a:r>
            <a:r>
              <a:rPr lang="en-US" altLang="en-US" sz="2400" baseline="-25000" dirty="0">
                <a:solidFill>
                  <a:schemeClr val="tx1"/>
                </a:solidFill>
              </a:rPr>
              <a:t>0</a:t>
            </a:r>
            <a:r>
              <a:rPr lang="en-US" altLang="en-US" sz="2400" dirty="0">
                <a:solidFill>
                  <a:schemeClr val="tx1"/>
                </a:solidFill>
              </a:rPr>
              <a:t> = 1 rad/s</a:t>
            </a:r>
          </a:p>
        </p:txBody>
      </p:sp>
      <p:sp>
        <p:nvSpPr>
          <p:cNvPr id="27653" name="Text Box 37"/>
          <p:cNvSpPr txBox="1">
            <a:spLocks noChangeArrowheads="1"/>
          </p:cNvSpPr>
          <p:nvPr/>
        </p:nvSpPr>
        <p:spPr bwMode="auto">
          <a:xfrm>
            <a:off x="105798" y="1004270"/>
            <a:ext cx="889850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Find the exponential Fourier Series for the square-pulse periodic signal.</a:t>
            </a:r>
          </a:p>
        </p:txBody>
      </p:sp>
      <p:graphicFrame>
        <p:nvGraphicFramePr>
          <p:cNvPr id="27654" name="Object 3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4690954"/>
              </p:ext>
            </p:extLst>
          </p:nvPr>
        </p:nvGraphicFramePr>
        <p:xfrm>
          <a:off x="125413" y="2039660"/>
          <a:ext cx="4446587" cy="482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800" imgH="2260600" progId="Equation.3">
                  <p:embed/>
                </p:oleObj>
              </mc:Choice>
              <mc:Fallback>
                <p:oleObj name="Equation" r:id="rId2" imgW="2082800" imgH="2260600" progId="Equation.3">
                  <p:embed/>
                  <p:pic>
                    <p:nvPicPr>
                      <p:cNvPr id="27654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2039660"/>
                        <a:ext cx="4446587" cy="4826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946" y="1638299"/>
            <a:ext cx="4887354" cy="1666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1201819"/>
            <a:ext cx="8953500" cy="16891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rgbClr val="1C03D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spectra</a:t>
            </a:r>
            <a:r>
              <a:rPr lang="en-US" b="0" dirty="0">
                <a:solidFill>
                  <a:schemeClr val="tx1"/>
                </a:solidFill>
              </a:rPr>
              <a:t> for the exponential form has negative frequencies because of the mathematical nature of the complex exponent.</a:t>
            </a: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60455" y="215900"/>
            <a:ext cx="903064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1C03D7"/>
                </a:solidFill>
              </a:rPr>
              <a:t>Line Spectra in the Exponential Form</a:t>
            </a:r>
          </a:p>
        </p:txBody>
      </p:sp>
      <p:sp>
        <p:nvSpPr>
          <p:cNvPr id="26628" name="Text Box 16"/>
          <p:cNvSpPr txBox="1">
            <a:spLocks noChangeArrowheads="1"/>
          </p:cNvSpPr>
          <p:nvPr/>
        </p:nvSpPr>
        <p:spPr bwMode="auto">
          <a:xfrm>
            <a:off x="353281" y="6068298"/>
            <a:ext cx="315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b="0" i="1" dirty="0">
                <a:solidFill>
                  <a:schemeClr val="tx1"/>
                </a:solidFill>
              </a:rPr>
              <a:t>C</a:t>
            </a:r>
            <a:r>
              <a:rPr lang="en-US" altLang="en-US" sz="2800" b="0" i="1" baseline="-25000" dirty="0">
                <a:solidFill>
                  <a:schemeClr val="tx1"/>
                </a:solidFill>
              </a:rPr>
              <a:t>n</a:t>
            </a:r>
            <a:r>
              <a:rPr lang="en-US" altLang="en-US" sz="2800" b="0" dirty="0">
                <a:solidFill>
                  <a:schemeClr val="tx1"/>
                </a:solidFill>
              </a:rPr>
              <a:t> = 2 |</a:t>
            </a:r>
            <a:r>
              <a:rPr lang="en-US" altLang="en-US" sz="2800" b="0" i="1" dirty="0" err="1">
                <a:solidFill>
                  <a:schemeClr val="tx1"/>
                </a:solidFill>
              </a:rPr>
              <a:t>D</a:t>
            </a:r>
            <a:r>
              <a:rPr lang="en-US" altLang="en-US" sz="2800" b="0" i="1" baseline="-25000" dirty="0" err="1">
                <a:solidFill>
                  <a:schemeClr val="tx1"/>
                </a:solidFill>
              </a:rPr>
              <a:t>n</a:t>
            </a:r>
            <a:r>
              <a:rPr lang="en-US" altLang="en-US" sz="2800" b="0" dirty="0">
                <a:solidFill>
                  <a:schemeClr val="tx1"/>
                </a:solidFill>
              </a:rPr>
              <a:t>|     </a:t>
            </a:r>
            <a:r>
              <a:rPr lang="en-US" altLang="en-US" sz="2800" b="0" i="1" dirty="0">
                <a:solidFill>
                  <a:schemeClr val="tx1"/>
                </a:solidFill>
              </a:rPr>
              <a:t>n</a:t>
            </a:r>
            <a:r>
              <a:rPr lang="en-US" altLang="en-US" sz="2800" b="0" dirty="0">
                <a:solidFill>
                  <a:schemeClr val="tx1"/>
                </a:solidFill>
              </a:rPr>
              <a:t> </a:t>
            </a:r>
            <a:r>
              <a:rPr lang="en-US" altLang="en-US" sz="2800" b="0" dirty="0">
                <a:solidFill>
                  <a:schemeClr val="tx1"/>
                </a:solidFill>
                <a:sym typeface="Symbol" panose="05050102010706020507" pitchFamily="18" charset="2"/>
              </a:rPr>
              <a:t> 0</a:t>
            </a:r>
            <a:endParaRPr lang="en-US" altLang="en-US" sz="2800" b="0" i="1" baseline="-25000" dirty="0">
              <a:solidFill>
                <a:schemeClr val="tx1"/>
              </a:solidFill>
            </a:endParaRPr>
          </a:p>
        </p:txBody>
      </p:sp>
      <p:grpSp>
        <p:nvGrpSpPr>
          <p:cNvPr id="26629" name="Group 28"/>
          <p:cNvGrpSpPr>
            <a:grpSpLocks/>
          </p:cNvGrpSpPr>
          <p:nvPr/>
        </p:nvGrpSpPr>
        <p:grpSpPr bwMode="auto">
          <a:xfrm>
            <a:off x="6258081" y="5489947"/>
            <a:ext cx="1720850" cy="457200"/>
            <a:chOff x="336" y="3617"/>
            <a:chExt cx="1084" cy="288"/>
          </a:xfrm>
        </p:grpSpPr>
        <p:sp>
          <p:nvSpPr>
            <p:cNvPr id="26631" name="Text Box 17"/>
            <p:cNvSpPr txBox="1">
              <a:spLocks noChangeArrowheads="1"/>
            </p:cNvSpPr>
            <p:nvPr/>
          </p:nvSpPr>
          <p:spPr bwMode="auto">
            <a:xfrm>
              <a:off x="454" y="3617"/>
              <a:ext cx="9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>
                  <a:solidFill>
                    <a:schemeClr val="tx1"/>
                  </a:solidFill>
                </a:rPr>
                <a:t>D</a:t>
              </a:r>
              <a:r>
                <a:rPr lang="en-US" altLang="en-US" sz="2400" b="0" i="1" baseline="-25000">
                  <a:solidFill>
                    <a:schemeClr val="tx1"/>
                  </a:solidFill>
                </a:rPr>
                <a:t>n</a:t>
              </a:r>
              <a:r>
                <a:rPr lang="en-US" altLang="en-US" sz="2400" b="0">
                  <a:solidFill>
                    <a:schemeClr val="tx1"/>
                  </a:solidFill>
                </a:rPr>
                <a:t> =     </a:t>
              </a:r>
              <a:r>
                <a:rPr lang="en-US" altLang="en-US" sz="2400" b="0" i="1">
                  <a:solidFill>
                    <a:schemeClr val="tx1"/>
                  </a:solidFill>
                </a:rPr>
                <a:t>C</a:t>
              </a:r>
              <a:r>
                <a:rPr lang="en-US" altLang="en-US" sz="2400" b="0" i="1" baseline="-25000">
                  <a:solidFill>
                    <a:schemeClr val="tx1"/>
                  </a:solidFill>
                </a:rPr>
                <a:t>n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grpSp>
          <p:nvGrpSpPr>
            <p:cNvPr id="26632" name="Group 18"/>
            <p:cNvGrpSpPr>
              <a:grpSpLocks/>
            </p:cNvGrpSpPr>
            <p:nvPr/>
          </p:nvGrpSpPr>
          <p:grpSpPr bwMode="auto">
            <a:xfrm>
              <a:off x="336" y="3728"/>
              <a:ext cx="216" cy="144"/>
              <a:chOff x="1832" y="3520"/>
              <a:chExt cx="216" cy="144"/>
            </a:xfrm>
          </p:grpSpPr>
          <p:sp>
            <p:nvSpPr>
              <p:cNvPr id="26636" name="Line 19"/>
              <p:cNvSpPr>
                <a:spLocks noChangeShapeType="1"/>
              </p:cNvSpPr>
              <p:nvPr/>
            </p:nvSpPr>
            <p:spPr bwMode="auto">
              <a:xfrm flipH="1">
                <a:off x="1832" y="3520"/>
                <a:ext cx="9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7" name="Line 20"/>
              <p:cNvSpPr>
                <a:spLocks noChangeShapeType="1"/>
              </p:cNvSpPr>
              <p:nvPr/>
            </p:nvSpPr>
            <p:spPr bwMode="auto">
              <a:xfrm>
                <a:off x="1832" y="3664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21"/>
            <p:cNvGrpSpPr>
              <a:grpSpLocks/>
            </p:cNvGrpSpPr>
            <p:nvPr/>
          </p:nvGrpSpPr>
          <p:grpSpPr bwMode="auto">
            <a:xfrm>
              <a:off x="1024" y="3720"/>
              <a:ext cx="216" cy="144"/>
              <a:chOff x="1832" y="3520"/>
              <a:chExt cx="216" cy="144"/>
            </a:xfrm>
          </p:grpSpPr>
          <p:sp>
            <p:nvSpPr>
              <p:cNvPr id="26634" name="Line 22"/>
              <p:cNvSpPr>
                <a:spLocks noChangeShapeType="1"/>
              </p:cNvSpPr>
              <p:nvPr/>
            </p:nvSpPr>
            <p:spPr bwMode="auto">
              <a:xfrm flipH="1">
                <a:off x="1832" y="3520"/>
                <a:ext cx="9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5" name="Line 23"/>
              <p:cNvSpPr>
                <a:spLocks noChangeShapeType="1"/>
              </p:cNvSpPr>
              <p:nvPr/>
            </p:nvSpPr>
            <p:spPr bwMode="auto">
              <a:xfrm>
                <a:off x="1832" y="3664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26630" name="Object 2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9295308"/>
              </p:ext>
            </p:extLst>
          </p:nvPr>
        </p:nvGraphicFramePr>
        <p:xfrm>
          <a:off x="110613" y="3020430"/>
          <a:ext cx="8980487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0960" imgH="965160" progId="Equation.3">
                  <p:embed/>
                </p:oleObj>
              </mc:Choice>
              <mc:Fallback>
                <p:oleObj name="Equation" r:id="rId2" imgW="3720960" imgH="965160" progId="Equation.3">
                  <p:embed/>
                  <p:pic>
                    <p:nvPicPr>
                      <p:cNvPr id="2663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13" y="3020430"/>
                        <a:ext cx="8980487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53281" y="5388357"/>
            <a:ext cx="1279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 dirty="0">
                <a:solidFill>
                  <a:schemeClr val="tx1"/>
                </a:solidFill>
              </a:rPr>
              <a:t>D</a:t>
            </a:r>
            <a:r>
              <a:rPr lang="en-US" altLang="en-US" sz="2800" b="0" i="1" baseline="-25000" dirty="0">
                <a:solidFill>
                  <a:schemeClr val="tx1"/>
                </a:solidFill>
              </a:rPr>
              <a:t>0</a:t>
            </a:r>
            <a:r>
              <a:rPr lang="en-US" altLang="en-US" sz="2800" b="0" dirty="0">
                <a:solidFill>
                  <a:schemeClr val="tx1"/>
                </a:solidFill>
              </a:rPr>
              <a:t>= </a:t>
            </a:r>
            <a:r>
              <a:rPr lang="en-US" altLang="en-US" sz="2800" b="0" i="1" dirty="0">
                <a:solidFill>
                  <a:schemeClr val="tx1"/>
                </a:solidFill>
              </a:rPr>
              <a:t>C</a:t>
            </a:r>
            <a:r>
              <a:rPr lang="en-US" altLang="en-US" sz="2800" b="0" i="1" baseline="-25000" dirty="0">
                <a:solidFill>
                  <a:schemeClr val="tx1"/>
                </a:solidFill>
              </a:rPr>
              <a:t>0</a:t>
            </a:r>
          </a:p>
        </p:txBody>
      </p: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6258081" y="6110666"/>
            <a:ext cx="1906589" cy="461963"/>
            <a:chOff x="336" y="3617"/>
            <a:chExt cx="1201" cy="291"/>
          </a:xfrm>
        </p:grpSpPr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54" y="3617"/>
              <a:ext cx="10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solidFill>
                    <a:schemeClr val="tx1"/>
                  </a:solidFill>
                </a:rPr>
                <a:t>D</a:t>
              </a:r>
              <a:r>
                <a:rPr lang="en-US" altLang="en-US" sz="2400" b="0" i="1" baseline="-25000" dirty="0">
                  <a:solidFill>
                    <a:schemeClr val="tx1"/>
                  </a:solidFill>
                </a:rPr>
                <a:t>-n</a:t>
              </a:r>
              <a:r>
                <a:rPr lang="en-US" altLang="en-US" sz="2400" b="0" dirty="0">
                  <a:solidFill>
                    <a:schemeClr val="tx1"/>
                  </a:solidFill>
                </a:rPr>
                <a:t> = -    </a:t>
              </a:r>
              <a:r>
                <a:rPr lang="en-US" altLang="en-US" sz="2400" b="0" i="1" dirty="0">
                  <a:solidFill>
                    <a:schemeClr val="tx1"/>
                  </a:solidFill>
                </a:rPr>
                <a:t>C</a:t>
              </a:r>
              <a:r>
                <a:rPr lang="en-US" altLang="en-US" sz="2400" b="0" i="1" baseline="-25000" dirty="0">
                  <a:solidFill>
                    <a:schemeClr val="tx1"/>
                  </a:solidFill>
                </a:rPr>
                <a:t>n</a:t>
              </a:r>
              <a:endParaRPr lang="en-US" altLang="en-US" sz="2400" b="0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336" y="3728"/>
              <a:ext cx="216" cy="144"/>
              <a:chOff x="1832" y="3520"/>
              <a:chExt cx="216" cy="144"/>
            </a:xfrm>
          </p:grpSpPr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 flipH="1">
                <a:off x="1832" y="3520"/>
                <a:ext cx="9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1832" y="3664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1"/>
            <p:cNvGrpSpPr>
              <a:grpSpLocks/>
            </p:cNvGrpSpPr>
            <p:nvPr/>
          </p:nvGrpSpPr>
          <p:grpSpPr bwMode="auto">
            <a:xfrm>
              <a:off x="1024" y="3720"/>
              <a:ext cx="216" cy="144"/>
              <a:chOff x="1832" y="3520"/>
              <a:chExt cx="216" cy="144"/>
            </a:xfrm>
          </p:grpSpPr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flipH="1">
                <a:off x="1832" y="3520"/>
                <a:ext cx="9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>
                <a:off x="1832" y="3664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2" name="Rectangle 36"/>
          <p:cNvSpPr>
            <a:spLocks noChangeArrowheads="1"/>
          </p:cNvSpPr>
          <p:nvPr/>
        </p:nvSpPr>
        <p:spPr bwMode="auto">
          <a:xfrm>
            <a:off x="279400" y="127000"/>
            <a:ext cx="8724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C03D7"/>
                </a:solidFill>
              </a:rPr>
              <a:t>Exponential Line Spectra</a:t>
            </a: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1108403"/>
            <a:ext cx="6237668" cy="335363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Example</a:t>
            </a: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957723"/>
              </p:ext>
            </p:extLst>
          </p:nvPr>
        </p:nvGraphicFramePr>
        <p:xfrm>
          <a:off x="228600" y="2441993"/>
          <a:ext cx="4419600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800" imgH="1447800" progId="Equation.3">
                  <p:embed/>
                </p:oleObj>
              </mc:Choice>
              <mc:Fallback>
                <p:oleObj name="Equation" r:id="rId2" imgW="2082800" imgH="1447800" progId="Equation.3">
                  <p:embed/>
                  <p:pic>
                    <p:nvPicPr>
                      <p:cNvPr id="296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41993"/>
                        <a:ext cx="4419600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4827587" y="2170113"/>
            <a:ext cx="4267200" cy="1631950"/>
            <a:chOff x="2976" y="2064"/>
            <a:chExt cx="2688" cy="1028"/>
          </a:xfrm>
        </p:grpSpPr>
        <p:sp>
          <p:nvSpPr>
            <p:cNvPr id="29702" name="Line 6"/>
            <p:cNvSpPr>
              <a:spLocks noChangeShapeType="1"/>
            </p:cNvSpPr>
            <p:nvPr/>
          </p:nvSpPr>
          <p:spPr bwMode="auto">
            <a:xfrm>
              <a:off x="4320" y="225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3024" y="2880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04" name="Group 8"/>
            <p:cNvGrpSpPr>
              <a:grpSpLocks/>
            </p:cNvGrpSpPr>
            <p:nvPr/>
          </p:nvGrpSpPr>
          <p:grpSpPr bwMode="auto">
            <a:xfrm>
              <a:off x="4464" y="2832"/>
              <a:ext cx="336" cy="260"/>
              <a:chOff x="4656" y="2832"/>
              <a:chExt cx="336" cy="260"/>
            </a:xfrm>
          </p:grpSpPr>
          <p:sp>
            <p:nvSpPr>
              <p:cNvPr id="29731" name="Line 9"/>
              <p:cNvSpPr>
                <a:spLocks noChangeShapeType="1"/>
              </p:cNvSpPr>
              <p:nvPr/>
            </p:nvSpPr>
            <p:spPr bwMode="auto">
              <a:xfrm>
                <a:off x="4800" y="28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Text Box 10"/>
              <p:cNvSpPr txBox="1">
                <a:spLocks noChangeArrowheads="1"/>
              </p:cNvSpPr>
              <p:nvPr/>
            </p:nvSpPr>
            <p:spPr bwMode="auto">
              <a:xfrm>
                <a:off x="4656" y="2880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folHlink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folHlink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0">
                    <a:solidFill>
                      <a:schemeClr val="tx1"/>
                    </a:solidFill>
                    <a:latin typeface="Symbol" pitchFamily="18" charset="2"/>
                  </a:rPr>
                  <a:t>p/2</a:t>
                </a:r>
                <a:endParaRPr lang="en-US" altLang="en-US" sz="24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9705" name="Group 11"/>
            <p:cNvGrpSpPr>
              <a:grpSpLocks/>
            </p:cNvGrpSpPr>
            <p:nvPr/>
          </p:nvGrpSpPr>
          <p:grpSpPr bwMode="auto">
            <a:xfrm>
              <a:off x="3840" y="2832"/>
              <a:ext cx="384" cy="260"/>
              <a:chOff x="3648" y="2832"/>
              <a:chExt cx="384" cy="260"/>
            </a:xfrm>
          </p:grpSpPr>
          <p:sp>
            <p:nvSpPr>
              <p:cNvPr id="29729" name="Line 12"/>
              <p:cNvSpPr>
                <a:spLocks noChangeShapeType="1"/>
              </p:cNvSpPr>
              <p:nvPr/>
            </p:nvSpPr>
            <p:spPr bwMode="auto">
              <a:xfrm>
                <a:off x="3840" y="2832"/>
                <a:ext cx="1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0" name="Text Box 13"/>
              <p:cNvSpPr txBox="1">
                <a:spLocks noChangeArrowheads="1"/>
              </p:cNvSpPr>
              <p:nvPr/>
            </p:nvSpPr>
            <p:spPr bwMode="auto">
              <a:xfrm>
                <a:off x="3648" y="2880"/>
                <a:ext cx="3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folHlink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folHlink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0">
                    <a:solidFill>
                      <a:schemeClr val="tx1"/>
                    </a:solidFill>
                    <a:latin typeface="Symbol" pitchFamily="18" charset="2"/>
                  </a:rPr>
                  <a:t>-p/2</a:t>
                </a:r>
                <a:endParaRPr lang="en-US" altLang="en-US" sz="24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9706" name="Line 14"/>
            <p:cNvSpPr>
              <a:spLocks noChangeShapeType="1"/>
            </p:cNvSpPr>
            <p:nvPr/>
          </p:nvSpPr>
          <p:spPr bwMode="auto">
            <a:xfrm>
              <a:off x="4272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Text Box 15"/>
            <p:cNvSpPr txBox="1">
              <a:spLocks noChangeArrowheads="1"/>
            </p:cNvSpPr>
            <p:nvPr/>
          </p:nvSpPr>
          <p:spPr bwMode="auto">
            <a:xfrm>
              <a:off x="4128" y="2256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9708" name="Text Box 16"/>
            <p:cNvSpPr txBox="1">
              <a:spLocks noChangeArrowheads="1"/>
            </p:cNvSpPr>
            <p:nvPr/>
          </p:nvSpPr>
          <p:spPr bwMode="auto">
            <a:xfrm>
              <a:off x="4224" y="2064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0" i="1">
                  <a:solidFill>
                    <a:schemeClr val="tx1"/>
                  </a:solidFill>
                  <a:latin typeface="Times New Roman" pitchFamily="18" charset="0"/>
                </a:rPr>
                <a:t>f</a:t>
              </a:r>
              <a:r>
                <a:rPr lang="en-US" altLang="en-US" sz="1600" b="0">
                  <a:solidFill>
                    <a:schemeClr val="tx1"/>
                  </a:solidFill>
                  <a:latin typeface="Times New Roman" pitchFamily="18" charset="0"/>
                </a:rPr>
                <a:t>(</a:t>
              </a:r>
              <a:r>
                <a:rPr lang="en-US" altLang="en-US" sz="1600" b="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altLang="en-US" sz="1600" b="0">
                  <a:solidFill>
                    <a:schemeClr val="tx1"/>
                  </a:solidFill>
                  <a:latin typeface="Times New Roman" pitchFamily="18" charset="0"/>
                </a:rPr>
                <a:t>)</a:t>
              </a:r>
              <a:endParaRPr lang="en-US" alt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9709" name="Group 17"/>
            <p:cNvGrpSpPr>
              <a:grpSpLocks/>
            </p:cNvGrpSpPr>
            <p:nvPr/>
          </p:nvGrpSpPr>
          <p:grpSpPr bwMode="auto">
            <a:xfrm>
              <a:off x="3552" y="2832"/>
              <a:ext cx="384" cy="260"/>
              <a:chOff x="3648" y="2832"/>
              <a:chExt cx="384" cy="260"/>
            </a:xfrm>
          </p:grpSpPr>
          <p:sp>
            <p:nvSpPr>
              <p:cNvPr id="29727" name="Line 18"/>
              <p:cNvSpPr>
                <a:spLocks noChangeShapeType="1"/>
              </p:cNvSpPr>
              <p:nvPr/>
            </p:nvSpPr>
            <p:spPr bwMode="auto">
              <a:xfrm>
                <a:off x="3840" y="2832"/>
                <a:ext cx="1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8" name="Text Box 19"/>
              <p:cNvSpPr txBox="1">
                <a:spLocks noChangeArrowheads="1"/>
              </p:cNvSpPr>
              <p:nvPr/>
            </p:nvSpPr>
            <p:spPr bwMode="auto">
              <a:xfrm>
                <a:off x="3648" y="2880"/>
                <a:ext cx="3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folHlink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folHlink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0">
                    <a:solidFill>
                      <a:schemeClr val="tx1"/>
                    </a:solidFill>
                    <a:latin typeface="Symbol" pitchFamily="18" charset="2"/>
                  </a:rPr>
                  <a:t>-p</a:t>
                </a:r>
                <a:endParaRPr lang="en-US" altLang="en-US" sz="24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9710" name="Group 20"/>
            <p:cNvGrpSpPr>
              <a:grpSpLocks/>
            </p:cNvGrpSpPr>
            <p:nvPr/>
          </p:nvGrpSpPr>
          <p:grpSpPr bwMode="auto">
            <a:xfrm>
              <a:off x="4752" y="2832"/>
              <a:ext cx="336" cy="260"/>
              <a:chOff x="4656" y="2832"/>
              <a:chExt cx="336" cy="260"/>
            </a:xfrm>
          </p:grpSpPr>
          <p:sp>
            <p:nvSpPr>
              <p:cNvPr id="29725" name="Line 21"/>
              <p:cNvSpPr>
                <a:spLocks noChangeShapeType="1"/>
              </p:cNvSpPr>
              <p:nvPr/>
            </p:nvSpPr>
            <p:spPr bwMode="auto">
              <a:xfrm>
                <a:off x="4800" y="28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6" name="Text Box 22"/>
              <p:cNvSpPr txBox="1">
                <a:spLocks noChangeArrowheads="1"/>
              </p:cNvSpPr>
              <p:nvPr/>
            </p:nvSpPr>
            <p:spPr bwMode="auto">
              <a:xfrm>
                <a:off x="4656" y="2880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folHlink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folHlink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0">
                    <a:solidFill>
                      <a:schemeClr val="tx1"/>
                    </a:solidFill>
                    <a:latin typeface="Symbol" pitchFamily="18" charset="2"/>
                  </a:rPr>
                  <a:t>p</a:t>
                </a:r>
                <a:endParaRPr lang="en-US" altLang="en-US" sz="24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9711" name="Group 23"/>
            <p:cNvGrpSpPr>
              <a:grpSpLocks/>
            </p:cNvGrpSpPr>
            <p:nvPr/>
          </p:nvGrpSpPr>
          <p:grpSpPr bwMode="auto">
            <a:xfrm>
              <a:off x="5328" y="2832"/>
              <a:ext cx="336" cy="260"/>
              <a:chOff x="4656" y="2832"/>
              <a:chExt cx="336" cy="260"/>
            </a:xfrm>
          </p:grpSpPr>
          <p:sp>
            <p:nvSpPr>
              <p:cNvPr id="29723" name="Line 24"/>
              <p:cNvSpPr>
                <a:spLocks noChangeShapeType="1"/>
              </p:cNvSpPr>
              <p:nvPr/>
            </p:nvSpPr>
            <p:spPr bwMode="auto">
              <a:xfrm>
                <a:off x="4800" y="28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4" name="Text Box 25"/>
              <p:cNvSpPr txBox="1">
                <a:spLocks noChangeArrowheads="1"/>
              </p:cNvSpPr>
              <p:nvPr/>
            </p:nvSpPr>
            <p:spPr bwMode="auto">
              <a:xfrm>
                <a:off x="4656" y="2880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folHlink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folHlink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0">
                    <a:solidFill>
                      <a:schemeClr val="tx1"/>
                    </a:solidFill>
                    <a:latin typeface="Symbol" pitchFamily="18" charset="2"/>
                  </a:rPr>
                  <a:t>2p</a:t>
                </a:r>
                <a:endParaRPr lang="en-US" altLang="en-US" sz="24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9712" name="Group 26"/>
            <p:cNvGrpSpPr>
              <a:grpSpLocks/>
            </p:cNvGrpSpPr>
            <p:nvPr/>
          </p:nvGrpSpPr>
          <p:grpSpPr bwMode="auto">
            <a:xfrm>
              <a:off x="2976" y="2832"/>
              <a:ext cx="384" cy="260"/>
              <a:chOff x="3648" y="2832"/>
              <a:chExt cx="384" cy="260"/>
            </a:xfrm>
          </p:grpSpPr>
          <p:sp>
            <p:nvSpPr>
              <p:cNvPr id="29721" name="Line 27"/>
              <p:cNvSpPr>
                <a:spLocks noChangeShapeType="1"/>
              </p:cNvSpPr>
              <p:nvPr/>
            </p:nvSpPr>
            <p:spPr bwMode="auto">
              <a:xfrm>
                <a:off x="3840" y="2832"/>
                <a:ext cx="1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2" name="Text Box 28"/>
              <p:cNvSpPr txBox="1">
                <a:spLocks noChangeArrowheads="1"/>
              </p:cNvSpPr>
              <p:nvPr/>
            </p:nvSpPr>
            <p:spPr bwMode="auto">
              <a:xfrm>
                <a:off x="3648" y="2880"/>
                <a:ext cx="3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folHlink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folHlink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0">
                    <a:solidFill>
                      <a:schemeClr val="tx1"/>
                    </a:solidFill>
                    <a:latin typeface="Symbol" pitchFamily="18" charset="2"/>
                  </a:rPr>
                  <a:t>-2p</a:t>
                </a:r>
                <a:endParaRPr lang="en-US" altLang="en-US" sz="24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9713" name="Group 29"/>
            <p:cNvGrpSpPr>
              <a:grpSpLocks/>
            </p:cNvGrpSpPr>
            <p:nvPr/>
          </p:nvGrpSpPr>
          <p:grpSpPr bwMode="auto">
            <a:xfrm>
              <a:off x="3024" y="2448"/>
              <a:ext cx="2592" cy="432"/>
              <a:chOff x="3024" y="2448"/>
              <a:chExt cx="2592" cy="432"/>
            </a:xfrm>
          </p:grpSpPr>
          <p:sp>
            <p:nvSpPr>
              <p:cNvPr id="29714" name="Line 30"/>
              <p:cNvSpPr>
                <a:spLocks noChangeShapeType="1"/>
              </p:cNvSpPr>
              <p:nvPr/>
            </p:nvSpPr>
            <p:spPr bwMode="auto">
              <a:xfrm flipV="1">
                <a:off x="4032" y="2448"/>
                <a:ext cx="0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5" name="Line 31"/>
              <p:cNvSpPr>
                <a:spLocks noChangeShapeType="1"/>
              </p:cNvSpPr>
              <p:nvPr/>
            </p:nvSpPr>
            <p:spPr bwMode="auto">
              <a:xfrm>
                <a:off x="4032" y="244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6" name="Line 32"/>
              <p:cNvSpPr>
                <a:spLocks noChangeShapeType="1"/>
              </p:cNvSpPr>
              <p:nvPr/>
            </p:nvSpPr>
            <p:spPr bwMode="auto">
              <a:xfrm flipV="1">
                <a:off x="4608" y="2448"/>
                <a:ext cx="0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7" name="Line 33"/>
              <p:cNvSpPr>
                <a:spLocks noChangeShapeType="1"/>
              </p:cNvSpPr>
              <p:nvPr/>
            </p:nvSpPr>
            <p:spPr bwMode="auto">
              <a:xfrm>
                <a:off x="3024" y="2448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8" name="Line 34"/>
              <p:cNvSpPr>
                <a:spLocks noChangeShapeType="1"/>
              </p:cNvSpPr>
              <p:nvPr/>
            </p:nvSpPr>
            <p:spPr bwMode="auto">
              <a:xfrm flipV="1">
                <a:off x="3456" y="2448"/>
                <a:ext cx="0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9" name="Line 35"/>
              <p:cNvSpPr>
                <a:spLocks noChangeShapeType="1"/>
              </p:cNvSpPr>
              <p:nvPr/>
            </p:nvSpPr>
            <p:spPr bwMode="auto">
              <a:xfrm flipV="1">
                <a:off x="5184" y="2448"/>
                <a:ext cx="0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0" name="Line 36"/>
              <p:cNvSpPr>
                <a:spLocks noChangeShapeType="1"/>
              </p:cNvSpPr>
              <p:nvPr/>
            </p:nvSpPr>
            <p:spPr bwMode="auto">
              <a:xfrm>
                <a:off x="5184" y="2448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01" name="Text Box 37"/>
          <p:cNvSpPr txBox="1">
            <a:spLocks noChangeArrowheads="1"/>
          </p:cNvSpPr>
          <p:nvPr/>
        </p:nvSpPr>
        <p:spPr bwMode="auto">
          <a:xfrm>
            <a:off x="377825" y="1298993"/>
            <a:ext cx="85042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tx1"/>
                </a:solidFill>
              </a:rPr>
              <a:t>The compact trigonometric Fourier Series coefficients for the square-pulse periodic signal.</a:t>
            </a: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0" y="1005714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33921"/>
              </p:ext>
            </p:extLst>
          </p:nvPr>
        </p:nvGraphicFramePr>
        <p:xfrm>
          <a:off x="620713" y="5654675"/>
          <a:ext cx="731361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6880" imgH="431640" progId="Equation.3">
                  <p:embed/>
                </p:oleObj>
              </mc:Choice>
              <mc:Fallback>
                <p:oleObj name="Equation" r:id="rId4" imgW="2666880" imgH="431640" progId="Equation.3">
                  <p:embed/>
                  <p:pic>
                    <p:nvPicPr>
                      <p:cNvPr id="3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5654675"/>
                        <a:ext cx="7313612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018087" y="3996563"/>
            <a:ext cx="4076700" cy="165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folHlink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sz="2400" kern="0" dirty="0">
                <a:solidFill>
                  <a:srgbClr val="1C03D7"/>
                </a:solidFill>
              </a:rPr>
              <a:t>Fundamental frequency</a:t>
            </a:r>
          </a:p>
          <a:p>
            <a:pPr lvl="1" eaLnBrk="1" hangingPunct="1">
              <a:buFontTx/>
              <a:buNone/>
            </a:pPr>
            <a:r>
              <a:rPr lang="en-US" altLang="en-US" i="1" kern="0" dirty="0">
                <a:solidFill>
                  <a:schemeClr val="tx1"/>
                </a:solidFill>
              </a:rPr>
              <a:t>f</a:t>
            </a:r>
            <a:r>
              <a:rPr lang="en-US" altLang="en-US" kern="0" baseline="-25000" dirty="0">
                <a:solidFill>
                  <a:schemeClr val="tx1"/>
                </a:solidFill>
              </a:rPr>
              <a:t>0</a:t>
            </a:r>
            <a:r>
              <a:rPr lang="en-US" altLang="en-US" kern="0" dirty="0">
                <a:solidFill>
                  <a:schemeClr val="tx1"/>
                </a:solidFill>
              </a:rPr>
              <a:t> = 1/</a:t>
            </a:r>
            <a:r>
              <a:rPr lang="en-US" altLang="en-US" i="1" kern="0" dirty="0">
                <a:solidFill>
                  <a:schemeClr val="tx1"/>
                </a:solidFill>
              </a:rPr>
              <a:t>T</a:t>
            </a:r>
            <a:r>
              <a:rPr lang="en-US" altLang="en-US" kern="0" baseline="-25000" dirty="0">
                <a:solidFill>
                  <a:schemeClr val="tx1"/>
                </a:solidFill>
              </a:rPr>
              <a:t>0</a:t>
            </a:r>
            <a:r>
              <a:rPr lang="en-US" altLang="en-US" kern="0" dirty="0">
                <a:solidFill>
                  <a:schemeClr val="tx1"/>
                </a:solidFill>
              </a:rPr>
              <a:t> = 1/</a:t>
            </a:r>
            <a:r>
              <a:rPr lang="en-US" altLang="en-US" kern="0" dirty="0">
                <a:solidFill>
                  <a:schemeClr val="tx1"/>
                </a:solidFill>
                <a:latin typeface="Symbol" pitchFamily="18" charset="2"/>
              </a:rPr>
              <a:t>2p</a:t>
            </a:r>
            <a:r>
              <a:rPr lang="en-US" altLang="en-US" kern="0" dirty="0">
                <a:solidFill>
                  <a:schemeClr val="tx1"/>
                </a:solidFill>
              </a:rPr>
              <a:t> Hz</a:t>
            </a:r>
          </a:p>
          <a:p>
            <a:pPr lvl="1" eaLnBrk="1" hangingPunct="1">
              <a:buFontTx/>
              <a:buNone/>
            </a:pPr>
            <a:r>
              <a:rPr lang="en-US" altLang="en-US" i="1" kern="0" dirty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altLang="en-US" kern="0" baseline="-25000" dirty="0">
                <a:solidFill>
                  <a:schemeClr val="tx1"/>
                </a:solidFill>
              </a:rPr>
              <a:t>0</a:t>
            </a:r>
            <a:r>
              <a:rPr lang="en-US" altLang="en-US" kern="0" dirty="0">
                <a:solidFill>
                  <a:schemeClr val="tx1"/>
                </a:solidFill>
              </a:rPr>
              <a:t> = 2</a:t>
            </a:r>
            <a:r>
              <a:rPr lang="en-US" altLang="en-US" kern="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altLang="en-US" kern="0" dirty="0">
                <a:solidFill>
                  <a:schemeClr val="tx1"/>
                </a:solidFill>
              </a:rPr>
              <a:t>/</a:t>
            </a:r>
            <a:r>
              <a:rPr lang="en-US" altLang="en-US" i="1" kern="0" dirty="0">
                <a:solidFill>
                  <a:schemeClr val="tx1"/>
                </a:solidFill>
              </a:rPr>
              <a:t>T</a:t>
            </a:r>
            <a:r>
              <a:rPr lang="en-US" altLang="en-US" kern="0" baseline="-25000" dirty="0">
                <a:solidFill>
                  <a:schemeClr val="tx1"/>
                </a:solidFill>
              </a:rPr>
              <a:t>0</a:t>
            </a:r>
            <a:r>
              <a:rPr lang="en-US" altLang="en-US" kern="0" dirty="0">
                <a:solidFill>
                  <a:schemeClr val="tx1"/>
                </a:solidFill>
              </a:rPr>
              <a:t> = 1 rad/s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Example</a:t>
            </a:r>
          </a:p>
        </p:txBody>
      </p:sp>
      <p:sp>
        <p:nvSpPr>
          <p:cNvPr id="31747" name="Text Box 26"/>
          <p:cNvSpPr txBox="1">
            <a:spLocks noChangeArrowheads="1"/>
          </p:cNvSpPr>
          <p:nvPr/>
        </p:nvSpPr>
        <p:spPr bwMode="auto">
          <a:xfrm>
            <a:off x="187325" y="1014413"/>
            <a:ext cx="8816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tx1"/>
                </a:solidFill>
              </a:rPr>
              <a:t>Find the exponential Fourier Series and sketch the corresponding spectra for the impulse train shown below. From this result sketch the trigonometric spectrum and write the trigonometric Fourier Series.</a:t>
            </a:r>
          </a:p>
        </p:txBody>
      </p:sp>
      <p:sp>
        <p:nvSpPr>
          <p:cNvPr id="31748" name="Text Box 45"/>
          <p:cNvSpPr txBox="1">
            <a:spLocks noChangeArrowheads="1"/>
          </p:cNvSpPr>
          <p:nvPr/>
        </p:nvSpPr>
        <p:spPr bwMode="auto">
          <a:xfrm>
            <a:off x="339725" y="2746375"/>
            <a:ext cx="165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1C03D7"/>
                </a:solidFill>
              </a:rPr>
              <a:t>Solution</a:t>
            </a:r>
          </a:p>
        </p:txBody>
      </p:sp>
      <p:graphicFrame>
        <p:nvGraphicFramePr>
          <p:cNvPr id="31749" name="Object 46"/>
          <p:cNvGraphicFramePr>
            <a:graphicFrameLocks noGrp="1" noChangeAspect="1"/>
          </p:cNvGraphicFramePr>
          <p:nvPr>
            <p:ph idx="1"/>
          </p:nvPr>
        </p:nvGraphicFramePr>
        <p:xfrm>
          <a:off x="557213" y="3359150"/>
          <a:ext cx="4002087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900" imgH="1612900" progId="Equation.3">
                  <p:embed/>
                </p:oleObj>
              </mc:Choice>
              <mc:Fallback>
                <p:oleObj name="Equation" r:id="rId2" imgW="1866900" imgH="1612900" progId="Equation.3">
                  <p:embed/>
                  <p:pic>
                    <p:nvPicPr>
                      <p:cNvPr id="31749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3359150"/>
                        <a:ext cx="4002087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0" name="Group 1"/>
          <p:cNvGrpSpPr>
            <a:grpSpLocks/>
          </p:cNvGrpSpPr>
          <p:nvPr/>
        </p:nvGrpSpPr>
        <p:grpSpPr bwMode="auto">
          <a:xfrm>
            <a:off x="5800725" y="3138488"/>
            <a:ext cx="2619375" cy="1568450"/>
            <a:chOff x="5800725" y="3138157"/>
            <a:chExt cx="2619375" cy="1568450"/>
          </a:xfrm>
        </p:grpSpPr>
        <p:sp>
          <p:nvSpPr>
            <p:cNvPr id="31752" name="Line 27"/>
            <p:cNvSpPr>
              <a:spLocks noChangeShapeType="1"/>
            </p:cNvSpPr>
            <p:nvPr/>
          </p:nvSpPr>
          <p:spPr bwMode="auto">
            <a:xfrm>
              <a:off x="5880100" y="4354182"/>
              <a:ext cx="254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Line 28"/>
            <p:cNvSpPr>
              <a:spLocks noChangeShapeType="1"/>
            </p:cNvSpPr>
            <p:nvPr/>
          </p:nvSpPr>
          <p:spPr bwMode="auto">
            <a:xfrm>
              <a:off x="7048500" y="3693782"/>
              <a:ext cx="0" cy="96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Line 29"/>
            <p:cNvSpPr>
              <a:spLocks noChangeShapeType="1"/>
            </p:cNvSpPr>
            <p:nvPr/>
          </p:nvSpPr>
          <p:spPr bwMode="auto">
            <a:xfrm flipV="1">
              <a:off x="6083300" y="3896982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Line 30"/>
            <p:cNvSpPr>
              <a:spLocks noChangeShapeType="1"/>
            </p:cNvSpPr>
            <p:nvPr/>
          </p:nvSpPr>
          <p:spPr bwMode="auto">
            <a:xfrm flipV="1">
              <a:off x="6565900" y="3896982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Line 33"/>
            <p:cNvSpPr>
              <a:spLocks noChangeShapeType="1"/>
            </p:cNvSpPr>
            <p:nvPr/>
          </p:nvSpPr>
          <p:spPr bwMode="auto">
            <a:xfrm flipV="1">
              <a:off x="7048500" y="3896982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Line 35"/>
            <p:cNvSpPr>
              <a:spLocks noChangeShapeType="1"/>
            </p:cNvSpPr>
            <p:nvPr/>
          </p:nvSpPr>
          <p:spPr bwMode="auto">
            <a:xfrm flipV="1">
              <a:off x="7543800" y="3896982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Line 37"/>
            <p:cNvSpPr>
              <a:spLocks noChangeShapeType="1"/>
            </p:cNvSpPr>
            <p:nvPr/>
          </p:nvSpPr>
          <p:spPr bwMode="auto">
            <a:xfrm flipV="1">
              <a:off x="8026400" y="3896982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Text Box 41"/>
            <p:cNvSpPr txBox="1">
              <a:spLocks noChangeArrowheads="1"/>
            </p:cNvSpPr>
            <p:nvPr/>
          </p:nvSpPr>
          <p:spPr bwMode="auto">
            <a:xfrm>
              <a:off x="7832725" y="4339895"/>
              <a:ext cx="53498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2T</a:t>
              </a:r>
              <a:r>
                <a:rPr lang="en-US" altLang="en-US" sz="1800" b="0" baseline="-25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1760" name="Text Box 42"/>
            <p:cNvSpPr txBox="1">
              <a:spLocks noChangeArrowheads="1"/>
            </p:cNvSpPr>
            <p:nvPr/>
          </p:nvSpPr>
          <p:spPr bwMode="auto">
            <a:xfrm>
              <a:off x="7362825" y="4339895"/>
              <a:ext cx="40798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T</a:t>
              </a:r>
              <a:r>
                <a:rPr lang="en-US" altLang="en-US" sz="1800" b="0" baseline="-25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1761" name="Text Box 43"/>
            <p:cNvSpPr txBox="1">
              <a:spLocks noChangeArrowheads="1"/>
            </p:cNvSpPr>
            <p:nvPr/>
          </p:nvSpPr>
          <p:spPr bwMode="auto">
            <a:xfrm>
              <a:off x="6334125" y="4339895"/>
              <a:ext cx="48418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-T</a:t>
              </a:r>
              <a:r>
                <a:rPr lang="en-US" altLang="en-US" sz="1800" b="0" baseline="-25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1762" name="Text Box 44"/>
            <p:cNvSpPr txBox="1">
              <a:spLocks noChangeArrowheads="1"/>
            </p:cNvSpPr>
            <p:nvPr/>
          </p:nvSpPr>
          <p:spPr bwMode="auto">
            <a:xfrm>
              <a:off x="5800725" y="4339895"/>
              <a:ext cx="61118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-2T</a:t>
              </a:r>
              <a:r>
                <a:rPr lang="en-US" altLang="en-US" sz="1800" b="0" baseline="-25000">
                  <a:solidFill>
                    <a:schemeClr val="tx1"/>
                  </a:solidFill>
                </a:rPr>
                <a:t>0</a:t>
              </a:r>
            </a:p>
          </p:txBody>
        </p:sp>
        <p:graphicFrame>
          <p:nvGraphicFramePr>
            <p:cNvPr id="31763" name="Object 48"/>
            <p:cNvGraphicFramePr>
              <a:graphicFrameLocks noChangeAspect="1"/>
            </p:cNvGraphicFramePr>
            <p:nvPr/>
          </p:nvGraphicFramePr>
          <p:xfrm>
            <a:off x="6696075" y="3138157"/>
            <a:ext cx="815975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80835" imgH="241195" progId="Equation.3">
                    <p:embed/>
                  </p:oleObj>
                </mc:Choice>
                <mc:Fallback>
                  <p:oleObj name="Equation" r:id="rId4" imgW="380835" imgH="241195" progId="Equation.3">
                    <p:embed/>
                    <p:pic>
                      <p:nvPicPr>
                        <p:cNvPr id="31763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6075" y="3138157"/>
                          <a:ext cx="815975" cy="517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51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74750"/>
            <a:ext cx="8153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Let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schemeClr val="tx1"/>
                </a:solidFill>
              </a:rPr>
              <a:t> be a periodic signal with period </a:t>
            </a:r>
            <a:r>
              <a:rPr lang="en-US" sz="2400" i="1" dirty="0">
                <a:solidFill>
                  <a:schemeClr val="tx1"/>
                </a:solidFill>
              </a:rPr>
              <a:t>T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i="1" dirty="0">
                <a:solidFill>
                  <a:srgbClr val="1C03D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average power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P</a:t>
            </a:r>
            <a:r>
              <a:rPr lang="en-US" sz="2400" dirty="0">
                <a:solidFill>
                  <a:schemeClr val="tx1"/>
                </a:solidFill>
              </a:rPr>
              <a:t> of the signal is defined as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Expressing the signal as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    </a:t>
            </a:r>
          </a:p>
          <a:p>
            <a:pPr eaLnBrk="1" hangingPunct="1">
              <a:buFontTx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it is also</a:t>
            </a:r>
          </a:p>
        </p:txBody>
      </p:sp>
      <p:graphicFrame>
        <p:nvGraphicFramePr>
          <p:cNvPr id="33795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01900" y="3748088"/>
          <a:ext cx="4651375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3100" imgH="431800" progId="Equation.3">
                  <p:embed/>
                </p:oleObj>
              </mc:Choice>
              <mc:Fallback>
                <p:oleObj name="Equation" r:id="rId2" imgW="1943100" imgH="431800" progId="Equation.3">
                  <p:embed/>
                  <p:pic>
                    <p:nvPicPr>
                      <p:cNvPr id="337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3748088"/>
                        <a:ext cx="4651375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53025" y="5086350"/>
          <a:ext cx="321468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7893" imgH="431613" progId="Equation.3">
                  <p:embed/>
                </p:oleObj>
              </mc:Choice>
              <mc:Fallback>
                <p:oleObj name="Equation" r:id="rId4" imgW="1167893" imgH="431613" progId="Equation.3">
                  <p:embed/>
                  <p:pic>
                    <p:nvPicPr>
                      <p:cNvPr id="3379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5086350"/>
                        <a:ext cx="3214688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11"/>
          <p:cNvGraphicFramePr>
            <a:graphicFrameLocks noChangeAspect="1"/>
          </p:cNvGraphicFramePr>
          <p:nvPr/>
        </p:nvGraphicFramePr>
        <p:xfrm>
          <a:off x="436563" y="5037138"/>
          <a:ext cx="3487737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366" imgH="431613" progId="Equation.3">
                  <p:embed/>
                </p:oleObj>
              </mc:Choice>
              <mc:Fallback>
                <p:oleObj name="Equation" r:id="rId6" imgW="1231366" imgH="431613" progId="Equation.3">
                  <p:embed/>
                  <p:pic>
                    <p:nvPicPr>
                      <p:cNvPr id="3379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5037138"/>
                        <a:ext cx="3487737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12"/>
          <p:cNvSpPr>
            <a:spLocks noChangeArrowheads="1"/>
          </p:cNvSpPr>
          <p:nvPr/>
        </p:nvSpPr>
        <p:spPr bwMode="auto">
          <a:xfrm>
            <a:off x="114300" y="152400"/>
            <a:ext cx="8953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C03D7"/>
                </a:solidFill>
              </a:rPr>
              <a:t>Parseval’s Theorem</a:t>
            </a:r>
          </a:p>
        </p:txBody>
      </p:sp>
      <p:graphicFrame>
        <p:nvGraphicFramePr>
          <p:cNvPr id="33799" name="Object 8"/>
          <p:cNvGraphicFramePr>
            <a:graphicFrameLocks noChangeAspect="1"/>
          </p:cNvGraphicFramePr>
          <p:nvPr/>
        </p:nvGraphicFramePr>
        <p:xfrm>
          <a:off x="2563813" y="2146300"/>
          <a:ext cx="3252787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800" imgH="393700" progId="Equation.3">
                  <p:embed/>
                </p:oleObj>
              </mc:Choice>
              <mc:Fallback>
                <p:oleObj name="Equation" r:id="rId8" imgW="1193800" imgH="393700" progId="Equation.3">
                  <p:embed/>
                  <p:pic>
                    <p:nvPicPr>
                      <p:cNvPr id="3379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2146300"/>
                        <a:ext cx="3252787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12"/>
          <p:cNvSpPr>
            <a:spLocks noChangeArrowheads="1"/>
          </p:cNvSpPr>
          <p:nvPr/>
        </p:nvSpPr>
        <p:spPr bwMode="auto">
          <a:xfrm>
            <a:off x="114300" y="152400"/>
            <a:ext cx="8953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1C03D7"/>
                </a:solidFill>
              </a:rPr>
              <a:t>Numerical Calculation of Fourier Series</a:t>
            </a:r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08376691"/>
              </p:ext>
            </p:extLst>
          </p:nvPr>
        </p:nvGraphicFramePr>
        <p:xfrm>
          <a:off x="222250" y="1228725"/>
          <a:ext cx="61404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120" imgH="457200" progId="Equation.3">
                  <p:embed/>
                </p:oleObj>
              </mc:Choice>
              <mc:Fallback>
                <p:oleObj name="Equation" r:id="rId2" imgW="2616120" imgH="457200" progId="Equation.3">
                  <p:embed/>
                  <p:pic>
                    <p:nvPicPr>
                      <p:cNvPr id="3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1228725"/>
                        <a:ext cx="61404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2250" y="2323966"/>
                <a:ext cx="5679247" cy="12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𝑗𝑛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50" y="2323966"/>
                <a:ext cx="5679247" cy="12119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053" y="1228725"/>
            <a:ext cx="2579747" cy="1254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A9A76B-74DA-A228-2DC2-A14E2544506C}"/>
                  </a:ext>
                </a:extLst>
              </p:cNvPr>
              <p:cNvSpPr txBox="1"/>
              <p:nvPr/>
            </p:nvSpPr>
            <p:spPr>
              <a:xfrm>
                <a:off x="290879" y="3997136"/>
                <a:ext cx="5170838" cy="12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𝑗𝑛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A9A76B-74DA-A228-2DC2-A14E25445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79" y="3997136"/>
                <a:ext cx="5170838" cy="12119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D49885-5EA9-780F-01C8-F2D85C6E6FBC}"/>
                  </a:ext>
                </a:extLst>
              </p:cNvPr>
              <p:cNvSpPr txBox="1"/>
              <p:nvPr/>
            </p:nvSpPr>
            <p:spPr>
              <a:xfrm>
                <a:off x="290879" y="5517072"/>
                <a:ext cx="4497642" cy="12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𝑗𝑛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D49885-5EA9-780F-01C8-F2D85C6E6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79" y="5517072"/>
                <a:ext cx="4497642" cy="12119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56E4A0-BBCC-C17D-AE54-029C7D8096E0}"/>
                  </a:ext>
                </a:extLst>
              </p:cNvPr>
              <p:cNvSpPr/>
              <p:nvPr/>
            </p:nvSpPr>
            <p:spPr>
              <a:xfrm>
                <a:off x="6750235" y="4426771"/>
                <a:ext cx="19015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56E4A0-BBCC-C17D-AE54-029C7D809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235" y="4426771"/>
                <a:ext cx="19015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9D638B0-98B7-04EC-7146-D4B110140CFD}"/>
                  </a:ext>
                </a:extLst>
              </p:cNvPr>
              <p:cNvSpPr/>
              <p:nvPr/>
            </p:nvSpPr>
            <p:spPr>
              <a:xfrm>
                <a:off x="6750235" y="3203264"/>
                <a:ext cx="1493294" cy="971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9D638B0-98B7-04EC-7146-D4B110140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235" y="3203264"/>
                <a:ext cx="1493294" cy="9717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88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88900"/>
            <a:ext cx="7391400" cy="676275"/>
          </a:xfrm>
        </p:spPr>
        <p:txBody>
          <a:bodyPr/>
          <a:lstStyle/>
          <a:p>
            <a:pPr eaLnBrk="1" hangingPunct="1"/>
            <a:r>
              <a:rPr lang="en-US" altLang="en-US" sz="3600"/>
              <a:t>Signal Energy and Power</a:t>
            </a:r>
          </a:p>
        </p:txBody>
      </p:sp>
      <p:pic>
        <p:nvPicPr>
          <p:cNvPr id="6147" name="Picture 32" descr="La02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273175"/>
            <a:ext cx="73152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269875" y="1331913"/>
            <a:ext cx="2103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Energy Signal</a:t>
            </a:r>
          </a:p>
        </p:txBody>
      </p:sp>
      <p:sp>
        <p:nvSpPr>
          <p:cNvPr id="6150" name="TextBox 35"/>
          <p:cNvSpPr txBox="1">
            <a:spLocks noChangeArrowheads="1"/>
          </p:cNvSpPr>
          <p:nvPr/>
        </p:nvSpPr>
        <p:spPr bwMode="auto">
          <a:xfrm>
            <a:off x="269875" y="274320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Power Signal</a:t>
            </a:r>
          </a:p>
        </p:txBody>
      </p:sp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269875" y="4667250"/>
            <a:ext cx="1160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Energy</a:t>
            </a: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269875" y="5854700"/>
            <a:ext cx="1058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4760" y="4424214"/>
                <a:ext cx="3053593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760" y="4424214"/>
                <a:ext cx="3053593" cy="9296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98709" y="5693403"/>
                <a:ext cx="3505832" cy="890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709" y="5693403"/>
                <a:ext cx="3505832" cy="8901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0" y="76200"/>
            <a:ext cx="469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1C03D7"/>
                </a:solidFill>
                <a:latin typeface="+mj-lt"/>
                <a:cs typeface="Times New Roman" pitchFamily="18" charset="0"/>
              </a:rPr>
              <a:t>Signal Classification</a:t>
            </a: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152400" y="1462088"/>
            <a:ext cx="83820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   1. Continuous-time and discrete-time signals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   2. Analog and digital signals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   3. Periodic and aperiodic signals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   4. Energy and power signals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   5. Deterministic and probabilistic signals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   6. Causal and non-causal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   7. Even and Odd signals</a:t>
            </a:r>
            <a:endParaRPr lang="en-US" altLang="en-US" sz="2800" b="0" dirty="0">
              <a:solidFill>
                <a:schemeClr val="accent2"/>
              </a:solidFill>
            </a:endParaRPr>
          </a:p>
        </p:txBody>
      </p:sp>
      <p:sp>
        <p:nvSpPr>
          <p:cNvPr id="7172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La02F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873625"/>
            <a:ext cx="37941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5021263"/>
            <a:ext cx="4546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596900"/>
            <a:ext cx="31813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717800"/>
            <a:ext cx="329723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06400"/>
            <a:ext cx="5561013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667000"/>
            <a:ext cx="5449887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101600" y="2001838"/>
            <a:ext cx="229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</a:rPr>
              <a:t>Analog continuous</a:t>
            </a:r>
          </a:p>
        </p:txBody>
      </p:sp>
      <p:sp>
        <p:nvSpPr>
          <p:cNvPr id="8201" name="TextBox 17"/>
          <p:cNvSpPr txBox="1">
            <a:spLocks noChangeArrowheads="1"/>
          </p:cNvSpPr>
          <p:nvPr/>
        </p:nvSpPr>
        <p:spPr bwMode="auto">
          <a:xfrm>
            <a:off x="3213100" y="2020888"/>
            <a:ext cx="22113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</a:rPr>
              <a:t>Digital continuous</a:t>
            </a:r>
          </a:p>
        </p:txBody>
      </p:sp>
      <p:sp>
        <p:nvSpPr>
          <p:cNvPr id="8202" name="TextBox 18"/>
          <p:cNvSpPr txBox="1">
            <a:spLocks noChangeArrowheads="1"/>
          </p:cNvSpPr>
          <p:nvPr/>
        </p:nvSpPr>
        <p:spPr bwMode="auto">
          <a:xfrm>
            <a:off x="122238" y="4383088"/>
            <a:ext cx="199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</a:rPr>
              <a:t>Analog Discrete</a:t>
            </a:r>
          </a:p>
        </p:txBody>
      </p:sp>
      <p:sp>
        <p:nvSpPr>
          <p:cNvPr id="8203" name="TextBox 19"/>
          <p:cNvSpPr txBox="1">
            <a:spLocks noChangeArrowheads="1"/>
          </p:cNvSpPr>
          <p:nvPr/>
        </p:nvSpPr>
        <p:spPr bwMode="auto">
          <a:xfrm>
            <a:off x="3213100" y="4383088"/>
            <a:ext cx="191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</a:rPr>
              <a:t>Digital Discrete</a:t>
            </a:r>
          </a:p>
        </p:txBody>
      </p:sp>
      <p:sp>
        <p:nvSpPr>
          <p:cNvPr id="8204" name="TextBox 20"/>
          <p:cNvSpPr txBox="1">
            <a:spLocks noChangeArrowheads="1"/>
          </p:cNvSpPr>
          <p:nvPr/>
        </p:nvSpPr>
        <p:spPr bwMode="auto">
          <a:xfrm>
            <a:off x="92075" y="6046788"/>
            <a:ext cx="1668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</a:rPr>
              <a:t>Periodic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</a:rPr>
              <a:t>Deterministic</a:t>
            </a:r>
          </a:p>
        </p:txBody>
      </p:sp>
      <p:sp>
        <p:nvSpPr>
          <p:cNvPr id="8205" name="TextBox 21"/>
          <p:cNvSpPr txBox="1">
            <a:spLocks noChangeArrowheads="1"/>
          </p:cNvSpPr>
          <p:nvPr/>
        </p:nvSpPr>
        <p:spPr bwMode="auto">
          <a:xfrm>
            <a:off x="5300663" y="6440488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</a:rPr>
              <a:t>Aperiodic Probabilistic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81200" y="76200"/>
            <a:ext cx="5416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1C03D7"/>
                </a:solidFill>
                <a:latin typeface="+mj-lt"/>
                <a:cs typeface="Times New Roman" pitchFamily="18" charset="0"/>
              </a:rPr>
              <a:t>Useful Signal Operation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68300" y="1182688"/>
            <a:ext cx="254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tx1"/>
                </a:solidFill>
              </a:rPr>
              <a:t>Time Shifting</a:t>
            </a:r>
            <a:endParaRPr lang="en-US" altLang="en-US" sz="2800" b="0">
              <a:solidFill>
                <a:schemeClr val="accent2"/>
              </a:solidFill>
            </a:endParaRPr>
          </a:p>
        </p:txBody>
      </p:sp>
      <p:sp>
        <p:nvSpPr>
          <p:cNvPr id="9220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759200" y="1195388"/>
            <a:ext cx="254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tx1"/>
                </a:solidFill>
              </a:rPr>
              <a:t>Time Scaling</a:t>
            </a:r>
            <a:endParaRPr lang="en-US" altLang="en-US" sz="2800" b="0">
              <a:solidFill>
                <a:schemeClr val="accent2"/>
              </a:solidFill>
            </a:endParaRP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041525"/>
            <a:ext cx="25146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451600" y="1223963"/>
            <a:ext cx="254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tx1"/>
                </a:solidFill>
              </a:rPr>
              <a:t>Time Inversion</a:t>
            </a:r>
            <a:endParaRPr lang="en-US" altLang="en-US" sz="2800" b="0">
              <a:solidFill>
                <a:schemeClr val="accent2"/>
              </a:solidFill>
            </a:endParaRPr>
          </a:p>
        </p:txBody>
      </p: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066925"/>
            <a:ext cx="30638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936750"/>
            <a:ext cx="2522537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7894622" y="5920966"/>
            <a:ext cx="9053" cy="74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432895" y="6523038"/>
            <a:ext cx="10139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76835" y="6156639"/>
            <a:ext cx="435573" cy="198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82368" y="6478759"/>
            <a:ext cx="0" cy="95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5927" y="6485795"/>
            <a:ext cx="0" cy="95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840048" y="6365231"/>
            <a:ext cx="130646" cy="7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838289" y="6136631"/>
            <a:ext cx="130646" cy="7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97831" y="6567318"/>
            <a:ext cx="222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6683" y="6552532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13851" y="6230249"/>
            <a:ext cx="222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95992" y="602354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10580" y="6372268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65193" y="5689893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x(t)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65400" y="76200"/>
            <a:ext cx="336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1C03D7"/>
                </a:solidFill>
                <a:latin typeface="+mj-lt"/>
                <a:cs typeface="Times New Roman" pitchFamily="18" charset="0"/>
              </a:rPr>
              <a:t>Useful Signals</a:t>
            </a: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165100" y="1182688"/>
            <a:ext cx="334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tx1"/>
                </a:solidFill>
              </a:rPr>
              <a:t>Unit impulse Signal</a:t>
            </a:r>
            <a:endParaRPr lang="en-US" altLang="en-US" sz="2800" b="0">
              <a:solidFill>
                <a:schemeClr val="accent2"/>
              </a:solidFill>
            </a:endParaRPr>
          </a:p>
        </p:txBody>
      </p:sp>
      <p:sp>
        <p:nvSpPr>
          <p:cNvPr id="1024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908175"/>
            <a:ext cx="60579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287463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46275"/>
            <a:ext cx="28003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60364" y="5319920"/>
            <a:ext cx="441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</a:rPr>
              <a:t>Unit step function 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800" b="0" dirty="0">
                <a:solidFill>
                  <a:schemeClr val="tx1"/>
                </a:solidFill>
              </a:rPr>
              <a:t>(</a:t>
            </a:r>
            <a:r>
              <a:rPr lang="en-US" alt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 dirty="0">
                <a:solidFill>
                  <a:schemeClr val="tx1"/>
                </a:solidFill>
              </a:rPr>
              <a:t>)</a:t>
            </a:r>
            <a:endParaRPr lang="en-US" altLang="en-US" sz="2800" b="0" dirty="0">
              <a:solidFill>
                <a:schemeClr val="accent2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1" y="4273236"/>
            <a:ext cx="3951644" cy="47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03" y="4112370"/>
            <a:ext cx="3644648" cy="84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37" y="5193050"/>
            <a:ext cx="1976673" cy="139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26" y="5300723"/>
            <a:ext cx="2463674" cy="93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35428" y="5941761"/>
                <a:ext cx="2093330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428" y="5941761"/>
                <a:ext cx="2093330" cy="8206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E230A-CD15-491F-1D93-1A6AC5EF2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D1E1A51B-C7FE-44F2-1DF5-77D64ED08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9" y="185411"/>
            <a:ext cx="8985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C03D7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Vector Approximation</a:t>
            </a:r>
          </a:p>
        </p:txBody>
      </p:sp>
      <p:sp>
        <p:nvSpPr>
          <p:cNvPr id="11268" name="Line 10">
            <a:extLst>
              <a:ext uri="{FF2B5EF4-FFF2-40B4-BE49-F238E27FC236}">
                <a16:creationId xmlns:a16="http://schemas.microsoft.com/office/drawing/2014/main" id="{BEE5BD06-05B0-706E-5736-9847562BD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9" name="TextBox 1">
            <a:extLst>
              <a:ext uri="{FF2B5EF4-FFF2-40B4-BE49-F238E27FC236}">
                <a16:creationId xmlns:a16="http://schemas.microsoft.com/office/drawing/2014/main" id="{D440A67F-4FD7-1348-3561-7E8204732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407463"/>
            <a:ext cx="861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 approximate vector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using another vector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then we need to choose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that will minimize the error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000000"/>
                </a:solidFill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6D77C11B-4081-C8CB-6790-B54CD2A2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9" y="6298584"/>
            <a:ext cx="8128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03D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Remember: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Dot product: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 = ||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||.||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|| cos </a:t>
            </a:r>
            <a:r>
              <a:rPr kumimoji="0" lang="el-G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θ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9" descr="La02F13">
            <a:extLst>
              <a:ext uri="{FF2B5EF4-FFF2-40B4-BE49-F238E27FC236}">
                <a16:creationId xmlns:a16="http://schemas.microsoft.com/office/drawing/2014/main" id="{04E086F3-E3A4-8D82-F2A9-30C41D469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83" y="2489200"/>
            <a:ext cx="26431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3EA279-3C43-C087-B715-A5EBF18D6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28" y="3269206"/>
            <a:ext cx="4980864" cy="88399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509A578-2195-35BE-CABC-4599B74F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2509">
            <a:off x="6744969" y="3699349"/>
            <a:ext cx="205827" cy="2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5A1E129-A5F7-F979-3DBE-C7D2299C39AE}"/>
              </a:ext>
            </a:extLst>
          </p:cNvPr>
          <p:cNvSpPr/>
          <p:nvPr/>
        </p:nvSpPr>
        <p:spPr>
          <a:xfrm>
            <a:off x="6593840" y="3784600"/>
            <a:ext cx="85396" cy="167640"/>
          </a:xfrm>
          <a:custGeom>
            <a:avLst/>
            <a:gdLst>
              <a:gd name="connsiteX0" fmla="*/ 0 w 85396"/>
              <a:gd name="connsiteY0" fmla="*/ 0 h 167640"/>
              <a:gd name="connsiteX1" fmla="*/ 81280 w 85396"/>
              <a:gd name="connsiteY1" fmla="*/ 50800 h 167640"/>
              <a:gd name="connsiteX2" fmla="*/ 66040 w 85396"/>
              <a:gd name="connsiteY2" fmla="*/ 16764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396" h="167640">
                <a:moveTo>
                  <a:pt x="0" y="0"/>
                </a:moveTo>
                <a:cubicBezTo>
                  <a:pt x="35136" y="11430"/>
                  <a:pt x="70273" y="22860"/>
                  <a:pt x="81280" y="50800"/>
                </a:cubicBezTo>
                <a:cubicBezTo>
                  <a:pt x="92287" y="78740"/>
                  <a:pt x="79163" y="123190"/>
                  <a:pt x="66040" y="16764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3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Rectangle 3"/>
          <p:cNvSpPr>
            <a:spLocks noChangeArrowheads="1"/>
          </p:cNvSpPr>
          <p:nvPr/>
        </p:nvSpPr>
        <p:spPr bwMode="auto">
          <a:xfrm>
            <a:off x="384175" y="1552575"/>
            <a:ext cx="2991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c</a:t>
            </a:r>
            <a:r>
              <a:rPr lang="en-US" altLang="en-US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altLang="en-US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298" name="Picture 13" descr="La02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30" y="1416050"/>
            <a:ext cx="42227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Box 4"/>
          <p:cNvSpPr txBox="1">
            <a:spLocks noChangeArrowheads="1"/>
          </p:cNvSpPr>
          <p:nvPr/>
        </p:nvSpPr>
        <p:spPr bwMode="auto">
          <a:xfrm>
            <a:off x="5916930" y="1184275"/>
            <a:ext cx="506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1800" b="0">
                <a:solidFill>
                  <a:schemeClr val="tx1"/>
                </a:solidFill>
              </a:rPr>
              <a:t>(</a:t>
            </a:r>
            <a:r>
              <a:rPr lang="en-US" altLang="en-US" sz="18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1800" b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FB6E0FCC-9D9E-A909-4DEC-954A22D57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9" y="185411"/>
            <a:ext cx="8985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1C03D7"/>
                </a:solidFill>
                <a:latin typeface="+mj-lt"/>
                <a:cs typeface="Times New Roman" pitchFamily="18" charset="0"/>
              </a:rPr>
              <a:t>Signal Approximation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BCEF3-AA9B-9C4E-34BB-FE8A811AC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45" y="2857440"/>
            <a:ext cx="6328196" cy="1268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EB0388-E6C4-E6F9-27C4-F17496C0C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06" y="4414383"/>
            <a:ext cx="2920237" cy="1012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3707</TotalTime>
  <Words>956</Words>
  <Application>Microsoft Office PowerPoint</Application>
  <PresentationFormat>On-screen Show (4:3)</PresentationFormat>
  <Paragraphs>197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Comic Sans MS</vt:lpstr>
      <vt:lpstr>Symbol</vt:lpstr>
      <vt:lpstr>Times New Roman</vt:lpstr>
      <vt:lpstr>Crayons</vt:lpstr>
      <vt:lpstr>Equation</vt:lpstr>
      <vt:lpstr>PowerPoint Presentation</vt:lpstr>
      <vt:lpstr>Outline</vt:lpstr>
      <vt:lpstr>Signal Energy and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Trigonometric Fourier Series</vt:lpstr>
      <vt:lpstr>PowerPoint Presentation</vt:lpstr>
      <vt:lpstr>PowerPoint Presentation</vt:lpstr>
      <vt:lpstr>PowerPoint Presentation</vt:lpstr>
      <vt:lpstr>PowerPoint Presentation</vt:lpstr>
      <vt:lpstr>Line Spectra</vt:lpstr>
      <vt:lpstr>PowerPoint Presentation</vt:lpstr>
      <vt:lpstr>Example</vt:lpstr>
      <vt:lpstr>PowerPoint Presentation</vt:lpstr>
      <vt:lpstr>PowerPoint Presentation</vt:lpstr>
      <vt:lpstr>Example</vt:lpstr>
      <vt:lpstr>Example</vt:lpstr>
      <vt:lpstr>PowerPoint Presentation</vt:lpstr>
      <vt:lpstr>PowerPoint Presentation</vt:lpstr>
    </vt:vector>
  </TitlesOfParts>
  <Company>UAE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 360: Signals and Systems</dc:title>
  <dc:creator>Valued Person</dc:creator>
  <cp:lastModifiedBy>Mohamed Bingabr</cp:lastModifiedBy>
  <cp:revision>210</cp:revision>
  <dcterms:created xsi:type="dcterms:W3CDTF">2004-08-21T10:04:46Z</dcterms:created>
  <dcterms:modified xsi:type="dcterms:W3CDTF">2025-01-21T19:22:38Z</dcterms:modified>
</cp:coreProperties>
</file>