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3" r:id="rId4"/>
    <p:sldId id="320" r:id="rId5"/>
    <p:sldId id="265" r:id="rId6"/>
    <p:sldId id="266" r:id="rId7"/>
    <p:sldId id="267" r:id="rId8"/>
    <p:sldId id="268" r:id="rId9"/>
    <p:sldId id="271" r:id="rId10"/>
    <p:sldId id="290" r:id="rId11"/>
    <p:sldId id="291" r:id="rId12"/>
    <p:sldId id="275" r:id="rId13"/>
    <p:sldId id="276" r:id="rId14"/>
    <p:sldId id="277" r:id="rId15"/>
    <p:sldId id="292" r:id="rId16"/>
    <p:sldId id="344" r:id="rId17"/>
    <p:sldId id="281" r:id="rId18"/>
    <p:sldId id="286" r:id="rId19"/>
    <p:sldId id="287" r:id="rId20"/>
    <p:sldId id="280" r:id="rId21"/>
    <p:sldId id="289" r:id="rId22"/>
    <p:sldId id="321" r:id="rId23"/>
    <p:sldId id="308" r:id="rId24"/>
    <p:sldId id="322" r:id="rId25"/>
    <p:sldId id="314" r:id="rId26"/>
    <p:sldId id="325" r:id="rId27"/>
    <p:sldId id="326" r:id="rId28"/>
    <p:sldId id="327" r:id="rId29"/>
    <p:sldId id="343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40" r:id="rId39"/>
    <p:sldId id="339" r:id="rId40"/>
  </p:sldIdLst>
  <p:sldSz cx="9144000" cy="6858000" type="screen4x3"/>
  <p:notesSz cx="9236075" cy="6950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CC0000"/>
    <a:srgbClr val="FF0000"/>
    <a:srgbClr val="FBFDA1"/>
    <a:srgbClr val="84F874"/>
    <a:srgbClr val="55A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88ADE-9BF5-40C1-84C5-4B6399DF000C}" v="50" dt="2025-01-23T02:09:02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73" autoAdjust="0"/>
  </p:normalViewPr>
  <p:slideViewPr>
    <p:cSldViewPr>
      <p:cViewPr varScale="1">
        <p:scale>
          <a:sx n="89" d="100"/>
          <a:sy n="89" d="100"/>
        </p:scale>
        <p:origin x="1125" y="5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Bingabr" userId="00864009-1172-4536-93d5-4dbe32f81f3e" providerId="ADAL" clId="{2E7642F4-32E7-4D68-9C6E-8946B60A819B}"/>
    <pc:docChg chg="delSld modNotesMaster modHandout">
      <pc:chgData name="Mohamed Bingabr" userId="00864009-1172-4536-93d5-4dbe32f81f3e" providerId="ADAL" clId="{2E7642F4-32E7-4D68-9C6E-8946B60A819B}" dt="2024-01-30T16:58:02.298" v="2"/>
      <pc:docMkLst>
        <pc:docMk/>
      </pc:docMkLst>
      <pc:sldChg chg="del">
        <pc:chgData name="Mohamed Bingabr" userId="00864009-1172-4536-93d5-4dbe32f81f3e" providerId="ADAL" clId="{2E7642F4-32E7-4D68-9C6E-8946B60A819B}" dt="2024-01-25T14:35:34.341" v="0" actId="2696"/>
        <pc:sldMkLst>
          <pc:docMk/>
          <pc:sldMk cId="0" sldId="283"/>
        </pc:sldMkLst>
      </pc:sldChg>
    </pc:docChg>
  </pc:docChgLst>
  <pc:docChgLst>
    <pc:chgData name="Mohamed Bingabr" userId="00864009-1172-4536-93d5-4dbe32f81f3e" providerId="ADAL" clId="{12288ADE-9BF5-40C1-84C5-4B6399DF000C}"/>
    <pc:docChg chg="undo redo custSel addSld delSld modSld">
      <pc:chgData name="Mohamed Bingabr" userId="00864009-1172-4536-93d5-4dbe32f81f3e" providerId="ADAL" clId="{12288ADE-9BF5-40C1-84C5-4B6399DF000C}" dt="2025-01-28T02:55:04.957" v="220" actId="1076"/>
      <pc:docMkLst>
        <pc:docMk/>
      </pc:docMkLst>
      <pc:sldChg chg="modSp mod">
        <pc:chgData name="Mohamed Bingabr" userId="00864009-1172-4536-93d5-4dbe32f81f3e" providerId="ADAL" clId="{12288ADE-9BF5-40C1-84C5-4B6399DF000C}" dt="2024-01-18T18:33:03.504" v="10" actId="6549"/>
        <pc:sldMkLst>
          <pc:docMk/>
          <pc:sldMk cId="0" sldId="256"/>
        </pc:sldMkLst>
      </pc:sldChg>
      <pc:sldChg chg="delSp modSp add del mod">
        <pc:chgData name="Mohamed Bingabr" userId="00864009-1172-4536-93d5-4dbe32f81f3e" providerId="ADAL" clId="{12288ADE-9BF5-40C1-84C5-4B6399DF000C}" dt="2025-01-23T02:06:14.075" v="173" actId="2696"/>
        <pc:sldMkLst>
          <pc:docMk/>
          <pc:sldMk cId="0" sldId="285"/>
        </pc:sldMkLst>
      </pc:sldChg>
      <pc:sldChg chg="addSp delSp modSp mod">
        <pc:chgData name="Mohamed Bingabr" userId="00864009-1172-4536-93d5-4dbe32f81f3e" providerId="ADAL" clId="{12288ADE-9BF5-40C1-84C5-4B6399DF000C}" dt="2025-01-23T02:09:02.223" v="207" actId="1036"/>
        <pc:sldMkLst>
          <pc:docMk/>
          <pc:sldMk cId="0" sldId="286"/>
        </pc:sldMkLst>
        <pc:spChg chg="add mod">
          <ac:chgData name="Mohamed Bingabr" userId="00864009-1172-4536-93d5-4dbe32f81f3e" providerId="ADAL" clId="{12288ADE-9BF5-40C1-84C5-4B6399DF000C}" dt="2025-01-23T02:03:28.847" v="131" actId="1076"/>
          <ac:spMkLst>
            <pc:docMk/>
            <pc:sldMk cId="0" sldId="286"/>
            <ac:spMk id="2" creationId="{D8070D77-C803-7739-CFC2-C6136CE5D517}"/>
          </ac:spMkLst>
        </pc:spChg>
        <pc:spChg chg="add mod">
          <ac:chgData name="Mohamed Bingabr" userId="00864009-1172-4536-93d5-4dbe32f81f3e" providerId="ADAL" clId="{12288ADE-9BF5-40C1-84C5-4B6399DF000C}" dt="2025-01-23T02:06:49.120" v="194" actId="14100"/>
          <ac:spMkLst>
            <pc:docMk/>
            <pc:sldMk cId="0" sldId="286"/>
            <ac:spMk id="8" creationId="{B2A60D45-6679-EA11-316D-349CB2A56718}"/>
          </ac:spMkLst>
        </pc:spChg>
        <pc:spChg chg="add del mod">
          <ac:chgData name="Mohamed Bingabr" userId="00864009-1172-4536-93d5-4dbe32f81f3e" providerId="ADAL" clId="{12288ADE-9BF5-40C1-84C5-4B6399DF000C}" dt="2025-01-23T02:06:18.729" v="184" actId="1076"/>
          <ac:spMkLst>
            <pc:docMk/>
            <pc:sldMk cId="0" sldId="286"/>
            <ac:spMk id="20488" creationId="{00000000-0000-0000-0000-000000000000}"/>
          </ac:spMkLst>
        </pc:spChg>
        <pc:spChg chg="mod">
          <ac:chgData name="Mohamed Bingabr" userId="00864009-1172-4536-93d5-4dbe32f81f3e" providerId="ADAL" clId="{12288ADE-9BF5-40C1-84C5-4B6399DF000C}" dt="2025-01-23T02:09:02.223" v="207" actId="1036"/>
          <ac:spMkLst>
            <pc:docMk/>
            <pc:sldMk cId="0" sldId="286"/>
            <ac:spMk id="20490" creationId="{00000000-0000-0000-0000-000000000000}"/>
          </ac:spMkLst>
        </pc:spChg>
        <pc:spChg chg="mod">
          <ac:chgData name="Mohamed Bingabr" userId="00864009-1172-4536-93d5-4dbe32f81f3e" providerId="ADAL" clId="{12288ADE-9BF5-40C1-84C5-4B6399DF000C}" dt="2025-01-23T02:08:40.728" v="195" actId="255"/>
          <ac:spMkLst>
            <pc:docMk/>
            <pc:sldMk cId="0" sldId="286"/>
            <ac:spMk id="35846" creationId="{00000000-0000-0000-0000-000000000000}"/>
          </ac:spMkLst>
        </pc:spChg>
        <pc:graphicFrameChg chg="add mod">
          <ac:chgData name="Mohamed Bingabr" userId="00864009-1172-4536-93d5-4dbe32f81f3e" providerId="ADAL" clId="{12288ADE-9BF5-40C1-84C5-4B6399DF000C}" dt="2025-01-23T02:03:28.847" v="131" actId="1076"/>
          <ac:graphicFrameMkLst>
            <pc:docMk/>
            <pc:sldMk cId="0" sldId="286"/>
            <ac:graphicFrameMk id="3" creationId="{BE6AD30D-48D3-B681-B1AB-4E602EEF4D8D}"/>
          </ac:graphicFrameMkLst>
        </pc:graphicFrameChg>
        <pc:graphicFrameChg chg="add mod">
          <ac:chgData name="Mohamed Bingabr" userId="00864009-1172-4536-93d5-4dbe32f81f3e" providerId="ADAL" clId="{12288ADE-9BF5-40C1-84C5-4B6399DF000C}" dt="2025-01-23T02:03:28.847" v="131" actId="1076"/>
          <ac:graphicFrameMkLst>
            <pc:docMk/>
            <pc:sldMk cId="0" sldId="286"/>
            <ac:graphicFrameMk id="4" creationId="{EC056787-2172-DACD-E154-A40D3CC16D5F}"/>
          </ac:graphicFrameMkLst>
        </pc:graphicFrameChg>
        <pc:graphicFrameChg chg="mod">
          <ac:chgData name="Mohamed Bingabr" userId="00864009-1172-4536-93d5-4dbe32f81f3e" providerId="ADAL" clId="{12288ADE-9BF5-40C1-84C5-4B6399DF000C}" dt="2025-01-23T02:08:48.307" v="200" actId="1036"/>
          <ac:graphicFrameMkLst>
            <pc:docMk/>
            <pc:sldMk cId="0" sldId="286"/>
            <ac:graphicFrameMk id="20487" creationId="{00000000-0000-0000-0000-000000000000}"/>
          </ac:graphicFrameMkLst>
        </pc:graphicFrameChg>
        <pc:graphicFrameChg chg="mod">
          <ac:chgData name="Mohamed Bingabr" userId="00864009-1172-4536-93d5-4dbe32f81f3e" providerId="ADAL" clId="{12288ADE-9BF5-40C1-84C5-4B6399DF000C}" dt="2025-01-23T02:08:48.307" v="200" actId="1036"/>
          <ac:graphicFrameMkLst>
            <pc:docMk/>
            <pc:sldMk cId="0" sldId="286"/>
            <ac:graphicFrameMk id="20489" creationId="{00000000-0000-0000-0000-000000000000}"/>
          </ac:graphicFrameMkLst>
        </pc:graphicFrameChg>
      </pc:sldChg>
      <pc:sldChg chg="del">
        <pc:chgData name="Mohamed Bingabr" userId="00864009-1172-4536-93d5-4dbe32f81f3e" providerId="ADAL" clId="{12288ADE-9BF5-40C1-84C5-4B6399DF000C}" dt="2025-01-23T02:11:03.581" v="208" actId="2696"/>
        <pc:sldMkLst>
          <pc:docMk/>
          <pc:sldMk cId="0" sldId="309"/>
        </pc:sldMkLst>
      </pc:sldChg>
      <pc:sldChg chg="addSp delSp modSp mod">
        <pc:chgData name="Mohamed Bingabr" userId="00864009-1172-4536-93d5-4dbe32f81f3e" providerId="ADAL" clId="{12288ADE-9BF5-40C1-84C5-4B6399DF000C}" dt="2024-01-30T02:57:52.604" v="29" actId="1076"/>
        <pc:sldMkLst>
          <pc:docMk/>
          <pc:sldMk cId="0" sldId="321"/>
        </pc:sldMkLst>
      </pc:sldChg>
      <pc:sldChg chg="del">
        <pc:chgData name="Mohamed Bingabr" userId="00864009-1172-4536-93d5-4dbe32f81f3e" providerId="ADAL" clId="{12288ADE-9BF5-40C1-84C5-4B6399DF000C}" dt="2025-01-23T02:11:39.331" v="209" actId="2696"/>
        <pc:sldMkLst>
          <pc:docMk/>
          <pc:sldMk cId="0" sldId="324"/>
        </pc:sldMkLst>
      </pc:sldChg>
      <pc:sldChg chg="addSp modSp mod">
        <pc:chgData name="Mohamed Bingabr" userId="00864009-1172-4536-93d5-4dbe32f81f3e" providerId="ADAL" clId="{12288ADE-9BF5-40C1-84C5-4B6399DF000C}" dt="2025-01-28T02:55:04.957" v="220" actId="1076"/>
        <pc:sldMkLst>
          <pc:docMk/>
          <pc:sldMk cId="1788907400" sldId="326"/>
        </pc:sldMkLst>
        <pc:picChg chg="mod">
          <ac:chgData name="Mohamed Bingabr" userId="00864009-1172-4536-93d5-4dbe32f81f3e" providerId="ADAL" clId="{12288ADE-9BF5-40C1-84C5-4B6399DF000C}" dt="2025-01-28T02:55:04.957" v="220" actId="1076"/>
          <ac:picMkLst>
            <pc:docMk/>
            <pc:sldMk cId="1788907400" sldId="326"/>
            <ac:picMk id="4" creationId="{21FB4330-D404-4D1F-01DB-86DA2AA14205}"/>
          </ac:picMkLst>
        </pc:picChg>
        <pc:picChg chg="add mod">
          <ac:chgData name="Mohamed Bingabr" userId="00864009-1172-4536-93d5-4dbe32f81f3e" providerId="ADAL" clId="{12288ADE-9BF5-40C1-84C5-4B6399DF000C}" dt="2025-01-28T02:54:58.178" v="219" actId="1037"/>
          <ac:picMkLst>
            <pc:docMk/>
            <pc:sldMk cId="1788907400" sldId="326"/>
            <ac:picMk id="5" creationId="{9B860002-887F-0128-049E-401B8A52CA5A}"/>
          </ac:picMkLst>
        </pc:picChg>
      </pc:sldChg>
      <pc:sldChg chg="modSp mod">
        <pc:chgData name="Mohamed Bingabr" userId="00864009-1172-4536-93d5-4dbe32f81f3e" providerId="ADAL" clId="{12288ADE-9BF5-40C1-84C5-4B6399DF000C}" dt="2024-02-16T03:57:32.810" v="125" actId="1036"/>
        <pc:sldMkLst>
          <pc:docMk/>
          <pc:sldMk cId="2811540674" sldId="339"/>
        </pc:sldMkLst>
      </pc:sldChg>
      <pc:sldChg chg="modSp mod">
        <pc:chgData name="Mohamed Bingabr" userId="00864009-1172-4536-93d5-4dbe32f81f3e" providerId="ADAL" clId="{12288ADE-9BF5-40C1-84C5-4B6399DF000C}" dt="2024-02-01T20:47:09.898" v="65" actId="1036"/>
        <pc:sldMkLst>
          <pc:docMk/>
          <pc:sldMk cId="656072674" sldId="340"/>
        </pc:sldMkLst>
      </pc:sldChg>
      <pc:sldChg chg="del">
        <pc:chgData name="Mohamed Bingabr" userId="00864009-1172-4536-93d5-4dbe32f81f3e" providerId="ADAL" clId="{12288ADE-9BF5-40C1-84C5-4B6399DF000C}" dt="2024-01-31T22:57:22.599" v="50" actId="2696"/>
        <pc:sldMkLst>
          <pc:docMk/>
          <pc:sldMk cId="558149030" sldId="341"/>
        </pc:sldMkLst>
      </pc:sldChg>
      <pc:sldChg chg="del">
        <pc:chgData name="Mohamed Bingabr" userId="00864009-1172-4536-93d5-4dbe32f81f3e" providerId="ADAL" clId="{12288ADE-9BF5-40C1-84C5-4B6399DF000C}" dt="2025-01-23T02:11:56.701" v="210" actId="2696"/>
        <pc:sldMkLst>
          <pc:docMk/>
          <pc:sldMk cId="1505233920" sldId="342"/>
        </pc:sldMkLst>
      </pc:sldChg>
      <pc:sldChg chg="modSp mod">
        <pc:chgData name="Mohamed Bingabr" userId="00864009-1172-4536-93d5-4dbe32f81f3e" providerId="ADAL" clId="{12288ADE-9BF5-40C1-84C5-4B6399DF000C}" dt="2024-01-30T18:53:24.586" v="32" actId="167"/>
        <pc:sldMkLst>
          <pc:docMk/>
          <pc:sldMk cId="1320965706" sldId="343"/>
        </pc:sldMkLst>
      </pc:sldChg>
    </pc:docChg>
  </pc:docChgLst>
  <pc:docChgLst>
    <pc:chgData name="Mohamed Bingabr" userId="00864009-1172-4536-93d5-4dbe32f81f3e" providerId="ADAL" clId="{3F8812B9-23C0-4470-9B00-CD0D35032ECB}"/>
    <pc:docChg chg="undo custSel modSld sldOrd">
      <pc:chgData name="Mohamed Bingabr" userId="00864009-1172-4536-93d5-4dbe32f81f3e" providerId="ADAL" clId="{3F8812B9-23C0-4470-9B00-CD0D35032ECB}" dt="2024-01-25T15:57:11.357" v="27"/>
      <pc:docMkLst>
        <pc:docMk/>
      </pc:docMkLst>
      <pc:sldChg chg="modSp">
        <pc:chgData name="Mohamed Bingabr" userId="00864009-1172-4536-93d5-4dbe32f81f3e" providerId="ADAL" clId="{3F8812B9-23C0-4470-9B00-CD0D35032ECB}" dt="2024-01-25T15:55:01.651" v="25" actId="20578"/>
        <pc:sldMkLst>
          <pc:docMk/>
          <pc:sldMk cId="0" sldId="257"/>
        </pc:sldMkLst>
      </pc:sldChg>
      <pc:sldChg chg="addSp delSp mod">
        <pc:chgData name="Mohamed Bingabr" userId="00864009-1172-4536-93d5-4dbe32f81f3e" providerId="ADAL" clId="{3F8812B9-23C0-4470-9B00-CD0D35032ECB}" dt="2024-01-25T15:51:32.745" v="20" actId="478"/>
        <pc:sldMkLst>
          <pc:docMk/>
          <pc:sldMk cId="0" sldId="287"/>
        </pc:sldMkLst>
      </pc:sldChg>
      <pc:sldChg chg="ord">
        <pc:chgData name="Mohamed Bingabr" userId="00864009-1172-4536-93d5-4dbe32f81f3e" providerId="ADAL" clId="{3F8812B9-23C0-4470-9B00-CD0D35032ECB}" dt="2024-01-25T15:54:41.158" v="22"/>
        <pc:sldMkLst>
          <pc:docMk/>
          <pc:sldMk cId="0" sldId="309"/>
        </pc:sldMkLst>
      </pc:sldChg>
      <pc:sldChg chg="ord">
        <pc:chgData name="Mohamed Bingabr" userId="00864009-1172-4536-93d5-4dbe32f81f3e" providerId="ADAL" clId="{3F8812B9-23C0-4470-9B00-CD0D35032ECB}" dt="2024-01-25T15:54:46.038" v="24"/>
        <pc:sldMkLst>
          <pc:docMk/>
          <pc:sldMk cId="0" sldId="324"/>
        </pc:sldMkLst>
      </pc:sldChg>
      <pc:sldChg chg="ord">
        <pc:chgData name="Mohamed Bingabr" userId="00864009-1172-4536-93d5-4dbe32f81f3e" providerId="ADAL" clId="{3F8812B9-23C0-4470-9B00-CD0D35032ECB}" dt="2024-01-25T15:57:11.357" v="27"/>
        <pc:sldMkLst>
          <pc:docMk/>
          <pc:sldMk cId="1505233920" sldId="342"/>
        </pc:sldMkLst>
      </pc:sldChg>
      <pc:sldChg chg="addSp delSp modSp mod ord">
        <pc:chgData name="Mohamed Bingabr" userId="00864009-1172-4536-93d5-4dbe32f81f3e" providerId="ADAL" clId="{3F8812B9-23C0-4470-9B00-CD0D35032ECB}" dt="2024-01-25T15:50:57.618" v="16"/>
        <pc:sldMkLst>
          <pc:docMk/>
          <pc:sldMk cId="811516601" sldId="3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7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77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90B79-741E-4328-97DD-E2B03ECFFC35}" type="datetimeFigureOut">
              <a:rPr lang="en-US"/>
              <a:pPr>
                <a:defRPr/>
              </a:pPr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147"/>
            <a:ext cx="4002299" cy="3477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01147"/>
            <a:ext cx="4002299" cy="34774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91B3D7-316B-4CF9-BE8E-83190EDEB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35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48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48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8D868-49DF-4137-B088-2DFB28C126A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4350" y="868363"/>
            <a:ext cx="31273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487"/>
            <a:ext cx="7388860" cy="27368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148"/>
            <a:ext cx="4002299" cy="348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01148"/>
            <a:ext cx="4002299" cy="348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32FB7-69C0-4B89-BAE6-27F9B11C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32FB7-69C0-4B89-BAE6-27F9B11CCC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6C53-6417-4CFD-B0A4-6D49624F6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5C749-9CFF-4076-A3DF-60F2263A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0659-6328-43EF-95B4-40E07C514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3C05-17FC-4BDE-B441-D8EC64FDC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17D1-2F0B-4F75-9952-2A060FB3F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07683-7346-48A5-AF81-006733F72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E649-2AB3-4F79-ACE0-70227137F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5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FE87E-9987-4B05-90A5-38F3B4A80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4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7314A-E3F3-4D1C-AB20-A61B451E6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1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2C72-5FEC-400A-A519-62A29794E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3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C4CB5-0E18-475E-AD06-393311000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7913E79-DEAB-446B-A15A-2AC16BBBA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5.wmf"/><Relationship Id="rId7" Type="http://schemas.openxmlformats.org/officeDocument/2006/relationships/oleObject" Target="../embeddings/oleObject27.bin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1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10.png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8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1.png"/><Relationship Id="rId4" Type="http://schemas.openxmlformats.org/officeDocument/2006/relationships/image" Target="../media/image7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6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800.png"/><Relationship Id="rId9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7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2.jpeg"/><Relationship Id="rId7" Type="http://schemas.openxmlformats.org/officeDocument/2006/relationships/image" Target="../media/image97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1.png"/><Relationship Id="rId5" Type="http://schemas.openxmlformats.org/officeDocument/2006/relationships/image" Target="../media/image960.png"/><Relationship Id="rId4" Type="http://schemas.openxmlformats.org/officeDocument/2006/relationships/image" Target="../media/image950.png"/><Relationship Id="rId9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2.jpeg"/><Relationship Id="rId7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0.png"/><Relationship Id="rId7" Type="http://schemas.openxmlformats.org/officeDocument/2006/relationships/image" Target="../media/image77.png"/><Relationship Id="rId12" Type="http://schemas.openxmlformats.org/officeDocument/2006/relationships/image" Target="../media/image11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0.png"/><Relationship Id="rId13" Type="http://schemas.openxmlformats.org/officeDocument/2006/relationships/image" Target="../media/image1220.png"/><Relationship Id="rId18" Type="http://schemas.openxmlformats.org/officeDocument/2006/relationships/image" Target="../media/image129.png"/><Relationship Id="rId3" Type="http://schemas.openxmlformats.org/officeDocument/2006/relationships/image" Target="../media/image75.png"/><Relationship Id="rId7" Type="http://schemas.openxmlformats.org/officeDocument/2006/relationships/image" Target="../media/image1180.png"/><Relationship Id="rId12" Type="http://schemas.openxmlformats.org/officeDocument/2006/relationships/image" Target="../media/image1210.png"/><Relationship Id="rId17" Type="http://schemas.openxmlformats.org/officeDocument/2006/relationships/image" Target="../media/image1260.png"/><Relationship Id="rId2" Type="http://schemas.openxmlformats.org/officeDocument/2006/relationships/image" Target="../media/image78.png"/><Relationship Id="rId16" Type="http://schemas.openxmlformats.org/officeDocument/2006/relationships/image" Target="../media/image1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0.png"/><Relationship Id="rId11" Type="http://schemas.openxmlformats.org/officeDocument/2006/relationships/image" Target="../media/image1200.png"/><Relationship Id="rId5" Type="http://schemas.openxmlformats.org/officeDocument/2006/relationships/image" Target="../media/image1160.png"/><Relationship Id="rId15" Type="http://schemas.openxmlformats.org/officeDocument/2006/relationships/image" Target="../media/image1240.png"/><Relationship Id="rId10" Type="http://schemas.openxmlformats.org/officeDocument/2006/relationships/image" Target="../media/image1211.png"/><Relationship Id="rId4" Type="http://schemas.openxmlformats.org/officeDocument/2006/relationships/image" Target="../media/image128.png"/><Relationship Id="rId9" Type="http://schemas.openxmlformats.org/officeDocument/2006/relationships/image" Target="../media/image1201.png"/><Relationship Id="rId14" Type="http://schemas.openxmlformats.org/officeDocument/2006/relationships/image" Target="../media/image12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458200" cy="1470025"/>
          </a:xfrm>
        </p:spPr>
        <p:txBody>
          <a:bodyPr/>
          <a:lstStyle/>
          <a:p>
            <a:pPr eaLnBrk="1" hangingPunct="1"/>
            <a:r>
              <a:rPr lang="en-US" sz="3600" dirty="0" err="1">
                <a:solidFill>
                  <a:schemeClr val="accent2"/>
                </a:solidFill>
              </a:rPr>
              <a:t>Ch</a:t>
            </a:r>
            <a:r>
              <a:rPr lang="en-US" sz="3600">
                <a:solidFill>
                  <a:schemeClr val="accent2"/>
                </a:solidFill>
              </a:rPr>
              <a:t> 3</a:t>
            </a:r>
            <a:br>
              <a:rPr lang="en-US" sz="3600">
                <a:solidFill>
                  <a:schemeClr val="accent2"/>
                </a:solidFill>
              </a:rPr>
            </a:br>
            <a:r>
              <a:rPr lang="en-US" sz="3600">
                <a:solidFill>
                  <a:schemeClr val="accent2"/>
                </a:solidFill>
              </a:rPr>
              <a:t>Analysis and Transmission of Signals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87350" y="1085850"/>
            <a:ext cx="8283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1C03D7"/>
                </a:solidFill>
              </a:rPr>
              <a:t>ENGR 4323/5323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1C03D7"/>
                </a:solidFill>
              </a:rPr>
              <a:t>Digital and Analog Communication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58900" y="4610100"/>
            <a:ext cx="60325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solidFill>
                  <a:schemeClr val="accent2"/>
                </a:solidFill>
              </a:rPr>
              <a:t>School of Engineering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solidFill>
                  <a:schemeClr val="accent2"/>
                </a:solidFill>
              </a:rPr>
              <a:t>University of Central Oklahoma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latin typeface="+mj-lt"/>
                <a:cs typeface="+mj-cs"/>
              </a:rPr>
              <a:t>Dr. Mohamed Bingabr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213"/>
            <a:ext cx="80010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1700"/>
            <a:ext cx="807243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Properties of the Fourier Transform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81000" y="838200"/>
            <a:ext cx="754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Linearity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Let                                       and 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then</a:t>
            </a:r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1371600" y="1447800"/>
          <a:ext cx="23622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142" imgH="215806" progId="Equation.3">
                  <p:embed/>
                </p:oleObj>
              </mc:Choice>
              <mc:Fallback>
                <p:oleObj name="Equation" r:id="rId2" imgW="825142" imgH="215806" progId="Equation.3">
                  <p:embed/>
                  <p:pic>
                    <p:nvPicPr>
                      <p:cNvPr id="1434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23622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5410200" y="1447800"/>
          <a:ext cx="21336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753" imgH="215806" progId="Equation.3">
                  <p:embed/>
                </p:oleObj>
              </mc:Choice>
              <mc:Fallback>
                <p:oleObj name="Equation" r:id="rId4" imgW="799753" imgH="215806" progId="Equation.3">
                  <p:embed/>
                  <p:pic>
                    <p:nvPicPr>
                      <p:cNvPr id="1434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47800"/>
                        <a:ext cx="21336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2"/>
          <p:cNvGraphicFramePr>
            <a:graphicFrameLocks noChangeAspect="1"/>
          </p:cNvGraphicFramePr>
          <p:nvPr/>
        </p:nvGraphicFramePr>
        <p:xfrm>
          <a:off x="1752600" y="2209800"/>
          <a:ext cx="54864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3100" imgH="215900" progId="Equation.3">
                  <p:embed/>
                </p:oleObj>
              </mc:Choice>
              <mc:Fallback>
                <p:oleObj name="Equation" r:id="rId6" imgW="1943100" imgH="215900" progId="Equation.3">
                  <p:embed/>
                  <p:pic>
                    <p:nvPicPr>
                      <p:cNvPr id="143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09800"/>
                        <a:ext cx="54864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381000" y="3200400"/>
            <a:ext cx="4076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Time Scaling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Let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then</a:t>
            </a:r>
          </a:p>
        </p:txBody>
      </p:sp>
      <p:graphicFrame>
        <p:nvGraphicFramePr>
          <p:cNvPr id="14344" name="Object 29"/>
          <p:cNvGraphicFramePr>
            <a:graphicFrameLocks noChangeAspect="1"/>
          </p:cNvGraphicFramePr>
          <p:nvPr/>
        </p:nvGraphicFramePr>
        <p:xfrm>
          <a:off x="1524000" y="3656013"/>
          <a:ext cx="2336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142" imgH="215806" progId="Equation.3">
                  <p:embed/>
                </p:oleObj>
              </mc:Choice>
              <mc:Fallback>
                <p:oleObj name="Equation" r:id="rId8" imgW="825142" imgH="215806" progId="Equation.3">
                  <p:embed/>
                  <p:pic>
                    <p:nvPicPr>
                      <p:cNvPr id="1434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6013"/>
                        <a:ext cx="23368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30"/>
          <p:cNvGraphicFramePr>
            <a:graphicFrameLocks noChangeAspect="1"/>
          </p:cNvGraphicFramePr>
          <p:nvPr/>
        </p:nvGraphicFramePr>
        <p:xfrm>
          <a:off x="1524000" y="4572000"/>
          <a:ext cx="30892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55700" imgH="457200" progId="Equation.3">
                  <p:embed/>
                </p:oleObj>
              </mc:Choice>
              <mc:Fallback>
                <p:oleObj name="Equation" r:id="rId10" imgW="1155700" imgH="457200" progId="Equation.3">
                  <p:embed/>
                  <p:pic>
                    <p:nvPicPr>
                      <p:cNvPr id="1434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308927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31"/>
          <p:cNvSpPr txBox="1">
            <a:spLocks noChangeArrowheads="1"/>
          </p:cNvSpPr>
          <p:nvPr/>
        </p:nvSpPr>
        <p:spPr bwMode="auto">
          <a:xfrm>
            <a:off x="5470525" y="3857625"/>
            <a:ext cx="34448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Compression in the time domain results in expansion in the frequency domain</a:t>
            </a:r>
          </a:p>
        </p:txBody>
      </p:sp>
      <p:sp>
        <p:nvSpPr>
          <p:cNvPr id="14347" name="Text Box 32"/>
          <p:cNvSpPr txBox="1">
            <a:spLocks noChangeArrowheads="1"/>
          </p:cNvSpPr>
          <p:nvPr/>
        </p:nvSpPr>
        <p:spPr bwMode="auto">
          <a:xfrm>
            <a:off x="152400" y="5715000"/>
            <a:ext cx="891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Internet channel A can transmit 100k pulse/sec and channel B can transmit 200k pulse/sec. </a:t>
            </a:r>
            <a:r>
              <a:rPr lang="en-US" sz="2400">
                <a:solidFill>
                  <a:srgbClr val="FF0000"/>
                </a:solidFill>
              </a:rPr>
              <a:t>Which channel does require higher bandwidth?</a:t>
            </a: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Properties of the Fourier Transform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381000" y="1371600"/>
            <a:ext cx="4076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Time Reversal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Let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then</a:t>
            </a:r>
          </a:p>
        </p:txBody>
      </p:sp>
      <p:graphicFrame>
        <p:nvGraphicFramePr>
          <p:cNvPr id="15364" name="Object 22"/>
          <p:cNvGraphicFramePr>
            <a:graphicFrameLocks noChangeAspect="1"/>
          </p:cNvGraphicFramePr>
          <p:nvPr/>
        </p:nvGraphicFramePr>
        <p:xfrm>
          <a:off x="1663700" y="2895600"/>
          <a:ext cx="2832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2100" imgH="457200" progId="Equation.DSMT4">
                  <p:embed/>
                </p:oleObj>
              </mc:Choice>
              <mc:Fallback>
                <p:oleObj name="Equation" r:id="rId2" imgW="2832100" imgH="457200" progId="Equation.DSMT4">
                  <p:embed/>
                  <p:pic>
                    <p:nvPicPr>
                      <p:cNvPr id="1536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2895600"/>
                        <a:ext cx="2832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24"/>
          <p:cNvGraphicFramePr>
            <a:graphicFrameLocks noChangeAspect="1"/>
          </p:cNvGraphicFramePr>
          <p:nvPr/>
        </p:nvGraphicFramePr>
        <p:xfrm>
          <a:off x="1600200" y="1981200"/>
          <a:ext cx="23368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142" imgH="215806" progId="Equation.3">
                  <p:embed/>
                </p:oleObj>
              </mc:Choice>
              <mc:Fallback>
                <p:oleObj name="Equation" r:id="rId4" imgW="825142" imgH="215806" progId="Equation.3">
                  <p:embed/>
                  <p:pic>
                    <p:nvPicPr>
                      <p:cNvPr id="1536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23368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6" name="Group 32"/>
          <p:cNvGrpSpPr>
            <a:grpSpLocks/>
          </p:cNvGrpSpPr>
          <p:nvPr/>
        </p:nvGrpSpPr>
        <p:grpSpPr bwMode="auto">
          <a:xfrm>
            <a:off x="320675" y="3962400"/>
            <a:ext cx="6553200" cy="2057400"/>
            <a:chOff x="240" y="720"/>
            <a:chExt cx="4320" cy="1440"/>
          </a:xfrm>
        </p:grpSpPr>
        <p:sp>
          <p:nvSpPr>
            <p:cNvPr id="23585" name="Rectangle 33"/>
            <p:cNvSpPr>
              <a:spLocks noChangeArrowheads="1"/>
            </p:cNvSpPr>
            <p:nvPr/>
          </p:nvSpPr>
          <p:spPr bwMode="auto">
            <a:xfrm>
              <a:off x="240" y="720"/>
              <a:ext cx="432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85000"/>
                </a:lnSpc>
                <a:spcBef>
                  <a:spcPct val="20000"/>
                </a:spcBef>
                <a:buFontTx/>
                <a:buChar char="•"/>
                <a:defRPr/>
              </a:pPr>
              <a:r>
                <a:rPr lang="en-US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Left or Right Shift in Time</a:t>
              </a:r>
              <a:r>
                <a:rPr lang="en-US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:</a:t>
              </a:r>
            </a:p>
            <a:p>
              <a:pPr marL="342900" indent="-342900" eaLnBrk="1" hangingPunct="1">
                <a:lnSpc>
                  <a:spcPct val="85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marL="342900" indent="-342900" eaLnBrk="1" hangingPunct="1">
                <a:lnSpc>
                  <a:spcPct val="85000"/>
                </a:lnSpc>
                <a:spcBef>
                  <a:spcPct val="20000"/>
                </a:spcBef>
                <a:buFontTx/>
                <a:buChar char="•"/>
                <a:defRPr/>
              </a:pPr>
              <a:r>
                <a:rPr lang="en-US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Let</a:t>
              </a:r>
            </a:p>
            <a:p>
              <a:pPr marL="342900" indent="-342900" eaLnBrk="1" hangingPunct="1">
                <a:lnSpc>
                  <a:spcPct val="85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marL="342900" indent="-342900" eaLnBrk="1" hangingPunct="1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then</a:t>
              </a:r>
            </a:p>
            <a:p>
              <a:pPr marL="342900" indent="-342900" eaLnBrk="1" hangingPunct="1">
                <a:lnSpc>
                  <a:spcPct val="85000"/>
                </a:lnSpc>
                <a:spcBef>
                  <a:spcPct val="20000"/>
                </a:spcBef>
                <a:buFontTx/>
                <a:buChar char="•"/>
                <a:defRPr/>
              </a:pPr>
              <a:endPara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5370" name="Object 34"/>
            <p:cNvGraphicFramePr>
              <a:graphicFrameLocks noChangeAspect="1"/>
            </p:cNvGraphicFramePr>
            <p:nvPr/>
          </p:nvGraphicFramePr>
          <p:xfrm>
            <a:off x="1152" y="1152"/>
            <a:ext cx="1472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25142" imgH="215806" progId="Equation.3">
                    <p:embed/>
                  </p:oleObj>
                </mc:Choice>
                <mc:Fallback>
                  <p:oleObj name="Equation" r:id="rId4" imgW="825142" imgH="215806" progId="Equation.3">
                    <p:embed/>
                    <p:pic>
                      <p:nvPicPr>
                        <p:cNvPr id="1537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152"/>
                          <a:ext cx="1472" cy="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1" name="Object 35"/>
            <p:cNvGraphicFramePr>
              <a:graphicFrameLocks noChangeAspect="1"/>
            </p:cNvGraphicFramePr>
            <p:nvPr/>
          </p:nvGraphicFramePr>
          <p:xfrm>
            <a:off x="1090" y="1640"/>
            <a:ext cx="2656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71600" imgH="241300" progId="Equation.3">
                    <p:embed/>
                  </p:oleObj>
                </mc:Choice>
                <mc:Fallback>
                  <p:oleObj name="Equation" r:id="rId6" imgW="1371600" imgH="241300" progId="Equation.3">
                    <p:embed/>
                    <p:pic>
                      <p:nvPicPr>
                        <p:cNvPr id="15371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" y="1640"/>
                          <a:ext cx="2656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7" name="Text Box 37"/>
          <p:cNvSpPr txBox="1">
            <a:spLocks noChangeArrowheads="1"/>
          </p:cNvSpPr>
          <p:nvPr/>
        </p:nvSpPr>
        <p:spPr bwMode="auto">
          <a:xfrm>
            <a:off x="390525" y="6038850"/>
            <a:ext cx="744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Time shift effects the phase and not the magnitude.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Properties of the Fourier Transform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381000" y="1143000"/>
            <a:ext cx="868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Multiplication by a Complex Exponential (Freq. Shift Property</a:t>
            </a:r>
            <a: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):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Let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then </a:t>
            </a:r>
          </a:p>
        </p:txBody>
      </p:sp>
      <p:graphicFrame>
        <p:nvGraphicFramePr>
          <p:cNvPr id="16388" name="Object 18"/>
          <p:cNvGraphicFramePr>
            <a:graphicFrameLocks noChangeAspect="1"/>
          </p:cNvGraphicFramePr>
          <p:nvPr/>
        </p:nvGraphicFramePr>
        <p:xfrm>
          <a:off x="1524000" y="2895600"/>
          <a:ext cx="38989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98900" imgH="571500" progId="Equation.DSMT4">
                  <p:embed/>
                </p:oleObj>
              </mc:Choice>
              <mc:Fallback>
                <p:oleObj name="Equation" r:id="rId2" imgW="3898900" imgH="571500" progId="Equation.DSMT4">
                  <p:embed/>
                  <p:pic>
                    <p:nvPicPr>
                      <p:cNvPr id="1638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38989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9"/>
          <p:cNvGraphicFramePr>
            <a:graphicFrameLocks noChangeAspect="1"/>
          </p:cNvGraphicFramePr>
          <p:nvPr/>
        </p:nvGraphicFramePr>
        <p:xfrm>
          <a:off x="1752600" y="2133600"/>
          <a:ext cx="23368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142" imgH="215806" progId="Equation.3">
                  <p:embed/>
                </p:oleObj>
              </mc:Choice>
              <mc:Fallback>
                <p:oleObj name="Equation" r:id="rId4" imgW="825142" imgH="215806" progId="Equation.3">
                  <p:embed/>
                  <p:pic>
                    <p:nvPicPr>
                      <p:cNvPr id="1638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0"/>
                        <a:ext cx="23368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381000" y="37338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Multiplication by a Sinusoid (Amplitude Modulation)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Let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then</a:t>
            </a:r>
          </a:p>
        </p:txBody>
      </p:sp>
      <p:graphicFrame>
        <p:nvGraphicFramePr>
          <p:cNvPr id="16391" name="Object 21"/>
          <p:cNvGraphicFramePr>
            <a:graphicFrameLocks noChangeAspect="1"/>
          </p:cNvGraphicFramePr>
          <p:nvPr/>
        </p:nvGraphicFramePr>
        <p:xfrm>
          <a:off x="1524000" y="4419600"/>
          <a:ext cx="23368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142" imgH="215806" progId="Equation.3">
                  <p:embed/>
                </p:oleObj>
              </mc:Choice>
              <mc:Fallback>
                <p:oleObj name="Equation" r:id="rId4" imgW="825142" imgH="215806" progId="Equation.3">
                  <p:embed/>
                  <p:pic>
                    <p:nvPicPr>
                      <p:cNvPr id="1639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419600"/>
                        <a:ext cx="23368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22"/>
          <p:cNvGraphicFramePr>
            <a:graphicFrameLocks noChangeAspect="1"/>
          </p:cNvGraphicFramePr>
          <p:nvPr/>
        </p:nvGraphicFramePr>
        <p:xfrm>
          <a:off x="1346200" y="4953000"/>
          <a:ext cx="6831013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78100" imgH="393700" progId="Equation.3">
                  <p:embed/>
                </p:oleObj>
              </mc:Choice>
              <mc:Fallback>
                <p:oleObj name="Equation" r:id="rId6" imgW="2578100" imgH="393700" progId="Equation.3">
                  <p:embed/>
                  <p:pic>
                    <p:nvPicPr>
                      <p:cNvPr id="1639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4953000"/>
                        <a:ext cx="6831013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24"/>
          <p:cNvSpPr txBox="1">
            <a:spLocks noChangeArrowheads="1"/>
          </p:cNvSpPr>
          <p:nvPr/>
        </p:nvSpPr>
        <p:spPr bwMode="auto">
          <a:xfrm>
            <a:off x="152400" y="5943600"/>
            <a:ext cx="8373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is the </a:t>
            </a:r>
            <a:r>
              <a:rPr lang="en-US" sz="2400" dirty="0">
                <a:solidFill>
                  <a:srgbClr val="A50021"/>
                </a:solidFill>
                <a:sym typeface="Symbol" panose="05050102010706020507" pitchFamily="18" charset="2"/>
              </a:rPr>
              <a:t>carrier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sz="2400" dirty="0">
                <a:sym typeface="Symbol" panose="05050102010706020507" pitchFamily="18" charset="2"/>
              </a:rPr>
              <a:t>is the modulating signal (</a:t>
            </a:r>
            <a:r>
              <a:rPr lang="en-US" sz="2400" dirty="0">
                <a:solidFill>
                  <a:srgbClr val="A50021"/>
                </a:solidFill>
                <a:sym typeface="Symbol" panose="05050102010706020507" pitchFamily="18" charset="2"/>
              </a:rPr>
              <a:t>message</a:t>
            </a:r>
            <a:r>
              <a:rPr lang="en-US" sz="2400" dirty="0">
                <a:sym typeface="Symbol" panose="05050102010706020507" pitchFamily="18" charset="2"/>
              </a:rPr>
              <a:t>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is the </a:t>
            </a:r>
            <a:r>
              <a:rPr lang="en-US" sz="2400" dirty="0">
                <a:solidFill>
                  <a:srgbClr val="A50021"/>
                </a:solidFill>
                <a:sym typeface="Symbol" panose="05050102010706020507" pitchFamily="18" charset="2"/>
              </a:rPr>
              <a:t>modulated signal</a:t>
            </a:r>
            <a:r>
              <a:rPr lang="en-US" sz="2400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686800" cy="715962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Example: Amplitude Modulation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6525" y="1371600"/>
            <a:ext cx="501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A50021"/>
                </a:solidFill>
              </a:rPr>
              <a:t>Example:</a:t>
            </a:r>
            <a:r>
              <a:rPr lang="en-US" sz="2400"/>
              <a:t> Find the FT for the signal </a:t>
            </a:r>
          </a:p>
        </p:txBody>
      </p:sp>
      <p:sp>
        <p:nvSpPr>
          <p:cNvPr id="17412" name="Text Box 19"/>
          <p:cNvSpPr txBox="1">
            <a:spLocks noChangeArrowheads="1"/>
          </p:cNvSpPr>
          <p:nvPr/>
        </p:nvSpPr>
        <p:spPr bwMode="auto">
          <a:xfrm>
            <a:off x="7180263" y="1181100"/>
            <a:ext cx="554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x(t)</a:t>
            </a:r>
          </a:p>
        </p:txBody>
      </p:sp>
      <p:graphicFrame>
        <p:nvGraphicFramePr>
          <p:cNvPr id="17413" name="Object 20"/>
          <p:cNvGraphicFramePr>
            <a:graphicFrameLocks noChangeAspect="1"/>
          </p:cNvGraphicFramePr>
          <p:nvPr/>
        </p:nvGraphicFramePr>
        <p:xfrm>
          <a:off x="344488" y="1905000"/>
          <a:ext cx="31210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400" imgH="203200" progId="Equation.3">
                  <p:embed/>
                </p:oleObj>
              </mc:Choice>
              <mc:Fallback>
                <p:oleObj name="Equation" r:id="rId2" imgW="1422400" imgH="203200" progId="Equation.3">
                  <p:embed/>
                  <p:pic>
                    <p:nvPicPr>
                      <p:cNvPr id="1741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905000"/>
                        <a:ext cx="312102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4" name="Group 2"/>
          <p:cNvGrpSpPr>
            <a:grpSpLocks/>
          </p:cNvGrpSpPr>
          <p:nvPr/>
        </p:nvGrpSpPr>
        <p:grpSpPr bwMode="auto">
          <a:xfrm>
            <a:off x="5791200" y="1600200"/>
            <a:ext cx="3124200" cy="1230313"/>
            <a:chOff x="3962400" y="1905000"/>
            <a:chExt cx="4800600" cy="1981200"/>
          </a:xfrm>
        </p:grpSpPr>
        <p:sp>
          <p:nvSpPr>
            <p:cNvPr id="17418" name="Line 13"/>
            <p:cNvSpPr>
              <a:spLocks noChangeShapeType="1"/>
            </p:cNvSpPr>
            <p:nvPr/>
          </p:nvSpPr>
          <p:spPr bwMode="auto">
            <a:xfrm>
              <a:off x="6503988" y="19050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9" name="Group 1"/>
            <p:cNvGrpSpPr>
              <a:grpSpLocks/>
            </p:cNvGrpSpPr>
            <p:nvPr/>
          </p:nvGrpSpPr>
          <p:grpSpPr bwMode="auto">
            <a:xfrm>
              <a:off x="3962400" y="2027707"/>
              <a:ext cx="4800600" cy="1667993"/>
              <a:chOff x="3962400" y="2027707"/>
              <a:chExt cx="4800600" cy="1667993"/>
            </a:xfrm>
          </p:grpSpPr>
          <p:sp>
            <p:nvSpPr>
              <p:cNvPr id="17420" name="Line 4"/>
              <p:cNvSpPr>
                <a:spLocks noChangeShapeType="1"/>
              </p:cNvSpPr>
              <p:nvPr/>
            </p:nvSpPr>
            <p:spPr bwMode="auto">
              <a:xfrm>
                <a:off x="3962400" y="3048000"/>
                <a:ext cx="4800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21" name="Group 5"/>
              <p:cNvGrpSpPr>
                <a:grpSpLocks/>
              </p:cNvGrpSpPr>
              <p:nvPr/>
            </p:nvGrpSpPr>
            <p:grpSpPr bwMode="auto">
              <a:xfrm>
                <a:off x="4953000" y="2438400"/>
                <a:ext cx="3505200" cy="1257300"/>
                <a:chOff x="432" y="648"/>
                <a:chExt cx="4800" cy="792"/>
              </a:xfrm>
            </p:grpSpPr>
            <p:grpSp>
              <p:nvGrpSpPr>
                <p:cNvPr id="17428" name="Group 6"/>
                <p:cNvGrpSpPr>
                  <a:grpSpLocks/>
                </p:cNvGrpSpPr>
                <p:nvPr/>
              </p:nvGrpSpPr>
              <p:grpSpPr bwMode="auto">
                <a:xfrm>
                  <a:off x="3312" y="648"/>
                  <a:ext cx="1920" cy="792"/>
                  <a:chOff x="3312" y="1848"/>
                  <a:chExt cx="1920" cy="792"/>
                </a:xfrm>
              </p:grpSpPr>
              <p:sp>
                <p:nvSpPr>
                  <p:cNvPr id="17433" name="Freeform 7"/>
                  <p:cNvSpPr>
                    <a:spLocks/>
                  </p:cNvSpPr>
                  <p:nvPr/>
                </p:nvSpPr>
                <p:spPr bwMode="auto">
                  <a:xfrm>
                    <a:off x="4272" y="1848"/>
                    <a:ext cx="960" cy="784"/>
                  </a:xfrm>
                  <a:custGeom>
                    <a:avLst/>
                    <a:gdLst>
                      <a:gd name="T0" fmla="*/ 0 w 960"/>
                      <a:gd name="T1" fmla="*/ 392 h 784"/>
                      <a:gd name="T2" fmla="*/ 240 w 960"/>
                      <a:gd name="T3" fmla="*/ 56 h 784"/>
                      <a:gd name="T4" fmla="*/ 720 w 960"/>
                      <a:gd name="T5" fmla="*/ 728 h 784"/>
                      <a:gd name="T6" fmla="*/ 960 w 960"/>
                      <a:gd name="T7" fmla="*/ 392 h 7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0"/>
                      <a:gd name="T13" fmla="*/ 0 h 784"/>
                      <a:gd name="T14" fmla="*/ 960 w 960"/>
                      <a:gd name="T15" fmla="*/ 784 h 7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0" h="784">
                        <a:moveTo>
                          <a:pt x="0" y="392"/>
                        </a:moveTo>
                        <a:cubicBezTo>
                          <a:pt x="60" y="196"/>
                          <a:pt x="120" y="0"/>
                          <a:pt x="240" y="56"/>
                        </a:cubicBezTo>
                        <a:cubicBezTo>
                          <a:pt x="360" y="112"/>
                          <a:pt x="600" y="672"/>
                          <a:pt x="720" y="728"/>
                        </a:cubicBezTo>
                        <a:cubicBezTo>
                          <a:pt x="840" y="784"/>
                          <a:pt x="900" y="588"/>
                          <a:pt x="960" y="39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4" name="Freeform 8"/>
                  <p:cNvSpPr>
                    <a:spLocks/>
                  </p:cNvSpPr>
                  <p:nvPr/>
                </p:nvSpPr>
                <p:spPr bwMode="auto">
                  <a:xfrm>
                    <a:off x="3312" y="1856"/>
                    <a:ext cx="960" cy="784"/>
                  </a:xfrm>
                  <a:custGeom>
                    <a:avLst/>
                    <a:gdLst>
                      <a:gd name="T0" fmla="*/ 0 w 960"/>
                      <a:gd name="T1" fmla="*/ 392 h 784"/>
                      <a:gd name="T2" fmla="*/ 240 w 960"/>
                      <a:gd name="T3" fmla="*/ 56 h 784"/>
                      <a:gd name="T4" fmla="*/ 720 w 960"/>
                      <a:gd name="T5" fmla="*/ 728 h 784"/>
                      <a:gd name="T6" fmla="*/ 960 w 960"/>
                      <a:gd name="T7" fmla="*/ 392 h 7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0"/>
                      <a:gd name="T13" fmla="*/ 0 h 784"/>
                      <a:gd name="T14" fmla="*/ 960 w 960"/>
                      <a:gd name="T15" fmla="*/ 784 h 7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0" h="784">
                        <a:moveTo>
                          <a:pt x="0" y="392"/>
                        </a:moveTo>
                        <a:cubicBezTo>
                          <a:pt x="60" y="196"/>
                          <a:pt x="120" y="0"/>
                          <a:pt x="240" y="56"/>
                        </a:cubicBezTo>
                        <a:cubicBezTo>
                          <a:pt x="360" y="112"/>
                          <a:pt x="600" y="672"/>
                          <a:pt x="720" y="728"/>
                        </a:cubicBezTo>
                        <a:cubicBezTo>
                          <a:pt x="840" y="784"/>
                          <a:pt x="900" y="588"/>
                          <a:pt x="960" y="39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29" name="Group 9"/>
                <p:cNvGrpSpPr>
                  <a:grpSpLocks/>
                </p:cNvGrpSpPr>
                <p:nvPr/>
              </p:nvGrpSpPr>
              <p:grpSpPr bwMode="auto">
                <a:xfrm>
                  <a:off x="1392" y="648"/>
                  <a:ext cx="1920" cy="792"/>
                  <a:chOff x="3312" y="1848"/>
                  <a:chExt cx="1920" cy="792"/>
                </a:xfrm>
              </p:grpSpPr>
              <p:sp>
                <p:nvSpPr>
                  <p:cNvPr id="17431" name="Freeform 10"/>
                  <p:cNvSpPr>
                    <a:spLocks/>
                  </p:cNvSpPr>
                  <p:nvPr/>
                </p:nvSpPr>
                <p:spPr bwMode="auto">
                  <a:xfrm>
                    <a:off x="4272" y="1848"/>
                    <a:ext cx="960" cy="784"/>
                  </a:xfrm>
                  <a:custGeom>
                    <a:avLst/>
                    <a:gdLst>
                      <a:gd name="T0" fmla="*/ 0 w 960"/>
                      <a:gd name="T1" fmla="*/ 392 h 784"/>
                      <a:gd name="T2" fmla="*/ 240 w 960"/>
                      <a:gd name="T3" fmla="*/ 56 h 784"/>
                      <a:gd name="T4" fmla="*/ 720 w 960"/>
                      <a:gd name="T5" fmla="*/ 728 h 784"/>
                      <a:gd name="T6" fmla="*/ 960 w 960"/>
                      <a:gd name="T7" fmla="*/ 392 h 7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0"/>
                      <a:gd name="T13" fmla="*/ 0 h 784"/>
                      <a:gd name="T14" fmla="*/ 960 w 960"/>
                      <a:gd name="T15" fmla="*/ 784 h 7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0" h="784">
                        <a:moveTo>
                          <a:pt x="0" y="392"/>
                        </a:moveTo>
                        <a:cubicBezTo>
                          <a:pt x="60" y="196"/>
                          <a:pt x="120" y="0"/>
                          <a:pt x="240" y="56"/>
                        </a:cubicBezTo>
                        <a:cubicBezTo>
                          <a:pt x="360" y="112"/>
                          <a:pt x="600" y="672"/>
                          <a:pt x="720" y="728"/>
                        </a:cubicBezTo>
                        <a:cubicBezTo>
                          <a:pt x="840" y="784"/>
                          <a:pt x="900" y="588"/>
                          <a:pt x="960" y="39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2" name="Freeform 11"/>
                  <p:cNvSpPr>
                    <a:spLocks/>
                  </p:cNvSpPr>
                  <p:nvPr/>
                </p:nvSpPr>
                <p:spPr bwMode="auto">
                  <a:xfrm>
                    <a:off x="3312" y="1856"/>
                    <a:ext cx="960" cy="784"/>
                  </a:xfrm>
                  <a:custGeom>
                    <a:avLst/>
                    <a:gdLst>
                      <a:gd name="T0" fmla="*/ 0 w 960"/>
                      <a:gd name="T1" fmla="*/ 392 h 784"/>
                      <a:gd name="T2" fmla="*/ 240 w 960"/>
                      <a:gd name="T3" fmla="*/ 56 h 784"/>
                      <a:gd name="T4" fmla="*/ 720 w 960"/>
                      <a:gd name="T5" fmla="*/ 728 h 784"/>
                      <a:gd name="T6" fmla="*/ 960 w 960"/>
                      <a:gd name="T7" fmla="*/ 392 h 7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0"/>
                      <a:gd name="T13" fmla="*/ 0 h 784"/>
                      <a:gd name="T14" fmla="*/ 960 w 960"/>
                      <a:gd name="T15" fmla="*/ 784 h 7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0" h="784">
                        <a:moveTo>
                          <a:pt x="0" y="392"/>
                        </a:moveTo>
                        <a:cubicBezTo>
                          <a:pt x="60" y="196"/>
                          <a:pt x="120" y="0"/>
                          <a:pt x="240" y="56"/>
                        </a:cubicBezTo>
                        <a:cubicBezTo>
                          <a:pt x="360" y="112"/>
                          <a:pt x="600" y="672"/>
                          <a:pt x="720" y="728"/>
                        </a:cubicBezTo>
                        <a:cubicBezTo>
                          <a:pt x="840" y="784"/>
                          <a:pt x="900" y="588"/>
                          <a:pt x="960" y="39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0" name="Freeform 12"/>
                <p:cNvSpPr>
                  <a:spLocks/>
                </p:cNvSpPr>
                <p:nvPr/>
              </p:nvSpPr>
              <p:spPr bwMode="auto">
                <a:xfrm>
                  <a:off x="432" y="656"/>
                  <a:ext cx="960" cy="784"/>
                </a:xfrm>
                <a:custGeom>
                  <a:avLst/>
                  <a:gdLst>
                    <a:gd name="T0" fmla="*/ 0 w 960"/>
                    <a:gd name="T1" fmla="*/ 392 h 784"/>
                    <a:gd name="T2" fmla="*/ 240 w 960"/>
                    <a:gd name="T3" fmla="*/ 56 h 784"/>
                    <a:gd name="T4" fmla="*/ 720 w 960"/>
                    <a:gd name="T5" fmla="*/ 728 h 784"/>
                    <a:gd name="T6" fmla="*/ 960 w 960"/>
                    <a:gd name="T7" fmla="*/ 392 h 7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0"/>
                    <a:gd name="T13" fmla="*/ 0 h 784"/>
                    <a:gd name="T14" fmla="*/ 960 w 960"/>
                    <a:gd name="T15" fmla="*/ 784 h 7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0" h="784">
                      <a:moveTo>
                        <a:pt x="0" y="392"/>
                      </a:moveTo>
                      <a:cubicBezTo>
                        <a:pt x="60" y="196"/>
                        <a:pt x="120" y="0"/>
                        <a:pt x="240" y="56"/>
                      </a:cubicBezTo>
                      <a:cubicBezTo>
                        <a:pt x="360" y="112"/>
                        <a:pt x="600" y="672"/>
                        <a:pt x="720" y="728"/>
                      </a:cubicBezTo>
                      <a:cubicBezTo>
                        <a:pt x="840" y="784"/>
                        <a:pt x="900" y="588"/>
                        <a:pt x="960" y="3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22" name="Text Box 15"/>
              <p:cNvSpPr txBox="1">
                <a:spLocks noChangeArrowheads="1"/>
              </p:cNvSpPr>
              <p:nvPr/>
            </p:nvSpPr>
            <p:spPr bwMode="auto">
              <a:xfrm>
                <a:off x="4162425" y="3095625"/>
                <a:ext cx="40957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000"/>
                  <a:t>-2</a:t>
                </a:r>
              </a:p>
            </p:txBody>
          </p:sp>
          <p:sp>
            <p:nvSpPr>
              <p:cNvPr id="17423" name="Text Box 16"/>
              <p:cNvSpPr txBox="1">
                <a:spLocks noChangeArrowheads="1"/>
              </p:cNvSpPr>
              <p:nvPr/>
            </p:nvSpPr>
            <p:spPr bwMode="auto">
              <a:xfrm>
                <a:off x="8437563" y="3132137"/>
                <a:ext cx="3254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000"/>
                  <a:t>2</a:t>
                </a:r>
              </a:p>
            </p:txBody>
          </p:sp>
          <p:sp>
            <p:nvSpPr>
              <p:cNvPr id="17424" name="Text Box 17"/>
              <p:cNvSpPr txBox="1">
                <a:spLocks noChangeArrowheads="1"/>
              </p:cNvSpPr>
              <p:nvPr/>
            </p:nvSpPr>
            <p:spPr bwMode="auto">
              <a:xfrm>
                <a:off x="6046787" y="2027707"/>
                <a:ext cx="3540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000" dirty="0"/>
                  <a:t>A</a:t>
                </a:r>
              </a:p>
            </p:txBody>
          </p:sp>
          <p:sp>
            <p:nvSpPr>
              <p:cNvPr id="17425" name="Line 18"/>
              <p:cNvSpPr>
                <a:spLocks noChangeShapeType="1"/>
              </p:cNvSpPr>
              <p:nvPr/>
            </p:nvSpPr>
            <p:spPr bwMode="auto">
              <a:xfrm flipH="1">
                <a:off x="6477000" y="2514600"/>
                <a:ext cx="76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413677" y="2508308"/>
                <a:ext cx="539091" cy="1124810"/>
              </a:xfrm>
              <a:custGeom>
                <a:avLst/>
                <a:gdLst>
                  <a:gd name="connsiteX0" fmla="*/ 540327 w 540327"/>
                  <a:gd name="connsiteY0" fmla="*/ 554182 h 1124528"/>
                  <a:gd name="connsiteX1" fmla="*/ 415636 w 540327"/>
                  <a:gd name="connsiteY1" fmla="*/ 1122219 h 1124528"/>
                  <a:gd name="connsiteX2" fmla="*/ 207818 w 540327"/>
                  <a:gd name="connsiteY2" fmla="*/ 540328 h 1124528"/>
                  <a:gd name="connsiteX3" fmla="*/ 0 w 540327"/>
                  <a:gd name="connsiteY3" fmla="*/ 0 h 112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327" h="1124528">
                    <a:moveTo>
                      <a:pt x="540327" y="554182"/>
                    </a:moveTo>
                    <a:cubicBezTo>
                      <a:pt x="505690" y="839355"/>
                      <a:pt x="471054" y="1124528"/>
                      <a:pt x="415636" y="1122219"/>
                    </a:cubicBezTo>
                    <a:cubicBezTo>
                      <a:pt x="360218" y="1119910"/>
                      <a:pt x="277091" y="727364"/>
                      <a:pt x="207818" y="540328"/>
                    </a:cubicBezTo>
                    <a:cubicBezTo>
                      <a:pt x="138545" y="353292"/>
                      <a:pt x="69272" y="176646"/>
                      <a:pt x="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8458085" y="2436729"/>
                <a:ext cx="100012" cy="598195"/>
              </a:xfrm>
              <a:custGeom>
                <a:avLst/>
                <a:gdLst>
                  <a:gd name="connsiteX0" fmla="*/ 0 w 99291"/>
                  <a:gd name="connsiteY0" fmla="*/ 600363 h 600363"/>
                  <a:gd name="connsiteX1" fmla="*/ 83127 w 99291"/>
                  <a:gd name="connsiteY1" fmla="*/ 87745 h 600363"/>
                  <a:gd name="connsiteX2" fmla="*/ 96982 w 99291"/>
                  <a:gd name="connsiteY2" fmla="*/ 73890 h 6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291" h="600363">
                    <a:moveTo>
                      <a:pt x="0" y="600363"/>
                    </a:moveTo>
                    <a:cubicBezTo>
                      <a:pt x="33481" y="387926"/>
                      <a:pt x="66963" y="175490"/>
                      <a:pt x="83127" y="87745"/>
                    </a:cubicBezTo>
                    <a:cubicBezTo>
                      <a:pt x="99291" y="0"/>
                      <a:pt x="98136" y="36945"/>
                      <a:pt x="96982" y="7389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17415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6" name="Picture 25" descr="La03F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35438"/>
            <a:ext cx="51149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6" descr="La03F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92438"/>
            <a:ext cx="48164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Tone Modulation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flipH="1">
            <a:off x="76200" y="1066800"/>
            <a:ext cx="8946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fs = 20000;		t=0:1/fs:2;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fm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= 300;			fc=3000;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mesg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=0.25*(1+0.5*cos(2*pi*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fm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*t));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carr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=0.5*cos(2*pi*fc*t);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modSig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 = 2.67*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mesg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.*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carr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plot(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modSig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spectrogram(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modSig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, 512, 256,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[0:10:6000],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fs, </a:t>
            </a:r>
            <a:r>
              <a:rPr lang="en-US" sz="22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2200" dirty="0" err="1">
                <a:solidFill>
                  <a:srgbClr val="A020F0"/>
                </a:solidFill>
                <a:latin typeface="Courier New" panose="02070309020205020404" pitchFamily="49" charset="0"/>
              </a:rPr>
              <a:t>yaxis</a:t>
            </a:r>
            <a:r>
              <a:rPr lang="en-US" sz="22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sound(</a:t>
            </a:r>
            <a:r>
              <a:rPr lang="en-US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modSig,fs</a:t>
            </a:r>
            <a:r>
              <a:rPr lang="en-US" sz="22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552" y="3973056"/>
            <a:ext cx="4595673" cy="2863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85D693-8A30-2872-8D80-D7D6B4F4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92512"/>
            <a:ext cx="3810000" cy="29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1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686800" cy="487362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2"/>
                </a:solidFill>
              </a:rPr>
              <a:t>Amplitude Modulation</a:t>
            </a:r>
          </a:p>
        </p:txBody>
      </p:sp>
      <p:pic>
        <p:nvPicPr>
          <p:cNvPr id="18435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0300"/>
            <a:ext cx="68580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6" name="Object 44"/>
          <p:cNvGraphicFramePr>
            <a:graphicFrameLocks noChangeAspect="1"/>
          </p:cNvGraphicFramePr>
          <p:nvPr/>
        </p:nvGraphicFramePr>
        <p:xfrm>
          <a:off x="381000" y="1676400"/>
          <a:ext cx="3048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8100" imgH="228600" progId="Equation.3">
                  <p:embed/>
                </p:oleObj>
              </mc:Choice>
              <mc:Fallback>
                <p:oleObj name="Equation" r:id="rId3" imgW="1308100" imgH="228600" progId="Equation.3">
                  <p:embed/>
                  <p:pic>
                    <p:nvPicPr>
                      <p:cNvPr id="1843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3048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45"/>
          <p:cNvSpPr txBox="1">
            <a:spLocks noChangeArrowheads="1"/>
          </p:cNvSpPr>
          <p:nvPr/>
        </p:nvSpPr>
        <p:spPr bwMode="auto">
          <a:xfrm>
            <a:off x="365125" y="1182688"/>
            <a:ext cx="167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Modulation</a:t>
            </a:r>
          </a:p>
        </p:txBody>
      </p:sp>
      <p:graphicFrame>
        <p:nvGraphicFramePr>
          <p:cNvPr id="1843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008346"/>
              </p:ext>
            </p:extLst>
          </p:nvPr>
        </p:nvGraphicFramePr>
        <p:xfrm>
          <a:off x="5049838" y="1722438"/>
          <a:ext cx="40909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36760" imgH="241200" progId="Equation.3">
                  <p:embed/>
                </p:oleObj>
              </mc:Choice>
              <mc:Fallback>
                <p:oleObj name="Equation" r:id="rId5" imgW="2336760" imgH="241200" progId="Equation.3">
                  <p:embed/>
                  <p:pic>
                    <p:nvPicPr>
                      <p:cNvPr id="1843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838" y="1722438"/>
                        <a:ext cx="409098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47"/>
          <p:cNvSpPr txBox="1">
            <a:spLocks noChangeArrowheads="1"/>
          </p:cNvSpPr>
          <p:nvPr/>
        </p:nvSpPr>
        <p:spPr bwMode="auto">
          <a:xfrm>
            <a:off x="6172200" y="1182688"/>
            <a:ext cx="206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Demodulation</a:t>
            </a:r>
          </a:p>
        </p:txBody>
      </p:sp>
      <p:sp>
        <p:nvSpPr>
          <p:cNvPr id="18440" name="Text Box 48"/>
          <p:cNvSpPr txBox="1">
            <a:spLocks noChangeArrowheads="1"/>
          </p:cNvSpPr>
          <p:nvPr/>
        </p:nvSpPr>
        <p:spPr bwMode="auto">
          <a:xfrm>
            <a:off x="5181600" y="2209800"/>
            <a:ext cx="313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Then lowpass filtering</a:t>
            </a:r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Properties of the Fourier Transform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81000" y="3505200"/>
            <a:ext cx="8382000" cy="266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Convolution and Multiplication in the Time Domain: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sz="9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Let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Then</a:t>
            </a: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71588"/>
              </p:ext>
            </p:extLst>
          </p:nvPr>
        </p:nvGraphicFramePr>
        <p:xfrm>
          <a:off x="1524000" y="4692650"/>
          <a:ext cx="419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29100" imgH="457200" progId="Equation.DSMT4">
                  <p:embed/>
                </p:oleObj>
              </mc:Choice>
              <mc:Fallback>
                <p:oleObj name="Equation" r:id="rId2" imgW="4229100" imgH="457200" progId="Equation.DSMT4">
                  <p:embed/>
                  <p:pic>
                    <p:nvPicPr>
                      <p:cNvPr id="20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92650"/>
                        <a:ext cx="419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488" name="Object 8"/>
              <p:cNvSpPr txBox="1"/>
              <p:nvPr/>
            </p:nvSpPr>
            <p:spPr bwMode="auto">
              <a:xfrm>
                <a:off x="1598407" y="4024491"/>
                <a:ext cx="5384800" cy="7667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48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8407" y="4024491"/>
                <a:ext cx="5384800" cy="766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48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622855"/>
              </p:ext>
            </p:extLst>
          </p:nvPr>
        </p:nvGraphicFramePr>
        <p:xfrm>
          <a:off x="1447800" y="5108575"/>
          <a:ext cx="45307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55800" imgH="393700" progId="Equation.3">
                  <p:embed/>
                </p:oleObj>
              </mc:Choice>
              <mc:Fallback>
                <p:oleObj name="Equation" r:id="rId5" imgW="1955800" imgH="393700" progId="Equation.3">
                  <p:embed/>
                  <p:pic>
                    <p:nvPicPr>
                      <p:cNvPr id="2048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08575"/>
                        <a:ext cx="453072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6173283" y="5394325"/>
            <a:ext cx="2740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Frequency convolution</a:t>
            </a:r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8070D77-C803-7739-CFC2-C6136CE5D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59" y="1149350"/>
            <a:ext cx="74676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Differentiation in the Time Domain: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sz="16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Let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sz="16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then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BE6AD30D-48D3-B681-B1AB-4E602EEF4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285504"/>
              </p:ext>
            </p:extLst>
          </p:nvPr>
        </p:nvGraphicFramePr>
        <p:xfrm>
          <a:off x="1864659" y="2292350"/>
          <a:ext cx="41910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13200" imgH="1079500" progId="Equation.DSMT4">
                  <p:embed/>
                </p:oleObj>
              </mc:Choice>
              <mc:Fallback>
                <p:oleObj name="Equation" r:id="rId7" imgW="4013200" imgH="1079500" progId="Equation.DSMT4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BE6AD30D-48D3-B681-B1AB-4E602EEF4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659" y="2292350"/>
                        <a:ext cx="419100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EC056787-2172-DACD-E154-A40D3CC16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8075"/>
              </p:ext>
            </p:extLst>
          </p:nvPr>
        </p:nvGraphicFramePr>
        <p:xfrm>
          <a:off x="1788459" y="1679575"/>
          <a:ext cx="23368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25142" imgH="215806" progId="Equation.3">
                  <p:embed/>
                </p:oleObj>
              </mc:Choice>
              <mc:Fallback>
                <p:oleObj name="Equation" r:id="rId9" imgW="825142" imgH="215806" progId="Equation.3">
                  <p:embed/>
                  <p:pic>
                    <p:nvPicPr>
                      <p:cNvPr id="4" name="Object 8">
                        <a:extLst>
                          <a:ext uri="{FF2B5EF4-FFF2-40B4-BE49-F238E27FC236}">
                            <a16:creationId xmlns:a16="http://schemas.microsoft.com/office/drawing/2014/main" id="{EC056787-2172-DACD-E154-A40D3CC16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459" y="1679575"/>
                        <a:ext cx="23368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A60D45-6679-EA11-316D-349CB2A56718}"/>
              </a:ext>
            </a:extLst>
          </p:cNvPr>
          <p:cNvSpPr txBox="1"/>
          <p:nvPr/>
        </p:nvSpPr>
        <p:spPr>
          <a:xfrm>
            <a:off x="273424" y="6003377"/>
            <a:ext cx="87181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A50021"/>
                </a:solidFill>
              </a:rPr>
              <a:t>Example:</a:t>
            </a:r>
            <a:r>
              <a:rPr lang="en-US" sz="2400" dirty="0"/>
              <a:t> Use the time-differentiation property to find the Fourier Transform of the triangle pulse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152400" y="1235075"/>
            <a:ext cx="883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Find the system response to the input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/>
              <a:t>if the system impulse response is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508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A7AA9-55F4-B49D-B258-2E1158E37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" y="3248206"/>
            <a:ext cx="4391026" cy="3600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2CC3FA-71B2-2F26-CF35-D0037E1FE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13" y="3248205"/>
            <a:ext cx="4557787" cy="3600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Chapter Outline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88925" y="1216025"/>
            <a:ext cx="869180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800" dirty="0"/>
              <a:t>Aperiodic Signal Representation by Fourier Integral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Fourier Transform of Useful Functions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Properties of Fourier Transform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Ideal and Practical Filters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Signal Transmission Through LTIC Systems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Signal Distortion over a Communication Channel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Signal Energy and Energy Spectral Density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Signal Power and Power Spectral Density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46836" y="6019800"/>
            <a:ext cx="274459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Properties of the Fourier Transform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81000" y="12192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Parseval’s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Theorem: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since</a:t>
            </a: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is non-periodic</a:t>
            </a: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and has FT</a:t>
            </a: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then it is an energy signals:</a:t>
            </a:r>
          </a:p>
        </p:txBody>
      </p:sp>
      <p:graphicFrame>
        <p:nvGraphicFramePr>
          <p:cNvPr id="22532" name="Object 16"/>
          <p:cNvGraphicFramePr>
            <a:graphicFrameLocks noChangeAspect="1"/>
          </p:cNvGraphicFramePr>
          <p:nvPr/>
        </p:nvGraphicFramePr>
        <p:xfrm>
          <a:off x="1524000" y="2073275"/>
          <a:ext cx="6005513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2000" imgH="469900" progId="Equation.3">
                  <p:embed/>
                </p:oleObj>
              </mc:Choice>
              <mc:Fallback>
                <p:oleObj name="Equation" r:id="rId2" imgW="2032000" imgH="469900" progId="Equation.3">
                  <p:embed/>
                  <p:pic>
                    <p:nvPicPr>
                      <p:cNvPr id="225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73275"/>
                        <a:ext cx="6005513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136525" y="3479800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  <a:cs typeface="Arial" charset="0"/>
              </a:rPr>
              <a:t>Real signal has even spectrum 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X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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 </a:t>
            </a:r>
            <a: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X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(-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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22534" name="Object 25"/>
          <p:cNvGraphicFramePr>
            <a:graphicFrameLocks noChangeAspect="1"/>
          </p:cNvGraphicFramePr>
          <p:nvPr/>
        </p:nvGraphicFramePr>
        <p:xfrm>
          <a:off x="6324600" y="3316288"/>
          <a:ext cx="23050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7893" imgH="482391" progId="Equation.3">
                  <p:embed/>
                </p:oleObj>
              </mc:Choice>
              <mc:Fallback>
                <p:oleObj name="Equation" r:id="rId4" imgW="1167893" imgH="482391" progId="Equation.3">
                  <p:embed/>
                  <p:pic>
                    <p:nvPicPr>
                      <p:cNvPr id="2253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316288"/>
                        <a:ext cx="230505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76200" y="4178300"/>
            <a:ext cx="89312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Example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Find the energy of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/>
              <a:t>Determine the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sym typeface="Symbol" panose="05050102010706020507" pitchFamily="18" charset="2"/>
              </a:rPr>
              <a:t> so that the energy contributed by the spectrum components of all frequencies below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dirty="0">
                <a:sym typeface="Symbol" panose="05050102010706020507" pitchFamily="18" charset="2"/>
              </a:rPr>
              <a:t> is 95% of the signal energy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Answer: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</a:t>
            </a:r>
            <a:r>
              <a:rPr lang="en-US" sz="2400" dirty="0">
                <a:sym typeface="Symbol" panose="05050102010706020507" pitchFamily="18" charset="2"/>
              </a:rPr>
              <a:t>= 12.7a rad/sec</a:t>
            </a:r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46836" y="5962921"/>
                <a:ext cx="2744597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sz="1800" b="0" i="0" smtClean="0">
                          <a:latin typeface="Cambria Math"/>
                        </a:rPr>
                        <m:t>dx</m:t>
                      </m:r>
                      <m:r>
                        <a:rPr lang="en-US" sz="1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𝑡𝑎𝑛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836" y="5962921"/>
                <a:ext cx="2744597" cy="8188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9375"/>
            <a:ext cx="800100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Signal Transmission Through a Linear System</a:t>
            </a:r>
          </a:p>
        </p:txBody>
      </p:sp>
      <p:sp>
        <p:nvSpPr>
          <p:cNvPr id="25603" name="Line 10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4" name="Picture 10" descr="La03F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70804"/>
            <a:ext cx="8305800" cy="181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448782-3244-1798-3DE1-90B13CE10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5" y="6019800"/>
            <a:ext cx="5700254" cy="408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88A61-B99B-E0AA-736C-F5C2B9A2D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5" y="5107889"/>
            <a:ext cx="2908044" cy="384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C8ACD6-9F21-5E92-B70A-DE4E7CA09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17" y="4267200"/>
            <a:ext cx="2810500" cy="3901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chemeClr val="accent2"/>
                </a:solidFill>
              </a:rPr>
              <a:t>Distortionless</a:t>
            </a:r>
            <a:r>
              <a:rPr lang="en-US" sz="4000" dirty="0">
                <a:solidFill>
                  <a:schemeClr val="accent2"/>
                </a:solidFill>
              </a:rPr>
              <a:t> Transmission (System)</a:t>
            </a:r>
          </a:p>
        </p:txBody>
      </p:sp>
      <p:pic>
        <p:nvPicPr>
          <p:cNvPr id="26628" name="Picture 15" descr="La03F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1209859"/>
            <a:ext cx="50768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676400"/>
            <a:ext cx="2545632" cy="369332"/>
          </a:xfrm>
          <a:prstGeom prst="rect">
            <a:avLst/>
          </a:prstGeom>
          <a:blipFill rotWithShape="0">
            <a:blip r:embed="rId3"/>
            <a:stretch>
              <a:fillRect l="-2158" r="-3597" b="-3606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2437244"/>
            <a:ext cx="3110852" cy="384657"/>
          </a:xfrm>
          <a:prstGeom prst="rect">
            <a:avLst/>
          </a:prstGeom>
          <a:blipFill rotWithShape="0">
            <a:blip r:embed="rId4"/>
            <a:stretch>
              <a:fillRect l="-6078" t="-20635" b="-4761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4348" y="3200142"/>
            <a:ext cx="2335511" cy="381258"/>
          </a:xfrm>
          <a:prstGeom prst="rect">
            <a:avLst/>
          </a:prstGeom>
          <a:blipFill rotWithShape="0">
            <a:blip r:embed="rId5"/>
            <a:stretch>
              <a:fillRect l="-8094" t="-20635" r="-1044" b="-4761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3789403"/>
            <a:ext cx="1517146" cy="369332"/>
          </a:xfrm>
          <a:prstGeom prst="rect">
            <a:avLst/>
          </a:prstGeom>
          <a:blipFill rotWithShape="0">
            <a:blip r:embed="rId6"/>
            <a:stretch>
              <a:fillRect r="-3629" b="-383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00" y="3785530"/>
            <a:ext cx="2136033" cy="369332"/>
          </a:xfrm>
          <a:prstGeom prst="rect">
            <a:avLst/>
          </a:prstGeom>
          <a:blipFill rotWithShape="0">
            <a:blip r:embed="rId7"/>
            <a:stretch>
              <a:fillRect l="-2571" r="-286" b="-3606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060" y="5415051"/>
            <a:ext cx="4727704" cy="369332"/>
          </a:xfrm>
          <a:prstGeom prst="rect">
            <a:avLst/>
          </a:prstGeom>
          <a:blipFill rotWithShape="0">
            <a:blip r:embed="rId8"/>
            <a:stretch>
              <a:fillRect l="-258" b="-3770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060" y="5898533"/>
            <a:ext cx="8146076" cy="369332"/>
          </a:xfrm>
          <a:prstGeom prst="rect">
            <a:avLst/>
          </a:prstGeom>
          <a:blipFill rotWithShape="0">
            <a:blip r:embed="rId9"/>
            <a:stretch>
              <a:fillRect l="-374" b="-383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6336268"/>
            <a:ext cx="7395294" cy="369332"/>
          </a:xfrm>
          <a:prstGeom prst="rect">
            <a:avLst/>
          </a:prstGeom>
          <a:blipFill rotWithShape="0">
            <a:blip r:embed="rId10"/>
            <a:stretch>
              <a:fillRect b="-3770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6637" name="TextBox 5"/>
          <p:cNvSpPr txBox="1">
            <a:spLocks noChangeArrowheads="1"/>
          </p:cNvSpPr>
          <p:nvPr/>
        </p:nvSpPr>
        <p:spPr bwMode="auto">
          <a:xfrm>
            <a:off x="5867400" y="3875271"/>
            <a:ext cx="3048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Slope is constant for </a:t>
            </a:r>
            <a:r>
              <a:rPr lang="en-US" dirty="0" err="1"/>
              <a:t>distortionless</a:t>
            </a:r>
            <a:r>
              <a:rPr lang="en-US" dirty="0"/>
              <a:t> system</a:t>
            </a:r>
          </a:p>
        </p:txBody>
      </p: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3586" y="4272562"/>
            <a:ext cx="2517033" cy="765979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187481" y="4444252"/>
            <a:ext cx="193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group delay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637" grpId="0"/>
      <p:bldP spid="29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19800" y="6096000"/>
            <a:ext cx="2971800" cy="681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Example 3.16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343400"/>
            <a:ext cx="291147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6"/>
          <p:cNvSpPr txBox="1">
            <a:spLocks noChangeArrowheads="1"/>
          </p:cNvSpPr>
          <p:nvPr/>
        </p:nvSpPr>
        <p:spPr bwMode="auto">
          <a:xfrm>
            <a:off x="152400" y="1143000"/>
            <a:ext cx="8839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A transmission medium is modeled by a simple RC low-pass filter shown below. 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are the input and the output, respectively to the circuit, determine the transfer function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,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,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/>
              <a:t>For </a:t>
            </a:r>
            <a:r>
              <a:rPr lang="en-US" dirty="0" err="1"/>
              <a:t>distortionless</a:t>
            </a:r>
            <a:r>
              <a:rPr lang="en-US" dirty="0"/>
              <a:t> transmission through this filter, what is the requirement on the bandwidth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if amplitude response variation within 2% and time delay variation within 5% are tolerable? What is the transmission delay? Find the output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76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962400"/>
            <a:ext cx="30638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50308"/>
            <a:ext cx="3095626" cy="113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03371" y="6075884"/>
                <a:ext cx="3064429" cy="681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𝑎𝑥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371" y="6075884"/>
                <a:ext cx="3064429" cy="6818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6296072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32.31 kHz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5633" y="4187948"/>
            <a:ext cx="790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=1/RC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5888"/>
            <a:ext cx="8915400" cy="1103312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Signal Distortion Over a Communication Channel</a:t>
            </a:r>
          </a:p>
        </p:txBody>
      </p:sp>
      <p:sp>
        <p:nvSpPr>
          <p:cNvPr id="31749" name="Line 1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547005"/>
            <a:ext cx="3749744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Linear Distortion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Channel Nonlinearities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Multipath Effects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Fading Channels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8172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Channel fading vary with time. Automatic gain control (AGC) is used to overcome this distortion.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87471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Linear Distortion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648" y="1066800"/>
            <a:ext cx="8844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 causes magnitude distortion, phase distortion, or both.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Example</a:t>
            </a:r>
            <a:r>
              <a:rPr lang="en-US" dirty="0"/>
              <a:t>: A channel is modeled by a low-pass filter with transfer function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give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449" y="2743200"/>
                <a:ext cx="5966762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𝑘𝑐𝑜𝑠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𝑓𝑇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0                                                    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9" y="2743200"/>
                <a:ext cx="5966762" cy="8238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" y="38172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pulse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band-limited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Hz is applied at the input of this filter. Find the output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724400"/>
            <a:ext cx="3276599" cy="2088286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53000"/>
            <a:ext cx="16097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5400"/>
            <a:ext cx="2276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1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87471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Nonlinear Distortion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648" y="1143000"/>
            <a:ext cx="884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can be expanded by </a:t>
            </a:r>
            <a:r>
              <a:rPr lang="en-US" dirty="0" err="1"/>
              <a:t>Maclaurin</a:t>
            </a:r>
            <a:r>
              <a:rPr lang="en-US" dirty="0"/>
              <a:t> series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84" y="2819400"/>
            <a:ext cx="906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bandwidth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Hz then the bandwidth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is 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Hz.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9200" y="2223035"/>
                <a:ext cx="6028830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223035"/>
                <a:ext cx="6028830" cy="375872"/>
              </a:xfrm>
              <a:prstGeom prst="rect">
                <a:avLst/>
              </a:prstGeom>
              <a:blipFill rotWithShape="0">
                <a:blip r:embed="rId2"/>
                <a:stretch>
                  <a:fillRect l="-607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6648" y="3506212"/>
            <a:ext cx="88449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</a:t>
            </a:r>
            <a:r>
              <a:rPr lang="en-US" dirty="0"/>
              <a:t>: The input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/>
              <a:t> </a:t>
            </a:r>
            <a:r>
              <a:rPr lang="en-US" dirty="0"/>
              <a:t>and the output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of a certain nonlinear channel are related as </a:t>
            </a:r>
          </a:p>
          <a:p>
            <a:r>
              <a:rPr lang="en-US" dirty="0"/>
              <a:t>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0.000158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/>
              <a:t>Find the output signal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and its spectrum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if the input signal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2000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 </a:t>
            </a:r>
            <a:r>
              <a:rPr lang="en-US" dirty="0">
                <a:sym typeface="Symbol" panose="05050102010706020507" pitchFamily="18" charset="2"/>
              </a:rPr>
              <a:t>Verify that the bandwidth of the output signal is twice that of the input signal. This is the result of signal squaring. Can the signal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ym typeface="Symbol" panose="05050102010706020507" pitchFamily="18" charset="2"/>
              </a:rPr>
              <a:t> be recovered (without distortion) from the output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ym typeface="Symbol" panose="05050102010706020507" pitchFamily="18" charset="2"/>
              </a:rPr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B4330-D404-4D1F-01DB-86DA2AA14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225925"/>
            <a:ext cx="2667000" cy="516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860002-887F-0128-049E-401B8A52C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6190365"/>
            <a:ext cx="2732087" cy="5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07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87471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Continue Example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La03F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6" y="1143000"/>
            <a:ext cx="4277194" cy="493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" y="6077505"/>
            <a:ext cx="8991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1400" b="1" dirty="0"/>
              <a:t>Figure 3.36 </a:t>
            </a:r>
            <a:r>
              <a:rPr lang="en-US" altLang="en-US" sz="1400" dirty="0"/>
              <a:t>Signal distortion caused by nonlinear operation: (a) desired (input) signal spectrum;</a:t>
            </a:r>
          </a:p>
          <a:p>
            <a:r>
              <a:rPr lang="en-US" altLang="en-US" sz="1400" dirty="0"/>
              <a:t>(b) spectrum of the unwanted signal (distortion) in the received signal; (c) spectrum of the received signal;</a:t>
            </a:r>
          </a:p>
          <a:p>
            <a:r>
              <a:rPr lang="en-US" altLang="en-US" sz="1400" dirty="0"/>
              <a:t>(d) spectrum of the received signal after low-pass filtering.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41148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the consequence with this type of distortion if two signals are transmitted in adjacent bands?</a:t>
            </a:r>
          </a:p>
        </p:txBody>
      </p:sp>
    </p:spTree>
    <p:extLst>
      <p:ext uri="{BB962C8B-B14F-4D97-AF65-F5344CB8AC3E}">
        <p14:creationId xmlns:p14="http://schemas.microsoft.com/office/powerpoint/2010/main" val="86231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02" y="1118497"/>
            <a:ext cx="6705600" cy="1678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341" y="2559440"/>
            <a:ext cx="3013459" cy="2218377"/>
          </a:xfrm>
          <a:prstGeom prst="rect">
            <a:avLst/>
          </a:prstGeo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87471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Distortion Caused by Multipath Effects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8600" y="2974312"/>
                <a:ext cx="4491614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74312"/>
                <a:ext cx="4491614" cy="3846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3840" y="4396566"/>
                <a:ext cx="6565002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4396566"/>
                <a:ext cx="6565002" cy="381258"/>
              </a:xfrm>
              <a:prstGeom prst="rect">
                <a:avLst/>
              </a:prstGeom>
              <a:blipFill rotWithShape="0">
                <a:blip r:embed="rId5"/>
                <a:stretch>
                  <a:fillRect l="-464" t="-1587" r="-102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1965" y="5081420"/>
                <a:ext cx="9145965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sz="2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l-GR" sz="2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l-GR" sz="2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65" y="5081420"/>
                <a:ext cx="9145965" cy="7607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0046" y="3708313"/>
                <a:ext cx="4299574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(1+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46" y="3708313"/>
                <a:ext cx="4299574" cy="384657"/>
              </a:xfrm>
              <a:prstGeom prst="rect">
                <a:avLst/>
              </a:prstGeom>
              <a:blipFill rotWithShape="0">
                <a:blip r:embed="rId7"/>
                <a:stretch>
                  <a:fillRect l="-1560" r="-227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52400" y="6019043"/>
            <a:ext cx="8878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distortion in this type of channel is frequency selective fading</a:t>
            </a:r>
          </a:p>
        </p:txBody>
      </p:sp>
    </p:spTree>
    <p:extLst>
      <p:ext uri="{BB962C8B-B14F-4D97-AF65-F5344CB8AC3E}">
        <p14:creationId xmlns:p14="http://schemas.microsoft.com/office/powerpoint/2010/main" val="13209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The Fourier Transform Spectrum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76200" y="2987675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55AFF9"/>
                </a:solidFill>
              </a:rPr>
              <a:t>Fourier transform integrals:</a:t>
            </a:r>
            <a:endParaRPr lang="en-US" sz="2800" dirty="0">
              <a:sym typeface="Symbol" panose="05050102010706020507" pitchFamily="18" charset="2"/>
            </a:endParaRPr>
          </a:p>
        </p:txBody>
      </p:sp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1371600" y="3444875"/>
          <a:ext cx="3005138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8100" imgH="736600" progId="Equation.3">
                  <p:embed/>
                </p:oleObj>
              </mc:Choice>
              <mc:Fallback>
                <p:oleObj name="Equation" r:id="rId2" imgW="1308100" imgH="736600" progId="Equation.3">
                  <p:embed/>
                  <p:pic>
                    <p:nvPicPr>
                      <p:cNvPr id="51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444875"/>
                        <a:ext cx="3005138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6264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Fourier transform (FT) allows us to represent aperiodic (not periodic) signal in term of its frequency </a:t>
            </a:r>
            <a:r>
              <a:rPr lang="el-GR" sz="2800"/>
              <a:t>ω</a:t>
            </a:r>
            <a:r>
              <a:rPr lang="en-US" sz="2800" dirty="0"/>
              <a:t>.</a:t>
            </a:r>
            <a:endParaRPr lang="en-US" sz="2800" dirty="0">
              <a:sym typeface="Symbol" panose="05050102010706020507" pitchFamily="18" charset="2"/>
            </a:endParaRP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2286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57675"/>
            <a:ext cx="266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8439150" y="5011738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Rectangle 3"/>
          <p:cNvSpPr>
            <a:spLocks noChangeArrowheads="1"/>
          </p:cNvSpPr>
          <p:nvPr/>
        </p:nvSpPr>
        <p:spPr bwMode="auto">
          <a:xfrm>
            <a:off x="8707438" y="4935538"/>
            <a:ext cx="344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sz="1600"/>
              <a:t>ω</a:t>
            </a:r>
            <a:endParaRPr lang="en-US" sz="1600" dirty="0"/>
          </a:p>
        </p:txBody>
      </p:sp>
      <p:sp>
        <p:nvSpPr>
          <p:cNvPr id="5131" name="Rectangle 4"/>
          <p:cNvSpPr>
            <a:spLocks noChangeArrowheads="1"/>
          </p:cNvSpPr>
          <p:nvPr/>
        </p:nvSpPr>
        <p:spPr bwMode="auto">
          <a:xfrm>
            <a:off x="7353300" y="4057650"/>
            <a:ext cx="725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/>
              <a:t>|X(</a:t>
            </a:r>
            <a:r>
              <a:rPr lang="el-GR" sz="1600"/>
              <a:t>ω</a:t>
            </a:r>
            <a:r>
              <a:rPr lang="en-US" sz="1600" dirty="0"/>
              <a:t>)|</a:t>
            </a:r>
          </a:p>
        </p:txBody>
      </p:sp>
      <p:sp>
        <p:nvSpPr>
          <p:cNvPr id="5132" name="Rectangle 21"/>
          <p:cNvSpPr>
            <a:spLocks noChangeArrowheads="1"/>
          </p:cNvSpPr>
          <p:nvPr/>
        </p:nvSpPr>
        <p:spPr bwMode="auto">
          <a:xfrm>
            <a:off x="7726363" y="2103438"/>
            <a:ext cx="482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/>
              <a:t>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/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87471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Energy and Energy Spectral Density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5325" y="1206602"/>
                <a:ext cx="2850973" cy="1079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25" y="1206602"/>
                <a:ext cx="2850973" cy="10793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200" y="2438400"/>
                <a:ext cx="2552686" cy="1079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38400"/>
                <a:ext cx="2552686" cy="10793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67200" y="151546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in the time domain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28149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in the frequency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5325" y="4876800"/>
                <a:ext cx="2269275" cy="40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25" y="4876800"/>
                <a:ext cx="2269275" cy="406843"/>
              </a:xfrm>
              <a:prstGeom prst="rect">
                <a:avLst/>
              </a:prstGeom>
              <a:blipFill rotWithShape="1">
                <a:blip r:embed="rId5"/>
                <a:stretch>
                  <a:fillRect l="-2151" r="-806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3581400"/>
                <a:ext cx="8915400" cy="1230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Energy spectral density </a:t>
                </a:r>
                <a:r>
                  <a:rPr lang="en-US" dirty="0"/>
                  <a:t>(ESD),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is the energy per unit bandwidth (in hertz) of the spectral components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/>
                  <a:t> centered at frequency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81400"/>
                <a:ext cx="8915400" cy="1230401"/>
              </a:xfrm>
              <a:prstGeom prst="rect">
                <a:avLst/>
              </a:prstGeom>
              <a:blipFill rotWithShape="1">
                <a:blip r:embed="rId6"/>
                <a:stretch>
                  <a:fillRect l="-1025" t="-3980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7017" y="6173769"/>
                <a:ext cx="3106683" cy="405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017" y="6173769"/>
                <a:ext cx="3106683" cy="405945"/>
              </a:xfrm>
              <a:prstGeom prst="rect">
                <a:avLst/>
              </a:prstGeom>
              <a:blipFill rotWithShape="1">
                <a:blip r:embed="rId7"/>
                <a:stretch>
                  <a:fillRect l="-1768" r="-275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4800" y="5406639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ESD of the system’s output in term of the input ESD 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6961" y="6166426"/>
            <a:ext cx="1197239" cy="462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057400" y="6173769"/>
                <a:ext cx="938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173769"/>
                <a:ext cx="938527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65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14" idx="1"/>
          </p:cNvCxnSpPr>
          <p:nvPr/>
        </p:nvCxnSpPr>
        <p:spPr>
          <a:xfrm>
            <a:off x="1600200" y="6397913"/>
            <a:ext cx="32676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24200" y="6404601"/>
            <a:ext cx="32676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3670" y="6167735"/>
                <a:ext cx="10727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70" y="6167735"/>
                <a:ext cx="1072730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56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893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87471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Essential Bandwidth of a Signal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2192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 the essential bandwidth of a rectangular pulse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(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dirty="0">
                <a:sym typeface="Symbol" panose="05050102010706020507" pitchFamily="18" charset="2"/>
              </a:rPr>
              <a:t>, where the essential bandwidth must contain at least 90% of the pulse energy. </a:t>
            </a:r>
            <a:endParaRPr lang="en-US" dirty="0"/>
          </a:p>
        </p:txBody>
      </p:sp>
      <p:pic>
        <p:nvPicPr>
          <p:cNvPr id="12" name="Picture 11" descr="La03F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06" y="2057400"/>
            <a:ext cx="3508794" cy="47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743200"/>
                <a:ext cx="4511171" cy="982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/2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43200"/>
                <a:ext cx="4511171" cy="9825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460" y="4648200"/>
                <a:ext cx="4989251" cy="920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𝑠𝑖𝑛𝑐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=0.9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60" y="4648200"/>
                <a:ext cx="4989251" cy="9206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9248" y="6029659"/>
            <a:ext cx="5997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above equation numerically to find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51196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87471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Energy of Modulated Signals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219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modulated signal appears more energetic than the signal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but its energy is half of the energy of the signal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La03F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58" y="2857500"/>
            <a:ext cx="497914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7902" y="2286000"/>
                <a:ext cx="29300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2" y="2286000"/>
                <a:ext cx="293009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871" r="-104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40" y="2971800"/>
                <a:ext cx="451117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2971800"/>
                <a:ext cx="4511170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" y="3810000"/>
                <a:ext cx="4794389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3810000"/>
                <a:ext cx="4794389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" y="5099729"/>
                <a:ext cx="501207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099729"/>
                <a:ext cx="5012078" cy="69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440" y="5936140"/>
                <a:ext cx="139801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5936140"/>
                <a:ext cx="1398011" cy="6914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6240" y="4572000"/>
            <a:ext cx="306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2B then</a:t>
            </a:r>
          </a:p>
        </p:txBody>
      </p:sp>
    </p:spTree>
    <p:extLst>
      <p:ext uri="{BB962C8B-B14F-4D97-AF65-F5344CB8AC3E}">
        <p14:creationId xmlns:p14="http://schemas.microsoft.com/office/powerpoint/2010/main" val="307379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Time Autocorrelation Function and Energy Spectral Density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6200" y="1531203"/>
            <a:ext cx="8991600" cy="830997"/>
            <a:chOff x="76200" y="1531203"/>
            <a:chExt cx="8991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1531203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autocorrelation           of a signal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/>
                <a:t>and its ESD             form a Fourier transform pair, that is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391400" y="1547295"/>
                  <a:ext cx="888769" cy="3994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1547295"/>
                  <a:ext cx="888769" cy="39940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7586" r="-11034" b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19400" y="1547296"/>
                  <a:ext cx="888769" cy="3994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1547296"/>
                  <a:ext cx="888769" cy="39940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966" r="-9655" b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71799" y="2523023"/>
                <a:ext cx="2961901" cy="471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𝐼𝐹𝑇</m:t>
                          </m:r>
                        </m:e>
                      </m:groupCh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99" y="2523023"/>
                <a:ext cx="2961901" cy="471796"/>
              </a:xfrm>
              <a:prstGeom prst="rect">
                <a:avLst/>
              </a:prstGeom>
              <a:blipFill rotWithShape="0">
                <a:blip r:embed="rId4"/>
                <a:stretch>
                  <a:fillRect l="-2675" r="-3086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28600" y="3570714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</a:t>
            </a:r>
            <a:r>
              <a:rPr lang="en-US" dirty="0"/>
              <a:t>: Find the time autocorrelation function of the signal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, and from it determine the ESD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1992" y="4501743"/>
                <a:ext cx="3739613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92" y="4501743"/>
                <a:ext cx="3739613" cy="7968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610225"/>
            <a:ext cx="3867150" cy="1171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624" y="3094851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Note:</a:t>
            </a:r>
            <a:r>
              <a:rPr lang="en-US" dirty="0"/>
              <a:t> the autocorrelation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is the convolution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566" y="5398596"/>
            <a:ext cx="4586034" cy="12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05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053"/>
            <a:ext cx="8915400" cy="10668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Signal Power and Power Spectral Density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295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of the signal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981200"/>
                <a:ext cx="3918701" cy="1172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3918701" cy="11727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La03F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44" y="1295400"/>
            <a:ext cx="3506056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3289571"/>
                <a:ext cx="1827808" cy="700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89571"/>
                <a:ext cx="1827808" cy="70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200" y="4267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spectral density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of the signal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" y="4823872"/>
                <a:ext cx="2939523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23872"/>
                <a:ext cx="2939523" cy="7387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46302" y="4827883"/>
                <a:ext cx="4366195" cy="1081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302" y="4827883"/>
                <a:ext cx="4366195" cy="10817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24972" y="6218563"/>
                <a:ext cx="2974982" cy="405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72" y="6218563"/>
                <a:ext cx="2974982" cy="405945"/>
              </a:xfrm>
              <a:prstGeom prst="rect">
                <a:avLst/>
              </a:prstGeom>
              <a:blipFill rotWithShape="1">
                <a:blip r:embed="rId7"/>
                <a:stretch>
                  <a:fillRect l="-1844" r="-2869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926961" y="6166426"/>
            <a:ext cx="1197239" cy="462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57400" y="6173769"/>
                <a:ext cx="9385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173769"/>
                <a:ext cx="938527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65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2" idx="1"/>
          </p:cNvCxnSpPr>
          <p:nvPr/>
        </p:nvCxnSpPr>
        <p:spPr>
          <a:xfrm>
            <a:off x="1600200" y="6397913"/>
            <a:ext cx="32676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93322" y="6152617"/>
                <a:ext cx="10068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22" y="6152617"/>
                <a:ext cx="1006878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602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3124200" y="6404601"/>
            <a:ext cx="32676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0048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Time Autocorrelation Function of Power Signals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1255295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1524000"/>
                <a:ext cx="7772400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Time autocorrelation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of a power </a:t>
                </a:r>
                <a:r>
                  <a:rPr lang="en-US" dirty="0"/>
                  <a:t>signal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i="1" dirty="0">
                    <a:sym typeface="Symbol" panose="05050102010706020507" pitchFamily="18" charset="2"/>
                  </a:rPr>
                  <a:t> </a:t>
                </a:r>
                <a:endParaRPr lang="en-US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0"/>
                <a:ext cx="7772400" cy="491738"/>
              </a:xfrm>
              <a:prstGeom prst="rect">
                <a:avLst/>
              </a:prstGeom>
              <a:blipFill rotWithShape="0">
                <a:blip r:embed="rId2"/>
                <a:stretch>
                  <a:fillRect l="-1255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La03F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44" y="2339047"/>
            <a:ext cx="3506056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191" y="4846983"/>
                <a:ext cx="2782044" cy="712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𝑔𝑇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1" y="4846983"/>
                <a:ext cx="2782044" cy="712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4191" y="5910855"/>
                <a:ext cx="2914388" cy="841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𝐼𝐹𝑇</m:t>
                          </m:r>
                        </m:e>
                      </m:groupCh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1" y="5910855"/>
                <a:ext cx="2914388" cy="841128"/>
              </a:xfrm>
              <a:prstGeom prst="rect">
                <a:avLst/>
              </a:prstGeom>
              <a:blipFill>
                <a:blip r:embed="rId5"/>
                <a:stretch>
                  <a:fillRect l="-1674" r="-3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1000" y="2209800"/>
                <a:ext cx="4820037" cy="1172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4820037" cy="11727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4754B7-F858-F21B-4C8C-7C9CD874D808}"/>
                  </a:ext>
                </a:extLst>
              </p:cNvPr>
              <p:cNvSpPr txBox="1"/>
              <p:nvPr/>
            </p:nvSpPr>
            <p:spPr>
              <a:xfrm>
                <a:off x="381000" y="3505200"/>
                <a:ext cx="4867230" cy="1079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4754B7-F858-F21B-4C8C-7C9CD874D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4867230" cy="10793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646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87471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Autocorrelation a Powerful Tool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2192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the energy (or power) spectral density can be found by the Fourier transform of the signal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then why do we need to find the time autocorrelation?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2627293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/>
                </a:solidFill>
              </a:rPr>
              <a:t>Ans</a:t>
            </a:r>
            <a:r>
              <a:rPr lang="en-US" sz="2800" dirty="0">
                <a:solidFill>
                  <a:schemeClr val="accent2"/>
                </a:solidFill>
              </a:rPr>
              <a:t>: In communication field and in general the signal 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is not deterministic and it is probabilistic function. </a:t>
            </a:r>
          </a:p>
        </p:txBody>
      </p:sp>
    </p:spTree>
    <p:extLst>
      <p:ext uri="{BB962C8B-B14F-4D97-AF65-F5344CB8AC3E}">
        <p14:creationId xmlns:p14="http://schemas.microsoft.com/office/powerpoint/2010/main" val="905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87471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11430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random binary pulse train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. The pulse width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/2, and one binary digit is transmitted every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seconds. A binary </a:t>
            </a:r>
            <a:r>
              <a:rPr lang="en-US" b="1" dirty="0"/>
              <a:t>1</a:t>
            </a:r>
            <a:r>
              <a:rPr lang="en-US" dirty="0"/>
              <a:t> is transmitted by positive pulse, and a binary </a:t>
            </a:r>
            <a:r>
              <a:rPr lang="en-US" b="1" dirty="0"/>
              <a:t>0</a:t>
            </a:r>
            <a:r>
              <a:rPr lang="en-US" dirty="0"/>
              <a:t> is transmitted by negative pulse. The two symbols are equally likely and occur randomly. Determine the PSD and the essential bandwidth of this signal.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0" y="3352800"/>
            <a:ext cx="4371474" cy="1752600"/>
            <a:chOff x="4724400" y="3200400"/>
            <a:chExt cx="4371474" cy="1752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3200400"/>
              <a:ext cx="4371474" cy="152589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049295" y="4572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4572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35494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84758" y="4572000"/>
              <a:ext cx="284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3852" y="4583668"/>
              <a:ext cx="284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67276" y="4583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16540" y="4572000"/>
              <a:ext cx="284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53400" y="4572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" y="54290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Challenge: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not deterministic and can not be expressed mathematically to find the Fourier transform and PSD. </a:t>
            </a:r>
          </a:p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probabilistic (almost random) signal.</a:t>
            </a:r>
          </a:p>
        </p:txBody>
      </p:sp>
    </p:spTree>
    <p:extLst>
      <p:ext uri="{BB962C8B-B14F-4D97-AF65-F5344CB8AC3E}">
        <p14:creationId xmlns:p14="http://schemas.microsoft.com/office/powerpoint/2010/main" val="74178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0" y="2147604"/>
            <a:ext cx="54382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52800" y="1461804"/>
            <a:ext cx="304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0988" y="2147604"/>
            <a:ext cx="304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2400" y="1461804"/>
            <a:ext cx="304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80021" y="2147604"/>
            <a:ext cx="304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57537" y="1461804"/>
            <a:ext cx="304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2147604"/>
            <a:ext cx="304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34200" y="1461804"/>
            <a:ext cx="304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43800" y="2147604"/>
            <a:ext cx="304800" cy="68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069022"/>
            <a:ext cx="457200" cy="279918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V="1">
            <a:off x="3344854" y="2484306"/>
            <a:ext cx="2850" cy="45720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164287" y="2997472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287" y="2997472"/>
                <a:ext cx="37702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V="1">
            <a:off x="3654750" y="2496338"/>
            <a:ext cx="2850" cy="45720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848600" y="1650071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3124200" y="1458558"/>
            <a:ext cx="5671096" cy="1371600"/>
            <a:chOff x="3244304" y="2470302"/>
            <a:chExt cx="5671096" cy="1371600"/>
          </a:xfrm>
        </p:grpSpPr>
        <p:grpSp>
          <p:nvGrpSpPr>
            <p:cNvPr id="46" name="Group 45"/>
            <p:cNvGrpSpPr/>
            <p:nvPr/>
          </p:nvGrpSpPr>
          <p:grpSpPr>
            <a:xfrm>
              <a:off x="3244304" y="2470302"/>
              <a:ext cx="5438274" cy="1371600"/>
              <a:chOff x="3116083" y="4953000"/>
              <a:chExt cx="5438274" cy="13716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116083" y="5638800"/>
                <a:ext cx="5438274" cy="0"/>
              </a:xfrm>
              <a:prstGeom prst="line">
                <a:avLst/>
              </a:prstGeom>
              <a:ln w="19050">
                <a:solidFill>
                  <a:srgbClr val="A5002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3420883" y="4953000"/>
                <a:ext cx="304800" cy="685800"/>
              </a:xfrm>
              <a:prstGeom prst="rect">
                <a:avLst/>
              </a:prstGeom>
              <a:noFill/>
              <a:ln w="12700">
                <a:solidFill>
                  <a:srgbClr val="A5002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779071" y="5638800"/>
                <a:ext cx="304800" cy="685800"/>
              </a:xfrm>
              <a:prstGeom prst="rect">
                <a:avLst/>
              </a:prstGeom>
              <a:noFill/>
              <a:ln w="12700">
                <a:solidFill>
                  <a:srgbClr val="A5002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30483" y="4953000"/>
                <a:ext cx="304800" cy="685800"/>
              </a:xfrm>
              <a:prstGeom prst="rect">
                <a:avLst/>
              </a:prstGeom>
              <a:noFill/>
              <a:ln w="12700">
                <a:solidFill>
                  <a:srgbClr val="A5002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648104" y="5638800"/>
                <a:ext cx="304800" cy="685800"/>
              </a:xfrm>
              <a:prstGeom prst="rect">
                <a:avLst/>
              </a:prstGeom>
              <a:noFill/>
              <a:ln w="12700">
                <a:solidFill>
                  <a:srgbClr val="A5002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225620" y="4953000"/>
                <a:ext cx="304800" cy="685800"/>
              </a:xfrm>
              <a:prstGeom prst="rect">
                <a:avLst/>
              </a:prstGeom>
              <a:noFill/>
              <a:ln w="12700">
                <a:solidFill>
                  <a:srgbClr val="A5002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92683" y="5638800"/>
                <a:ext cx="304800" cy="685800"/>
              </a:xfrm>
              <a:prstGeom prst="rect">
                <a:avLst/>
              </a:prstGeom>
              <a:noFill/>
              <a:ln w="12700">
                <a:solidFill>
                  <a:srgbClr val="A5002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002283" y="4953000"/>
                <a:ext cx="304800" cy="685800"/>
              </a:xfrm>
              <a:prstGeom prst="rect">
                <a:avLst/>
              </a:prstGeom>
              <a:noFill/>
              <a:ln w="12700">
                <a:solidFill>
                  <a:srgbClr val="A5002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611883" y="5638800"/>
                <a:ext cx="304800" cy="685800"/>
              </a:xfrm>
              <a:prstGeom prst="rect">
                <a:avLst/>
              </a:prstGeom>
              <a:noFill/>
              <a:ln w="12700">
                <a:solidFill>
                  <a:srgbClr val="A5002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319553" y="5594684"/>
                    <a:ext cx="193065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A5002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9553" y="5594684"/>
                    <a:ext cx="193065" cy="30777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6129" r="-12903" b="-2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Rectangle 44"/>
            <p:cNvSpPr/>
            <p:nvPr/>
          </p:nvSpPr>
          <p:spPr>
            <a:xfrm>
              <a:off x="8185713" y="3105090"/>
              <a:ext cx="729687" cy="4001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000" dirty="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000" i="1" dirty="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t-</a:t>
              </a:r>
              <a:r>
                <a:rPr lang="el-GR" sz="2000" i="1" dirty="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000" dirty="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000" dirty="0">
                <a:solidFill>
                  <a:srgbClr val="A50021"/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3344854" y="1157004"/>
            <a:ext cx="0" cy="1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62400" y="1157004"/>
            <a:ext cx="0" cy="1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048000" y="1251466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962400" y="1251466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311104" y="10668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800" baseline="-25000" dirty="0"/>
          </a:p>
        </p:txBody>
      </p:sp>
      <p:sp>
        <p:nvSpPr>
          <p:cNvPr id="58" name="Rectangle 57"/>
          <p:cNvSpPr/>
          <p:nvPr/>
        </p:nvSpPr>
        <p:spPr>
          <a:xfrm>
            <a:off x="8434041" y="188637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1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1016" y="28674"/>
                <a:ext cx="5072721" cy="1172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16" y="28674"/>
                <a:ext cx="5072721" cy="11727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52" y="3429000"/>
            <a:ext cx="21497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95875"/>
            <a:ext cx="3352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1994" y="2900816"/>
                <a:ext cx="24007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 panose="02040503050406030204" pitchFamily="18" charset="0"/>
                        </a:rPr>
                        <m:t>For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94" y="2900816"/>
                <a:ext cx="240078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69" r="-1269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55604" y="4180595"/>
                <a:ext cx="548265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04" y="4180595"/>
                <a:ext cx="5482655" cy="8298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27242" y="5095875"/>
                <a:ext cx="17806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 panose="02040503050406030204" pitchFamily="18" charset="0"/>
                        </a:rPr>
                        <m:t>For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42" y="5095875"/>
                <a:ext cx="178067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425" r="-3425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18747" y="5844826"/>
                <a:ext cx="1445589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47" y="5844826"/>
                <a:ext cx="1445589" cy="399405"/>
              </a:xfrm>
              <a:prstGeom prst="rect">
                <a:avLst/>
              </a:prstGeom>
              <a:blipFill rotWithShape="0">
                <a:blip r:embed="rId11"/>
                <a:stretch>
                  <a:fillRect l="-4219" r="-3797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75516" y="5903881"/>
                <a:ext cx="332616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sinc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516" y="5903881"/>
                <a:ext cx="3326167" cy="8298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3338" y="3542823"/>
                <a:ext cx="56371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Let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and solve the above integral.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38" y="3542823"/>
                <a:ext cx="5637121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948" t="-22951" r="-2706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07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2" grpId="0"/>
      <p:bldP spid="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72" y="1227686"/>
            <a:ext cx="8031628" cy="15298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09" y="3750941"/>
            <a:ext cx="466725" cy="28575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4876800" y="2881200"/>
            <a:ext cx="0" cy="3861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8112" y="676955"/>
                <a:ext cx="19629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12" y="676955"/>
                <a:ext cx="196297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795" r="-62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5782" y="4246436"/>
                <a:ext cx="6348405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82" y="4246436"/>
                <a:ext cx="6348405" cy="7562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3581400" y="6382795"/>
            <a:ext cx="54102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138532" y="5699972"/>
            <a:ext cx="2618" cy="9114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569673" y="6456018"/>
                <a:ext cx="6052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673" y="6456018"/>
                <a:ext cx="605230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8081" r="-8081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81887" y="6472534"/>
                <a:ext cx="3231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887" y="6472534"/>
                <a:ext cx="323101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5094" r="-754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159304" y="5846419"/>
                <a:ext cx="4103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/8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304" y="5846419"/>
                <a:ext cx="410369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36765" t="-21569" r="-20588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63015" y="5282339"/>
                <a:ext cx="727442" cy="332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015" y="5282339"/>
                <a:ext cx="727442" cy="332720"/>
              </a:xfrm>
              <a:prstGeom prst="rect">
                <a:avLst/>
              </a:prstGeom>
              <a:blipFill rotWithShape="1">
                <a:blip r:embed="rId9"/>
                <a:stretch>
                  <a:fillRect l="-6667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33732" y="3340531"/>
                <a:ext cx="4716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732" y="3340531"/>
                <a:ext cx="471668" cy="307777"/>
              </a:xfrm>
              <a:prstGeom prst="rect">
                <a:avLst/>
              </a:prstGeom>
              <a:blipFill rotWithShape="1">
                <a:blip r:embed="rId10"/>
                <a:stretch>
                  <a:fillRect l="-10256" r="-384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052513" y="1827529"/>
            <a:ext cx="7634287" cy="2058671"/>
            <a:chOff x="1357313" y="3122929"/>
            <a:chExt cx="7634287" cy="2058671"/>
          </a:xfrm>
        </p:grpSpPr>
        <p:grpSp>
          <p:nvGrpSpPr>
            <p:cNvPr id="16" name="Group 15"/>
            <p:cNvGrpSpPr/>
            <p:nvPr/>
          </p:nvGrpSpPr>
          <p:grpSpPr>
            <a:xfrm>
              <a:off x="1357313" y="3122929"/>
              <a:ext cx="7634287" cy="1194316"/>
              <a:chOff x="838200" y="3733800"/>
              <a:chExt cx="7634287" cy="1194316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838200" y="4648200"/>
                <a:ext cx="763428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1156771" y="3733800"/>
                <a:ext cx="378246" cy="914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382178" y="3733800"/>
                <a:ext cx="374574" cy="914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76800" y="3733800"/>
                <a:ext cx="367229" cy="914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27783" y="3733800"/>
                <a:ext cx="354376" cy="914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68668" y="3733800"/>
                <a:ext cx="362638" cy="914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848600" y="3733800"/>
                <a:ext cx="369983" cy="914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26686" y="4558784"/>
                    <a:ext cx="23262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6686" y="4558784"/>
                    <a:ext cx="232628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5789" r="-10526"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9" name="Straight Arrow Connector 28"/>
            <p:cNvCxnSpPr/>
            <p:nvPr/>
          </p:nvCxnSpPr>
          <p:spPr>
            <a:xfrm flipV="1">
              <a:off x="5394362" y="4185891"/>
              <a:ext cx="15838" cy="59438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953000" y="4873823"/>
                  <a:ext cx="90056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4873823"/>
                  <a:ext cx="90056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6081" r="-135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>
            <a:xfrm flipV="1">
              <a:off x="5748728" y="4191000"/>
              <a:ext cx="15838" cy="59438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740396" y="4495800"/>
                  <a:ext cx="172720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0396" y="4495800"/>
                  <a:ext cx="1727204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827" r="-3180" b="-37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/>
          <p:cNvCxnSpPr/>
          <p:nvPr/>
        </p:nvCxnSpPr>
        <p:spPr>
          <a:xfrm>
            <a:off x="5410200" y="1227685"/>
            <a:ext cx="169327" cy="4279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53000" y="902131"/>
                <a:ext cx="11322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902131"/>
                <a:ext cx="1132298" cy="307777"/>
              </a:xfrm>
              <a:prstGeom prst="rect">
                <a:avLst/>
              </a:prstGeom>
              <a:blipFill rotWithShape="1">
                <a:blip r:embed="rId14"/>
                <a:stretch>
                  <a:fillRect l="-7027" r="-1622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V="1">
            <a:off x="1515542" y="2962508"/>
            <a:ext cx="8459" cy="6849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20000" y="6080972"/>
            <a:ext cx="732219" cy="3018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879265" y="6079697"/>
            <a:ext cx="763538" cy="28658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626935" y="6082247"/>
            <a:ext cx="732219" cy="3018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886200" y="6080972"/>
            <a:ext cx="763538" cy="28658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648200" y="6308083"/>
            <a:ext cx="2401" cy="15388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620000" y="6308083"/>
            <a:ext cx="2401" cy="15388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889267" y="6309572"/>
            <a:ext cx="2401" cy="15388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160437" y="6457507"/>
                <a:ext cx="7831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437" y="6457507"/>
                <a:ext cx="783163" cy="307777"/>
              </a:xfrm>
              <a:prstGeom prst="rect">
                <a:avLst/>
              </a:prstGeom>
              <a:blipFill rotWithShape="1">
                <a:blip r:embed="rId15"/>
                <a:stretch>
                  <a:fillRect l="-1563" r="-7031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495800" y="6474023"/>
                <a:ext cx="5154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6474023"/>
                <a:ext cx="515462" cy="307777"/>
              </a:xfrm>
              <a:prstGeom prst="rect">
                <a:avLst/>
              </a:prstGeom>
              <a:blipFill rotWithShape="1">
                <a:blip r:embed="rId16"/>
                <a:stretch>
                  <a:fillRect l="-2381" r="-357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 flipH="1">
            <a:off x="6155727" y="6309572"/>
            <a:ext cx="2401" cy="15388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424994" y="6311061"/>
            <a:ext cx="2401" cy="15388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315351" y="6154196"/>
            <a:ext cx="57701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52800" y="6157172"/>
            <a:ext cx="57701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17645" y="5327329"/>
                <a:ext cx="2756460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45" y="5327329"/>
                <a:ext cx="2756460" cy="8298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40645" y="-2196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Homework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626935" y="41951"/>
                <a:ext cx="4478965" cy="879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nary>
                        <m:naryPr>
                          <m:limLoc m:val="undOvr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935" y="41951"/>
                <a:ext cx="4478965" cy="87960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54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ChangeArrowheads="1"/>
          </p:cNvSpPr>
          <p:nvPr/>
        </p:nvSpPr>
        <p:spPr bwMode="auto">
          <a:xfrm>
            <a:off x="3657600" y="1676400"/>
            <a:ext cx="685800" cy="304800"/>
          </a:xfrm>
          <a:prstGeom prst="rect">
            <a:avLst/>
          </a:prstGeom>
          <a:solidFill>
            <a:srgbClr val="FB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</p:txBody>
      </p:sp>
      <p:sp>
        <p:nvSpPr>
          <p:cNvPr id="6147" name="Rectangle 12"/>
          <p:cNvSpPr>
            <a:spLocks noChangeArrowheads="1"/>
          </p:cNvSpPr>
          <p:nvPr/>
        </p:nvSpPr>
        <p:spPr bwMode="auto">
          <a:xfrm>
            <a:off x="2514600" y="1752600"/>
            <a:ext cx="914400" cy="533400"/>
          </a:xfrm>
          <a:prstGeom prst="rect">
            <a:avLst/>
          </a:prstGeom>
          <a:solidFill>
            <a:srgbClr val="84F8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The Fourier Transform Spectrum</a:t>
            </a: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76200" y="4967288"/>
            <a:ext cx="533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55AFF9"/>
                </a:solidFill>
              </a:rPr>
              <a:t>Inverse Fourier transform:</a:t>
            </a:r>
            <a:endParaRPr lang="en-US" sz="2800" dirty="0">
              <a:sym typeface="Symbol" panose="05050102010706020507" pitchFamily="18" charset="2"/>
            </a:endParaRPr>
          </a:p>
        </p:txBody>
      </p:sp>
      <p:graphicFrame>
        <p:nvGraphicFramePr>
          <p:cNvPr id="61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041448"/>
              </p:ext>
            </p:extLst>
          </p:nvPr>
        </p:nvGraphicFramePr>
        <p:xfrm>
          <a:off x="2590800" y="5394326"/>
          <a:ext cx="3429000" cy="1056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469800" progId="Equation.3">
                  <p:embed/>
                </p:oleObj>
              </mc:Choice>
              <mc:Fallback>
                <p:oleObj name="Equation" r:id="rId2" imgW="1523880" imgH="469800" progId="Equation.3">
                  <p:embed/>
                  <p:pic>
                    <p:nvPicPr>
                      <p:cNvPr id="61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94326"/>
                        <a:ext cx="3429000" cy="1056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1400175" y="1697038"/>
          <a:ext cx="2946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254000" progId="Equation.3">
                  <p:embed/>
                </p:oleObj>
              </mc:Choice>
              <mc:Fallback>
                <p:oleObj name="Equation" r:id="rId4" imgW="1282700" imgH="254000" progId="Equation.3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697038"/>
                        <a:ext cx="2946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76200" y="3203575"/>
            <a:ext cx="525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The Amplitude (Magnitude) Spectrum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5151438" y="242728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The Phase Spectrum</a:t>
            </a:r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 flipV="1">
            <a:off x="685800" y="2384425"/>
            <a:ext cx="2057400" cy="892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 flipH="1" flipV="1">
            <a:off x="4191000" y="2047875"/>
            <a:ext cx="106680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76200" y="39624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/>
              <a:t>The amplitude spectrum is an </a:t>
            </a:r>
            <a:r>
              <a:rPr lang="en-US" sz="2400" dirty="0">
                <a:solidFill>
                  <a:srgbClr val="55AFF9"/>
                </a:solidFill>
              </a:rPr>
              <a:t>even</a:t>
            </a:r>
            <a:r>
              <a:rPr lang="en-US" sz="2400" dirty="0"/>
              <a:t> function and the phase is an </a:t>
            </a:r>
            <a:r>
              <a:rPr lang="en-US" sz="2400" dirty="0">
                <a:solidFill>
                  <a:srgbClr val="55AFF9"/>
                </a:solidFill>
              </a:rPr>
              <a:t>odd</a:t>
            </a:r>
            <a:r>
              <a:rPr lang="en-US" sz="2400" dirty="0"/>
              <a:t> function.</a:t>
            </a:r>
          </a:p>
        </p:txBody>
      </p:sp>
      <p:sp>
        <p:nvSpPr>
          <p:cNvPr id="615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Useful Functions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Unit Gate Function</a:t>
            </a:r>
            <a:endParaRPr lang="en-US" sz="28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77604"/>
              </p:ext>
            </p:extLst>
          </p:nvPr>
        </p:nvGraphicFramePr>
        <p:xfrm>
          <a:off x="1574800" y="2209800"/>
          <a:ext cx="4368800" cy="189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711000" progId="Equation.3">
                  <p:embed/>
                </p:oleObj>
              </mc:Choice>
              <mc:Fallback>
                <p:oleObj name="Equation" r:id="rId2" imgW="1638000" imgH="711000" progId="Equation.3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209800"/>
                        <a:ext cx="4368800" cy="189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" y="4357688"/>
            <a:ext cx="381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Unit Triangle Function</a:t>
            </a:r>
            <a:endParaRPr lang="en-US" sz="28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901263"/>
              </p:ext>
            </p:extLst>
          </p:nvPr>
        </p:nvGraphicFramePr>
        <p:xfrm>
          <a:off x="1227138" y="5113338"/>
          <a:ext cx="5113337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482400" progId="Equation.3">
                  <p:embed/>
                </p:oleObj>
              </mc:Choice>
              <mc:Fallback>
                <p:oleObj name="Equation" r:id="rId4" imgW="1917360" imgH="482400" progId="Equation.3">
                  <p:embed/>
                  <p:pic>
                    <p:nvPicPr>
                      <p:cNvPr id="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5113338"/>
                        <a:ext cx="5113337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705600" y="2971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7696200" y="2209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086600" y="2514600"/>
            <a:ext cx="1219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059738" y="2971800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/2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858000" y="2971800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-/2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6705600" y="5943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7696200" y="5181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8059738" y="5943600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/2</a:t>
            </a: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6705600" y="5943600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ym typeface="Symbol" panose="05050102010706020507" pitchFamily="18" charset="2"/>
              </a:rPr>
              <a:t>-/2</a:t>
            </a:r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 flipV="1">
            <a:off x="7010400" y="5334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 flipH="1" flipV="1">
            <a:off x="7696200" y="5334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7756525" y="5119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1</a:t>
            </a:r>
          </a:p>
        </p:txBody>
      </p:sp>
      <p:sp>
        <p:nvSpPr>
          <p:cNvPr id="7187" name="Text Box 20"/>
          <p:cNvSpPr txBox="1">
            <a:spLocks noChangeArrowheads="1"/>
          </p:cNvSpPr>
          <p:nvPr/>
        </p:nvSpPr>
        <p:spPr bwMode="auto">
          <a:xfrm>
            <a:off x="7620000" y="213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1</a:t>
            </a:r>
          </a:p>
        </p:txBody>
      </p:sp>
      <p:sp>
        <p:nvSpPr>
          <p:cNvPr id="7188" name="Text Box 21"/>
          <p:cNvSpPr txBox="1">
            <a:spLocks noChangeArrowheads="1"/>
          </p:cNvSpPr>
          <p:nvPr/>
        </p:nvSpPr>
        <p:spPr bwMode="auto">
          <a:xfrm>
            <a:off x="8686800" y="28194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7189" name="Text Box 22"/>
          <p:cNvSpPr txBox="1">
            <a:spLocks noChangeArrowheads="1"/>
          </p:cNvSpPr>
          <p:nvPr/>
        </p:nvSpPr>
        <p:spPr bwMode="auto">
          <a:xfrm>
            <a:off x="8686800" y="5791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719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Useful Functions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1217613"/>
            <a:ext cx="426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Interpolation Function</a:t>
            </a:r>
            <a:endParaRPr lang="en-US" sz="28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29318"/>
              </p:ext>
            </p:extLst>
          </p:nvPr>
        </p:nvGraphicFramePr>
        <p:xfrm>
          <a:off x="617538" y="1766888"/>
          <a:ext cx="3894137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850680" progId="Equation.3">
                  <p:embed/>
                </p:oleObj>
              </mc:Choice>
              <mc:Fallback>
                <p:oleObj name="Equation" r:id="rId2" imgW="1460160" imgH="85068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766888"/>
                        <a:ext cx="3894137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3213"/>
            <a:ext cx="7434263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22"/>
          <p:cNvSpPr txBox="1">
            <a:spLocks noChangeArrowheads="1"/>
          </p:cNvSpPr>
          <p:nvPr/>
        </p:nvSpPr>
        <p:spPr bwMode="auto">
          <a:xfrm>
            <a:off x="4708525" y="3808413"/>
            <a:ext cx="970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199" name="Text Box 23"/>
          <p:cNvSpPr txBox="1">
            <a:spLocks noChangeArrowheads="1"/>
          </p:cNvSpPr>
          <p:nvPr/>
        </p:nvSpPr>
        <p:spPr bwMode="auto">
          <a:xfrm>
            <a:off x="8458200" y="56388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1171575"/>
            <a:ext cx="8763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FT, the magnitude, and the phase spectrum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(t/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accent2"/>
                </a:solidFill>
                <a:sym typeface="Symbol" panose="05050102010706020507" pitchFamily="18" charset="2"/>
              </a:rPr>
              <a:t>Answer</a:t>
            </a:r>
          </a:p>
        </p:txBody>
      </p:sp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625475" y="3032125"/>
          <a:ext cx="752792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82600" progId="Equation.3">
                  <p:embed/>
                </p:oleObj>
              </mc:Choice>
              <mc:Fallback>
                <p:oleObj name="Equation" r:id="rId2" imgW="2616200" imgH="482600" progId="Equation.3">
                  <p:embed/>
                  <p:pic>
                    <p:nvPicPr>
                      <p:cNvPr id="92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032125"/>
                        <a:ext cx="7527925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36525" y="5730875"/>
            <a:ext cx="8778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The spectrum of a pulse extend from 0 to </a:t>
            </a:r>
            <a:r>
              <a:rPr lang="en-US" sz="2400">
                <a:sym typeface="Symbol" panose="05050102010706020507" pitchFamily="18" charset="2"/>
              </a:rPr>
              <a:t>. However, much of the spectrum is concentrated within the first lobe (=0 to 2/)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12725" y="4916488"/>
            <a:ext cx="593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</a:rPr>
              <a:t>What is the bandwidth of the above pulse?</a:t>
            </a:r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Examples</a:t>
            </a:r>
          </a:p>
        </p:txBody>
      </p:sp>
      <p:grpSp>
        <p:nvGrpSpPr>
          <p:cNvPr id="10243" name="Group 9"/>
          <p:cNvGrpSpPr>
            <a:grpSpLocks/>
          </p:cNvGrpSpPr>
          <p:nvPr/>
        </p:nvGrpSpPr>
        <p:grpSpPr bwMode="auto">
          <a:xfrm>
            <a:off x="152400" y="1143000"/>
            <a:ext cx="8763000" cy="1895475"/>
            <a:chOff x="96" y="624"/>
            <a:chExt cx="5520" cy="1194"/>
          </a:xfrm>
        </p:grpSpPr>
        <p:sp>
          <p:nvSpPr>
            <p:cNvPr id="10248" name="Text Box 3"/>
            <p:cNvSpPr txBox="1">
              <a:spLocks noChangeArrowheads="1"/>
            </p:cNvSpPr>
            <p:nvPr/>
          </p:nvSpPr>
          <p:spPr bwMode="auto">
            <a:xfrm>
              <a:off x="96" y="624"/>
              <a:ext cx="552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800"/>
                <a:t>Find the FT of the unit impulse </a:t>
              </a:r>
              <a:r>
                <a:rPr lang="en-US" sz="2800">
                  <a:sym typeface="Symbol" panose="05050102010706020507" pitchFamily="18" charset="2"/>
                </a:rPr>
                <a:t>(t).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chemeClr val="accent2"/>
                  </a:solidFill>
                  <a:sym typeface="Symbol" panose="05050102010706020507" pitchFamily="18" charset="2"/>
                </a:rPr>
                <a:t>Answer</a:t>
              </a:r>
            </a:p>
          </p:txBody>
        </p:sp>
        <p:graphicFrame>
          <p:nvGraphicFramePr>
            <p:cNvPr id="10249" name="Object 4"/>
            <p:cNvGraphicFramePr>
              <a:graphicFrameLocks noChangeAspect="1"/>
            </p:cNvGraphicFramePr>
            <p:nvPr/>
          </p:nvGraphicFramePr>
          <p:xfrm>
            <a:off x="825" y="1152"/>
            <a:ext cx="2142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11300" imgH="469900" progId="Equation.3">
                    <p:embed/>
                  </p:oleObj>
                </mc:Choice>
                <mc:Fallback>
                  <p:oleObj name="Equation" r:id="rId2" imgW="1511300" imgH="469900" progId="Equation.3">
                    <p:embed/>
                    <p:pic>
                      <p:nvPicPr>
                        <p:cNvPr id="1024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" y="1152"/>
                          <a:ext cx="2142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" y="3276600"/>
            <a:ext cx="8763000" cy="3200400"/>
            <a:chOff x="96" y="2064"/>
            <a:chExt cx="5520" cy="2016"/>
          </a:xfrm>
        </p:grpSpPr>
        <p:sp>
          <p:nvSpPr>
            <p:cNvPr id="10246" name="Text Box 7"/>
            <p:cNvSpPr txBox="1">
              <a:spLocks noChangeArrowheads="1"/>
            </p:cNvSpPr>
            <p:nvPr/>
          </p:nvSpPr>
          <p:spPr bwMode="auto">
            <a:xfrm>
              <a:off x="96" y="2064"/>
              <a:ext cx="552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800"/>
                <a:t>Find the inverse FT of </a:t>
              </a:r>
              <a:r>
                <a:rPr lang="en-US" sz="2800">
                  <a:sym typeface="Symbol" panose="05050102010706020507" pitchFamily="18" charset="2"/>
                </a:rPr>
                <a:t>().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800">
                  <a:solidFill>
                    <a:schemeClr val="accent2"/>
                  </a:solidFill>
                  <a:sym typeface="Symbol" panose="05050102010706020507" pitchFamily="18" charset="2"/>
                </a:rPr>
                <a:t>Answer</a:t>
              </a:r>
            </a:p>
          </p:txBody>
        </p:sp>
        <p:graphicFrame>
          <p:nvGraphicFramePr>
            <p:cNvPr id="10247" name="Object 8"/>
            <p:cNvGraphicFramePr>
              <a:graphicFrameLocks noChangeAspect="1"/>
            </p:cNvGraphicFramePr>
            <p:nvPr/>
          </p:nvGraphicFramePr>
          <p:xfrm>
            <a:off x="720" y="2671"/>
            <a:ext cx="3973" cy="1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16200" imgH="927100" progId="Equation.3">
                    <p:embed/>
                  </p:oleObj>
                </mc:Choice>
                <mc:Fallback>
                  <p:oleObj name="Equation" r:id="rId4" imgW="2616200" imgH="927100" progId="Equation.3">
                    <p:embed/>
                    <p:pic>
                      <p:nvPicPr>
                        <p:cNvPr id="10247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71"/>
                          <a:ext cx="3973" cy="1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5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15963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Examples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" y="1416050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Find the FT of the unit impulse train </a:t>
            </a:r>
            <a:endParaRPr lang="en-US" sz="28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accent2"/>
                </a:solidFill>
                <a:sym typeface="Symbol" panose="05050102010706020507" pitchFamily="18" charset="2"/>
              </a:rPr>
              <a:t>Answer</a:t>
            </a:r>
          </a:p>
        </p:txBody>
      </p:sp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5867400" y="1430338"/>
          <a:ext cx="9906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835" imgH="241195" progId="Equation.3">
                  <p:embed/>
                </p:oleObj>
              </mc:Choice>
              <mc:Fallback>
                <p:oleObj name="Equation" r:id="rId2" imgW="380835" imgH="241195" progId="Equation.3">
                  <p:embed/>
                  <p:pic>
                    <p:nvPicPr>
                      <p:cNvPr id="1126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30338"/>
                        <a:ext cx="9906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8"/>
          <p:cNvGraphicFramePr>
            <a:graphicFrameLocks noChangeAspect="1"/>
          </p:cNvGraphicFramePr>
          <p:nvPr/>
        </p:nvGraphicFramePr>
        <p:xfrm>
          <a:off x="990600" y="2338388"/>
          <a:ext cx="4292600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1000" imgH="889000" progId="Equation.3">
                  <p:embed/>
                </p:oleObj>
              </mc:Choice>
              <mc:Fallback>
                <p:oleObj name="Equation" r:id="rId4" imgW="1651000" imgH="889000" progId="Equation.3">
                  <p:embed/>
                  <p:pic>
                    <p:nvPicPr>
                      <p:cNvPr id="1126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38388"/>
                        <a:ext cx="4292600" cy="230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5042</TotalTime>
  <Words>2027</Words>
  <Application>Microsoft Office PowerPoint</Application>
  <PresentationFormat>On-screen Show (4:3)</PresentationFormat>
  <Paragraphs>282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 Math</vt:lpstr>
      <vt:lpstr>Courier New</vt:lpstr>
      <vt:lpstr>Symbol</vt:lpstr>
      <vt:lpstr>Times New Roman</vt:lpstr>
      <vt:lpstr>Default Design</vt:lpstr>
      <vt:lpstr>Equation</vt:lpstr>
      <vt:lpstr>Ch 3 Analysis and Transmission of Signals</vt:lpstr>
      <vt:lpstr>Chapter Outline</vt:lpstr>
      <vt:lpstr>The Fourier Transform Spectrum</vt:lpstr>
      <vt:lpstr>The Fourier Transform Spectrum</vt:lpstr>
      <vt:lpstr>Useful Functions</vt:lpstr>
      <vt:lpstr>Useful Functions</vt:lpstr>
      <vt:lpstr>Example</vt:lpstr>
      <vt:lpstr>Examples</vt:lpstr>
      <vt:lpstr>Examples</vt:lpstr>
      <vt:lpstr>PowerPoint Presentation</vt:lpstr>
      <vt:lpstr>PowerPoint Presentation</vt:lpstr>
      <vt:lpstr>Properties of the Fourier Transform</vt:lpstr>
      <vt:lpstr>Properties of the Fourier Transform</vt:lpstr>
      <vt:lpstr>Properties of the Fourier Transform</vt:lpstr>
      <vt:lpstr>Example: Amplitude Modulation</vt:lpstr>
      <vt:lpstr>Tone Modulation</vt:lpstr>
      <vt:lpstr>Amplitude Modulation</vt:lpstr>
      <vt:lpstr>Properties of the Fourier Transform</vt:lpstr>
      <vt:lpstr>Example</vt:lpstr>
      <vt:lpstr>Properties of the Fourier Transform</vt:lpstr>
      <vt:lpstr>PowerPoint Presentation</vt:lpstr>
      <vt:lpstr>Signal Transmission Through a Linear System</vt:lpstr>
      <vt:lpstr>Distortionless Transmission (System)</vt:lpstr>
      <vt:lpstr>Example 3.16</vt:lpstr>
      <vt:lpstr>Signal Distortion Over a Communication Channel</vt:lpstr>
      <vt:lpstr>Linear Distortion</vt:lpstr>
      <vt:lpstr>Nonlinear Distortion</vt:lpstr>
      <vt:lpstr>Continue Example</vt:lpstr>
      <vt:lpstr>Distortion Caused by Multipath Effects</vt:lpstr>
      <vt:lpstr>Energy and Energy Spectral Density</vt:lpstr>
      <vt:lpstr>Essential Bandwidth of a Signal</vt:lpstr>
      <vt:lpstr>Energy of Modulated Signals</vt:lpstr>
      <vt:lpstr>Time Autocorrelation Function and Energy Spectral Density</vt:lpstr>
      <vt:lpstr>Signal Power and Power Spectral Density</vt:lpstr>
      <vt:lpstr>Time Autocorrelation Function of Power Signals</vt:lpstr>
      <vt:lpstr>Autocorrelation a Powerful Tool</vt:lpstr>
      <vt:lpstr>Example</vt:lpstr>
      <vt:lpstr>PowerPoint Presentation</vt:lpstr>
      <vt:lpstr>PowerPoint Presentation</vt:lpstr>
    </vt:vector>
  </TitlesOfParts>
  <Company>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Continuous-Time Signal Analysis: The Fourier Transform</dc:title>
  <dc:creator>mbingabr</dc:creator>
  <cp:lastModifiedBy>Mohamed Bingabr</cp:lastModifiedBy>
  <cp:revision>272</cp:revision>
  <cp:lastPrinted>2024-01-30T16:58:04Z</cp:lastPrinted>
  <dcterms:created xsi:type="dcterms:W3CDTF">2008-11-21T04:29:08Z</dcterms:created>
  <dcterms:modified xsi:type="dcterms:W3CDTF">2025-01-28T02:55:07Z</dcterms:modified>
</cp:coreProperties>
</file>