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63" r:id="rId4"/>
    <p:sldId id="265" r:id="rId5"/>
    <p:sldId id="264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32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300" r:id="rId39"/>
    <p:sldId id="298" r:id="rId40"/>
    <p:sldId id="301" r:id="rId41"/>
    <p:sldId id="302" r:id="rId42"/>
    <p:sldId id="304" r:id="rId43"/>
    <p:sldId id="305" r:id="rId44"/>
    <p:sldId id="306" r:id="rId45"/>
    <p:sldId id="307" r:id="rId46"/>
    <p:sldId id="311" r:id="rId47"/>
    <p:sldId id="312" r:id="rId48"/>
    <p:sldId id="313" r:id="rId49"/>
    <p:sldId id="314" r:id="rId50"/>
    <p:sldId id="315" r:id="rId51"/>
    <p:sldId id="317" r:id="rId52"/>
    <p:sldId id="318" r:id="rId5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  <a:srgbClr val="CC0000"/>
    <a:srgbClr val="FF0000"/>
    <a:srgbClr val="FBFDA1"/>
    <a:srgbClr val="84F874"/>
    <a:srgbClr val="55A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DBDC0-C44C-4A20-B8EE-B0F141CDABC4}" v="4" dt="2025-02-25T20:27:34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41" autoAdjust="0"/>
  </p:normalViewPr>
  <p:slideViewPr>
    <p:cSldViewPr>
      <p:cViewPr varScale="1">
        <p:scale>
          <a:sx n="96" d="100"/>
          <a:sy n="96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9FFDBDC0-C44C-4A20-B8EE-B0F141CDABC4}"/>
    <pc:docChg chg="undo custSel modSld">
      <pc:chgData name="Mohamed Bingabr" userId="00864009-1172-4536-93d5-4dbe32f81f3e" providerId="ADAL" clId="{9FFDBDC0-C44C-4A20-B8EE-B0F141CDABC4}" dt="2025-02-25T21:19:59.798" v="65" actId="20577"/>
      <pc:docMkLst>
        <pc:docMk/>
      </pc:docMkLst>
      <pc:sldChg chg="addSp modSp mod">
        <pc:chgData name="Mohamed Bingabr" userId="00864009-1172-4536-93d5-4dbe32f81f3e" providerId="ADAL" clId="{9FFDBDC0-C44C-4A20-B8EE-B0F141CDABC4}" dt="2025-02-25T20:17:49.685" v="6" actId="1038"/>
        <pc:sldMkLst>
          <pc:docMk/>
          <pc:sldMk cId="2469224730" sldId="287"/>
        </pc:sldMkLst>
        <pc:spChg chg="mod">
          <ac:chgData name="Mohamed Bingabr" userId="00864009-1172-4536-93d5-4dbe32f81f3e" providerId="ADAL" clId="{9FFDBDC0-C44C-4A20-B8EE-B0F141CDABC4}" dt="2025-02-25T20:17:44.348" v="5" actId="1038"/>
          <ac:spMkLst>
            <pc:docMk/>
            <pc:sldMk cId="2469224730" sldId="287"/>
            <ac:spMk id="17" creationId="{00000000-0000-0000-0000-000000000000}"/>
          </ac:spMkLst>
        </pc:spChg>
        <pc:picChg chg="add mod">
          <ac:chgData name="Mohamed Bingabr" userId="00864009-1172-4536-93d5-4dbe32f81f3e" providerId="ADAL" clId="{9FFDBDC0-C44C-4A20-B8EE-B0F141CDABC4}" dt="2025-02-25T20:17:49.685" v="6" actId="1038"/>
          <ac:picMkLst>
            <pc:docMk/>
            <pc:sldMk cId="2469224730" sldId="287"/>
            <ac:picMk id="3" creationId="{C95F8B8E-6F9A-4A4B-3EB2-AC539A5F41CC}"/>
          </ac:picMkLst>
        </pc:picChg>
      </pc:sldChg>
      <pc:sldChg chg="addSp delSp modSp mod">
        <pc:chgData name="Mohamed Bingabr" userId="00864009-1172-4536-93d5-4dbe32f81f3e" providerId="ADAL" clId="{9FFDBDC0-C44C-4A20-B8EE-B0F141CDABC4}" dt="2025-02-25T20:23:15.258" v="17" actId="1037"/>
        <pc:sldMkLst>
          <pc:docMk/>
          <pc:sldMk cId="2819612397" sldId="289"/>
        </pc:sldMkLst>
        <pc:spChg chg="mod">
          <ac:chgData name="Mohamed Bingabr" userId="00864009-1172-4536-93d5-4dbe32f81f3e" providerId="ADAL" clId="{9FFDBDC0-C44C-4A20-B8EE-B0F141CDABC4}" dt="2025-02-25T20:21:49.513" v="14" actId="1076"/>
          <ac:spMkLst>
            <pc:docMk/>
            <pc:sldMk cId="2819612397" sldId="289"/>
            <ac:spMk id="8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21:33.247" v="13" actId="1076"/>
          <ac:spMkLst>
            <pc:docMk/>
            <pc:sldMk cId="2819612397" sldId="289"/>
            <ac:spMk id="9" creationId="{00000000-0000-0000-0000-000000000000}"/>
          </ac:spMkLst>
        </pc:spChg>
        <pc:picChg chg="add mod">
          <ac:chgData name="Mohamed Bingabr" userId="00864009-1172-4536-93d5-4dbe32f81f3e" providerId="ADAL" clId="{9FFDBDC0-C44C-4A20-B8EE-B0F141CDABC4}" dt="2025-02-25T20:23:15.258" v="17" actId="1037"/>
          <ac:picMkLst>
            <pc:docMk/>
            <pc:sldMk cId="2819612397" sldId="289"/>
            <ac:picMk id="3" creationId="{439758DD-B5DA-E10D-F133-DC83B23ABFF3}"/>
          </ac:picMkLst>
        </pc:picChg>
        <pc:picChg chg="del">
          <ac:chgData name="Mohamed Bingabr" userId="00864009-1172-4536-93d5-4dbe32f81f3e" providerId="ADAL" clId="{9FFDBDC0-C44C-4A20-B8EE-B0F141CDABC4}" dt="2025-02-25T20:21:06.035" v="7" actId="478"/>
          <ac:picMkLst>
            <pc:docMk/>
            <pc:sldMk cId="2819612397" sldId="289"/>
            <ac:picMk id="6" creationId="{00000000-0000-0000-0000-000000000000}"/>
          </ac:picMkLst>
        </pc:picChg>
      </pc:sldChg>
      <pc:sldChg chg="addSp delSp modSp mod">
        <pc:chgData name="Mohamed Bingabr" userId="00864009-1172-4536-93d5-4dbe32f81f3e" providerId="ADAL" clId="{9FFDBDC0-C44C-4A20-B8EE-B0F141CDABC4}" dt="2025-02-25T20:30:41.654" v="54" actId="1076"/>
        <pc:sldMkLst>
          <pc:docMk/>
          <pc:sldMk cId="832139911" sldId="290"/>
        </pc:sldMkLst>
        <pc:spChg chg="add del mod">
          <ac:chgData name="Mohamed Bingabr" userId="00864009-1172-4536-93d5-4dbe32f81f3e" providerId="ADAL" clId="{9FFDBDC0-C44C-4A20-B8EE-B0F141CDABC4}" dt="2025-02-25T20:30:00.812" v="48" actId="478"/>
          <ac:spMkLst>
            <pc:docMk/>
            <pc:sldMk cId="832139911" sldId="290"/>
            <ac:spMk id="4" creationId="{ECF45E02-70C1-DF82-69AF-ED9F82A4C5D0}"/>
          </ac:spMkLst>
        </pc:spChg>
        <pc:spChg chg="mod">
          <ac:chgData name="Mohamed Bingabr" userId="00864009-1172-4536-93d5-4dbe32f81f3e" providerId="ADAL" clId="{9FFDBDC0-C44C-4A20-B8EE-B0F141CDABC4}" dt="2025-02-25T20:29:30.726" v="42" actId="1076"/>
          <ac:spMkLst>
            <pc:docMk/>
            <pc:sldMk cId="832139911" sldId="290"/>
            <ac:spMk id="7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29:49.443" v="46" actId="1076"/>
          <ac:spMkLst>
            <pc:docMk/>
            <pc:sldMk cId="832139911" sldId="290"/>
            <ac:spMk id="8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29:34.127" v="43" actId="1076"/>
          <ac:spMkLst>
            <pc:docMk/>
            <pc:sldMk cId="832139911" sldId="290"/>
            <ac:spMk id="10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29:39.209" v="44" actId="1076"/>
          <ac:spMkLst>
            <pc:docMk/>
            <pc:sldMk cId="832139911" sldId="290"/>
            <ac:spMk id="11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29:43.373" v="45" actId="1076"/>
          <ac:spMkLst>
            <pc:docMk/>
            <pc:sldMk cId="832139911" sldId="290"/>
            <ac:spMk id="13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29:57.889" v="47" actId="1076"/>
          <ac:spMkLst>
            <pc:docMk/>
            <pc:sldMk cId="832139911" sldId="290"/>
            <ac:spMk id="14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30:06.418" v="49" actId="1076"/>
          <ac:spMkLst>
            <pc:docMk/>
            <pc:sldMk cId="832139911" sldId="290"/>
            <ac:spMk id="15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30:14.607" v="50" actId="1076"/>
          <ac:spMkLst>
            <pc:docMk/>
            <pc:sldMk cId="832139911" sldId="290"/>
            <ac:spMk id="17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30:20.491" v="51" actId="1076"/>
          <ac:spMkLst>
            <pc:docMk/>
            <pc:sldMk cId="832139911" sldId="290"/>
            <ac:spMk id="18" creationId="{00000000-0000-0000-0000-000000000000}"/>
          </ac:spMkLst>
        </pc:spChg>
        <pc:spChg chg="mod">
          <ac:chgData name="Mohamed Bingabr" userId="00864009-1172-4536-93d5-4dbe32f81f3e" providerId="ADAL" clId="{9FFDBDC0-C44C-4A20-B8EE-B0F141CDABC4}" dt="2025-02-25T20:30:29.834" v="52" actId="1076"/>
          <ac:spMkLst>
            <pc:docMk/>
            <pc:sldMk cId="832139911" sldId="290"/>
            <ac:spMk id="19" creationId="{00000000-0000-0000-0000-000000000000}"/>
          </ac:spMkLst>
        </pc:spChg>
        <pc:picChg chg="add mod">
          <ac:chgData name="Mohamed Bingabr" userId="00864009-1172-4536-93d5-4dbe32f81f3e" providerId="ADAL" clId="{9FFDBDC0-C44C-4A20-B8EE-B0F141CDABC4}" dt="2025-02-25T20:30:41.654" v="54" actId="1076"/>
          <ac:picMkLst>
            <pc:docMk/>
            <pc:sldMk cId="832139911" sldId="290"/>
            <ac:picMk id="3" creationId="{09AF7C04-BE0F-7628-4864-951DC5313839}"/>
          </ac:picMkLst>
        </pc:picChg>
      </pc:sldChg>
      <pc:sldChg chg="modSp mod">
        <pc:chgData name="Mohamed Bingabr" userId="00864009-1172-4536-93d5-4dbe32f81f3e" providerId="ADAL" clId="{9FFDBDC0-C44C-4A20-B8EE-B0F141CDABC4}" dt="2025-02-25T21:19:59.798" v="65" actId="20577"/>
        <pc:sldMkLst>
          <pc:docMk/>
          <pc:sldMk cId="1408357699" sldId="298"/>
        </pc:sldMkLst>
        <pc:spChg chg="mod">
          <ac:chgData name="Mohamed Bingabr" userId="00864009-1172-4536-93d5-4dbe32f81f3e" providerId="ADAL" clId="{9FFDBDC0-C44C-4A20-B8EE-B0F141CDABC4}" dt="2025-02-25T21:19:59.798" v="65" actId="20577"/>
          <ac:spMkLst>
            <pc:docMk/>
            <pc:sldMk cId="1408357699" sldId="298"/>
            <ac:spMk id="13" creationId="{00000000-0000-0000-0000-000000000000}"/>
          </ac:spMkLst>
        </pc:spChg>
      </pc:sldChg>
    </pc:docChg>
  </pc:docChgLst>
  <pc:docChgLst>
    <pc:chgData name="Mohamed Bingabr" userId="00864009-1172-4536-93d5-4dbe32f81f3e" providerId="ADAL" clId="{7B4EACA8-9F68-47AC-B431-05EF3AF2C0B9}"/>
    <pc:docChg chg="undo custSel modSld">
      <pc:chgData name="Mohamed Bingabr" userId="00864009-1172-4536-93d5-4dbe32f81f3e" providerId="ADAL" clId="{7B4EACA8-9F68-47AC-B431-05EF3AF2C0B9}" dt="2025-02-25T00:47:48.653" v="42" actId="20577"/>
      <pc:docMkLst>
        <pc:docMk/>
      </pc:docMkLst>
      <pc:sldChg chg="addSp modSp mod">
        <pc:chgData name="Mohamed Bingabr" userId="00864009-1172-4536-93d5-4dbe32f81f3e" providerId="ADAL" clId="{7B4EACA8-9F68-47AC-B431-05EF3AF2C0B9}" dt="2025-02-11T02:26:30.051" v="14" actId="167"/>
        <pc:sldMkLst>
          <pc:docMk/>
          <pc:sldMk cId="3775325556" sldId="279"/>
        </pc:sldMkLst>
        <pc:spChg chg="add mod ord">
          <ac:chgData name="Mohamed Bingabr" userId="00864009-1172-4536-93d5-4dbe32f81f3e" providerId="ADAL" clId="{7B4EACA8-9F68-47AC-B431-05EF3AF2C0B9}" dt="2025-02-11T02:25:37.348" v="5" actId="2085"/>
          <ac:spMkLst>
            <pc:docMk/>
            <pc:sldMk cId="3775325556" sldId="279"/>
            <ac:spMk id="2" creationId="{47716DD3-504D-B374-CD77-CF20958C58D9}"/>
          </ac:spMkLst>
        </pc:spChg>
        <pc:spChg chg="add mod ord">
          <ac:chgData name="Mohamed Bingabr" userId="00864009-1172-4536-93d5-4dbe32f81f3e" providerId="ADAL" clId="{7B4EACA8-9F68-47AC-B431-05EF3AF2C0B9}" dt="2025-02-11T02:26:30.051" v="14" actId="167"/>
          <ac:spMkLst>
            <pc:docMk/>
            <pc:sldMk cId="3775325556" sldId="279"/>
            <ac:spMk id="3" creationId="{8421FA93-DCCE-2111-483D-E733C3B7199C}"/>
          </ac:spMkLst>
        </pc:spChg>
        <pc:spChg chg="mod">
          <ac:chgData name="Mohamed Bingabr" userId="00864009-1172-4536-93d5-4dbe32f81f3e" providerId="ADAL" clId="{7B4EACA8-9F68-47AC-B431-05EF3AF2C0B9}" dt="2025-02-11T02:25:14.671" v="4" actId="208"/>
          <ac:spMkLst>
            <pc:docMk/>
            <pc:sldMk cId="3775325556" sldId="279"/>
            <ac:spMk id="7" creationId="{00000000-0000-0000-0000-000000000000}"/>
          </ac:spMkLst>
        </pc:spChg>
      </pc:sldChg>
      <pc:sldChg chg="addSp modSp mod">
        <pc:chgData name="Mohamed Bingabr" userId="00864009-1172-4536-93d5-4dbe32f81f3e" providerId="ADAL" clId="{7B4EACA8-9F68-47AC-B431-05EF3AF2C0B9}" dt="2025-02-13T12:50:11.346" v="23" actId="14100"/>
        <pc:sldMkLst>
          <pc:docMk/>
          <pc:sldMk cId="1747419745" sldId="286"/>
        </pc:sldMkLst>
        <pc:picChg chg="add mod">
          <ac:chgData name="Mohamed Bingabr" userId="00864009-1172-4536-93d5-4dbe32f81f3e" providerId="ADAL" clId="{7B4EACA8-9F68-47AC-B431-05EF3AF2C0B9}" dt="2025-02-13T12:50:11.346" v="23" actId="14100"/>
          <ac:picMkLst>
            <pc:docMk/>
            <pc:sldMk cId="1747419745" sldId="286"/>
            <ac:picMk id="3" creationId="{227A7BD2-340A-2EBB-0B72-D8B53EA7CB70}"/>
          </ac:picMkLst>
        </pc:picChg>
      </pc:sldChg>
      <pc:sldChg chg="modSp mod">
        <pc:chgData name="Mohamed Bingabr" userId="00864009-1172-4536-93d5-4dbe32f81f3e" providerId="ADAL" clId="{7B4EACA8-9F68-47AC-B431-05EF3AF2C0B9}" dt="2025-02-13T12:58:09.785" v="24" actId="1076"/>
        <pc:sldMkLst>
          <pc:docMk/>
          <pc:sldMk cId="832139911" sldId="290"/>
        </pc:sldMkLst>
        <pc:spChg chg="mod">
          <ac:chgData name="Mohamed Bingabr" userId="00864009-1172-4536-93d5-4dbe32f81f3e" providerId="ADAL" clId="{7B4EACA8-9F68-47AC-B431-05EF3AF2C0B9}" dt="2025-02-13T12:58:09.785" v="24" actId="1076"/>
          <ac:spMkLst>
            <pc:docMk/>
            <pc:sldMk cId="832139911" sldId="290"/>
            <ac:spMk id="8" creationId="{00000000-0000-0000-0000-000000000000}"/>
          </ac:spMkLst>
        </pc:spChg>
      </pc:sldChg>
      <pc:sldChg chg="modSp mod">
        <pc:chgData name="Mohamed Bingabr" userId="00864009-1172-4536-93d5-4dbe32f81f3e" providerId="ADAL" clId="{7B4EACA8-9F68-47AC-B431-05EF3AF2C0B9}" dt="2025-02-13T13:11:03.283" v="41" actId="1076"/>
        <pc:sldMkLst>
          <pc:docMk/>
          <pc:sldMk cId="1817056599" sldId="291"/>
        </pc:sldMkLst>
        <pc:spChg chg="mod">
          <ac:chgData name="Mohamed Bingabr" userId="00864009-1172-4536-93d5-4dbe32f81f3e" providerId="ADAL" clId="{7B4EACA8-9F68-47AC-B431-05EF3AF2C0B9}" dt="2025-02-13T13:10:56.181" v="40" actId="1076"/>
          <ac:spMkLst>
            <pc:docMk/>
            <pc:sldMk cId="1817056599" sldId="291"/>
            <ac:spMk id="2" creationId="{00000000-0000-0000-0000-000000000000}"/>
          </ac:spMkLst>
        </pc:spChg>
        <pc:spChg chg="mod">
          <ac:chgData name="Mohamed Bingabr" userId="00864009-1172-4536-93d5-4dbe32f81f3e" providerId="ADAL" clId="{7B4EACA8-9F68-47AC-B431-05EF3AF2C0B9}" dt="2025-02-13T13:11:03.283" v="41" actId="1076"/>
          <ac:spMkLst>
            <pc:docMk/>
            <pc:sldMk cId="1817056599" sldId="291"/>
            <ac:spMk id="6" creationId="{00000000-0000-0000-0000-000000000000}"/>
          </ac:spMkLst>
        </pc:spChg>
        <pc:spChg chg="mod">
          <ac:chgData name="Mohamed Bingabr" userId="00864009-1172-4536-93d5-4dbe32f81f3e" providerId="ADAL" clId="{7B4EACA8-9F68-47AC-B431-05EF3AF2C0B9}" dt="2025-02-13T13:10:51.990" v="39" actId="1076"/>
          <ac:spMkLst>
            <pc:docMk/>
            <pc:sldMk cId="1817056599" sldId="291"/>
            <ac:spMk id="8" creationId="{00000000-0000-0000-0000-000000000000}"/>
          </ac:spMkLst>
        </pc:spChg>
        <pc:picChg chg="mod">
          <ac:chgData name="Mohamed Bingabr" userId="00864009-1172-4536-93d5-4dbe32f81f3e" providerId="ADAL" clId="{7B4EACA8-9F68-47AC-B431-05EF3AF2C0B9}" dt="2025-02-13T13:10:47.328" v="38" actId="1076"/>
          <ac:picMkLst>
            <pc:docMk/>
            <pc:sldMk cId="1817056599" sldId="291"/>
            <ac:picMk id="5" creationId="{00000000-0000-0000-0000-000000000000}"/>
          </ac:picMkLst>
        </pc:picChg>
      </pc:sldChg>
      <pc:sldChg chg="modSp mod">
        <pc:chgData name="Mohamed Bingabr" userId="00864009-1172-4536-93d5-4dbe32f81f3e" providerId="ADAL" clId="{7B4EACA8-9F68-47AC-B431-05EF3AF2C0B9}" dt="2025-02-25T00:47:48.653" v="42" actId="20577"/>
        <pc:sldMkLst>
          <pc:docMk/>
          <pc:sldMk cId="2702051417" sldId="311"/>
        </pc:sldMkLst>
        <pc:spChg chg="mod">
          <ac:chgData name="Mohamed Bingabr" userId="00864009-1172-4536-93d5-4dbe32f81f3e" providerId="ADAL" clId="{7B4EACA8-9F68-47AC-B431-05EF3AF2C0B9}" dt="2025-02-25T00:47:48.653" v="42" actId="20577"/>
          <ac:spMkLst>
            <pc:docMk/>
            <pc:sldMk cId="2702051417" sldId="311"/>
            <ac:spMk id="11" creationId="{00000000-0000-0000-0000-000000000000}"/>
          </ac:spMkLst>
        </pc:spChg>
      </pc:sldChg>
      <pc:sldChg chg="modSp">
        <pc:chgData name="Mohamed Bingabr" userId="00864009-1172-4536-93d5-4dbe32f81f3e" providerId="ADAL" clId="{7B4EACA8-9F68-47AC-B431-05EF3AF2C0B9}" dt="2025-02-11T02:37:08.309" v="19" actId="6549"/>
        <pc:sldMkLst>
          <pc:docMk/>
          <pc:sldMk cId="1482629751" sldId="320"/>
        </pc:sldMkLst>
        <pc:spChg chg="mod">
          <ac:chgData name="Mohamed Bingabr" userId="00864009-1172-4536-93d5-4dbe32f81f3e" providerId="ADAL" clId="{7B4EACA8-9F68-47AC-B431-05EF3AF2C0B9}" dt="2025-02-11T02:37:08.309" v="19" actId="6549"/>
          <ac:spMkLst>
            <pc:docMk/>
            <pc:sldMk cId="1482629751" sldId="320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90B79-741E-4328-97DD-E2B03ECFFC35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91B3D7-316B-4CF9-BE8E-83190EDEB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8D868-49DF-4137-B088-2DFB28C126A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32FB7-69C0-4B89-BAE6-27F9B11C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63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4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92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1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88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9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28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0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5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87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0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3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7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95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31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8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8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7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0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2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7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87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71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7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4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38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89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04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0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59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93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398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9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70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24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346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5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6C53-6417-4CFD-B0A4-6D49624F6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C749-9CFF-4076-A3DF-60F2263A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0659-6328-43EF-95B4-40E07C514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3C05-17FC-4BDE-B441-D8EC64FD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17D1-2F0B-4F75-9952-2A060FB3F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07683-7346-48A5-AF81-006733F72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E649-2AB3-4F79-ACE0-70227137F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E87E-9987-4B05-90A5-38F3B4A80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314A-E3F3-4D1C-AB20-A61B451E6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2C72-5FEC-400A-A519-62A29794E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4CB5-0E18-475E-AD06-393311000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913E79-DEAB-446B-A15A-2AC16BBBA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9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480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7.jpe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6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pn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7" Type="http://schemas.openxmlformats.org/officeDocument/2006/relationships/image" Target="../media/image9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9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590800"/>
            <a:ext cx="8915400" cy="1470025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chemeClr val="accent2"/>
                </a:solidFill>
              </a:rPr>
              <a:t>Ch</a:t>
            </a:r>
            <a:r>
              <a:rPr lang="en-US" sz="3600" dirty="0">
                <a:solidFill>
                  <a:schemeClr val="accent2"/>
                </a:solidFill>
              </a:rPr>
              <a:t> 4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Amplitude Modulations and Demodulations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87350" y="1085850"/>
            <a:ext cx="8283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1C03D7"/>
                </a:solidFill>
              </a:rPr>
              <a:t>ENGR 4323/5323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1C03D7"/>
                </a:solidFill>
              </a:rPr>
              <a:t>Digital and Analog Communication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58900" y="4610100"/>
            <a:ext cx="6032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</a:rPr>
              <a:t>School of Engineering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</a:rPr>
              <a:t>University of Central Oklahoma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latin typeface="+mj-lt"/>
                <a:cs typeface="+mj-cs"/>
              </a:rPr>
              <a:t>Dr. Mohamed </a:t>
            </a:r>
            <a:r>
              <a:rPr lang="en-US" kern="0" dirty="0" err="1">
                <a:latin typeface="+mj-lt"/>
                <a:cs typeface="+mj-cs"/>
              </a:rPr>
              <a:t>Bingabr</a:t>
            </a:r>
            <a:endParaRPr lang="en-US" kern="0" dirty="0">
              <a:latin typeface="+mj-lt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Type of Modulators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2514600"/>
                <a:ext cx="3960315" cy="1007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14600"/>
                <a:ext cx="3960315" cy="1007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091" y="4876800"/>
                <a:ext cx="4810163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20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1" y="4876800"/>
                <a:ext cx="4810163" cy="9233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091" y="5791200"/>
                <a:ext cx="8946509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−…</m:t>
                          </m:r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1" y="5791200"/>
                <a:ext cx="8946509" cy="6158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La04F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15" y="1219200"/>
            <a:ext cx="4901111" cy="39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044" y="1110993"/>
            <a:ext cx="348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Switching Modulators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6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" y="1257240"/>
            <a:ext cx="8982075" cy="497205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Circuit of Switching Modulators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1062335"/>
            <a:ext cx="889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Diode-bridge electronic switch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105400" y="6229290"/>
            <a:ext cx="3689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 Shunt-bridge diode modulator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22325" y="3550115"/>
            <a:ext cx="37481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Diode-bridge electronic switch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6229290"/>
            <a:ext cx="3746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 Series-bridge diode modulator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24000"/>
            <a:ext cx="6152646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When </a:t>
            </a:r>
            <a:r>
              <a:rPr lang="en-US" sz="2200" dirty="0" err="1"/>
              <a:t>V</a:t>
            </a:r>
            <a:r>
              <a:rPr lang="en-US" sz="2200" baseline="-25000" dirty="0" err="1"/>
              <a:t>c</a:t>
            </a:r>
            <a:r>
              <a:rPr lang="en-US" sz="2200" dirty="0"/>
              <a:t> &gt; </a:t>
            </a:r>
            <a:r>
              <a:rPr lang="en-US" sz="2200" dirty="0" err="1"/>
              <a:t>V</a:t>
            </a:r>
            <a:r>
              <a:rPr lang="en-US" sz="2200" baseline="-25000" dirty="0" err="1"/>
              <a:t>d</a:t>
            </a:r>
            <a:r>
              <a:rPr lang="en-US" sz="2200" dirty="0"/>
              <a:t>  all diodes are open and matched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/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3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Circuit of Switching Modulators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1062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Ring Modulator</a:t>
            </a:r>
          </a:p>
        </p:txBody>
      </p:sp>
      <p:pic>
        <p:nvPicPr>
          <p:cNvPr id="7" name="Picture 6" descr="La04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09" y="1062335"/>
            <a:ext cx="5277092" cy="45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7918" y="2362200"/>
            <a:ext cx="463620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/>
              <a:t>During Positive cycle of carrier:</a:t>
            </a:r>
          </a:p>
          <a:p>
            <a:r>
              <a:rPr lang="en-US" sz="2000" dirty="0"/>
              <a:t>   - D</a:t>
            </a:r>
            <a:r>
              <a:rPr lang="en-US" sz="2000" baseline="-25000" dirty="0"/>
              <a:t>1</a:t>
            </a:r>
            <a:r>
              <a:rPr lang="en-US" sz="2000" dirty="0"/>
              <a:t> &amp; D</a:t>
            </a:r>
            <a:r>
              <a:rPr lang="en-US" sz="2000" baseline="-25000" dirty="0"/>
              <a:t>3</a:t>
            </a:r>
            <a:r>
              <a:rPr lang="en-US" sz="2000" dirty="0"/>
              <a:t> Conducts</a:t>
            </a:r>
          </a:p>
          <a:p>
            <a:r>
              <a:rPr lang="en-US" sz="2000" dirty="0"/>
              <a:t>   -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/>
              <a:t> connected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/>
              <a:t> &amp;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/>
              <a:t> connected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r>
              <a:rPr lang="en-US" sz="2000" dirty="0"/>
              <a:t>   - output proportional to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/>
              <a:t>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8194" y="3733800"/>
            <a:ext cx="463620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/>
              <a:t>During Negative cycle of carrier:</a:t>
            </a:r>
          </a:p>
          <a:p>
            <a:r>
              <a:rPr lang="en-US" sz="2000" dirty="0"/>
              <a:t>   - D</a:t>
            </a:r>
            <a:r>
              <a:rPr lang="en-US" sz="2000" baseline="-25000" dirty="0"/>
              <a:t>2</a:t>
            </a:r>
            <a:r>
              <a:rPr lang="en-US" sz="2000" dirty="0"/>
              <a:t> &amp; D</a:t>
            </a:r>
            <a:r>
              <a:rPr lang="en-US" sz="2000" baseline="-25000" dirty="0"/>
              <a:t>4</a:t>
            </a:r>
            <a:r>
              <a:rPr lang="en-US" sz="2000" dirty="0"/>
              <a:t> Conducts</a:t>
            </a:r>
          </a:p>
          <a:p>
            <a:r>
              <a:rPr lang="en-US" sz="2000" dirty="0"/>
              <a:t>   -</a:t>
            </a:r>
            <a:r>
              <a:rPr lang="en-US" sz="2000" b="1" dirty="0"/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/>
              <a:t> </a:t>
            </a:r>
            <a:r>
              <a:rPr lang="en-US" sz="2000" dirty="0"/>
              <a:t>connected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/>
              <a:t> &amp;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/>
              <a:t> connected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sz="2000" dirty="0"/>
              <a:t>   - output proportional to -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6400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Double Balanced Modulator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215" y="5708790"/>
                <a:ext cx="8057185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−…</m:t>
                          </m:r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5" y="5708790"/>
                <a:ext cx="8057185" cy="6158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63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Demodulation of DSB-SC Signals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226403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demodulation, the receiver must generate a carrier that is synchronous (coherent) in phase and in frequency with incoming carrier.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2718" y="3253026"/>
            <a:ext cx="81978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/>
              <a:t>- The received signal might suffer from some unknown frequency or   </a:t>
            </a:r>
          </a:p>
          <a:p>
            <a:r>
              <a:rPr lang="en-US" sz="2000" dirty="0"/>
              <a:t>   phase shift.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5118" y="4124152"/>
                <a:ext cx="56832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18" y="4124152"/>
                <a:ext cx="56832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5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4659868"/>
                <a:ext cx="60642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         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59868"/>
                <a:ext cx="606428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5836" y="5181600"/>
            <a:ext cx="87312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/>
              <a:t>   - The receiver must be sophisticated to generate a local oscillator </a:t>
            </a:r>
          </a:p>
          <a:p>
            <a:r>
              <a:rPr lang="en-US" sz="2000" dirty="0"/>
              <a:t> 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-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purely from the received signal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" y="2637426"/>
            <a:ext cx="87312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b="1" dirty="0"/>
              <a:t>Challenge of coherent demodulation for DSB-SC signals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8600" y="5997714"/>
            <a:ext cx="87312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/>
              <a:t>   - Amplitude modulation (AM) that transmit the carrier with the modulated </a:t>
            </a:r>
          </a:p>
          <a:p>
            <a:r>
              <a:rPr lang="en-US" sz="2000" dirty="0"/>
              <a:t>     signal will simplify the job of the receiver.</a:t>
            </a:r>
          </a:p>
        </p:txBody>
      </p:sp>
    </p:spTree>
    <p:extLst>
      <p:ext uri="{BB962C8B-B14F-4D97-AF65-F5344CB8AC3E}">
        <p14:creationId xmlns:p14="http://schemas.microsoft.com/office/powerpoint/2010/main" val="343599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La04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82" y="1524000"/>
            <a:ext cx="4771993" cy="46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Amplitude Modulation (AM)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399" y="1066800"/>
            <a:ext cx="893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Transmit the modulated signal with the carrier signal to simplify the complexity of the receivers.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1" y="2209800"/>
                <a:ext cx="4648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2209800"/>
                <a:ext cx="464820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59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2724834"/>
                <a:ext cx="40068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100" dirty="0"/>
                  <a:t>           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24834"/>
                <a:ext cx="400688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9022" y="6257426"/>
                <a:ext cx="8536504" cy="524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⇔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groupCh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22" y="6257426"/>
                <a:ext cx="8536504" cy="524374"/>
              </a:xfrm>
              <a:prstGeom prst="rect">
                <a:avLst/>
              </a:prstGeom>
              <a:blipFill rotWithShape="0">
                <a:blip r:embed="rId6"/>
                <a:stretch>
                  <a:fillRect t="-3448" b="-18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5029" y="4353456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29" y="4353456"/>
                <a:ext cx="22098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647229" y="428324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12" y="3352800"/>
            <a:ext cx="443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for demodulation using envelope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800" y="4953000"/>
                <a:ext cx="3378810" cy="606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Modulation index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53000"/>
                <a:ext cx="3378810" cy="606256"/>
              </a:xfrm>
              <a:prstGeom prst="rect">
                <a:avLst/>
              </a:prstGeom>
              <a:blipFill rotWithShape="1">
                <a:blip r:embed="rId8"/>
                <a:stretch>
                  <a:fillRect l="-2708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37813" y="5558135"/>
                <a:ext cx="1581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13" y="5558135"/>
                <a:ext cx="158158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06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Example: Tone Modulation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399" y="1226403"/>
            <a:ext cx="893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Sketch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for modulation indices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 </a:t>
            </a:r>
            <a:r>
              <a:rPr lang="en-US" dirty="0"/>
              <a:t>= 0.5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dirty="0"/>
              <a:t> = 1,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/>
              <a:t>.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044" y="2316133"/>
                <a:ext cx="40068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44" y="2316133"/>
                <a:ext cx="400688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9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1165" y="2087533"/>
                <a:ext cx="1253035" cy="731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165" y="2087533"/>
                <a:ext cx="1253035" cy="7318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36958" y="3785695"/>
                <a:ext cx="1243482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958" y="3785695"/>
                <a:ext cx="1243482" cy="423770"/>
              </a:xfrm>
              <a:prstGeom prst="rect">
                <a:avLst/>
              </a:prstGeom>
              <a:blipFill rotWithShape="0"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49942" y="3816371"/>
                <a:ext cx="1100814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42" y="3816371"/>
                <a:ext cx="1100814" cy="423770"/>
              </a:xfrm>
              <a:prstGeom prst="rect">
                <a:avLst/>
              </a:prstGeom>
              <a:blipFill rotWithShape="0"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40485" y="1633630"/>
                <a:ext cx="1079911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85" y="1633630"/>
                <a:ext cx="1079911" cy="423770"/>
              </a:xfrm>
              <a:prstGeom prst="rect">
                <a:avLst/>
              </a:prstGeom>
              <a:blipFill rotWithShape="0"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411" y="4343400"/>
            <a:ext cx="84772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2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Sideband and Carrier Power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0" y="166473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1295400"/>
                <a:ext cx="4648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95400"/>
                <a:ext cx="46482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362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95777" y="166827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sidebands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48200" y="2438400"/>
                <a:ext cx="1084656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438400"/>
                <a:ext cx="1084656" cy="7387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00" y="2590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of the carrier (wasted):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5769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of the sidebands: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92144" y="3429000"/>
                <a:ext cx="175516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144" y="3429000"/>
                <a:ext cx="1755160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04800" y="45675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Power efficiency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7958" y="5026365"/>
                <a:ext cx="6390083" cy="899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useful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power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power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958" y="5026365"/>
                <a:ext cx="6390083" cy="8997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18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748" y="1301673"/>
            <a:ext cx="859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Determine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and the percentage of the total power carried by the sidebands of the AM wave for tone modulation when </a:t>
            </a: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(a)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=1 (b)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0.5 (c)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0.3 </a:t>
            </a:r>
            <a:endParaRPr lang="en-US" i="1" dirty="0"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819400"/>
                <a:ext cx="2990241" cy="899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19400"/>
                <a:ext cx="2990241" cy="8997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0" y="2987331"/>
                <a:ext cx="1253035" cy="731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987331"/>
                <a:ext cx="1253035" cy="7318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89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21FA93-DCCE-2111-483D-E733C3B7199C}"/>
              </a:ext>
            </a:extLst>
          </p:cNvPr>
          <p:cNvSpPr/>
          <p:nvPr/>
        </p:nvSpPr>
        <p:spPr>
          <a:xfrm>
            <a:off x="3962400" y="5029200"/>
            <a:ext cx="685800" cy="386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716DD3-504D-B374-CD77-CF20958C58D9}"/>
              </a:ext>
            </a:extLst>
          </p:cNvPr>
          <p:cNvSpPr/>
          <p:nvPr/>
        </p:nvSpPr>
        <p:spPr>
          <a:xfrm>
            <a:off x="3352800" y="5486400"/>
            <a:ext cx="5334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Demodulation of AM Signals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6" descr="La04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7543800" cy="38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1066800"/>
            <a:ext cx="158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Rectifier</a:t>
            </a:r>
            <a:endParaRPr lang="en-US" sz="28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291" y="5029200"/>
                <a:ext cx="46793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1" y="5029200"/>
                <a:ext cx="467930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1891" y="5486400"/>
                <a:ext cx="7651109" cy="691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91" y="5486400"/>
                <a:ext cx="7651109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1891" y="6166464"/>
                <a:ext cx="5822309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other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higher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frequencies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91" y="6166464"/>
                <a:ext cx="5822309" cy="5781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3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Demodulation of AM Signals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1066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Envelope Detector</a:t>
            </a:r>
            <a:endParaRPr lang="en-US" sz="28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81600" y="6356866"/>
                <a:ext cx="26981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&lt;1/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𝑅𝐶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6356866"/>
                <a:ext cx="269810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837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02" y="1219200"/>
            <a:ext cx="47440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87" y="3190875"/>
            <a:ext cx="8810625" cy="31337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00200" y="3657600"/>
            <a:ext cx="4191000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33498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RC too large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05200" y="3657600"/>
            <a:ext cx="183508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8449" y="2189142"/>
                <a:ext cx="18337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-t/RC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49" y="2189142"/>
                <a:ext cx="1833751" cy="369332"/>
              </a:xfrm>
              <a:prstGeom prst="rect">
                <a:avLst/>
              </a:prstGeom>
              <a:blipFill>
                <a:blip r:embed="rId7"/>
                <a:stretch>
                  <a:fillRect l="-5980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823153" y="3505200"/>
            <a:ext cx="37785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3153" y="316091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</a:t>
            </a:r>
            <a:r>
              <a:rPr lang="en-US" sz="1400" i="1" baseline="-25000" dirty="0"/>
              <a:t>C</a:t>
            </a:r>
            <a:endParaRPr 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66800" y="5791200"/>
            <a:ext cx="701040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29100" y="54834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</a:t>
            </a:r>
            <a:r>
              <a:rPr lang="en-US" sz="1400" i="1" baseline="-25000" dirty="0"/>
              <a:t>B</a:t>
            </a:r>
            <a:endParaRPr 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6096000"/>
                <a:ext cx="25146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96000"/>
                <a:ext cx="2514601" cy="369332"/>
              </a:xfrm>
              <a:prstGeom prst="rect">
                <a:avLst/>
              </a:prstGeom>
              <a:blipFill>
                <a:blip r:embed="rId8"/>
                <a:stretch>
                  <a:fillRect l="-4369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981200" y="64568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T</a:t>
            </a:r>
            <a:r>
              <a:rPr lang="en-US" sz="1800" i="1" baseline="-25000" dirty="0"/>
              <a:t>C</a:t>
            </a:r>
            <a:endParaRPr lang="en-US" sz="1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7710" y="6440901"/>
            <a:ext cx="4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T</a:t>
            </a:r>
            <a:r>
              <a:rPr lang="en-US" sz="1800" i="1" baseline="-25000" dirty="0"/>
              <a:t>B</a:t>
            </a:r>
            <a:endParaRPr lang="en-US" sz="1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2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Chapter Outline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8925" y="1216025"/>
            <a:ext cx="86264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dirty="0"/>
              <a:t>Baseband vs. Carrier Communications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Double-Sideband Amplitude Modulations (</a:t>
            </a:r>
            <a:r>
              <a:rPr lang="en-US" sz="2800" dirty="0">
                <a:solidFill>
                  <a:srgbClr val="0000FF"/>
                </a:solidFill>
              </a:rPr>
              <a:t>DSB</a:t>
            </a:r>
            <a:r>
              <a:rPr lang="en-US" sz="28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Amplitude Modulation (</a:t>
            </a:r>
            <a:r>
              <a:rPr lang="en-US" sz="2800" dirty="0">
                <a:solidFill>
                  <a:srgbClr val="0000FF"/>
                </a:solidFill>
              </a:rPr>
              <a:t>AM</a:t>
            </a:r>
            <a:r>
              <a:rPr lang="en-US" sz="28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Vestigial Sideband Amplitude Modulations (</a:t>
            </a:r>
            <a:r>
              <a:rPr lang="en-US" sz="2800" dirty="0">
                <a:solidFill>
                  <a:srgbClr val="0000FF"/>
                </a:solidFill>
              </a:rPr>
              <a:t>VSB</a:t>
            </a:r>
            <a:r>
              <a:rPr lang="en-US" sz="28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Local Carrier Synchronization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Frequency Division Multiplexing (</a:t>
            </a:r>
            <a:r>
              <a:rPr lang="en-US" sz="2800" dirty="0">
                <a:solidFill>
                  <a:srgbClr val="0000FF"/>
                </a:solidFill>
              </a:rPr>
              <a:t>FDM</a:t>
            </a:r>
            <a:r>
              <a:rPr lang="en-US" sz="28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Phase-Locked Loop and Applications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NTSC Television Broadcasting System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800" dirty="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Bandwidth-Efficient Amplitude Modulations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4269938"/>
            <a:ext cx="883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Single-Sideband (SSB) modulation, </a:t>
            </a:r>
            <a:r>
              <a:rPr lang="en-US" sz="2600" dirty="0"/>
              <a:t>which remove either the LSB or the USB so that for one message signal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dirty="0"/>
              <a:t>, there is only a bandwidth of B Hz.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La04F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752600"/>
            <a:ext cx="5715000" cy="19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" y="5565338"/>
            <a:ext cx="883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Quadrature Amplitude (QAM) modulation, </a:t>
            </a:r>
            <a:r>
              <a:rPr lang="en-US" sz="2600" dirty="0"/>
              <a:t>which utilize spectral redundancy by sending two messages over the same bandwidth, 2B Hz .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597" y="10769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bandwidth of </a:t>
            </a:r>
            <a:r>
              <a:rPr lang="en-US" sz="2800" dirty="0">
                <a:solidFill>
                  <a:schemeClr val="accent2"/>
                </a:solidFill>
              </a:rPr>
              <a:t>Amplitude Modulation </a:t>
            </a:r>
            <a:r>
              <a:rPr lang="en-US" sz="2800" dirty="0"/>
              <a:t>is 2B Hz.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788819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reduce bandwidth?</a:t>
            </a:r>
          </a:p>
        </p:txBody>
      </p:sp>
    </p:spTree>
    <p:extLst>
      <p:ext uri="{BB962C8B-B14F-4D97-AF65-F5344CB8AC3E}">
        <p14:creationId xmlns:p14="http://schemas.microsoft.com/office/powerpoint/2010/main" val="21622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400" dirty="0">
                <a:solidFill>
                  <a:schemeClr val="accent2"/>
                </a:solidFill>
              </a:rPr>
              <a:t>Amplitude Modulation: Single Sideband (SSB)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La04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209800"/>
            <a:ext cx="5786437" cy="45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066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Single-Sideband (SSB) modulation, </a:t>
            </a:r>
            <a:r>
              <a:rPr lang="en-US" sz="2800" dirty="0"/>
              <a:t>use Hilbert transform to remove the LSB or USB.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64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Hilbert Transform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28600" y="2080692"/>
            <a:ext cx="5624513" cy="1363663"/>
            <a:chOff x="1246" y="2795"/>
            <a:chExt cx="3543" cy="859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181" y="2795"/>
              <a:ext cx="1681" cy="85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Hilbert Transform</a:t>
              </a:r>
            </a:p>
            <a:p>
              <a:pPr algn="ctr"/>
              <a:r>
                <a: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r>
                <a: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246" y="3229"/>
              <a:ext cx="9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863" y="3221"/>
              <a:ext cx="9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603" y="2902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201" y="2894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0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520" y="3291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250" y="3241"/>
              <a:ext cx="5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9251" y="5193268"/>
                <a:ext cx="25126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51" y="5193268"/>
                <a:ext cx="251267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184" r="-3398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62721" y="5031012"/>
                <a:ext cx="135979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21" y="5031012"/>
                <a:ext cx="1359795" cy="6938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9005" y="5860530"/>
                <a:ext cx="27825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05" y="5860530"/>
                <a:ext cx="278255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77" r="-3070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8372" y="6412468"/>
                <a:ext cx="35118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72" y="6412468"/>
                <a:ext cx="351185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694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548" y="2050530"/>
            <a:ext cx="2605252" cy="2294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1598" y="4412731"/>
            <a:ext cx="2662402" cy="2318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9251" y="3657600"/>
                <a:ext cx="4191724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51" y="3657600"/>
                <a:ext cx="4191724" cy="11791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2400" y="1066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Hilbert transform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is an ideal phase shifter that shifts the phase of every positive spectral component by 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911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400" dirty="0">
                <a:solidFill>
                  <a:schemeClr val="accent2"/>
                </a:solidFill>
              </a:rPr>
              <a:t>Time Domain Representation of SSB Signals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6" descr="La04F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11" y="1676400"/>
            <a:ext cx="453798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200" y="1143000"/>
                <a:ext cx="584923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𝑠𝑔𝑛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5849230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200" y="1746929"/>
                <a:ext cx="379225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46929"/>
                <a:ext cx="3792256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200" y="2362200"/>
                <a:ext cx="606082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𝑠𝑔𝑛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62200"/>
                <a:ext cx="6060826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2400" y="3048000"/>
                <a:ext cx="3665683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8000"/>
                <a:ext cx="3665683" cy="521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200" y="3745468"/>
                <a:ext cx="4868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𝑈𝑆𝐵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745468"/>
                <a:ext cx="486889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378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199" y="4179153"/>
                <a:ext cx="504631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𝑈𝑆𝐵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4179153"/>
                <a:ext cx="5046318" cy="6914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33445" y="4876800"/>
                <a:ext cx="4058612" cy="68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45" y="4876800"/>
                <a:ext cx="4058612" cy="6864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" y="5943600"/>
                <a:ext cx="5296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𝑈𝑆𝐵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43600"/>
                <a:ext cx="529606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06" r="-46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200" y="6412468"/>
                <a:ext cx="5257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𝐿𝑆𝐵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412468"/>
                <a:ext cx="525759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812" r="-46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053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86200" y="2590800"/>
            <a:ext cx="4290912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</a:rPr>
              <a:t>Coherent Demodulation </a:t>
            </a:r>
            <a:r>
              <a:rPr lang="en-US" sz="3600" dirty="0">
                <a:solidFill>
                  <a:schemeClr val="accent2"/>
                </a:solidFill>
              </a:rPr>
              <a:t>of SSB-SC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4800" y="1295400"/>
                <a:ext cx="77193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]2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771935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95" r="-79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20770" y="2057400"/>
                <a:ext cx="52516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770" y="2057400"/>
                <a:ext cx="5251630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46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4600" y="2678668"/>
                <a:ext cx="56625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678668"/>
                <a:ext cx="5662512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40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038600" y="3733800"/>
            <a:ext cx="398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These terms can be filtered out by using low-pass filter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867400" y="3200401"/>
            <a:ext cx="0" cy="533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3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Tone Modulation Example: SSB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00" y="1066800"/>
                <a:ext cx="8839200" cy="1238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 for the simple case of a tone modulation, that is, a modulating signal that is sinusoid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err="1">
                    <a:latin typeface="+mn-lt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 Also demonstrate the coherent demodulation of the SSB signal.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66800"/>
                <a:ext cx="8839200" cy="1238352"/>
              </a:xfrm>
              <a:prstGeom prst="rect">
                <a:avLst/>
              </a:prstGeom>
              <a:blipFill rotWithShape="0">
                <a:blip r:embed="rId3"/>
                <a:stretch>
                  <a:fillRect l="-1034" t="-3448" b="-7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La04F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7" y="2209800"/>
            <a:ext cx="41830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7A7BD2-340A-2EBB-0B72-D8B53EA7C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8" y="5029203"/>
            <a:ext cx="4017049" cy="1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19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SSB Modulation Systems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" y="1143000"/>
            <a:ext cx="883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  <a:cs typeface="Times New Roman" panose="02020603050405020304" pitchFamily="18" charset="0"/>
              </a:rPr>
              <a:t>Common Methods to Generate SSB</a:t>
            </a:r>
          </a:p>
          <a:p>
            <a:r>
              <a:rPr lang="en-US" sz="2800" dirty="0">
                <a:latin typeface="+mn-lt"/>
                <a:cs typeface="Times New Roman" panose="02020603050405020304" pitchFamily="18" charset="0"/>
              </a:rPr>
              <a:t>     1- Phase Shift</a:t>
            </a:r>
          </a:p>
          <a:p>
            <a:r>
              <a:rPr lang="en-US" sz="2800" dirty="0">
                <a:latin typeface="+mn-lt"/>
                <a:cs typeface="Times New Roman" panose="02020603050405020304" pitchFamily="18" charset="0"/>
              </a:rPr>
              <a:t>     2- Selective-filtering</a:t>
            </a:r>
          </a:p>
          <a:p>
            <a:r>
              <a:rPr lang="en-US" sz="2800" dirty="0">
                <a:latin typeface="+mn-lt"/>
                <a:cs typeface="Times New Roman" panose="02020603050405020304" pitchFamily="18" charset="0"/>
              </a:rPr>
              <a:t>     3- Weaver’s</a:t>
            </a:r>
          </a:p>
          <a:p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+mn-lt"/>
                <a:cs typeface="Times New Roman" panose="02020603050405020304" pitchFamily="18" charset="0"/>
              </a:rPr>
              <a:t>These modulation methods require that the baseband signal spectrum have little power near the origin, because ideal filters and Hilbert transformer are not realizable.</a:t>
            </a:r>
          </a:p>
          <a:p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Speech signal 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has no DC and little power near the origin. For speech recognition we can eliminate all frequency components below 300 Hz.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F8B8E-6F9A-4A4B-3EB2-AC539A5F4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05000"/>
            <a:ext cx="4648200" cy="7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2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SSB Phase Shift Modulation System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6" descr="La04F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743152"/>
            <a:ext cx="4495800" cy="40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a04F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25" y="1905000"/>
            <a:ext cx="65492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735" y="1219200"/>
                <a:ext cx="5296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𝑈𝑆𝐵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35" y="1219200"/>
                <a:ext cx="529606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06" r="-460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460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SSB Selective-Filtering Modulation System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359" y="127371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The signal is passed through a sharp cutoff filter to eliminate the undesired sideband. Low-pass filter to eliminate the USB spectrum, and high-pass filter to eliminate the LSB spectrum.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98" y="4297846"/>
            <a:ext cx="891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+mn-lt"/>
                <a:cs typeface="Times New Roman" panose="02020603050405020304" pitchFamily="18" charset="0"/>
              </a:rPr>
              <a:t>Weaver’s method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modulates the signal to a low carrier frequency first and filter out the undesired SSB, after that modulate it again to the desired high carrier frequency.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758DD-B5DA-E10D-F133-DC83B23A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933509"/>
            <a:ext cx="4343003" cy="10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12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Demodulation of SSB Signal with a Carrier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089870" y="2213948"/>
                <a:ext cx="35757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Where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) the envelope</a:t>
                </a:r>
              </a:p>
              <a:p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870" y="2213948"/>
                <a:ext cx="3575703" cy="830997"/>
              </a:xfrm>
              <a:prstGeom prst="rect">
                <a:avLst/>
              </a:prstGeom>
              <a:blipFill>
                <a:blip r:embed="rId3"/>
                <a:stretch>
                  <a:fillRect l="-2726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4135" y="1165172"/>
                <a:ext cx="73263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5" y="1165172"/>
                <a:ext cx="7326301" cy="369332"/>
              </a:xfrm>
              <a:prstGeom prst="rect">
                <a:avLst/>
              </a:prstGeom>
              <a:blipFill>
                <a:blip r:embed="rId4"/>
                <a:stretch>
                  <a:fillRect l="-416" r="-91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4135" y="1701873"/>
                <a:ext cx="63779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5" y="1701873"/>
                <a:ext cx="6377963" cy="369332"/>
              </a:xfrm>
              <a:prstGeom prst="rect">
                <a:avLst/>
              </a:prstGeom>
              <a:blipFill>
                <a:blip r:embed="rId5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0218" y="2232465"/>
                <a:ext cx="40976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8" y="2232465"/>
                <a:ext cx="4097660" cy="369332"/>
              </a:xfrm>
              <a:prstGeom prst="rect">
                <a:avLst/>
              </a:prstGeom>
              <a:blipFill>
                <a:blip r:embed="rId6"/>
                <a:stretch>
                  <a:fillRect l="-1190" r="-193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50218" y="2745890"/>
                <a:ext cx="4290405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8" y="2745890"/>
                <a:ext cx="4290405" cy="5028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4135" y="3310824"/>
                <a:ext cx="5611408" cy="9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5" y="3310824"/>
                <a:ext cx="5611408" cy="930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8257" y="4331928"/>
                <a:ext cx="3288721" cy="909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7" y="4331928"/>
                <a:ext cx="3288721" cy="9097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8257" y="5428910"/>
                <a:ext cx="2742353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7" y="5428910"/>
                <a:ext cx="2742353" cy="8218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6199" y="6370854"/>
                <a:ext cx="22849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6370854"/>
                <a:ext cx="2284921" cy="369332"/>
              </a:xfrm>
              <a:prstGeom prst="rect">
                <a:avLst/>
              </a:prstGeom>
              <a:blipFill>
                <a:blip r:embed="rId11"/>
                <a:stretch>
                  <a:fillRect l="-2133" r="-4000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795420" y="4584688"/>
            <a:ext cx="501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cs typeface="Times New Roman" panose="02020603050405020304" pitchFamily="18" charset="0"/>
              </a:rPr>
              <a:t>&gt;&gt; |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cs typeface="Times New Roman" panose="02020603050405020304" pitchFamily="18" charset="0"/>
              </a:rPr>
              <a:t>)|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use Power series expansion and discard higher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F7C04-BE0F-7628-4864-951DC53138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0230" y="5599520"/>
            <a:ext cx="5695277" cy="5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3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Baseband Vs. Carrier Communications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26475" cy="542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Baseband signals  </a:t>
            </a:r>
            <a:r>
              <a:rPr lang="en-US" sz="2400" dirty="0"/>
              <a:t>produced by various information sources and its original spectrum is not modified.</a:t>
            </a:r>
          </a:p>
          <a:p>
            <a:pPr marL="342900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Baseband Communications</a:t>
            </a:r>
            <a:r>
              <a:rPr lang="en-US" sz="2400" dirty="0"/>
              <a:t>: Baseband signals are transmitted without any modifications of its spectrum. By conversion process (Modulation), such signals are modified to facilitate transmission.</a:t>
            </a:r>
          </a:p>
          <a:p>
            <a:pPr marL="342900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Carrier Communication</a:t>
            </a:r>
            <a:r>
              <a:rPr lang="en-US" sz="2400" dirty="0"/>
              <a:t>: Communication that uses modulation to shift the frequency spectrum of a signal.</a:t>
            </a:r>
          </a:p>
          <a:p>
            <a:pPr marL="342900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Purpose of Modulation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spcBef>
                <a:spcPts val="1600"/>
              </a:spcBef>
            </a:pPr>
            <a:r>
              <a:rPr lang="en-US" sz="2000" dirty="0"/>
              <a:t>Ease of radiation.</a:t>
            </a:r>
          </a:p>
          <a:p>
            <a:pPr lvl="1">
              <a:lnSpc>
                <a:spcPct val="90000"/>
              </a:lnSpc>
              <a:spcBef>
                <a:spcPts val="1600"/>
              </a:spcBef>
            </a:pPr>
            <a:r>
              <a:rPr lang="en-US" sz="2000" dirty="0"/>
              <a:t>Reduce noise and interference.</a:t>
            </a:r>
          </a:p>
          <a:p>
            <a:pPr lvl="1">
              <a:lnSpc>
                <a:spcPct val="90000"/>
              </a:lnSpc>
              <a:spcBef>
                <a:spcPts val="1600"/>
              </a:spcBef>
            </a:pPr>
            <a:r>
              <a:rPr lang="en-US" sz="2000" dirty="0"/>
              <a:t>Multiplexing or transmission of several messages over a single channel.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Quadrature Amplitude Modulation (QAM)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It is difficult to generate accurately SSB-SC and requires large power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&gt;&gt;|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)|,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so QAM offers an attractive alternative.</a:t>
            </a: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QAM operates by transmitting two DSB signals via carrier of the same frequency but in phase quadrature.</a:t>
            </a:r>
          </a:p>
        </p:txBody>
      </p:sp>
      <p:pic>
        <p:nvPicPr>
          <p:cNvPr id="5" name="Picture 6" descr="La04F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76065"/>
            <a:ext cx="640080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238630"/>
                <a:ext cx="5485733" cy="395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𝑄𝐴𝑀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38630"/>
                <a:ext cx="5485733" cy="395429"/>
              </a:xfrm>
              <a:prstGeom prst="rect">
                <a:avLst/>
              </a:prstGeom>
              <a:blipFill>
                <a:blip r:embed="rId4"/>
                <a:stretch>
                  <a:fillRect l="-11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4960077"/>
            <a:ext cx="172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Transmitter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0179" y="5167619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1817056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Quadrature Amplitude Demodulation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6" descr="La04F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89025"/>
            <a:ext cx="640080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735" y="3897868"/>
                <a:ext cx="5485733" cy="395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𝑄𝐴𝑀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35" y="3897868"/>
                <a:ext cx="5485733" cy="395429"/>
              </a:xfrm>
              <a:prstGeom prst="rect">
                <a:avLst/>
              </a:prstGeom>
              <a:blipFill rotWithShape="0">
                <a:blip r:embed="rId4"/>
                <a:stretch>
                  <a:fillRect l="-11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667" y="4419600"/>
                <a:ext cx="3371629" cy="395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𝑄𝐴𝑀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7" y="4419600"/>
                <a:ext cx="3371629" cy="395429"/>
              </a:xfrm>
              <a:prstGeom prst="rect">
                <a:avLst/>
              </a:prstGeom>
              <a:blipFill rotWithShape="0">
                <a:blip r:embed="rId5"/>
                <a:stretch>
                  <a:fillRect l="-723" r="-904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4970721"/>
                <a:ext cx="571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970721"/>
                <a:ext cx="571500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7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9200" y="5421868"/>
                <a:ext cx="6553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421868"/>
                <a:ext cx="655320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23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955268"/>
                <a:ext cx="6553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55268"/>
                <a:ext cx="65532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1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29001" y="990600"/>
            <a:ext cx="178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cs typeface="Times New Roman" panose="02020603050405020304" pitchFamily="18" charset="0"/>
              </a:rPr>
              <a:t>In-phase channel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402563"/>
            <a:ext cx="1993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cs typeface="Times New Roman" panose="02020603050405020304" pitchFamily="18" charset="0"/>
              </a:rPr>
              <a:t>Quadrature channel</a:t>
            </a:r>
          </a:p>
        </p:txBody>
      </p:sp>
    </p:spTree>
    <p:extLst>
      <p:ext uri="{BB962C8B-B14F-4D97-AF65-F5344CB8AC3E}">
        <p14:creationId xmlns:p14="http://schemas.microsoft.com/office/powerpoint/2010/main" val="2990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Quadrature Amplitude Modulation (QAM)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867" y="2667000"/>
                <a:ext cx="73182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7" y="2667000"/>
                <a:ext cx="731828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2400" y="1161871"/>
            <a:ext cx="8839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Drawback of QAM </a:t>
            </a: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An error in the phase or the frequency of the carrier at the demodulator will result in loss and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Cochanne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interference.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" y="3212068"/>
                <a:ext cx="881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⁡(2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12068"/>
                <a:ext cx="8817863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1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2400" y="3995916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The output of the low-pass filter: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5670" y="4572000"/>
                <a:ext cx="43225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70" y="4572000"/>
                <a:ext cx="432253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26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400" y="5257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If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is small then the distortion is tolerable for some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3163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12776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Amplitude Modulations: Vestigial Sideband (VSB)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161871"/>
            <a:ext cx="890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VSB signals are relatively easy to generate, and their bandwidth is typically 25% greater than that of SSB signals. </a:t>
            </a:r>
          </a:p>
        </p:txBody>
      </p:sp>
      <p:pic>
        <p:nvPicPr>
          <p:cNvPr id="9" name="Picture 7" descr="La04F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28" y="2924175"/>
            <a:ext cx="5105812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2188647"/>
                <a:ext cx="5565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88647"/>
                <a:ext cx="556594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48" r="-120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24175"/>
            <a:ext cx="3373226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86" y="4963190"/>
            <a:ext cx="35909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2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Demodulation of Vestigial Sideband (VSB)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62783" y="1219200"/>
            <a:ext cx="163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200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-----------</a:t>
            </a:r>
            <a:r>
              <a:rPr lang="en-US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&gt; 1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1219200"/>
                <a:ext cx="5565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556594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48" r="-1205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54728"/>
            <a:ext cx="3373226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138" y="2002353"/>
            <a:ext cx="4112862" cy="187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749" y="3983553"/>
                <a:ext cx="61031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9" y="3983553"/>
                <a:ext cx="6103145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400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1000" y="4458991"/>
            <a:ext cx="72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Substitute equation 1 and filter out spectra at ± 2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599" y="5131537"/>
                <a:ext cx="5955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5131537"/>
                <a:ext cx="595502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71" t="-25000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" y="5726668"/>
                <a:ext cx="4486100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26668"/>
                <a:ext cx="4486100" cy="7586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181600" y="58751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 f |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 B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96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Demodulation of Vestigial Sideband (VSB)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6" descr="La04F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54471"/>
            <a:ext cx="5301916" cy="40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112" y="3124200"/>
                <a:ext cx="3616888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2" y="3124200"/>
                <a:ext cx="3616888" cy="632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428" y="6059905"/>
            <a:ext cx="8890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For envelope demodulation, VSB+C require larger carrier than DSB+C but less than SSB+C.</a:t>
            </a:r>
            <a:endParaRPr lang="en-US" sz="2200" baseline="-25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4" y="1032301"/>
            <a:ext cx="9070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The carrier frequency of a certain VSB signals is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 </a:t>
            </a:r>
            <a:r>
              <a:rPr lang="en-US" sz="22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= 20 kHz, and the baseband signal bandwidth is 6 kHz. The VSB shaping filter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at the transmitter is shown below, find the filter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at the receiver for </a:t>
            </a:r>
            <a:r>
              <a:rPr lang="en-US" sz="2200" dirty="0" err="1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distortionless</a:t>
            </a:r>
            <a:r>
              <a:rPr lang="en-US" sz="22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reception.</a:t>
            </a:r>
            <a:endParaRPr lang="en-US" sz="2200" baseline="-25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47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Use of VSB in Broadcast Television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399" y="1066800"/>
            <a:ext cx="365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TV Broadcasting</a:t>
            </a:r>
          </a:p>
        </p:txBody>
      </p:sp>
      <p:pic>
        <p:nvPicPr>
          <p:cNvPr id="8" name="Picture 6" descr="La04F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5943600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00" y="1600200"/>
            <a:ext cx="8915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Bandwidth 4.5 MHz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Has sizable power in the low-frequency region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Envelope detector is used instead of synchronous to reduce the cost of the receiver.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3622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BW for SSB = 4.5 MHz</a:t>
            </a: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BW for DSB = 9 MHz</a:t>
            </a: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BW for VSB = 6 MHz</a:t>
            </a:r>
          </a:p>
        </p:txBody>
      </p:sp>
    </p:spTree>
    <p:extLst>
      <p:ext uri="{BB962C8B-B14F-4D97-AF65-F5344CB8AC3E}">
        <p14:creationId xmlns:p14="http://schemas.microsoft.com/office/powerpoint/2010/main" val="2086694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Frequency Division Multiplexing (FDM)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1219200"/>
            <a:ext cx="8915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Signal multiplexing allows the transmission of several signals on the same channel.</a:t>
            </a:r>
          </a:p>
          <a:p>
            <a:endParaRPr lang="en-US" sz="900" dirty="0">
              <a:latin typeface="+mn-lt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Time Division Multiplexing (TDM)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 several signals time-share the same channel.</a:t>
            </a:r>
          </a:p>
          <a:p>
            <a:endParaRPr lang="en-US" sz="900" dirty="0">
              <a:latin typeface="+mn-lt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Frequency Division Multiplexing (FDM):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several signals share the band of a channel.</a:t>
            </a:r>
          </a:p>
        </p:txBody>
      </p:sp>
      <p:pic>
        <p:nvPicPr>
          <p:cNvPr id="5" name="Picture 6" descr="La04F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6400800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7244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Telephone Analog L-carrier hierarchy</a:t>
            </a:r>
          </a:p>
          <a:p>
            <a:r>
              <a:rPr lang="en-US" sz="2000" dirty="0"/>
              <a:t>Using SSB+C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5700" y="4724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48 kHz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9763" y="546150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240 kHz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6492875"/>
            <a:ext cx="1126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2400 kHz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6504739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600 voice channel</a:t>
            </a:r>
          </a:p>
        </p:txBody>
      </p:sp>
    </p:spTree>
    <p:extLst>
      <p:ext uri="{BB962C8B-B14F-4D97-AF65-F5344CB8AC3E}">
        <p14:creationId xmlns:p14="http://schemas.microsoft.com/office/powerpoint/2010/main" val="1450436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Frequency Division Multiplexing (FDM)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85" y="1043173"/>
            <a:ext cx="4417815" cy="543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a04F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4" y="4614191"/>
            <a:ext cx="4561556" cy="21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62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Local Carrier Synchronization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1219200"/>
            <a:ext cx="891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It is difficult for the receiver to generate the carrier in synchronization with the received carrier because of frequency shift due to Doppler effect and phase shift due to traveling.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097" y="2743200"/>
                <a:ext cx="86868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" y="2743200"/>
                <a:ext cx="86868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1" y="3424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Doppler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1809" y="3329085"/>
                <a:ext cx="2138791" cy="633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809" y="3329085"/>
                <a:ext cx="2138791" cy="6333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81600" y="3429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is the speed of receiver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776" y="4114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Phase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3975" y="4191000"/>
                <a:ext cx="2759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975" y="4191000"/>
                <a:ext cx="2759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87" r="-221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4799" y="4679246"/>
            <a:ext cx="868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  <a:cs typeface="Times New Roman" panose="02020603050405020304" pitchFamily="18" charset="0"/>
              </a:rPr>
              <a:t>Two ways to recover the incoming carrier at the receiver:</a:t>
            </a: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     - The transmitter transmits a pilot (sinusoid) signal</a:t>
            </a: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     - The receiver uses nonlinear device to generate a separate   </a:t>
            </a: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        carrier component to be extracted by narrow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bandpass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        filters.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416022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Traveled distance by radio wave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5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Type of Modulation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26475" cy="253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Analog Modulation</a:t>
            </a:r>
            <a:r>
              <a:rPr lang="en-US" sz="2400" b="1" dirty="0"/>
              <a:t>: </a:t>
            </a:r>
            <a:r>
              <a:rPr lang="en-US" sz="2400" dirty="0"/>
              <a:t>The original analog signal modulates one of the following parameters of a sinusoidal carrier of high frequency:</a:t>
            </a:r>
          </a:p>
          <a:p>
            <a:pPr marL="1085850" lvl="1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Amplitude Modulation (AM)</a:t>
            </a:r>
          </a:p>
          <a:p>
            <a:pPr marL="1085850" lvl="1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Frequency Modulation (FM)</a:t>
            </a:r>
          </a:p>
          <a:p>
            <a:pPr marL="1085850" lvl="1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Phase Modulation (PM)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67400" y="2895600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Angle Modulation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91000" y="3124200"/>
            <a:ext cx="15240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18037" y="2895600"/>
            <a:ext cx="1096963" cy="230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1" y="5059740"/>
            <a:ext cx="512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Analog modulation </a:t>
            </a:r>
            <a:r>
              <a:rPr lang="en-US" dirty="0"/>
              <a:t>shifts the spectrum of the original signal to be centered around the carrier frequency, </a:t>
            </a:r>
            <a:r>
              <a:rPr lang="el-GR" dirty="0"/>
              <a:t>ω</a:t>
            </a:r>
            <a:r>
              <a:rPr lang="en-US" baseline="-25000" dirty="0"/>
              <a:t>c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3381375"/>
            <a:ext cx="3790950" cy="3476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4126468"/>
                <a:ext cx="36542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26468"/>
                <a:ext cx="365427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34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555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Phase-Locked Loop and Applications (PLL)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534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Typically used to track the phase and the frequency of the carrier component of an incoming signal.</a:t>
            </a:r>
          </a:p>
          <a:p>
            <a:endParaRPr lang="en-US" sz="900" dirty="0"/>
          </a:p>
          <a:p>
            <a:r>
              <a:rPr lang="en-US" sz="2800" dirty="0">
                <a:solidFill>
                  <a:srgbClr val="0000FF"/>
                </a:solidFill>
              </a:rPr>
              <a:t>Application of PLL</a:t>
            </a:r>
          </a:p>
          <a:p>
            <a:pPr marL="457200" indent="-457200">
              <a:buAutoNum type="arabicParenR"/>
            </a:pPr>
            <a:r>
              <a:rPr lang="en-US" dirty="0"/>
              <a:t>Synchronous demodulation</a:t>
            </a:r>
          </a:p>
          <a:p>
            <a:pPr marL="457200" indent="-457200">
              <a:buAutoNum type="arabicParenR"/>
            </a:pPr>
            <a:r>
              <a:rPr lang="en-US" dirty="0"/>
              <a:t>Timing recovery in digital 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6837" y="4591241"/>
                <a:ext cx="38113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7" y="4591241"/>
                <a:ext cx="38113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18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0637" y="5117068"/>
                <a:ext cx="3800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7" y="5117068"/>
                <a:ext cx="380033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5650468"/>
                <a:ext cx="2176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50468"/>
                <a:ext cx="217694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241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3653135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frequency or phase shift can be represented as phase shift:</a:t>
            </a:r>
          </a:p>
        </p:txBody>
      </p:sp>
    </p:spTree>
    <p:extLst>
      <p:ext uri="{BB962C8B-B14F-4D97-AF65-F5344CB8AC3E}">
        <p14:creationId xmlns:p14="http://schemas.microsoft.com/office/powerpoint/2010/main" val="3651799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Phase-Locked Loop and Applications (PLL)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94" y="2472392"/>
            <a:ext cx="5316406" cy="2023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8248" y="4583668"/>
                <a:ext cx="5431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8" y="4583668"/>
                <a:ext cx="543155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391" y="5040868"/>
                <a:ext cx="51898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91" y="5040868"/>
                <a:ext cx="518988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0753" y="4038600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of the multiplier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143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depends on the difference between the received phase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and the generated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at the receiver.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will control the oscillation of the voltage controlled oscillator to phase locked with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532" y="5634335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of the loop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42495" y="5641538"/>
                <a:ext cx="3309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495" y="5641538"/>
                <a:ext cx="330968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8600" y="6167735"/>
            <a:ext cx="50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Instantaneous frequency of VCO =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5400" y="6144077"/>
                <a:ext cx="1421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ce</m:t>
                      </m:r>
                      <m:r>
                        <m:rPr>
                          <m:nor/>
                        </m:rPr>
                        <a:rPr lang="en-US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144077"/>
                <a:ext cx="142186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717" r="-6867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501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Carrier Acquisition in DSB-SC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4143092"/>
                <a:ext cx="2976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43092"/>
                <a:ext cx="297626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15" r="-20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4007" y="1947958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Signal-Squaring Method</a:t>
            </a:r>
          </a:p>
        </p:txBody>
      </p:sp>
      <p:pic>
        <p:nvPicPr>
          <p:cNvPr id="12" name="Picture 6" descr="La04F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21055"/>
            <a:ext cx="843485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" y="5498247"/>
                <a:ext cx="262187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+∅(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98247"/>
                <a:ext cx="2621872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" y="4660047"/>
                <a:ext cx="45236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60047"/>
                <a:ext cx="4523674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" y="6260247"/>
                <a:ext cx="5541582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60247"/>
                <a:ext cx="5541582" cy="521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7302" y="1181649"/>
            <a:ext cx="891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methods to generate the carrier at the receiver using PLL.</a:t>
            </a:r>
          </a:p>
        </p:txBody>
      </p:sp>
    </p:spTree>
    <p:extLst>
      <p:ext uri="{BB962C8B-B14F-4D97-AF65-F5344CB8AC3E}">
        <p14:creationId xmlns:p14="http://schemas.microsoft.com/office/powerpoint/2010/main" val="552019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Carrier Acquisition in DSB-SC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007" y="1320840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Costas Method</a:t>
            </a:r>
          </a:p>
        </p:txBody>
      </p:sp>
      <p:pic>
        <p:nvPicPr>
          <p:cNvPr id="8" name="Picture 6" descr="La04F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125045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9587" y="1981200"/>
                <a:ext cx="40448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⁡(2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587" y="1981200"/>
                <a:ext cx="4044825" cy="246221"/>
              </a:xfrm>
              <a:prstGeom prst="rect">
                <a:avLst/>
              </a:prstGeom>
              <a:blipFill rotWithShape="0">
                <a:blip r:embed="rId4"/>
                <a:stretch>
                  <a:fillRect r="-120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4343400" y="2227421"/>
            <a:ext cx="0" cy="3633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78162" y="6330792"/>
                <a:ext cx="4040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⁡(2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62" y="6330792"/>
                <a:ext cx="4040914" cy="246221"/>
              </a:xfrm>
              <a:prstGeom prst="rect">
                <a:avLst/>
              </a:prstGeom>
              <a:blipFill rotWithShape="0">
                <a:blip r:embed="rId5"/>
                <a:stretch>
                  <a:fillRect r="-105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4343400" y="5943600"/>
            <a:ext cx="0" cy="3871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84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NTSC Television Broadcasting System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007" y="1320840"/>
            <a:ext cx="749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NTSC: National Television System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1" y="191518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information of the entire picture is transmitted by transmitting an electrical signal proportion to the brightness level of the pixels taken in a certain sequence.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2954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optical system of the television camera tube generates a focused image on a </a:t>
            </a:r>
            <a:r>
              <a:rPr lang="en-US" dirty="0">
                <a:solidFill>
                  <a:srgbClr val="0000FF"/>
                </a:solidFill>
              </a:rPr>
              <a:t>photo cathode</a:t>
            </a:r>
            <a:r>
              <a:rPr lang="en-US" dirty="0"/>
              <a:t>, which eventually produces electrically charged image on another surface (</a:t>
            </a:r>
            <a:r>
              <a:rPr lang="en-US" dirty="0">
                <a:solidFill>
                  <a:srgbClr val="0000FF"/>
                </a:solidFill>
              </a:rPr>
              <a:t>target mosaic</a:t>
            </a:r>
            <a:r>
              <a:rPr lang="en-US" dirty="0"/>
              <a:t>).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91" y="4648200"/>
            <a:ext cx="317720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81429" y="6320134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Charge Coupled 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92" y="5093859"/>
            <a:ext cx="543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 gun </a:t>
            </a:r>
            <a:r>
              <a:rPr lang="en-US" dirty="0"/>
              <a:t>scans the target mosaic.</a:t>
            </a:r>
          </a:p>
        </p:txBody>
      </p:sp>
    </p:spTree>
    <p:extLst>
      <p:ext uri="{BB962C8B-B14F-4D97-AF65-F5344CB8AC3E}">
        <p14:creationId xmlns:p14="http://schemas.microsoft.com/office/powerpoint/2010/main" val="1903128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NTSC Television Broadcasting System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007" y="1320840"/>
            <a:ext cx="749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NTSC: National Television System Committee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7" y="2174149"/>
            <a:ext cx="4738993" cy="21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31" y="2174149"/>
            <a:ext cx="2490787" cy="212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298855"/>
            <a:ext cx="2292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Few pixels</a:t>
            </a:r>
          </a:p>
          <a:p>
            <a:r>
              <a:rPr lang="en-US" dirty="0"/>
              <a:t>Low Resolution</a:t>
            </a:r>
          </a:p>
          <a:p>
            <a:r>
              <a:rPr lang="en-US" dirty="0"/>
              <a:t>Less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585" y="4267200"/>
            <a:ext cx="2361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pixels</a:t>
            </a:r>
          </a:p>
          <a:p>
            <a:r>
              <a:rPr lang="en-US" dirty="0"/>
              <a:t>High Resolution</a:t>
            </a:r>
          </a:p>
          <a:p>
            <a:r>
              <a:rPr lang="en-US" dirty="0"/>
              <a:t>More data</a:t>
            </a:r>
          </a:p>
        </p:txBody>
      </p:sp>
      <p:sp>
        <p:nvSpPr>
          <p:cNvPr id="3" name="AutoShape 2" descr="data:image/jpeg;base64,/9j/4AAQSkZJRgABAQAAAQABAAD/2wCEAAkGBxQSEhUUEhQWFhQXGB0aFxgWFxwYGhwdHRwYFyAfHhYYHCggIxwmHyAcITIhJiktLjAuHh8zODMsNygtLisBCgoKDg0OGxAQGy4kICQ2NCwsNCwsLS8sNSwsLCw0LCwvLS8sLywsNSwsLCwsLCw0LC4sLCwsLCwsNSwsLCwsLP/AABEIALgBEgMBIgACEQEDEQH/xAAcAAABBQEBAQAAAAAAAAAAAAAAAQQFBgcDAgj/xABHEAACAQMCBAMFBAcFBwMFAQABAgMABBESIQUGEzEiQVEUMmFxgQcjkZIzQlJTYqHRFRYXJLFDcqKyweHwgpPSRFSjw/E0/8QAGQEBAAMBAQAAAAAAAAAAAAAAAAECAwQF/8QALhEAAgECAwYFBAMBAAAAAAAAAAECAxESIUETMVFhcfAigaHB4QSRsdEyUvEU/9oADAMBAAIRAxEAPwDcaKKKAKKKKAKKKKAQ1mHA5biGyuL73ii3BR3uZ5clZZANVs2IwAFx4T2Hlk1p5FGKAz6TmN7i4iCSAxLfJGpjJAdW4fJMQxBww6hz6bD0zTSfic7cFtxply9vbE3HV06mYxgqXVuqCc7tjz71pgXHajTQFJjF1bPa28Zjjad5TJrlmu/Ciq3heYqwJ9MYFQtnz9cSmXptEwJt+kzR4x1bn2dgyLKTspBwSGB7gZArUMUgSgM7bmy8iyWMU2Gu41RYyjMbdGkVshzucYIA7VMco8cnure4cmN2XaJ0KYYmMNhlSRwCGPr2Iq24pAgHbb5UBl/Dr1Ogxs5rmXiItJGlQuzqJdOfvUk2R9eyAae2OwpL+9thZ3hsrm5dltMyN1nZFfPdmY5S475Axt3HatSxRigKTyfdRG6lW0nee16Ks7NM86LLqbZZJGbfTuVBwNu2aiODcxzG9NwwmFtdGWOIv+hHT3hKAN3kCyE5A3KjetNxSYoDN7Xm266NrJPPbxCeAzhjC2kkdPEQAfJbBJOMk5GBtTi04xPHdSDqBopb2WHQwYsoFs0wIctsMpjSAO5860BlB70uKAyKw5ruYUD9VW1WVgyRtk6eqXSSQNJJvp3ZmY7+HURjJmRzjPohMktvCrJK3VZeokpjlWNUURyEamUkkKWORtWhFAe4Hp9KXpjtgbdqAzq15olguZFlnjKNf9Jw40mKMwPIndvCGZVAyPX12823ON5JDHKnSOLE3UiCNiXYMyhV8fhXz8zt8a0cxj0H4elLigK1yNxqW6jkaUxsFcBHjKEMCisQRG7gEEnz7YqzV5VAO23yr1QBRRRQBRRRQBRRRQBRRRQBRRRQBRRRQBRRRQBRRRQBRRRQBRRRQBRRRQBRRRQBRRRQCVET8b0zmHpscY8flvvUvWZ84cUeHiiKunDqmc/UVKjKTtExruaj4N5aeJc1iFiDBIwHmuMfzr1bc2I8LTCN8L3XbNZzzjxJ/a+mdOk9tzVj5e4f/l5F151Dy8u/wrGuqtNrLeT9N9RRjB/9LeK+VuGpc+A8XF1H1AjIM4w3epKs65ct7pdcNrPCrAhiZUaTbcYABXG+PWnvMXDrx7N1uZVkJkjKm1gbZVbLdSIyEyRnbUqnOM960je2ZeNSFRYqbutC8UVmHCY75Ui0QyRHCx6lVjhGvAGYCXUU+6LOEbOkY8gBXi+49fQ9MTSSKwZUTwITJm8eHMoI2zD0ypGkEs3wFSWNSorOeCf2hHNDGVkSHJO6ag2qacuHJGVwnTKksvfbV2Dy75dmn4lLLnpxo9uyyEPrIQamWMhgmlsaWyDsTQF6orNeE3HEkW0RY5Qgth1VMQws+mQouo+IISBrO+PBuMnDzl0XrzWr3HVIVpMl4yhXMKghsKoI15wdPwycZoC/UVlt1wyX2i/bpSF3afokW8pJ1Q6V0zh9ABORjT/rmnntPE16wUSDSmI1EWoYxCFZWK+/7+pSSe+y4GQNGorOZpuKJ1NBmk//ANKjVGgwI5ohEwIQeNomkIzkNpGB5H3HPxI4OqbC9Mr9yAXDXBVg4KZyItzgL2BwO1AaHRVd5GilS2KzmYyCabPW74MrsuGxupUgg798eWBYqAKKKKAKKKKAKKKKAKKKKAKKKKAKoPB+e5XaVpIlMSCYkpqTSY5uiqtJNiMlxkjDbYq28wcSNtbyzCMyFFyEGRny7gEgeZIBIGdjVKg5ktTbJFLbL7O/XkboStcIpjkWUuGRQ48TliSFKkdu1ATEPPsTqGSGVh02kckxoEVXeI6nkcL76FRg75z2zTV+fS/SaGMaH0Dx+8GN4lm3unGBliPXAqH4nxmzthJEti0keicSaHc/dxOJTuR7xkl1dxjOdXYU/wCYprSzS2K20eJcsDcTvAqaWF14mZXOephsEd80BI2/PSTPCsEbaZJ1TU/YoyzsGUqT4sx+62CAQSNxTtuM3ElxMsCw9KCSOOTqsyuxYI5KsNgAGGAQdRBG1Q/DeKcNXol4jA7BJwr68ROUldVJzpU6TIQgwMHONxS3vFuHyypO8J1Bl1tKskZGmJrhGMWnDkKMjI22wdqA6zc1XQtZL0R25g6U0kaFmEo6YYrq8m1Y3UAac9ziprgnFZmnlt7hYxJGiSBotWgrJrAGG3DAqfPfIqrve8LZ1Y2zdO4juGeQo6xooVWlOOy6w27LjO+T5VLcA4zYRssdssnUmYgjRK75jEeeoz5KqokQ+I4Ab40Bb6qfMfAYJruN5VJJjbBBI3UqR2+Zq2VEcbGHgb+Nl/FCf9QKAgrjlK1kbU6MzepdifxzXtuCRQxuUMq4UnAlbyBPbNTFN77dQv7TKPpqGf5Zo1feVcU96F5d4OkLsy6tWgBizFsnOT3+QqfxTXho8Jb9on+Xh/6U7oSkkrITFcZbRGZWZFZl91ioJX5EjI+ld6KEiYoxS0ZoBMUYpaKATFGKWjNAJijFLRQCYpaKKAKKKKAKKqHOnNklnLHHHGjl4ZJAG15YxtGoRBGrHU2vbIxtXS558t45JY3WQPEmtgoVyRmNSAEYnUDIowQCfLNAWuiqfxDntE6qCJ1njiMuhymNjGCrdN2Kka17/TNEHPkQYJKpDtPLGAmDhUuGtlYgkMckb6Qcbk7DNAXCiozlziRubaOZlClwSQNwMEjv9KkqAWiivEr4GaAb8Rs1mjaNiyhvNGKMCDkEMNwc1BryXbYfUZGaRZFkcv4m6oRWJwAM4VQMDbFVjiPMEtxfy26SMkMMOtyjFTqyP1lOex7ZqvHnO38ri8P/AK3/APnWcqsYuzLKNzTJOULVteQx1rKjeM9punr/AORcemKfz8Gik6XUy/SVlGs5DB10NqGN8isfbni3H/1F5/7j/wDzrx/fy3/fX30dj/8AsptUMPM1IcnW4HhMmen0zqdmDAKyLrGQWwDjvvgZ7A0y4LySE1G4laRy4ZNDONIEJt8ay2o+EsfLGR6ZNFi5rRvdkvfdDAmUgEbnY9Q7/A4716PMhwCslyfXN0VI/FqbVDCXDlnlyyubfqLHIod5g4Z8l9X3DhsDGlggOBj175qw8O5dhhdJFMjOiuql3LbSdMsP/wAafz9TWecRvUt2KRvKgGk9OOcxqNQDEgZxkk5PqTTd+P4IAnuCPM+0sAP+Lem1RGE2PNRfMX6NW/ZljP0LBT/I1lzcxbN99Ocdh7WfF2/i2+RprxbmFTGwE9w2Rk/5g7EEEeEtv28vSm1ROE1XVTa6fxR/DU35Vx/qwrOBxXJ/TzaT+t7Qf+XVmm8PFS8wUyXAXtq6/kTknGrPZRTaoYTbbVNKKPQCuuayB+MMDtPckaiCfaHzgdmAzuD6ZzQONd9VxcgCNnJ67d1x4BqYZYjP4VG2iMJr+qgGsp4ZeGeLqrcXYTfGqYgkjP6uvPkfnT6343La3tpEZmlt7lCwaRtR1dsajk7eHz86mNWMtwwlq57nkj4fdPCWWVYmKFPeDY2xjfNVPinFr7h0BLHUzSO8aOWucRoieA3B0HUzamA0sdz5Dbrxfj92nEGRJGWBbi3i3WLoqJER2DsV6oZskKQcaig867WvP8kgGIYk6jqqNJMFCBurtMo8SsOnjsBlsZ8JrQqcOP8ANl7DHLKoQ4mljij6LNkRBmy0nUGC+wACntt3253XHbuKeVo+pIq+06VOWTAksVVsbZCK8jAZGwagfaDN0xMsa+OKBwjSABOosztjYO58A239cV1/v5MDIdMLK0qLDligVTbC4y7MBsTlQxxue21ASnK3FLia5bqtlfZgRoBEbETzrrCn9YoFyASPQkbmo2nFrrEiJPLI5eE9UPI6jNyisHgdQYn0kjpq2kqDsO5u/BuYprhblxCirCAFUSa3aQwxz4OkacDWFyGOSD5VX7fmKUQJInEFnkk9maSIRR5iMk0aMAVUFRuyaZMvkd8g0A34hxi9mGgSNE+pI2aNWAIF60BZU1eEsgByDnHn51buRbmZ7d/aJOpIs0qHK6CAsjAAjPpgj4EfMwqc+uVY9KPfp6D1DiPqTmDE50+EjGo4/iHlmvXC+cJXv1gbpmOSOIhlbMSsRcFgkmMsz6BpBwMI+/kQL3RSCloAooooBq1hGZlnK/eqjRq2TsrFGYac43KKc4ztWeXdzZC8ulNodaCQvm5ZWbCx3DOLcuAI2ZEGtM+IbgDJqw8P58glRWMU8YkQSRdRYx1ELompSJCNi65BIOD2qP4ha8NnlZ5L0sA7qE6qlY5HRo2wcagdJPhJ0g74oBjfX3DSHuTbyM8iydZdUyN+gS4YCIkA6ljTxAD3QfKpPlQWl4zlbaaGWF9TZeVQWmIuT4gwDrqbVpYYB7ADGW3GIeFrrMlwcq4jcI4JDSRGy7Afsk59CD6YqY4Ne2kUhZZijXDaRHI6btF/l9QC5xnSB3322B2oCf4fYpBGsUS6UX3RknG+e7Enuabcf41FZxGWYkKCBgDJJPYAV6seNQTOyRSo7qMsqtkjcqc/UEfMVmH218YJeO3Xsil2A82bZR+GfzVWcrK5t9PS2lRRe7U07gPGIruFZoDlDkbjBBBwQR6ik47caImJ8gaack8I9ksYIT7wQF/i7eJv5moD7V+J9Kzkwd2Gn8dv9M1K3ZmcrYnYqnJDZgvbpsariUqpIz4UVsbemo4/CmfGlSERFISOkss0jYyPApWMZ9NW/wA6kba39nsbaEjxaQz7AjJJlcHIPqo/CqrzzeOsF1IqrHDJ0bRFXGcrmeQnHbJz+Iri/nMtuRUuVuApcRSSSbkSIiAEgkkMzfM4AqxXvJVqHdVDZEioFLnUdmJ8vgKc8g2o9mth4T1JXkYD38KwTOfIeFqnbBOo0ROk65yxAH3gxpzlvhk1tOo1JnK22/OxW7rki11yBdQxKsaoXOv9fPl5gDFLd8kWoaTTqGJgioXOvHjJ8u5wKs3DfGYt0Ou51EYPU8IXOW+GqktvEqDKZe5OVAPU2VM+LHcavwqqqS9CM/W3ffmM+buVLea6eRzltcSaQxDEdEeWO+wP0qOl5DtBIRhsC46ejWdZXB+Hfzz6CrnxrebAKHNwgwo8e0UefEPTOflTJzuR4d7s+HB6nbOzY+vyqZVJX8ib89beXf8ApW15Cs9bDDbXAj0azr0+L4d9s59BXKTkW0Go+LImKaNZ1Y0kgdu+QT8qted5R4R/ml8OD1P9ofex8M/IGvNx/tlygxcjwkHWc9UbNjucbfDNVVSXoH11t5ffviU+35OtToJB3k0lNR1YIUjy7+8flXu25KtDKqsGx1ijJrIbHgxvj0LGplZQqSIXQFJgNJ9/bqJ72PMgU6icaZ2DKP8AMK4UjLEN1AMNjzOMGrOcuOgb/PffqQdvyJZ61Dht5zGyayGwQuN8eXiPyqD5o5UggtjLGcSLKUZCSTjCkdxjtmtB4jlHmGVUCVHClfEdWrs+PMsopjzbb5gvo8quwlUMuWOc5w2P4wPhUwm3JX1Ktta628u/9F+zyYz2IgZjn9IMDUSsZ6TD3gcgkNsfP50651UpZW7xjDWdzp1fwsWwPP8AWCefaq39k14NOh9wS8ZGQMiRA3me+VJ/Grf7IZbW7t49JEsQlUA9iiKcgEA7MoH1FZLw1LHXoadwp0miV9KkOATkA52GM+uKXiXB4pkKsCuWDExkoSwzuSvfue+aqX2S8YEtjGCd08P0G4/kRVqvOPW8TaZJkVh3BYZrtKFX4XLpyqeyx2dvN7N0ZFJlKxLnIkLHL+aoVORvnevUfOEcmlfYyZJhEyITGQySJI8ZZuwI0EFd8eWaetxHhhm9oPs5n7dTSuvsR72M9iRUbY31ol1J4LdLTSjwuEUZmGtZMN6hSo+AY+tAerLnhmLMlodL+zdJQ6qzPOrHxk7ADSBn0Hn2rxe84IEbpW6ozv4C2lg/TuoraQsq7ggvlc/PbBFSUN9wtSpX2dSoUKQAMBM6Mf7uTj0yalYOFWkmp1hibq4ZmCr48MJASfPxAN8xmgJL2VPF4F8XveEeL5+v1pRbJ+wu2MeEfq9vw8vSutFAFFFFAFFFFAUy15CVYo43uJHEMaxQ5VV0qHjkJwvvMdCjJ7DOO5rrPyLEyRr1CNHWBJRWDLO4kdSjAr3A3PpvnNW6igKo3J3gaMXEgTqiWNdCeBuv7Sd8ZYattz2+O9cRyHHn9M+GYNIML49Nw12gz3XDkjbuPxq40hoCB4Ty4tvIsgkJ0pIuCAB95KZifodqyOxQ8S4yud1aYyN6COM5UfyUfWpj7UOZLgXjWyO0cSIpwpwWLZJJI3x5YqE+zDjYg4kiaAROOkT5r+sCPhkYP/asJSvNI9OjQlToSqatZG+MayX7TJDcXNpaL/tJlLf7oOW/4dR+laney6VJrHbXiCvxa4nkP3dpbyMSd8bAfz8QrWbtFnmreTvGWJnBjB8HbKkqQSuNhke6M5PbVWSc/TMIIA7q5nkmuSVYkYdtC7EDBwD5Vb5uc7YmVo5CryBlGYye6CMMSMnyztviqFzpbZvktU8QhSGBcZ3OFLd/WR2/GuWgvFmWk8i8ctw9OKNWAHStc5Tc5cFvEc+sg2qSstulkL4IZJMxbnxa8Z39NP1pZ10LcaVKHUkYQZ30/H4hBXQx6DN4TEVhjjAGTnPTH+uoUk08XfucyveP31/X4ujlZeH2cEJsJHzHgv3IBO/ou/xr3wxTm1BCYMjtlMGTZkAzv/Cc16jj0uuU6JW28snJKsxG3oWrrYIVktsx9LEbNq3JOTKxH8gaiTWfTvUiCfh5vvT8X6HKy36GyYa4Y+HHU/2I337+vwxQjdvdwbo+nV7L8e//AErrw2Mg2hKaAZHPU3JOXQdv4gK5wA4RtGxuCetvn3YxnHx92j3+XepKvZdef6+eR7kOOv7uBcDv+l7y9t/Xt8M0l8SDdjwY6ynx/pN3kBx+O1ep1OLltGQJwervkYM2dv4e31r3fxkveaY+p4kOs5GPvBt9Ac1EbXXTvUSTwt8+9PnkMr63ZXugvTA1q/3hw/ifJxt/FgfGvSQmNJVzHvFHJmTY+8h2+AVsfOnd2pd59KdbMCtk5GMCFgPrufpXjBc4VOsTauviyMFVbA39SoH0qYvcRO/ivp1/X5tyEut9ZGkarZHzNjumjsfgFOfpXO7Ge2kCW1ZSZcblVZRg/wDoz+FOLddZtxp6hZJY2Vs+HOsef+8B8q5WmStrqXUwlKNGc4XVoY758lLUi7YWJpvEvPX9eryMx5OuzbySEFQUdHXJ842PcfslWYZ+VaXwznFess3RySJFxCupSGZWAG+5wCD9KoHCCbXjAVgEzIUK+QDggD8cfjVj47xRLdpVhLxzK2QVjjADd8hx4ux9KmvlK56FGpT2ecbvqLyrxr2Jpo1DYLEqgHjUb6Qynz06ac8wSmRkm3OtRknTnb4KPpuSdvhXq8m1cQtbnPhvLaNm+LgGN/5qn41ab/lwsYGJZoVJ6kYYr3GxUbjIO3yrphffcpUlBrwxt5lAp9cXam2iiGdSPIx22wwTGDnvsfKpW14GR0BJG5IkcTYf3l/V0+H3hkZpLbg36DXE58bibDe8v6mnbYjIzVzErtXr7O+NsrdJjlf1cnt37D/ztULZ8GOYepE5GuQS4f3lPuY8PvDIzUpy3wNwUOkrIpbUxbKkZBXAAG+NjQGsqc0tcbUeEZrtQBRRRQBRRRQBRRRQBSUtFAYl9ssWi+En7UC/iGdasn2YchC2C3VyM3DDKKe0YIP/ABkHB9O3rVv4ly5DPdQ3Eg1NCpCKfdySCGPqRvj51LlqooeJs6qn1LdKNNabyE5qvRFC7E9lJ/AVjfB7V24ZezjGu6mEeT+wuSR+Jb8Kun2v8V6dsyg7t4f+pqocY4eVtLK1YORGnXnEaa928WDuMbGTf4VnXeVjniVKz5dlM0a+FsugIDpnBbfYtnt8KbcGlW64x1XJ0GZ5cjvpXLL/AKCpfhtqqqlyUZDGk02CmlT4WMYBz5HR5eZqO+zGFupcSqVBjgK5b1kIUd/rUU8kzOo7RZetmgiDFtE02c7dTfCjJ+ZPypbudTFcOCTG8u5OC+Br7fgMV2s2Ikt9BAKIztrxgg632H5fpXC2RmSHxDqvL7xxoONCnH4mst68+9DOzUnluXD59fQeeEPdMhJVIwh14J26a7fTP1pbHT1V6ZY6LXfqY843Ix8fFvXG5nJS6diC5kAVhjSPE7DJ+gzTqUnqz9UhtEGBoxt4I1Ofjk1DeUu/YQjnBcuHzn6Hnhejq2gQtqAZjrxp3kfOPqNvhTWz0npgFup7Qe+np50xZ29MdvjT+1Lda1EjKwEWQExnP3pyfhimlo7aIQWUx9Y4QEa8YhwO3cHc/Cpe99OPwEso9eHzn0y6nq605ugdXU6y9saN2mAyP9a7cVCCW7EmrJjVh0yMYDRHf45P4V5uGbTdAMoTqjKsRq9+TPl5+Vd7l26k/TZYwbfJ1476IiD8gAc1EXmuneglfDLrw+cumfU5XSLrXq58doQOkQP9kSc/l2rzbadVoz50tlBowG8TMg1Y+Db05tWxLa9MhNUek68YYfergbd84prFIVitnDL1FlIaTI0H9E539DggUjuiJp4pK2l93zl1z6HK3dVggc50RTjABAk20Hf13U5+FepEAhuEXISKYNg414DOpwfquPpXq8VgLgagZFlyHUjSuWkRc7eQYZrvI+ZZy7K+uEOmgjYaI5P5srEGp3J9ePwRbxLmuHz65dDNPtCKxcQ6sQYZ0yDV6nTLkfDf/WrnzjZQM8cudLSx6mGV3ORpOHI2KEbj0qt/ahG7xWszOj+DQdPfKllJOPhp+tO2ljuLOz1uQyxgE6S2VBeM7D0ZMfUGr/UfxTNaDvE98RYiytpYyWFvcNGD4dhIOtjwk/rKfxrceAus0Kt3DAH8d6xLgtgrWnEbZCWPTSdNtOWjOojB8xpxn+KtJ+yXiXVtEGd1yv4dv5YrSi/CXZbn4WpPak/slPSpIUtbEEZ/ZS+ld4bFV7CnlFAIBS0UUAUUUUAUUUUAUhpab302hCaArHN3NBt0PTwX2C5BIyT8Phk1Szz5d+qflP8AWmPNF71JfI+ZIz59gc+gx29ahqAsy8+XnmY/op/rUnwDnOWQuJh2xpKqcfxZPbbK7d+9UapDhVxHEgZmjBbxH31bzIDD9oZwCBgioeRMU5OyF50nN3f21uNw0i6h8Mgn/hBpnzfxSJpbwsyB/wBEgMcmtQAASsgBUDJaon+0Zlu/aIh4hkAldWAw0nv54z+Nd5ry4fVmZ/FnOF0nc595QCPoa5qixSvc6P8AnqrLC/sMONXsQtJmgaNlIjgBSN0OWOtgxfdvDH3wB4q98iQoLOVmB1yzKinsMIC/4ZxS39u00SQyuWRGZxkHJZgMksdzsNs9t6tNlwhYwtqkzdKNeow0A4Zl1nxFTtnHetIrw5HNWhJNReR1vWRZZhLqYxwYGnGNxGhHzJJrvCqqbNZMlfE4CkbYLMCfhhRTbS5jBFxlp3IYdIdlI/hz3rsIDE0xFwV6SBFyik4J04934t2qihLLlzMXD+Vrcsvx/X1G8QHsfn0nlHhyNWNO4z65apLI1XrReEA6TqIyTrRc7+WBiuENiVe3Uzsuo9Q/dr3O23h9F864vAzQSTG4bxOAT0xg4y/bT671Gzk017llBYlutb+vtfPqPeGlDPD0gVItxnUR20SsB8wTmmdiyZhCgiXrPliRpziHV8Nxt2p57Kzyt/mWbpxHBEa7fdgfs+hrhBbFlt09pbBc7CNdtLIP2fgKnBK7fuVUFaO7nl3fpkLeMga61Al+qmGBGP0rhfw7mnV5p6p6wL6rVsaSO3QBYbY742rlNaOiz5uJFBcEZiXxZkZSc6N9/Su1tZMk0Q9pkXXCoz01/dsAPcoqck0+HMlwVpWtyy/HDpmedYHsTv4l14ABGQeqMHb0Db03lx7JIAMRxzkGPUNRGHGM/EjavPszLDHMLh/C7YPTXAyFcnGn4U5uuHFnuQLiQ6dL+4vcEMP1f4jUKnK1vcnBHFpa3DXp77z05DPdiPKAosh1H3iRFJkZ+GQa42LoXthEGjLxGMknbCNJEB/xAj6V7S2MrQZuZD1UaNvu1GwPSI9z0xTcxt0jm5k1QyLgdNdtRO/uZ95RUuEs+fMoqf8AHdzy7xeZXOc4kbhxAQ9SOYgsDkeNNZPyJBHzqG4FbNcWMenT91O0ZLMFAEuhlyW8tWr+dX664VkyWzTy9OVC4Ghdzo6gGdPz7Yqi2tp0o5I4mPTl0ll05zp3HfsRk1aavCzNqFOWJxWffoS3LkDWXEEM2MdPDhTnKPIiNnOMYGW+Q+NWT7JJDbXFxaOd43KjPnoJTP1AU1TIGmWVZtZEigBSUDbAaRkEY7bb07sOIype+0OSWf8ASOFxnK6ew+S+VVpeHU6pfS1k7OL+x9AXnFY4hqkdVHqTgUz/AL12n7+P8wrMOM8UFyjDXqC4IHSZ2z5aRjIJ7FvIVXVOa6E09xhKLi7SVjcv71Wn7+P8wo/vXafv4/zCsOr1JGVOGBB9CMVJU3Ac1Wn7+P8AMKloZgwBUgg7gjsa+d60X7OONttCxYgDCjGy4zjf4j/loDR6KQUtAFFFFAFVrm+90x6c4z/Fp2G5wflmrIaonPtvK8b9NNRwAAcHzBOM/CgM1uZy7F2JJO+5yfgM/LArtxOy6MhQnVgKc4x7yq3/AFqTThK9WNSW0GHVI2kbSY90V64gYrkLPCWYtIsZyvuqiqjHB32YGgK9IMjHhBY6RqYKN9t2Pb51JcXtlMDO2W0qFVmcM22dtQwcg5GfMYp03BZfawIYg8CvjVIqlSpGGyDvtk4270059+4t1QkFiTkhcZx5n+VQ9xaMnHNFKsXJbxOQv+8Rn+dSeYv2/wDjP9akOKcizKtuYQGZoA8qkhdL41EA53zn+WN81Fx8p3JYhumu2f0gPcbDYeux9MjNYYoG23q/2f3HFu8QYHUMZGcsTtkZ7k1ZU43AXuH6iJqBVBrO4yF/0FVdeUbgKCyEZz+suNtvMjf0HnTj+5M3hABLE4K5XIz23JwQRvkbeXep2kUZTvJ3ZOWXF7ctbgvGgQZZi52Jcsf5YrxLxuErNlkLPIm5c9hqYn6HFRFvyRKx8WUH6xOk6fmAc/Soa6sUiIEjnc48DRSEfHSsmrHxxU7SJTAXy445biaM9SN1WPGdbYB0H+eTiuDcYgFoF6serXkx6m7aQKqNjy9LPJ04VLncjJK5UfrHUmB5edNrrhbRsyvgFSQfEx7EqdxHg7gj6GiqReowGhw8ctupcESxoChC+M+LZR/58qb2nHbfNuC8a6WYs2ptvGCPlkb1SuE8FNw+lCD3HhJbB8gQUGAd9/hSngj+MaX1ourR4deCwUeDvg5znHYGm0itRgNJ45xiAQqS8bCQEoSx8QFw5JHyG9NjzBaia2brRsFVQxLN4feB/D/rVW49w2RrGxdUJCRyB/Go05kc5JJxtjfeq5d8PkjCExsQ6qQVZceLOBnsT8qs5riMJoP9t25tSplj1BwQmpu2kjt+FOk5htWllJljQPBj3m3Yxrt+YYrNhZKoImYwSFdUQkHhbxaSGZd18znB7V6j4JKzIqyW5MmNH3rYbJ07EpjvUYlvGEvsPMNuFh8cQZJX3BYHB0MD9TmvVzx21D3KiSJlYZQ5bcq4YDPyJqhty/KMFpLYZON5T339E+FeJeCOuNU9oNQyMysMj1H3famNcRhNCfmG2V7aTqxMVAVwSxwAxX/lNVK+mhZmCsuASAVJGwJwQe/bFQv9ln/7iz/98/8AwrracDaSVY1ntiWOBpkZsn4eDv5UbWpaLcXdDxDGO8mr01N2+orhesgwUbt3AY/1ptYcN6sbOG0kBvCQM6lUPjGcjbV+FPuD8ui4trqZZD1LZQ/TC51L3J1Z2wAfKqKUE7Grr1Hnif3LxwvhYVA8SsNaeIo5U4xqG+cgk4G3lUPDZu0SShcJJJ01OVPi/ZzqB+pFXL7NJhNbKD3XKn6f9sVL3/KSEYVQF1awoAChvXA/W+NbrIylJyd2Z1c8MkQTFlIEBAl3Xw6u3624+VSvMVo8tyQqkkQJJ5e6saZO7fyq0y8pBjJnJEmNWQPFgjGr1xUPyry48kXUl6mvXLHl86tAd1UZY50YA+mKkqViLh8jdAhdrgkRbruR5HxbGn3AopUbqouQsmj3gPvFywBCtk9iP/VVtHJwAQAEaCSn8Ocbr6Gn/CeVxG+cbZzjyLHOSf4u2/zoC3cOuOpGrDzAPmP5HenNcoFwMV0zQC0UUUAU0nhWQHcH5V445BJJbzJC2iVo2VG9GIIB/GqDDw24TEljaSWuiKJZU+7VpWE8LPgBiGZYhKC5I1dQb7bAW1uBLk/H/Ttt8MVC8o8rtFbhZl0uJJTjY7NIxU7fw4qE4qL+MSXT+0o3TlVMNH4M3ZMalckajEygHcbbmn8p4oqNoW4YMs4iy0RdfvIzGZDqx7uvGM7YB3oC4RcOVFOP/D3rHvtK6ftSCdnVVAZQqag3i8QO4x2A+tanyZYyxRXCTdTUbqdlMjBso0hZCpB7FSNjjfO1HG+V4bkgyxo5HYsoOM+mahq5KM0n+0K3ZidLjI04AIGN+2/f40xPN9rnP3uc5Jx3I7E1oB+z21/cR/kFH+Htr+4j/IP6VlsIk4mUd+ebVgARJjGOx3898nvnzpbfnu2QkhZDnJ8QPc+e2P8AtV3/AMPbX9xH+Qf0pf8AD21/cR/lH9KbCIxFG/vzbb7S79+/l27+n/mai7/jPDptHUjlIQ5UBmAz64UjetN/w+tf3Ef5R/Sj/D61/cR/kH9KlUorcMRQ4udrVWDhZNQBAwWGxIJ7MPMCvX9+LTf7lt+/vDP4NV6/w+tf3Ef5B/Sj/D61/cR/kH9KbGIxGcWXMlhCzvHC4Z31k5c4YZwQNe3c05/vraFixhDMQFJMQOQpyBufI71aYeAcOacwCJS4YoT0T09SqHK9XTpyFOe9OX5V4cE6mLbRvhgUIODjAI7nJAwPMgedHRixiK9xLmW1SC3LwKyTRyEKUzsZHD+f62d/Wo4852WkKbZCq6cDpbDR7vn5eXpVjHLVnGJpZ3iaIRCaOIjLxRBNTHpHcAnfAH86c8V5bsLfQHgDM6llSOAyuVUAs2hFJ0jI39SB3NHSiMRULzm3h0pBlsonIGBqi+OfJqLjm/h7iMNZqREMReFvANj4fHt2FWZuE8MDKBEGDBDrSBmRRL7mt1XC522OO4r3wzgvDZ5OnHCAx16S8DIr6G0vodlCtpPfBqdmhiKRace4dGxZLXGfQMPj5P8A609n5x4e+NdjC+O2qENj5ZNaH/h9a/uI/wAgo/w+tf3Ef5B/SmyjvGIzuLnLh6e5Ywr8VgUH8c05j+0K0Ugi1UEHIxGv9avf+Htr+4j/ACD+lH+Htr+4j/IP6VDpRYxGftzzYb/5GIEksSsQUkkFSSVYbkE/jTXhvN1jb9ToWujqIY33Y5U/BnIrSv8AD21/cR/kH9KVfs+tf3EX5B/Sp2aFypfY6y/eCIs0YK7uMHVjB2BPkBV759ldLZCk3S+9XUSzRqw38LTRgtGDt4/hg96jOPcPNjDCtkvTeW5RCIViDEFXJA6oKZ8I3PpTbhHO02i3SRVld8l2dkjbSZzAEIwE66Dd1GN9gPEK0KnjhPNFzm2j0HSY1JM+WeXLSKxWUBc6QoIOjcEE6c5KR8y3YQTSEapLWB1CxMUjMspTDI0gGQO7EjHptu4j57lkwAsaZMD+CQMQss7Q6JNa4VgF3+flXi258nlaIBIUPXVZF1M33bRyuNLhdOSU2IJz22oB7yjxaa568kpZSbW3cKFOlHYT6yqHfOQuV+AqtcB4tdNpjWd3bq22ZtbzRHV1Q2VdVdHOMtCWwPD23zYOG88zzmFUgiDTyIq6ptlVopZyHVQWEiiMgggAkjB2OHPGuLut3LGb1bNIkiaNWjRhMZGYNkONTDIVdMZUgnc7igIJ+MXty8SrI0Jc2usorYOfa9QVdXhBMaE7+YB+Nz5GupZbKF55OpKQdbadByCQQVz3Hb/pVci53lTUHVH0yy51NoZkFz0FSJQvicD1+A880nFeeJRE8kaplbhEEUbB52UXQt2VomAALgHSc/rCgNDoqB4fxdpYo5NduNaK+A7HGoBu+2e/fApaAr/OE937YskEUzQ2io7aCQJC7/eARjeQrEDgLnxOPMU24pxTiYMzRGTSq3LogtgcmGSIRJkrk9RWb4kL4dwTWi4oxQGXz8XvLkXCDqvGHmUhYCAhivEjjCSBfGWjD6hk40+Xnw6N4ZHkK3GF0BE0yhfFxFlYjzJ6Q1dyNJB93FanBbqgIRQoJLEAY3YlifmSST8660BnUPE+JyM6EtGWnRM+zsxiVpJFJUtEEZemFbVqfB3OxxWhoNhk5+P/APKXFLQCYoxS0UAmKMUtFAJijFLRQCYqO4rx23tiouJkjLAkajjYYBPwUZGSdhmpKqfzzy/cXLo9t0w6xugkM0kToWKkbKjJJHtujL3Ax50BHcQ5aSWe4uTcxpGDIszxIUkwYtHTkKtocJkNqKluwz51x4PyvbdQJ7RBJLGZQyqrnLtDHDqxLK5DKq76TjBA28/d9yLOwnaN4hLL7QDJqdSRLEiJnSm2HXUQNh3GTTzh3JZiuo7gJAdM9xI27atM2CpHg3cEbjYbnegIC65aheb2ZuIRdUQG1CGMggtarDgDqBc9pACC2+M4xV44vwaVpI5raZIpUjaImSPqqVbSfdDqQwK5G/mQQdsQ1zydMbp7hZFOq7EwjZ3EejoxxaioGBMjKXU4IOACexWvzcn3FtAgcLOQ41IGkdJCIZUErLHCCshZg24fJAy+cMALXa8ImWaToXoyzRG61Qq0hdURSVYEIvURVyNBA8sV45f5fKSR6riOVLaSYosaaWDyszEO5ds6Q5GAB3yar0nIt3LaxDVGJQsJHUkY6WS2SJta9N1Y6wTj6hgac8R5DuHMmkw4eZ5CA7Rl9carqJML6XRgxXGT4iQykUBo4NLUFyxwP2Yzu+kySysxcEsSmpiiksB2ydhtkn1qdoAoqFbmaH2hrcCZpEZVfRBKyKXVXXVKqFB4WB3O1P7fiCOquDpDZwHGg7HB8LYNAO6K8dQeo9O/nXj2lP21747jvjOPnjyoD28YOMgHByMjOD6j41zNomQdCZB1A6RnJ7nOO/xprxnjUNqoaeQIGYKudyzMQoAUbnc+XbvUjQFKveFra3MSWoVZrokGW41zKqxapQqoXGW1MSNwe5ycAUkfMscWlJIYpCvRM8sGnph5XeONkVt28SnP7PqatfEeGw3C6J40kXOcOoYZHnv51xHArbMbdCPMQCxnQPAB2C+gFAVFOcsmLo2YUySQMCzIMpM7xFvD2fwsPkR8RXafnaMqJXtGIVZpQWaMkRQMqu4885PhXucHONgbP/YFtgDoR4AUAaRsEYugH+6xJHoaWXgVsyorQRlYySgKghSTqOPmd6AZcuXIuVkZ0j+7uZkTC42VyA2/6xG5I86mBaJknQuSQSdIySOxJ9R5Gi2tUj1aFC6mLtgYyzHLE/Enc12oBqeHRfuo/wAi/wBKKdUUAUUUUAUUUUAUUUUAUUUUAUUUUAUUUUAUUUUAUUUUAUUUUAUUUUAUUUUBWrLlcLe3V1ITmSSN4gksigBIY4jrjBCE6lJ3B2x8qoPM/LM0cLQmJZpJLXpJiORwj9eSQGNxGVBYONRYrjSp8QBoooC1vytcm5Zvuel7VJcBtbaz1LfoY0aMZB89Xb8Kip/s5kENtHGIgEg6UwR9GHJjLSq7QsS2F74Vtl3oooC481cFa5tzGmjqaoyrP5BZI3bxAE5KqfLepyiigCiiigCiiigCiiigCiiig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WFhQXGB0aFxgWFxwYGhwdHRwYFyAfHhYYHCggIxwmHyAcITIhJiktLjAuHh8zODMsNygtLisBCgoKDg0OGxAQGy4kICQ2NCwsNCwsLS8sNSwsLCw0LCwvLS8sLywsNSwsLCwsLCw0LC4sLCwsLCwsNSwsLCwsLP/AABEIALgBEgMBIgACEQEDEQH/xAAcAAABBQEBAQAAAAAAAAAAAAAAAQQFBgcDAgj/xABHEAACAQMCBAMFBAcFBwMFAQABAgMABBESIQUGEzEiQVEUMmFxgQcjkZIzQlJTYqHRFRYXJLFDcqKyweHwgpPSRFSjw/E0/8QAGQEBAAMBAQAAAAAAAAAAAAAAAAECAwQF/8QALhEAAgECAwYFBAMBAAAAAAAAAAECAxESIUETMVFhcfAigaHB4QSRsdEyUvEU/9oADAMBAAIRAxEAPwDcaKKKAKKKKAKKKKAQ1mHA5biGyuL73ii3BR3uZ5clZZANVs2IwAFx4T2Hlk1p5FGKAz6TmN7i4iCSAxLfJGpjJAdW4fJMQxBww6hz6bD0zTSfic7cFtxply9vbE3HV06mYxgqXVuqCc7tjz71pgXHajTQFJjF1bPa28Zjjad5TJrlmu/Ciq3heYqwJ9MYFQtnz9cSmXptEwJt+kzR4x1bn2dgyLKTspBwSGB7gZArUMUgSgM7bmy8iyWMU2Gu41RYyjMbdGkVshzucYIA7VMco8cnure4cmN2XaJ0KYYmMNhlSRwCGPr2Iq24pAgHbb5UBl/Dr1Ogxs5rmXiItJGlQuzqJdOfvUk2R9eyAae2OwpL+9thZ3hsrm5dltMyN1nZFfPdmY5S475Axt3HatSxRigKTyfdRG6lW0nee16Ks7NM86LLqbZZJGbfTuVBwNu2aiODcxzG9NwwmFtdGWOIv+hHT3hKAN3kCyE5A3KjetNxSYoDN7Xm266NrJPPbxCeAzhjC2kkdPEQAfJbBJOMk5GBtTi04xPHdSDqBopb2WHQwYsoFs0wIctsMpjSAO5860BlB70uKAyKw5ruYUD9VW1WVgyRtk6eqXSSQNJJvp3ZmY7+HURjJmRzjPohMktvCrJK3VZeokpjlWNUURyEamUkkKWORtWhFAe4Hp9KXpjtgbdqAzq15olguZFlnjKNf9Jw40mKMwPIndvCGZVAyPX12823ON5JDHKnSOLE3UiCNiXYMyhV8fhXz8zt8a0cxj0H4elLigK1yNxqW6jkaUxsFcBHjKEMCisQRG7gEEnz7YqzV5VAO23yr1QBRRRQBRRRQBRRRQBRRRQBRRRQBRRRQBRRRQBRRRQBRRRQBRRRQBRRRQBRRRQBRRRQCVET8b0zmHpscY8flvvUvWZ84cUeHiiKunDqmc/UVKjKTtExruaj4N5aeJc1iFiDBIwHmuMfzr1bc2I8LTCN8L3XbNZzzjxJ/a+mdOk9tzVj5e4f/l5F151Dy8u/wrGuqtNrLeT9N9RRjB/9LeK+VuGpc+A8XF1H1AjIM4w3epKs65ct7pdcNrPCrAhiZUaTbcYABXG+PWnvMXDrx7N1uZVkJkjKm1gbZVbLdSIyEyRnbUqnOM960je2ZeNSFRYqbutC8UVmHCY75Ui0QyRHCx6lVjhGvAGYCXUU+6LOEbOkY8gBXi+49fQ9MTSSKwZUTwITJm8eHMoI2zD0ypGkEs3wFSWNSorOeCf2hHNDGVkSHJO6ag2qacuHJGVwnTKksvfbV2Dy75dmn4lLLnpxo9uyyEPrIQamWMhgmlsaWyDsTQF6orNeE3HEkW0RY5Qgth1VMQws+mQouo+IISBrO+PBuMnDzl0XrzWr3HVIVpMl4yhXMKghsKoI15wdPwycZoC/UVlt1wyX2i/bpSF3afokW8pJ1Q6V0zh9ABORjT/rmnntPE16wUSDSmI1EWoYxCFZWK+/7+pSSe+y4GQNGorOZpuKJ1NBmk//ANKjVGgwI5ohEwIQeNomkIzkNpGB5H3HPxI4OqbC9Mr9yAXDXBVg4KZyItzgL2BwO1AaHRVd5GilS2KzmYyCabPW74MrsuGxupUgg798eWBYqAKKKKAKKKKAKKKKAKKKKAKKKKAKoPB+e5XaVpIlMSCYkpqTSY5uiqtJNiMlxkjDbYq28wcSNtbyzCMyFFyEGRny7gEgeZIBIGdjVKg5ktTbJFLbL7O/XkboStcIpjkWUuGRQ48TliSFKkdu1ATEPPsTqGSGVh02kckxoEVXeI6nkcL76FRg75z2zTV+fS/SaGMaH0Dx+8GN4lm3unGBliPXAqH4nxmzthJEti0keicSaHc/dxOJTuR7xkl1dxjOdXYU/wCYprSzS2K20eJcsDcTvAqaWF14mZXOephsEd80BI2/PSTPCsEbaZJ1TU/YoyzsGUqT4sx+62CAQSNxTtuM3ElxMsCw9KCSOOTqsyuxYI5KsNgAGGAQdRBG1Q/DeKcNXol4jA7BJwr68ROUldVJzpU6TIQgwMHONxS3vFuHyypO8J1Bl1tKskZGmJrhGMWnDkKMjI22wdqA6zc1XQtZL0R25g6U0kaFmEo6YYrq8m1Y3UAac9ziprgnFZmnlt7hYxJGiSBotWgrJrAGG3DAqfPfIqrve8LZ1Y2zdO4juGeQo6xooVWlOOy6w27LjO+T5VLcA4zYRssdssnUmYgjRK75jEeeoz5KqokQ+I4Ab40Bb6qfMfAYJruN5VJJjbBBI3UqR2+Zq2VEcbGHgb+Nl/FCf9QKAgrjlK1kbU6MzepdifxzXtuCRQxuUMq4UnAlbyBPbNTFN77dQv7TKPpqGf5Zo1feVcU96F5d4OkLsy6tWgBizFsnOT3+QqfxTXho8Jb9on+Xh/6U7oSkkrITFcZbRGZWZFZl91ioJX5EjI+ld6KEiYoxS0ZoBMUYpaKATFGKWjNAJijFLRQCYpaKKAKKKKAKKqHOnNklnLHHHGjl4ZJAG15YxtGoRBGrHU2vbIxtXS558t45JY3WQPEmtgoVyRmNSAEYnUDIowQCfLNAWuiqfxDntE6qCJ1njiMuhymNjGCrdN2Kka17/TNEHPkQYJKpDtPLGAmDhUuGtlYgkMckb6Qcbk7DNAXCiozlziRubaOZlClwSQNwMEjv9KkqAWiivEr4GaAb8Rs1mjaNiyhvNGKMCDkEMNwc1BryXbYfUZGaRZFkcv4m6oRWJwAM4VQMDbFVjiPMEtxfy26SMkMMOtyjFTqyP1lOex7ZqvHnO38ri8P/AK3/APnWcqsYuzLKNzTJOULVteQx1rKjeM9punr/AORcemKfz8Gik6XUy/SVlGs5DB10NqGN8isfbni3H/1F5/7j/wDzrx/fy3/fX30dj/8AsptUMPM1IcnW4HhMmen0zqdmDAKyLrGQWwDjvvgZ7A0y4LySE1G4laRy4ZNDONIEJt8ay2o+EsfLGR6ZNFi5rRvdkvfdDAmUgEbnY9Q7/A4716PMhwCslyfXN0VI/FqbVDCXDlnlyyubfqLHIod5g4Z8l9X3DhsDGlggOBj175qw8O5dhhdJFMjOiuql3LbSdMsP/wAafz9TWecRvUt2KRvKgGk9OOcxqNQDEgZxkk5PqTTd+P4IAnuCPM+0sAP+Lem1RGE2PNRfMX6NW/ZljP0LBT/I1lzcxbN99Ocdh7WfF2/i2+RprxbmFTGwE9w2Rk/5g7EEEeEtv28vSm1ROE1XVTa6fxR/DU35Vx/qwrOBxXJ/TzaT+t7Qf+XVmm8PFS8wUyXAXtq6/kTknGrPZRTaoYTbbVNKKPQCuuayB+MMDtPckaiCfaHzgdmAzuD6ZzQONd9VxcgCNnJ67d1x4BqYZYjP4VG2iMJr+qgGsp4ZeGeLqrcXYTfGqYgkjP6uvPkfnT6343La3tpEZmlt7lCwaRtR1dsajk7eHz86mNWMtwwlq57nkj4fdPCWWVYmKFPeDY2xjfNVPinFr7h0BLHUzSO8aOWucRoieA3B0HUzamA0sdz5Dbrxfj92nEGRJGWBbi3i3WLoqJER2DsV6oZskKQcaig867WvP8kgGIYk6jqqNJMFCBurtMo8SsOnjsBlsZ8JrQqcOP8ANl7DHLKoQ4mljij6LNkRBmy0nUGC+wACntt3253XHbuKeVo+pIq+06VOWTAksVVsbZCK8jAZGwagfaDN0xMsa+OKBwjSABOosztjYO58A239cV1/v5MDIdMLK0qLDligVTbC4y7MBsTlQxxue21ASnK3FLia5bqtlfZgRoBEbETzrrCn9YoFyASPQkbmo2nFrrEiJPLI5eE9UPI6jNyisHgdQYn0kjpq2kqDsO5u/BuYprhblxCirCAFUSa3aQwxz4OkacDWFyGOSD5VX7fmKUQJInEFnkk9maSIRR5iMk0aMAVUFRuyaZMvkd8g0A34hxi9mGgSNE+pI2aNWAIF60BZU1eEsgByDnHn51buRbmZ7d/aJOpIs0qHK6CAsjAAjPpgj4EfMwqc+uVY9KPfp6D1DiPqTmDE50+EjGo4/iHlmvXC+cJXv1gbpmOSOIhlbMSsRcFgkmMsz6BpBwMI+/kQL3RSCloAooooBq1hGZlnK/eqjRq2TsrFGYac43KKc4ztWeXdzZC8ulNodaCQvm5ZWbCx3DOLcuAI2ZEGtM+IbgDJqw8P58glRWMU8YkQSRdRYx1ELompSJCNi65BIOD2qP4ha8NnlZ5L0sA7qE6qlY5HRo2wcagdJPhJ0g74oBjfX3DSHuTbyM8iydZdUyN+gS4YCIkA6ljTxAD3QfKpPlQWl4zlbaaGWF9TZeVQWmIuT4gwDrqbVpYYB7ADGW3GIeFrrMlwcq4jcI4JDSRGy7Afsk59CD6YqY4Ne2kUhZZijXDaRHI6btF/l9QC5xnSB3322B2oCf4fYpBGsUS6UX3RknG+e7Enuabcf41FZxGWYkKCBgDJJPYAV6seNQTOyRSo7qMsqtkjcqc/UEfMVmH218YJeO3Xsil2A82bZR+GfzVWcrK5t9PS2lRRe7U07gPGIruFZoDlDkbjBBBwQR6ik47caImJ8gaack8I9ksYIT7wQF/i7eJv5moD7V+J9Kzkwd2Gn8dv9M1K3ZmcrYnYqnJDZgvbpsariUqpIz4UVsbemo4/CmfGlSERFISOkss0jYyPApWMZ9NW/wA6kba39nsbaEjxaQz7AjJJlcHIPqo/CqrzzeOsF1IqrHDJ0bRFXGcrmeQnHbJz+Iri/nMtuRUuVuApcRSSSbkSIiAEgkkMzfM4AqxXvJVqHdVDZEioFLnUdmJ8vgKc8g2o9mth4T1JXkYD38KwTOfIeFqnbBOo0ROk65yxAH3gxpzlvhk1tOo1JnK22/OxW7rki11yBdQxKsaoXOv9fPl5gDFLd8kWoaTTqGJgioXOvHjJ8u5wKs3DfGYt0Ou51EYPU8IXOW+GqktvEqDKZe5OVAPU2VM+LHcavwqqqS9CM/W3ffmM+buVLea6eRzltcSaQxDEdEeWO+wP0qOl5DtBIRhsC46ejWdZXB+Hfzz6CrnxrebAKHNwgwo8e0UefEPTOflTJzuR4d7s+HB6nbOzY+vyqZVJX8ib89beXf8ApW15Cs9bDDbXAj0azr0+L4d9s59BXKTkW0Go+LImKaNZ1Y0kgdu+QT8qted5R4R/ml8OD1P9ofex8M/IGvNx/tlygxcjwkHWc9UbNjucbfDNVVSXoH11t5ffviU+35OtToJB3k0lNR1YIUjy7+8flXu25KtDKqsGx1ijJrIbHgxvj0LGplZQqSIXQFJgNJ9/bqJ72PMgU6icaZ2DKP8AMK4UjLEN1AMNjzOMGrOcuOgb/PffqQdvyJZ61Dht5zGyayGwQuN8eXiPyqD5o5UggtjLGcSLKUZCSTjCkdxjtmtB4jlHmGVUCVHClfEdWrs+PMsopjzbb5gvo8quwlUMuWOc5w2P4wPhUwm3JX1Ktta628u/9F+zyYz2IgZjn9IMDUSsZ6TD3gcgkNsfP50651UpZW7xjDWdzp1fwsWwPP8AWCefaq39k14NOh9wS8ZGQMiRA3me+VJ/Grf7IZbW7t49JEsQlUA9iiKcgEA7MoH1FZLw1LHXoadwp0miV9KkOATkA52GM+uKXiXB4pkKsCuWDExkoSwzuSvfue+aqX2S8YEtjGCd08P0G4/kRVqvOPW8TaZJkVh3BYZrtKFX4XLpyqeyx2dvN7N0ZFJlKxLnIkLHL+aoVORvnevUfOEcmlfYyZJhEyITGQySJI8ZZuwI0EFd8eWaetxHhhm9oPs5n7dTSuvsR72M9iRUbY31ol1J4LdLTSjwuEUZmGtZMN6hSo+AY+tAerLnhmLMlodL+zdJQ6qzPOrHxk7ADSBn0Hn2rxe84IEbpW6ozv4C2lg/TuoraQsq7ggvlc/PbBFSUN9wtSpX2dSoUKQAMBM6Mf7uTj0yalYOFWkmp1hibq4ZmCr48MJASfPxAN8xmgJL2VPF4F8XveEeL5+v1pRbJ+wu2MeEfq9vw8vSutFAFFFFAFFFFAUy15CVYo43uJHEMaxQ5VV0qHjkJwvvMdCjJ7DOO5rrPyLEyRr1CNHWBJRWDLO4kdSjAr3A3PpvnNW6igKo3J3gaMXEgTqiWNdCeBuv7Sd8ZYattz2+O9cRyHHn9M+GYNIML49Nw12gz3XDkjbuPxq40hoCB4Ty4tvIsgkJ0pIuCAB95KZifodqyOxQ8S4yud1aYyN6COM5UfyUfWpj7UOZLgXjWyO0cSIpwpwWLZJJI3x5YqE+zDjYg4kiaAROOkT5r+sCPhkYP/asJSvNI9OjQlToSqatZG+MayX7TJDcXNpaL/tJlLf7oOW/4dR+laney6VJrHbXiCvxa4nkP3dpbyMSd8bAfz8QrWbtFnmreTvGWJnBjB8HbKkqQSuNhke6M5PbVWSc/TMIIA7q5nkmuSVYkYdtC7EDBwD5Vb5uc7YmVo5CryBlGYye6CMMSMnyztviqFzpbZvktU8QhSGBcZ3OFLd/WR2/GuWgvFmWk8i8ctw9OKNWAHStc5Tc5cFvEc+sg2qSstulkL4IZJMxbnxa8Z39NP1pZ10LcaVKHUkYQZ30/H4hBXQx6DN4TEVhjjAGTnPTH+uoUk08XfucyveP31/X4ujlZeH2cEJsJHzHgv3IBO/ou/xr3wxTm1BCYMjtlMGTZkAzv/Cc16jj0uuU6JW28snJKsxG3oWrrYIVktsx9LEbNq3JOTKxH8gaiTWfTvUiCfh5vvT8X6HKy36GyYa4Y+HHU/2I337+vwxQjdvdwbo+nV7L8e//AErrw2Mg2hKaAZHPU3JOXQdv4gK5wA4RtGxuCetvn3YxnHx92j3+XepKvZdef6+eR7kOOv7uBcDv+l7y9t/Xt8M0l8SDdjwY6ynx/pN3kBx+O1ep1OLltGQJwervkYM2dv4e31r3fxkveaY+p4kOs5GPvBt9Ac1EbXXTvUSTwt8+9PnkMr63ZXugvTA1q/3hw/ifJxt/FgfGvSQmNJVzHvFHJmTY+8h2+AVsfOnd2pd59KdbMCtk5GMCFgPrufpXjBc4VOsTauviyMFVbA39SoH0qYvcRO/ivp1/X5tyEut9ZGkarZHzNjumjsfgFOfpXO7Ge2kCW1ZSZcblVZRg/wDoz+FOLddZtxp6hZJY2Vs+HOsef+8B8q5WmStrqXUwlKNGc4XVoY758lLUi7YWJpvEvPX9eryMx5OuzbySEFQUdHXJ842PcfslWYZ+VaXwznFess3RySJFxCupSGZWAG+5wCD9KoHCCbXjAVgEzIUK+QDggD8cfjVj47xRLdpVhLxzK2QVjjADd8hx4ux9KmvlK56FGpT2ecbvqLyrxr2Jpo1DYLEqgHjUb6Qynz06ac8wSmRkm3OtRknTnb4KPpuSdvhXq8m1cQtbnPhvLaNm+LgGN/5qn41ab/lwsYGJZoVJ6kYYr3GxUbjIO3yrphffcpUlBrwxt5lAp9cXam2iiGdSPIx22wwTGDnvsfKpW14GR0BJG5IkcTYf3l/V0+H3hkZpLbg36DXE58bibDe8v6mnbYjIzVzErtXr7O+NsrdJjlf1cnt37D/ztULZ8GOYepE5GuQS4f3lPuY8PvDIzUpy3wNwUOkrIpbUxbKkZBXAAG+NjQGsqc0tcbUeEZrtQBRRRQBRRRQBRRRQBSUtFAYl9ssWi+En7UC/iGdasn2YchC2C3VyM3DDKKe0YIP/ABkHB9O3rVv4ly5DPdQ3Eg1NCpCKfdySCGPqRvj51LlqooeJs6qn1LdKNNabyE5qvRFC7E9lJ/AVjfB7V24ZezjGu6mEeT+wuSR+Jb8Kun2v8V6dsyg7t4f+pqocY4eVtLK1YORGnXnEaa928WDuMbGTf4VnXeVjniVKz5dlM0a+FsugIDpnBbfYtnt8KbcGlW64x1XJ0GZ5cjvpXLL/AKCpfhtqqqlyUZDGk02CmlT4WMYBz5HR5eZqO+zGFupcSqVBjgK5b1kIUd/rUU8kzOo7RZetmgiDFtE02c7dTfCjJ+ZPypbudTFcOCTG8u5OC+Br7fgMV2s2Ikt9BAKIztrxgg632H5fpXC2RmSHxDqvL7xxoONCnH4mst68+9DOzUnluXD59fQeeEPdMhJVIwh14J26a7fTP1pbHT1V6ZY6LXfqY843Ix8fFvXG5nJS6diC5kAVhjSPE7DJ+gzTqUnqz9UhtEGBoxt4I1Ofjk1DeUu/YQjnBcuHzn6Hnhejq2gQtqAZjrxp3kfOPqNvhTWz0npgFup7Qe+np50xZ29MdvjT+1Lda1EjKwEWQExnP3pyfhimlo7aIQWUx9Y4QEa8YhwO3cHc/Cpe99OPwEso9eHzn0y6nq605ugdXU6y9saN2mAyP9a7cVCCW7EmrJjVh0yMYDRHf45P4V5uGbTdAMoTqjKsRq9+TPl5+Vd7l26k/TZYwbfJ1476IiD8gAc1EXmuneglfDLrw+cumfU5XSLrXq58doQOkQP9kSc/l2rzbadVoz50tlBowG8TMg1Y+Db05tWxLa9MhNUek68YYfergbd84prFIVitnDL1FlIaTI0H9E539DggUjuiJp4pK2l93zl1z6HK3dVggc50RTjABAk20Hf13U5+FepEAhuEXISKYNg414DOpwfquPpXq8VgLgagZFlyHUjSuWkRc7eQYZrvI+ZZy7K+uEOmgjYaI5P5srEGp3J9ePwRbxLmuHz65dDNPtCKxcQ6sQYZ0yDV6nTLkfDf/WrnzjZQM8cudLSx6mGV3ORpOHI2KEbj0qt/ahG7xWszOj+DQdPfKllJOPhp+tO2ljuLOz1uQyxgE6S2VBeM7D0ZMfUGr/UfxTNaDvE98RYiytpYyWFvcNGD4dhIOtjwk/rKfxrceAus0Kt3DAH8d6xLgtgrWnEbZCWPTSdNtOWjOojB8xpxn+KtJ+yXiXVtEGd1yv4dv5YrSi/CXZbn4WpPak/slPSpIUtbEEZ/ZS+ld4bFV7CnlFAIBS0UUAUUUUAUUUUAUhpab302hCaArHN3NBt0PTwX2C5BIyT8Phk1Szz5d+qflP8AWmPNF71JfI+ZIz59gc+gx29ahqAsy8+XnmY/op/rUnwDnOWQuJh2xpKqcfxZPbbK7d+9UapDhVxHEgZmjBbxH31bzIDD9oZwCBgioeRMU5OyF50nN3f21uNw0i6h8Mgn/hBpnzfxSJpbwsyB/wBEgMcmtQAASsgBUDJaon+0Zlu/aIh4hkAldWAw0nv54z+Nd5ry4fVmZ/FnOF0nc595QCPoa5qixSvc6P8AnqrLC/sMONXsQtJmgaNlIjgBSN0OWOtgxfdvDH3wB4q98iQoLOVmB1yzKinsMIC/4ZxS39u00SQyuWRGZxkHJZgMksdzsNs9t6tNlwhYwtqkzdKNeow0A4Zl1nxFTtnHetIrw5HNWhJNReR1vWRZZhLqYxwYGnGNxGhHzJJrvCqqbNZMlfE4CkbYLMCfhhRTbS5jBFxlp3IYdIdlI/hz3rsIDE0xFwV6SBFyik4J04934t2qihLLlzMXD+Vrcsvx/X1G8QHsfn0nlHhyNWNO4z65apLI1XrReEA6TqIyTrRc7+WBiuENiVe3Uzsuo9Q/dr3O23h9F864vAzQSTG4bxOAT0xg4y/bT671Gzk017llBYlutb+vtfPqPeGlDPD0gVItxnUR20SsB8wTmmdiyZhCgiXrPliRpziHV8Nxt2p57Kzyt/mWbpxHBEa7fdgfs+hrhBbFlt09pbBc7CNdtLIP2fgKnBK7fuVUFaO7nl3fpkLeMga61Al+qmGBGP0rhfw7mnV5p6p6wL6rVsaSO3QBYbY742rlNaOiz5uJFBcEZiXxZkZSc6N9/Su1tZMk0Q9pkXXCoz01/dsAPcoqck0+HMlwVpWtyy/HDpmedYHsTv4l14ABGQeqMHb0Db03lx7JIAMRxzkGPUNRGHGM/EjavPszLDHMLh/C7YPTXAyFcnGn4U5uuHFnuQLiQ6dL+4vcEMP1f4jUKnK1vcnBHFpa3DXp77z05DPdiPKAosh1H3iRFJkZ+GQa42LoXthEGjLxGMknbCNJEB/xAj6V7S2MrQZuZD1UaNvu1GwPSI9z0xTcxt0jm5k1QyLgdNdtRO/uZ95RUuEs+fMoqf8AHdzy7xeZXOc4kbhxAQ9SOYgsDkeNNZPyJBHzqG4FbNcWMenT91O0ZLMFAEuhlyW8tWr+dX664VkyWzTy9OVC4Ghdzo6gGdPz7Yqi2tp0o5I4mPTl0ll05zp3HfsRk1aavCzNqFOWJxWffoS3LkDWXEEM2MdPDhTnKPIiNnOMYGW+Q+NWT7JJDbXFxaOd43KjPnoJTP1AU1TIGmWVZtZEigBSUDbAaRkEY7bb07sOIype+0OSWf8ASOFxnK6ew+S+VVpeHU6pfS1k7OL+x9AXnFY4hqkdVHqTgUz/AL12n7+P8wrMOM8UFyjDXqC4IHSZ2z5aRjIJ7FvIVXVOa6E09xhKLi7SVjcv71Wn7+P8wo/vXafv4/zCsOr1JGVOGBB9CMVJU3Ac1Wn7+P8AMKloZgwBUgg7gjsa+d60X7OONttCxYgDCjGy4zjf4j/loDR6KQUtAFFFFAFVrm+90x6c4z/Fp2G5wflmrIaonPtvK8b9NNRwAAcHzBOM/CgM1uZy7F2JJO+5yfgM/LArtxOy6MhQnVgKc4x7yq3/AFqTThK9WNSW0GHVI2kbSY90V64gYrkLPCWYtIsZyvuqiqjHB32YGgK9IMjHhBY6RqYKN9t2Pb51JcXtlMDO2W0qFVmcM22dtQwcg5GfMYp03BZfawIYg8CvjVIqlSpGGyDvtk4270059+4t1QkFiTkhcZx5n+VQ9xaMnHNFKsXJbxOQv+8Rn+dSeYv2/wDjP9akOKcizKtuYQGZoA8qkhdL41EA53zn+WN81Fx8p3JYhumu2f0gPcbDYeux9MjNYYoG23q/2f3HFu8QYHUMZGcsTtkZ7k1ZU43AXuH6iJqBVBrO4yF/0FVdeUbgKCyEZz+suNtvMjf0HnTj+5M3hABLE4K5XIz23JwQRvkbeXep2kUZTvJ3ZOWXF7ctbgvGgQZZi52Jcsf5YrxLxuErNlkLPIm5c9hqYn6HFRFvyRKx8WUH6xOk6fmAc/Soa6sUiIEjnc48DRSEfHSsmrHxxU7SJTAXy445biaM9SN1WPGdbYB0H+eTiuDcYgFoF6serXkx6m7aQKqNjy9LPJ04VLncjJK5UfrHUmB5edNrrhbRsyvgFSQfEx7EqdxHg7gj6GiqReowGhw8ctupcESxoChC+M+LZR/58qb2nHbfNuC8a6WYs2ptvGCPlkb1SuE8FNw+lCD3HhJbB8gQUGAd9/hSngj+MaX1ourR4deCwUeDvg5znHYGm0itRgNJ45xiAQqS8bCQEoSx8QFw5JHyG9NjzBaia2brRsFVQxLN4feB/D/rVW49w2RrGxdUJCRyB/Go05kc5JJxtjfeq5d8PkjCExsQ6qQVZceLOBnsT8qs5riMJoP9t25tSplj1BwQmpu2kjt+FOk5htWllJljQPBj3m3Yxrt+YYrNhZKoImYwSFdUQkHhbxaSGZd18znB7V6j4JKzIqyW5MmNH3rYbJ07EpjvUYlvGEvsPMNuFh8cQZJX3BYHB0MD9TmvVzx21D3KiSJlYZQ5bcq4YDPyJqhty/KMFpLYZON5T339E+FeJeCOuNU9oNQyMysMj1H3famNcRhNCfmG2V7aTqxMVAVwSxwAxX/lNVK+mhZmCsuASAVJGwJwQe/bFQv9ln/7iz/98/8AwrracDaSVY1ntiWOBpkZsn4eDv5UbWpaLcXdDxDGO8mr01N2+orhesgwUbt3AY/1ptYcN6sbOG0kBvCQM6lUPjGcjbV+FPuD8ui4trqZZD1LZQ/TC51L3J1Z2wAfKqKUE7Grr1Hnif3LxwvhYVA8SsNaeIo5U4xqG+cgk4G3lUPDZu0SShcJJJ01OVPi/ZzqB+pFXL7NJhNbKD3XKn6f9sVL3/KSEYVQF1awoAChvXA/W+NbrIylJyd2Z1c8MkQTFlIEBAl3Xw6u3624+VSvMVo8tyQqkkQJJ5e6saZO7fyq0y8pBjJnJEmNWQPFgjGr1xUPyry48kXUl6mvXLHl86tAd1UZY50YA+mKkqViLh8jdAhdrgkRbruR5HxbGn3AopUbqouQsmj3gPvFywBCtk9iP/VVtHJwAQAEaCSn8Ocbr6Gn/CeVxG+cbZzjyLHOSf4u2/zoC3cOuOpGrDzAPmP5HenNcoFwMV0zQC0UUUAU0nhWQHcH5V445BJJbzJC2iVo2VG9GIIB/GqDDw24TEljaSWuiKJZU+7VpWE8LPgBiGZYhKC5I1dQb7bAW1uBLk/H/Ttt8MVC8o8rtFbhZl0uJJTjY7NIxU7fw4qE4qL+MSXT+0o3TlVMNH4M3ZMalckajEygHcbbmn8p4oqNoW4YMs4iy0RdfvIzGZDqx7uvGM7YB3oC4RcOVFOP/D3rHvtK6ftSCdnVVAZQqag3i8QO4x2A+tanyZYyxRXCTdTUbqdlMjBso0hZCpB7FSNjjfO1HG+V4bkgyxo5HYsoOM+mahq5KM0n+0K3ZidLjI04AIGN+2/f40xPN9rnP3uc5Jx3I7E1oB+z21/cR/kFH+Htr+4j/IP6VlsIk4mUd+ebVgARJjGOx3898nvnzpbfnu2QkhZDnJ8QPc+e2P8AtV3/AMPbX9xH+Qf0pf8AD21/cR/lH9KbCIxFG/vzbb7S79+/l27+n/mai7/jPDptHUjlIQ5UBmAz64UjetN/w+tf3Ef5R/Sj/D61/cR/kH9KlUorcMRQ4udrVWDhZNQBAwWGxIJ7MPMCvX9+LTf7lt+/vDP4NV6/w+tf3Ef5B/Sj/D61/cR/kH9KbGIxGcWXMlhCzvHC4Z31k5c4YZwQNe3c05/vraFixhDMQFJMQOQpyBufI71aYeAcOacwCJS4YoT0T09SqHK9XTpyFOe9OX5V4cE6mLbRvhgUIODjAI7nJAwPMgedHRixiK9xLmW1SC3LwKyTRyEKUzsZHD+f62d/Wo4852WkKbZCq6cDpbDR7vn5eXpVjHLVnGJpZ3iaIRCaOIjLxRBNTHpHcAnfAH86c8V5bsLfQHgDM6llSOAyuVUAs2hFJ0jI39SB3NHSiMRULzm3h0pBlsonIGBqi+OfJqLjm/h7iMNZqREMReFvANj4fHt2FWZuE8MDKBEGDBDrSBmRRL7mt1XC522OO4r3wzgvDZ5OnHCAx16S8DIr6G0vodlCtpPfBqdmhiKRace4dGxZLXGfQMPj5P8A609n5x4e+NdjC+O2qENj5ZNaH/h9a/uI/wAgo/w+tf3Ef5B/SmyjvGIzuLnLh6e5Ywr8VgUH8c05j+0K0Ugi1UEHIxGv9avf+Htr+4j/ACD+lH+Htr+4j/IP6VDpRYxGftzzYb/5GIEksSsQUkkFSSVYbkE/jTXhvN1jb9ToWujqIY33Y5U/BnIrSv8AD21/cR/kH9KVfs+tf3EX5B/Sp2aFypfY6y/eCIs0YK7uMHVjB2BPkBV759ldLZCk3S+9XUSzRqw38LTRgtGDt4/hg96jOPcPNjDCtkvTeW5RCIViDEFXJA6oKZ8I3PpTbhHO02i3SRVld8l2dkjbSZzAEIwE66Dd1GN9gPEK0KnjhPNFzm2j0HSY1JM+WeXLSKxWUBc6QoIOjcEE6c5KR8y3YQTSEapLWB1CxMUjMspTDI0gGQO7EjHptu4j57lkwAsaZMD+CQMQss7Q6JNa4VgF3+flXi258nlaIBIUPXVZF1M33bRyuNLhdOSU2IJz22oB7yjxaa568kpZSbW3cKFOlHYT6yqHfOQuV+AqtcB4tdNpjWd3bq22ZtbzRHV1Q2VdVdHOMtCWwPD23zYOG88zzmFUgiDTyIq6ptlVopZyHVQWEiiMgggAkjB2OHPGuLut3LGb1bNIkiaNWjRhMZGYNkONTDIVdMZUgnc7igIJ+MXty8SrI0Jc2usorYOfa9QVdXhBMaE7+YB+Nz5GupZbKF55OpKQdbadByCQQVz3Hb/pVci53lTUHVH0yy51NoZkFz0FSJQvicD1+A880nFeeJRE8kaplbhEEUbB52UXQt2VomAALgHSc/rCgNDoqB4fxdpYo5NduNaK+A7HGoBu+2e/fApaAr/OE937YskEUzQ2io7aCQJC7/eARjeQrEDgLnxOPMU24pxTiYMzRGTSq3LogtgcmGSIRJkrk9RWb4kL4dwTWi4oxQGXz8XvLkXCDqvGHmUhYCAhivEjjCSBfGWjD6hk40+Xnw6N4ZHkK3GF0BE0yhfFxFlYjzJ6Q1dyNJB93FanBbqgIRQoJLEAY3YlifmSST8660BnUPE+JyM6EtGWnRM+zsxiVpJFJUtEEZemFbVqfB3OxxWhoNhk5+P/APKXFLQCYoxS0UAmKMUtFAJijFLRQCYqO4rx23tiouJkjLAkajjYYBPwUZGSdhmpKqfzzy/cXLo9t0w6xugkM0kToWKkbKjJJHtujL3Ax50BHcQ5aSWe4uTcxpGDIszxIUkwYtHTkKtocJkNqKluwz51x4PyvbdQJ7RBJLGZQyqrnLtDHDqxLK5DKq76TjBA28/d9yLOwnaN4hLL7QDJqdSRLEiJnSm2HXUQNh3GTTzh3JZiuo7gJAdM9xI27atM2CpHg3cEbjYbnegIC65aheb2ZuIRdUQG1CGMggtarDgDqBc9pACC2+M4xV44vwaVpI5raZIpUjaImSPqqVbSfdDqQwK5G/mQQdsQ1zydMbp7hZFOq7EwjZ3EejoxxaioGBMjKXU4IOACexWvzcn3FtAgcLOQ41IGkdJCIZUErLHCCshZg24fJAy+cMALXa8ImWaToXoyzRG61Qq0hdURSVYEIvURVyNBA8sV45f5fKSR6riOVLaSYosaaWDyszEO5ds6Q5GAB3yar0nIt3LaxDVGJQsJHUkY6WS2SJta9N1Y6wTj6hgac8R5DuHMmkw4eZ5CA7Rl9carqJML6XRgxXGT4iQykUBo4NLUFyxwP2Yzu+kySysxcEsSmpiiksB2ydhtkn1qdoAoqFbmaH2hrcCZpEZVfRBKyKXVXXVKqFB4WB3O1P7fiCOquDpDZwHGg7HB8LYNAO6K8dQeo9O/nXj2lP21747jvjOPnjyoD28YOMgHByMjOD6j41zNomQdCZB1A6RnJ7nOO/xprxnjUNqoaeQIGYKudyzMQoAUbnc+XbvUjQFKveFra3MSWoVZrokGW41zKqxapQqoXGW1MSNwe5ycAUkfMscWlJIYpCvRM8sGnph5XeONkVt28SnP7PqatfEeGw3C6J40kXOcOoYZHnv51xHArbMbdCPMQCxnQPAB2C+gFAVFOcsmLo2YUySQMCzIMpM7xFvD2fwsPkR8RXafnaMqJXtGIVZpQWaMkRQMqu4885PhXucHONgbP/YFtgDoR4AUAaRsEYugH+6xJHoaWXgVsyorQRlYySgKghSTqOPmd6AZcuXIuVkZ0j+7uZkTC42VyA2/6xG5I86mBaJknQuSQSdIySOxJ9R5Gi2tUj1aFC6mLtgYyzHLE/Enc12oBqeHRfuo/wAi/wBKKdUUAUUUUAUUUUAUUUUAUUUUAUUUUAUUUUAUUUUAUUUUAUUUUAUUUUAUUUUBWrLlcLe3V1ITmSSN4gksigBIY4jrjBCE6lJ3B2x8qoPM/LM0cLQmJZpJLXpJiORwj9eSQGNxGVBYONRYrjSp8QBoooC1vytcm5Zvuel7VJcBtbaz1LfoY0aMZB89Xb8Kip/s5kENtHGIgEg6UwR9GHJjLSq7QsS2F74Vtl3oooC481cFa5tzGmjqaoyrP5BZI3bxAE5KqfLepyiigCiiigCiiigCiiigCiiigP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hQWFhQXGB0aFxgWFxwYGhwdHRwYFyAfHhYYHCggIxwmHyAcITIhJiktLjAuHh8zODMsNygtLisBCgoKDg0OGxAQGy4kICQ2NCwsNCwsLS8sNSwsLCw0LCwvLS8sLywsNSwsLCwsLCw0LC4sLCwsLCwsNSwsLCwsLP/AABEIALgBEgMBIgACEQEDEQH/xAAcAAABBQEBAQAAAAAAAAAAAAAAAQQFBgcDAgj/xABHEAACAQMCBAMFBAcFBwMFAQABAgMABBESIQUGEzEiQVEUMmFxgQcjkZIzQlJTYqHRFRYXJLFDcqKyweHwgpPSRFSjw/E0/8QAGQEBAAMBAQAAAAAAAAAAAAAAAAECAwQF/8QALhEAAgECAwYFBAMBAAAAAAAAAAECAxESIUETMVFhcfAigaHB4QSRsdEyUvEU/9oADAMBAAIRAxEAPwDcaKKKAKKKKAKKKKAQ1mHA5biGyuL73ii3BR3uZ5clZZANVs2IwAFx4T2Hlk1p5FGKAz6TmN7i4iCSAxLfJGpjJAdW4fJMQxBww6hz6bD0zTSfic7cFtxply9vbE3HV06mYxgqXVuqCc7tjz71pgXHajTQFJjF1bPa28Zjjad5TJrlmu/Ciq3heYqwJ9MYFQtnz9cSmXptEwJt+kzR4x1bn2dgyLKTspBwSGB7gZArUMUgSgM7bmy8iyWMU2Gu41RYyjMbdGkVshzucYIA7VMco8cnure4cmN2XaJ0KYYmMNhlSRwCGPr2Iq24pAgHbb5UBl/Dr1Ogxs5rmXiItJGlQuzqJdOfvUk2R9eyAae2OwpL+9thZ3hsrm5dltMyN1nZFfPdmY5S475Axt3HatSxRigKTyfdRG6lW0nee16Ks7NM86LLqbZZJGbfTuVBwNu2aiODcxzG9NwwmFtdGWOIv+hHT3hKAN3kCyE5A3KjetNxSYoDN7Xm266NrJPPbxCeAzhjC2kkdPEQAfJbBJOMk5GBtTi04xPHdSDqBopb2WHQwYsoFs0wIctsMpjSAO5860BlB70uKAyKw5ruYUD9VW1WVgyRtk6eqXSSQNJJvp3ZmY7+HURjJmRzjPohMktvCrJK3VZeokpjlWNUURyEamUkkKWORtWhFAe4Hp9KXpjtgbdqAzq15olguZFlnjKNf9Jw40mKMwPIndvCGZVAyPX12823ON5JDHKnSOLE3UiCNiXYMyhV8fhXz8zt8a0cxj0H4elLigK1yNxqW6jkaUxsFcBHjKEMCisQRG7gEEnz7YqzV5VAO23yr1QBRRRQBRRRQBRRRQBRRRQBRRRQBRRRQBRRRQBRRRQBRRRQBRRRQBRRRQBRRRQBRRRQCVET8b0zmHpscY8flvvUvWZ84cUeHiiKunDqmc/UVKjKTtExruaj4N5aeJc1iFiDBIwHmuMfzr1bc2I8LTCN8L3XbNZzzjxJ/a+mdOk9tzVj5e4f/l5F151Dy8u/wrGuqtNrLeT9N9RRjB/9LeK+VuGpc+A8XF1H1AjIM4w3epKs65ct7pdcNrPCrAhiZUaTbcYABXG+PWnvMXDrx7N1uZVkJkjKm1gbZVbLdSIyEyRnbUqnOM960je2ZeNSFRYqbutC8UVmHCY75Ui0QyRHCx6lVjhGvAGYCXUU+6LOEbOkY8gBXi+49fQ9MTSSKwZUTwITJm8eHMoI2zD0ypGkEs3wFSWNSorOeCf2hHNDGVkSHJO6ag2qacuHJGVwnTKksvfbV2Dy75dmn4lLLnpxo9uyyEPrIQamWMhgmlsaWyDsTQF6orNeE3HEkW0RY5Qgth1VMQws+mQouo+IISBrO+PBuMnDzl0XrzWr3HVIVpMl4yhXMKghsKoI15wdPwycZoC/UVlt1wyX2i/bpSF3afokW8pJ1Q6V0zh9ABORjT/rmnntPE16wUSDSmI1EWoYxCFZWK+/7+pSSe+y4GQNGorOZpuKJ1NBmk//ANKjVGgwI5ohEwIQeNomkIzkNpGB5H3HPxI4OqbC9Mr9yAXDXBVg4KZyItzgL2BwO1AaHRVd5GilS2KzmYyCabPW74MrsuGxupUgg798eWBYqAKKKKAKKKKAKKKKAKKKKAKKKKAKoPB+e5XaVpIlMSCYkpqTSY5uiqtJNiMlxkjDbYq28wcSNtbyzCMyFFyEGRny7gEgeZIBIGdjVKg5ktTbJFLbL7O/XkboStcIpjkWUuGRQ48TliSFKkdu1ATEPPsTqGSGVh02kckxoEVXeI6nkcL76FRg75z2zTV+fS/SaGMaH0Dx+8GN4lm3unGBliPXAqH4nxmzthJEti0keicSaHc/dxOJTuR7xkl1dxjOdXYU/wCYprSzS2K20eJcsDcTvAqaWF14mZXOephsEd80BI2/PSTPCsEbaZJ1TU/YoyzsGUqT4sx+62CAQSNxTtuM3ElxMsCw9KCSOOTqsyuxYI5KsNgAGGAQdRBG1Q/DeKcNXol4jA7BJwr68ROUldVJzpU6TIQgwMHONxS3vFuHyypO8J1Bl1tKskZGmJrhGMWnDkKMjI22wdqA6zc1XQtZL0R25g6U0kaFmEo6YYrq8m1Y3UAac9ziprgnFZmnlt7hYxJGiSBotWgrJrAGG3DAqfPfIqrve8LZ1Y2zdO4juGeQo6xooVWlOOy6w27LjO+T5VLcA4zYRssdssnUmYgjRK75jEeeoz5KqokQ+I4Ab40Bb6qfMfAYJruN5VJJjbBBI3UqR2+Zq2VEcbGHgb+Nl/FCf9QKAgrjlK1kbU6MzepdifxzXtuCRQxuUMq4UnAlbyBPbNTFN77dQv7TKPpqGf5Zo1feVcU96F5d4OkLsy6tWgBizFsnOT3+QqfxTXho8Jb9on+Xh/6U7oSkkrITFcZbRGZWZFZl91ioJX5EjI+ld6KEiYoxS0ZoBMUYpaKATFGKWjNAJijFLRQCYpaKKAKKKKAKKqHOnNklnLHHHGjl4ZJAG15YxtGoRBGrHU2vbIxtXS558t45JY3WQPEmtgoVyRmNSAEYnUDIowQCfLNAWuiqfxDntE6qCJ1njiMuhymNjGCrdN2Kka17/TNEHPkQYJKpDtPLGAmDhUuGtlYgkMckb6Qcbk7DNAXCiozlziRubaOZlClwSQNwMEjv9KkqAWiivEr4GaAb8Rs1mjaNiyhvNGKMCDkEMNwc1BryXbYfUZGaRZFkcv4m6oRWJwAM4VQMDbFVjiPMEtxfy26SMkMMOtyjFTqyP1lOex7ZqvHnO38ri8P/AK3/APnWcqsYuzLKNzTJOULVteQx1rKjeM9punr/AORcemKfz8Gik6XUy/SVlGs5DB10NqGN8isfbni3H/1F5/7j/wDzrx/fy3/fX30dj/8AsptUMPM1IcnW4HhMmen0zqdmDAKyLrGQWwDjvvgZ7A0y4LySE1G4laRy4ZNDONIEJt8ay2o+EsfLGR6ZNFi5rRvdkvfdDAmUgEbnY9Q7/A4716PMhwCslyfXN0VI/FqbVDCXDlnlyyubfqLHIod5g4Z8l9X3DhsDGlggOBj175qw8O5dhhdJFMjOiuql3LbSdMsP/wAafz9TWecRvUt2KRvKgGk9OOcxqNQDEgZxkk5PqTTd+P4IAnuCPM+0sAP+Lem1RGE2PNRfMX6NW/ZljP0LBT/I1lzcxbN99Ocdh7WfF2/i2+RprxbmFTGwE9w2Rk/5g7EEEeEtv28vSm1ROE1XVTa6fxR/DU35Vx/qwrOBxXJ/TzaT+t7Qf+XVmm8PFS8wUyXAXtq6/kTknGrPZRTaoYTbbVNKKPQCuuayB+MMDtPckaiCfaHzgdmAzuD6ZzQONd9VxcgCNnJ67d1x4BqYZYjP4VG2iMJr+qgGsp4ZeGeLqrcXYTfGqYgkjP6uvPkfnT6343La3tpEZmlt7lCwaRtR1dsajk7eHz86mNWMtwwlq57nkj4fdPCWWVYmKFPeDY2xjfNVPinFr7h0BLHUzSO8aOWucRoieA3B0HUzamA0sdz5Dbrxfj92nEGRJGWBbi3i3WLoqJER2DsV6oZskKQcaig867WvP8kgGIYk6jqqNJMFCBurtMo8SsOnjsBlsZ8JrQqcOP8ANl7DHLKoQ4mljij6LNkRBmy0nUGC+wACntt3253XHbuKeVo+pIq+06VOWTAksVVsbZCK8jAZGwagfaDN0xMsa+OKBwjSABOosztjYO58A239cV1/v5MDIdMLK0qLDligVTbC4y7MBsTlQxxue21ASnK3FLia5bqtlfZgRoBEbETzrrCn9YoFyASPQkbmo2nFrrEiJPLI5eE9UPI6jNyisHgdQYn0kjpq2kqDsO5u/BuYprhblxCirCAFUSa3aQwxz4OkacDWFyGOSD5VX7fmKUQJInEFnkk9maSIRR5iMk0aMAVUFRuyaZMvkd8g0A34hxi9mGgSNE+pI2aNWAIF60BZU1eEsgByDnHn51buRbmZ7d/aJOpIs0qHK6CAsjAAjPpgj4EfMwqc+uVY9KPfp6D1DiPqTmDE50+EjGo4/iHlmvXC+cJXv1gbpmOSOIhlbMSsRcFgkmMsz6BpBwMI+/kQL3RSCloAooooBq1hGZlnK/eqjRq2TsrFGYac43KKc4ztWeXdzZC8ulNodaCQvm5ZWbCx3DOLcuAI2ZEGtM+IbgDJqw8P58glRWMU8YkQSRdRYx1ELompSJCNi65BIOD2qP4ha8NnlZ5L0sA7qE6qlY5HRo2wcagdJPhJ0g74oBjfX3DSHuTbyM8iydZdUyN+gS4YCIkA6ljTxAD3QfKpPlQWl4zlbaaGWF9TZeVQWmIuT4gwDrqbVpYYB7ADGW3GIeFrrMlwcq4jcI4JDSRGy7Afsk59CD6YqY4Ne2kUhZZijXDaRHI6btF/l9QC5xnSB3322B2oCf4fYpBGsUS6UX3RknG+e7Enuabcf41FZxGWYkKCBgDJJPYAV6seNQTOyRSo7qMsqtkjcqc/UEfMVmH218YJeO3Xsil2A82bZR+GfzVWcrK5t9PS2lRRe7U07gPGIruFZoDlDkbjBBBwQR6ik47caImJ8gaack8I9ksYIT7wQF/i7eJv5moD7V+J9Kzkwd2Gn8dv9M1K3ZmcrYnYqnJDZgvbpsariUqpIz4UVsbemo4/CmfGlSERFISOkss0jYyPApWMZ9NW/wA6kba39nsbaEjxaQz7AjJJlcHIPqo/CqrzzeOsF1IqrHDJ0bRFXGcrmeQnHbJz+Iri/nMtuRUuVuApcRSSSbkSIiAEgkkMzfM4AqxXvJVqHdVDZEioFLnUdmJ8vgKc8g2o9mth4T1JXkYD38KwTOfIeFqnbBOo0ROk65yxAH3gxpzlvhk1tOo1JnK22/OxW7rki11yBdQxKsaoXOv9fPl5gDFLd8kWoaTTqGJgioXOvHjJ8u5wKs3DfGYt0Ou51EYPU8IXOW+GqktvEqDKZe5OVAPU2VM+LHcavwqqqS9CM/W3ffmM+buVLea6eRzltcSaQxDEdEeWO+wP0qOl5DtBIRhsC46ejWdZXB+Hfzz6CrnxrebAKHNwgwo8e0UefEPTOflTJzuR4d7s+HB6nbOzY+vyqZVJX8ib89beXf8ApW15Cs9bDDbXAj0azr0+L4d9s59BXKTkW0Go+LImKaNZ1Y0kgdu+QT8qted5R4R/ml8OD1P9ofex8M/IGvNx/tlygxcjwkHWc9UbNjucbfDNVVSXoH11t5ffviU+35OtToJB3k0lNR1YIUjy7+8flXu25KtDKqsGx1ijJrIbHgxvj0LGplZQqSIXQFJgNJ9/bqJ72PMgU6icaZ2DKP8AMK4UjLEN1AMNjzOMGrOcuOgb/PffqQdvyJZ61Dht5zGyayGwQuN8eXiPyqD5o5UggtjLGcSLKUZCSTjCkdxjtmtB4jlHmGVUCVHClfEdWrs+PMsopjzbb5gvo8quwlUMuWOc5w2P4wPhUwm3JX1Ktta628u/9F+zyYz2IgZjn9IMDUSsZ6TD3gcgkNsfP50651UpZW7xjDWdzp1fwsWwPP8AWCefaq39k14NOh9wS8ZGQMiRA3me+VJ/Grf7IZbW7t49JEsQlUA9iiKcgEA7MoH1FZLw1LHXoadwp0miV9KkOATkA52GM+uKXiXB4pkKsCuWDExkoSwzuSvfue+aqX2S8YEtjGCd08P0G4/kRVqvOPW8TaZJkVh3BYZrtKFX4XLpyqeyx2dvN7N0ZFJlKxLnIkLHL+aoVORvnevUfOEcmlfYyZJhEyITGQySJI8ZZuwI0EFd8eWaetxHhhm9oPs5n7dTSuvsR72M9iRUbY31ol1J4LdLTSjwuEUZmGtZMN6hSo+AY+tAerLnhmLMlodL+zdJQ6qzPOrHxk7ADSBn0Hn2rxe84IEbpW6ozv4C2lg/TuoraQsq7ggvlc/PbBFSUN9wtSpX2dSoUKQAMBM6Mf7uTj0yalYOFWkmp1hibq4ZmCr48MJASfPxAN8xmgJL2VPF4F8XveEeL5+v1pRbJ+wu2MeEfq9vw8vSutFAFFFFAFFFFAUy15CVYo43uJHEMaxQ5VV0qHjkJwvvMdCjJ7DOO5rrPyLEyRr1CNHWBJRWDLO4kdSjAr3A3PpvnNW6igKo3J3gaMXEgTqiWNdCeBuv7Sd8ZYattz2+O9cRyHHn9M+GYNIML49Nw12gz3XDkjbuPxq40hoCB4Ty4tvIsgkJ0pIuCAB95KZifodqyOxQ8S4yud1aYyN6COM5UfyUfWpj7UOZLgXjWyO0cSIpwpwWLZJJI3x5YqE+zDjYg4kiaAROOkT5r+sCPhkYP/asJSvNI9OjQlToSqatZG+MayX7TJDcXNpaL/tJlLf7oOW/4dR+laney6VJrHbXiCvxa4nkP3dpbyMSd8bAfz8QrWbtFnmreTvGWJnBjB8HbKkqQSuNhke6M5PbVWSc/TMIIA7q5nkmuSVYkYdtC7EDBwD5Vb5uc7YmVo5CryBlGYye6CMMSMnyztviqFzpbZvktU8QhSGBcZ3OFLd/WR2/GuWgvFmWk8i8ctw9OKNWAHStc5Tc5cFvEc+sg2qSstulkL4IZJMxbnxa8Z39NP1pZ10LcaVKHUkYQZ30/H4hBXQx6DN4TEVhjjAGTnPTH+uoUk08XfucyveP31/X4ujlZeH2cEJsJHzHgv3IBO/ou/xr3wxTm1BCYMjtlMGTZkAzv/Cc16jj0uuU6JW28snJKsxG3oWrrYIVktsx9LEbNq3JOTKxH8gaiTWfTvUiCfh5vvT8X6HKy36GyYa4Y+HHU/2I337+vwxQjdvdwbo+nV7L8e//AErrw2Mg2hKaAZHPU3JOXQdv4gK5wA4RtGxuCetvn3YxnHx92j3+XepKvZdef6+eR7kOOv7uBcDv+l7y9t/Xt8M0l8SDdjwY6ynx/pN3kBx+O1ep1OLltGQJwervkYM2dv4e31r3fxkveaY+p4kOs5GPvBt9Ac1EbXXTvUSTwt8+9PnkMr63ZXugvTA1q/3hw/ifJxt/FgfGvSQmNJVzHvFHJmTY+8h2+AVsfOnd2pd59KdbMCtk5GMCFgPrufpXjBc4VOsTauviyMFVbA39SoH0qYvcRO/ivp1/X5tyEut9ZGkarZHzNjumjsfgFOfpXO7Ge2kCW1ZSZcblVZRg/wDoz+FOLddZtxp6hZJY2Vs+HOsef+8B8q5WmStrqXUwlKNGc4XVoY758lLUi7YWJpvEvPX9eryMx5OuzbySEFQUdHXJ842PcfslWYZ+VaXwznFess3RySJFxCupSGZWAG+5wCD9KoHCCbXjAVgEzIUK+QDggD8cfjVj47xRLdpVhLxzK2QVjjADd8hx4ux9KmvlK56FGpT2ecbvqLyrxr2Jpo1DYLEqgHjUb6Qynz06ac8wSmRkm3OtRknTnb4KPpuSdvhXq8m1cQtbnPhvLaNm+LgGN/5qn41ab/lwsYGJZoVJ6kYYr3GxUbjIO3yrphffcpUlBrwxt5lAp9cXam2iiGdSPIx22wwTGDnvsfKpW14GR0BJG5IkcTYf3l/V0+H3hkZpLbg36DXE58bibDe8v6mnbYjIzVzErtXr7O+NsrdJjlf1cnt37D/ztULZ8GOYepE5GuQS4f3lPuY8PvDIzUpy3wNwUOkrIpbUxbKkZBXAAG+NjQGsqc0tcbUeEZrtQBRRRQBRRRQBRRRQBSUtFAYl9ssWi+En7UC/iGdasn2YchC2C3VyM3DDKKe0YIP/ABkHB9O3rVv4ly5DPdQ3Eg1NCpCKfdySCGPqRvj51LlqooeJs6qn1LdKNNabyE5qvRFC7E9lJ/AVjfB7V24ZezjGu6mEeT+wuSR+Jb8Kun2v8V6dsyg7t4f+pqocY4eVtLK1YORGnXnEaa928WDuMbGTf4VnXeVjniVKz5dlM0a+FsugIDpnBbfYtnt8KbcGlW64x1XJ0GZ5cjvpXLL/AKCpfhtqqqlyUZDGk02CmlT4WMYBz5HR5eZqO+zGFupcSqVBjgK5b1kIUd/rUU8kzOo7RZetmgiDFtE02c7dTfCjJ+ZPypbudTFcOCTG8u5OC+Br7fgMV2s2Ikt9BAKIztrxgg632H5fpXC2RmSHxDqvL7xxoONCnH4mst68+9DOzUnluXD59fQeeEPdMhJVIwh14J26a7fTP1pbHT1V6ZY6LXfqY843Ix8fFvXG5nJS6diC5kAVhjSPE7DJ+gzTqUnqz9UhtEGBoxt4I1Ofjk1DeUu/YQjnBcuHzn6Hnhejq2gQtqAZjrxp3kfOPqNvhTWz0npgFup7Qe+np50xZ29MdvjT+1Lda1EjKwEWQExnP3pyfhimlo7aIQWUx9Y4QEa8YhwO3cHc/Cpe99OPwEso9eHzn0y6nq605ugdXU6y9saN2mAyP9a7cVCCW7EmrJjVh0yMYDRHf45P4V5uGbTdAMoTqjKsRq9+TPl5+Vd7l26k/TZYwbfJ1476IiD8gAc1EXmuneglfDLrw+cumfU5XSLrXq58doQOkQP9kSc/l2rzbadVoz50tlBowG8TMg1Y+Db05tWxLa9MhNUek68YYfergbd84prFIVitnDL1FlIaTI0H9E539DggUjuiJp4pK2l93zl1z6HK3dVggc50RTjABAk20Hf13U5+FepEAhuEXISKYNg414DOpwfquPpXq8VgLgagZFlyHUjSuWkRc7eQYZrvI+ZZy7K+uEOmgjYaI5P5srEGp3J9ePwRbxLmuHz65dDNPtCKxcQ6sQYZ0yDV6nTLkfDf/WrnzjZQM8cudLSx6mGV3ORpOHI2KEbj0qt/ahG7xWszOj+DQdPfKllJOPhp+tO2ljuLOz1uQyxgE6S2VBeM7D0ZMfUGr/UfxTNaDvE98RYiytpYyWFvcNGD4dhIOtjwk/rKfxrceAus0Kt3DAH8d6xLgtgrWnEbZCWPTSdNtOWjOojB8xpxn+KtJ+yXiXVtEGd1yv4dv5YrSi/CXZbn4WpPak/slPSpIUtbEEZ/ZS+ld4bFV7CnlFAIBS0UUAUUUUAUUUUAUhpab302hCaArHN3NBt0PTwX2C5BIyT8Phk1Szz5d+qflP8AWmPNF71JfI+ZIz59gc+gx29ahqAsy8+XnmY/op/rUnwDnOWQuJh2xpKqcfxZPbbK7d+9UapDhVxHEgZmjBbxH31bzIDD9oZwCBgioeRMU5OyF50nN3f21uNw0i6h8Mgn/hBpnzfxSJpbwsyB/wBEgMcmtQAASsgBUDJaon+0Zlu/aIh4hkAldWAw0nv54z+Nd5ry4fVmZ/FnOF0nc595QCPoa5qixSvc6P8AnqrLC/sMONXsQtJmgaNlIjgBSN0OWOtgxfdvDH3wB4q98iQoLOVmB1yzKinsMIC/4ZxS39u00SQyuWRGZxkHJZgMksdzsNs9t6tNlwhYwtqkzdKNeow0A4Zl1nxFTtnHetIrw5HNWhJNReR1vWRZZhLqYxwYGnGNxGhHzJJrvCqqbNZMlfE4CkbYLMCfhhRTbS5jBFxlp3IYdIdlI/hz3rsIDE0xFwV6SBFyik4J04934t2qihLLlzMXD+Vrcsvx/X1G8QHsfn0nlHhyNWNO4z65apLI1XrReEA6TqIyTrRc7+WBiuENiVe3Uzsuo9Q/dr3O23h9F864vAzQSTG4bxOAT0xg4y/bT671Gzk017llBYlutb+vtfPqPeGlDPD0gVItxnUR20SsB8wTmmdiyZhCgiXrPliRpziHV8Nxt2p57Kzyt/mWbpxHBEa7fdgfs+hrhBbFlt09pbBc7CNdtLIP2fgKnBK7fuVUFaO7nl3fpkLeMga61Al+qmGBGP0rhfw7mnV5p6p6wL6rVsaSO3QBYbY742rlNaOiz5uJFBcEZiXxZkZSc6N9/Su1tZMk0Q9pkXXCoz01/dsAPcoqck0+HMlwVpWtyy/HDpmedYHsTv4l14ABGQeqMHb0Db03lx7JIAMRxzkGPUNRGHGM/EjavPszLDHMLh/C7YPTXAyFcnGn4U5uuHFnuQLiQ6dL+4vcEMP1f4jUKnK1vcnBHFpa3DXp77z05DPdiPKAosh1H3iRFJkZ+GQa42LoXthEGjLxGMknbCNJEB/xAj6V7S2MrQZuZD1UaNvu1GwPSI9z0xTcxt0jm5k1QyLgdNdtRO/uZ95RUuEs+fMoqf8AHdzy7xeZXOc4kbhxAQ9SOYgsDkeNNZPyJBHzqG4FbNcWMenT91O0ZLMFAEuhlyW8tWr+dX664VkyWzTy9OVC4Ghdzo6gGdPz7Yqi2tp0o5I4mPTl0ll05zp3HfsRk1aavCzNqFOWJxWffoS3LkDWXEEM2MdPDhTnKPIiNnOMYGW+Q+NWT7JJDbXFxaOd43KjPnoJTP1AU1TIGmWVZtZEigBSUDbAaRkEY7bb07sOIype+0OSWf8ASOFxnK6ew+S+VVpeHU6pfS1k7OL+x9AXnFY4hqkdVHqTgUz/AL12n7+P8wrMOM8UFyjDXqC4IHSZ2z5aRjIJ7FvIVXVOa6E09xhKLi7SVjcv71Wn7+P8wo/vXafv4/zCsOr1JGVOGBB9CMVJU3Ac1Wn7+P8AMKloZgwBUgg7gjsa+d60X7OONttCxYgDCjGy4zjf4j/loDR6KQUtAFFFFAFVrm+90x6c4z/Fp2G5wflmrIaonPtvK8b9NNRwAAcHzBOM/CgM1uZy7F2JJO+5yfgM/LArtxOy6MhQnVgKc4x7yq3/AFqTThK9WNSW0GHVI2kbSY90V64gYrkLPCWYtIsZyvuqiqjHB32YGgK9IMjHhBY6RqYKN9t2Pb51JcXtlMDO2W0qFVmcM22dtQwcg5GfMYp03BZfawIYg8CvjVIqlSpGGyDvtk4270059+4t1QkFiTkhcZx5n+VQ9xaMnHNFKsXJbxOQv+8Rn+dSeYv2/wDjP9akOKcizKtuYQGZoA8qkhdL41EA53zn+WN81Fx8p3JYhumu2f0gPcbDYeux9MjNYYoG23q/2f3HFu8QYHUMZGcsTtkZ7k1ZU43AXuH6iJqBVBrO4yF/0FVdeUbgKCyEZz+suNtvMjf0HnTj+5M3hABLE4K5XIz23JwQRvkbeXep2kUZTvJ3ZOWXF7ctbgvGgQZZi52Jcsf5YrxLxuErNlkLPIm5c9hqYn6HFRFvyRKx8WUH6xOk6fmAc/Soa6sUiIEjnc48DRSEfHSsmrHxxU7SJTAXy445biaM9SN1WPGdbYB0H+eTiuDcYgFoF6serXkx6m7aQKqNjy9LPJ04VLncjJK5UfrHUmB5edNrrhbRsyvgFSQfEx7EqdxHg7gj6GiqReowGhw8ctupcESxoChC+M+LZR/58qb2nHbfNuC8a6WYs2ptvGCPlkb1SuE8FNw+lCD3HhJbB8gQUGAd9/hSngj+MaX1ourR4deCwUeDvg5znHYGm0itRgNJ45xiAQqS8bCQEoSx8QFw5JHyG9NjzBaia2brRsFVQxLN4feB/D/rVW49w2RrGxdUJCRyB/Go05kc5JJxtjfeq5d8PkjCExsQ6qQVZceLOBnsT8qs5riMJoP9t25tSplj1BwQmpu2kjt+FOk5htWllJljQPBj3m3Yxrt+YYrNhZKoImYwSFdUQkHhbxaSGZd18znB7V6j4JKzIqyW5MmNH3rYbJ07EpjvUYlvGEvsPMNuFh8cQZJX3BYHB0MD9TmvVzx21D3KiSJlYZQ5bcq4YDPyJqhty/KMFpLYZON5T339E+FeJeCOuNU9oNQyMysMj1H3famNcRhNCfmG2V7aTqxMVAVwSxwAxX/lNVK+mhZmCsuASAVJGwJwQe/bFQv9ln/7iz/98/8AwrracDaSVY1ntiWOBpkZsn4eDv5UbWpaLcXdDxDGO8mr01N2+orhesgwUbt3AY/1ptYcN6sbOG0kBvCQM6lUPjGcjbV+FPuD8ui4trqZZD1LZQ/TC51L3J1Z2wAfKqKUE7Grr1Hnif3LxwvhYVA8SsNaeIo5U4xqG+cgk4G3lUPDZu0SShcJJJ01OVPi/ZzqB+pFXL7NJhNbKD3XKn6f9sVL3/KSEYVQF1awoAChvXA/W+NbrIylJyd2Z1c8MkQTFlIEBAl3Xw6u3624+VSvMVo8tyQqkkQJJ5e6saZO7fyq0y8pBjJnJEmNWQPFgjGr1xUPyry48kXUl6mvXLHl86tAd1UZY50YA+mKkqViLh8jdAhdrgkRbruR5HxbGn3AopUbqouQsmj3gPvFywBCtk9iP/VVtHJwAQAEaCSn8Ocbr6Gn/CeVxG+cbZzjyLHOSf4u2/zoC3cOuOpGrDzAPmP5HenNcoFwMV0zQC0UUUAU0nhWQHcH5V445BJJbzJC2iVo2VG9GIIB/GqDDw24TEljaSWuiKJZU+7VpWE8LPgBiGZYhKC5I1dQb7bAW1uBLk/H/Ttt8MVC8o8rtFbhZl0uJJTjY7NIxU7fw4qE4qL+MSXT+0o3TlVMNH4M3ZMalckajEygHcbbmn8p4oqNoW4YMs4iy0RdfvIzGZDqx7uvGM7YB3oC4RcOVFOP/D3rHvtK6ftSCdnVVAZQqag3i8QO4x2A+tanyZYyxRXCTdTUbqdlMjBso0hZCpB7FSNjjfO1HG+V4bkgyxo5HYsoOM+mahq5KM0n+0K3ZidLjI04AIGN+2/f40xPN9rnP3uc5Jx3I7E1oB+z21/cR/kFH+Htr+4j/IP6VlsIk4mUd+ebVgARJjGOx3898nvnzpbfnu2QkhZDnJ8QPc+e2P8AtV3/AMPbX9xH+Qf0pf8AD21/cR/lH9KbCIxFG/vzbb7S79+/l27+n/mai7/jPDptHUjlIQ5UBmAz64UjetN/w+tf3Ef5R/Sj/D61/cR/kH9KlUorcMRQ4udrVWDhZNQBAwWGxIJ7MPMCvX9+LTf7lt+/vDP4NV6/w+tf3Ef5B/Sj/D61/cR/kH9KbGIxGcWXMlhCzvHC4Z31k5c4YZwQNe3c05/vraFixhDMQFJMQOQpyBufI71aYeAcOacwCJS4YoT0T09SqHK9XTpyFOe9OX5V4cE6mLbRvhgUIODjAI7nJAwPMgedHRixiK9xLmW1SC3LwKyTRyEKUzsZHD+f62d/Wo4852WkKbZCq6cDpbDR7vn5eXpVjHLVnGJpZ3iaIRCaOIjLxRBNTHpHcAnfAH86c8V5bsLfQHgDM6llSOAyuVUAs2hFJ0jI39SB3NHSiMRULzm3h0pBlsonIGBqi+OfJqLjm/h7iMNZqREMReFvANj4fHt2FWZuE8MDKBEGDBDrSBmRRL7mt1XC522OO4r3wzgvDZ5OnHCAx16S8DIr6G0vodlCtpPfBqdmhiKRace4dGxZLXGfQMPj5P8A609n5x4e+NdjC+O2qENj5ZNaH/h9a/uI/wAgo/w+tf3Ef5B/SmyjvGIzuLnLh6e5Ywr8VgUH8c05j+0K0Ugi1UEHIxGv9avf+Htr+4j/ACD+lH+Htr+4j/IP6VDpRYxGftzzYb/5GIEksSsQUkkFSSVYbkE/jTXhvN1jb9ToWujqIY33Y5U/BnIrSv8AD21/cR/kH9KVfs+tf3EX5B/Sp2aFypfY6y/eCIs0YK7uMHVjB2BPkBV759ldLZCk3S+9XUSzRqw38LTRgtGDt4/hg96jOPcPNjDCtkvTeW5RCIViDEFXJA6oKZ8I3PpTbhHO02i3SRVld8l2dkjbSZzAEIwE66Dd1GN9gPEK0KnjhPNFzm2j0HSY1JM+WeXLSKxWUBc6QoIOjcEE6c5KR8y3YQTSEapLWB1CxMUjMspTDI0gGQO7EjHptu4j57lkwAsaZMD+CQMQss7Q6JNa4VgF3+flXi258nlaIBIUPXVZF1M33bRyuNLhdOSU2IJz22oB7yjxaa568kpZSbW3cKFOlHYT6yqHfOQuV+AqtcB4tdNpjWd3bq22ZtbzRHV1Q2VdVdHOMtCWwPD23zYOG88zzmFUgiDTyIq6ptlVopZyHVQWEiiMgggAkjB2OHPGuLut3LGb1bNIkiaNWjRhMZGYNkONTDIVdMZUgnc7igIJ+MXty8SrI0Jc2usorYOfa9QVdXhBMaE7+YB+Nz5GupZbKF55OpKQdbadByCQQVz3Hb/pVci53lTUHVH0yy51NoZkFz0FSJQvicD1+A880nFeeJRE8kaplbhEEUbB52UXQt2VomAALgHSc/rCgNDoqB4fxdpYo5NduNaK+A7HGoBu+2e/fApaAr/OE937YskEUzQ2io7aCQJC7/eARjeQrEDgLnxOPMU24pxTiYMzRGTSq3LogtgcmGSIRJkrk9RWb4kL4dwTWi4oxQGXz8XvLkXCDqvGHmUhYCAhivEjjCSBfGWjD6hk40+Xnw6N4ZHkK3GF0BE0yhfFxFlYjzJ6Q1dyNJB93FanBbqgIRQoJLEAY3YlifmSST8660BnUPE+JyM6EtGWnRM+zsxiVpJFJUtEEZemFbVqfB3OxxWhoNhk5+P/APKXFLQCYoxS0UAmKMUtFAJijFLRQCYqO4rx23tiouJkjLAkajjYYBPwUZGSdhmpKqfzzy/cXLo9t0w6xugkM0kToWKkbKjJJHtujL3Ax50BHcQ5aSWe4uTcxpGDIszxIUkwYtHTkKtocJkNqKluwz51x4PyvbdQJ7RBJLGZQyqrnLtDHDqxLK5DKq76TjBA28/d9yLOwnaN4hLL7QDJqdSRLEiJnSm2HXUQNh3GTTzh3JZiuo7gJAdM9xI27atM2CpHg3cEbjYbnegIC65aheb2ZuIRdUQG1CGMggtarDgDqBc9pACC2+M4xV44vwaVpI5raZIpUjaImSPqqVbSfdDqQwK5G/mQQdsQ1zydMbp7hZFOq7EwjZ3EejoxxaioGBMjKXU4IOACexWvzcn3FtAgcLOQ41IGkdJCIZUErLHCCshZg24fJAy+cMALXa8ImWaToXoyzRG61Qq0hdURSVYEIvURVyNBA8sV45f5fKSR6riOVLaSYosaaWDyszEO5ds6Q5GAB3yar0nIt3LaxDVGJQsJHUkY6WS2SJta9N1Y6wTj6hgac8R5DuHMmkw4eZ5CA7Rl9carqJML6XRgxXGT4iQykUBo4NLUFyxwP2Yzu+kySysxcEsSmpiiksB2ydhtkn1qdoAoqFbmaH2hrcCZpEZVfRBKyKXVXXVKqFB4WB3O1P7fiCOquDpDZwHGg7HB8LYNAO6K8dQeo9O/nXj2lP21747jvjOPnjyoD28YOMgHByMjOD6j41zNomQdCZB1A6RnJ7nOO/xprxnjUNqoaeQIGYKudyzMQoAUbnc+XbvUjQFKveFra3MSWoVZrokGW41zKqxapQqoXGW1MSNwe5ycAUkfMscWlJIYpCvRM8sGnph5XeONkVt28SnP7PqatfEeGw3C6J40kXOcOoYZHnv51xHArbMbdCPMQCxnQPAB2C+gFAVFOcsmLo2YUySQMCzIMpM7xFvD2fwsPkR8RXafnaMqJXtGIVZpQWaMkRQMqu4885PhXucHONgbP/YFtgDoR4AUAaRsEYugH+6xJHoaWXgVsyorQRlYySgKghSTqOPmd6AZcuXIuVkZ0j+7uZkTC42VyA2/6xG5I86mBaJknQuSQSdIySOxJ9R5Gi2tUj1aFC6mLtgYyzHLE/Enc12oBqeHRfuo/wAi/wBKKdUUAUUUUAUUUUAUUUUAUUUUAUUUUAUUUUAUUUUAUUUUAUUUUAUUUUAUUUUBWrLlcLe3V1ITmSSN4gksigBIY4jrjBCE6lJ3B2x8qoPM/LM0cLQmJZpJLXpJiORwj9eSQGNxGVBYONRYrjSp8QBoooC1vytcm5Zvuel7VJcBtbaz1LfoY0aMZB89Xb8Kip/s5kENtHGIgEg6UwR9GHJjLSq7QsS2F74Vtl3oooC481cFa5tzGmjqaoyrP5BZI3bxAE5KqfLepyiigCiiigCiiigCiiigCiiigP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UEhQWFhQXGB0aFxgWFxwYGhwdHRwYFyAfHhYYHCggIxwmHyAcITIhJiktLjAuHh8zODMsNygtLisBCgoKDg0OGxAQGy4kICQ2NCwsNCwsLS8sNSwsLCw0LCwvLS8sLywsNSwsLCwsLCw0LC4sLCwsLCwsNSwsLCwsLP/AABEIALgBEgMBIgACEQEDEQH/xAAcAAABBQEBAQAAAAAAAAAAAAAAAQQFBgcDAgj/xABHEAACAQMCBAMFBAcFBwMFAQABAgMABBESIQUGEzEiQVEUMmFxgQcjkZIzQlJTYqHRFRYXJLFDcqKyweHwgpPSRFSjw/E0/8QAGQEBAAMBAQAAAAAAAAAAAAAAAAECAwQF/8QALhEAAgECAwYFBAMBAAAAAAAAAAECAxESIUETMVFhcfAigaHB4QSRsdEyUvEU/9oADAMBAAIRAxEAPwDcaKKKAKKKKAKKKKAQ1mHA5biGyuL73ii3BR3uZ5clZZANVs2IwAFx4T2Hlk1p5FGKAz6TmN7i4iCSAxLfJGpjJAdW4fJMQxBww6hz6bD0zTSfic7cFtxply9vbE3HV06mYxgqXVuqCc7tjz71pgXHajTQFJjF1bPa28Zjjad5TJrlmu/Ciq3heYqwJ9MYFQtnz9cSmXptEwJt+kzR4x1bn2dgyLKTspBwSGB7gZArUMUgSgM7bmy8iyWMU2Gu41RYyjMbdGkVshzucYIA7VMco8cnure4cmN2XaJ0KYYmMNhlSRwCGPr2Iq24pAgHbb5UBl/Dr1Ogxs5rmXiItJGlQuzqJdOfvUk2R9eyAae2OwpL+9thZ3hsrm5dltMyN1nZFfPdmY5S475Axt3HatSxRigKTyfdRG6lW0nee16Ks7NM86LLqbZZJGbfTuVBwNu2aiODcxzG9NwwmFtdGWOIv+hHT3hKAN3kCyE5A3KjetNxSYoDN7Xm266NrJPPbxCeAzhjC2kkdPEQAfJbBJOMk5GBtTi04xPHdSDqBopb2WHQwYsoFs0wIctsMpjSAO5860BlB70uKAyKw5ruYUD9VW1WVgyRtk6eqXSSQNJJvp3ZmY7+HURjJmRzjPohMktvCrJK3VZeokpjlWNUURyEamUkkKWORtWhFAe4Hp9KXpjtgbdqAzq15olguZFlnjKNf9Jw40mKMwPIndvCGZVAyPX12823ON5JDHKnSOLE3UiCNiXYMyhV8fhXz8zt8a0cxj0H4elLigK1yNxqW6jkaUxsFcBHjKEMCisQRG7gEEnz7YqzV5VAO23yr1QBRRRQBRRRQBRRRQBRRRQBRRRQBRRRQBRRRQBRRRQBRRRQBRRRQBRRRQBRRRQBRRRQCVET8b0zmHpscY8flvvUvWZ84cUeHiiKunDqmc/UVKjKTtExruaj4N5aeJc1iFiDBIwHmuMfzr1bc2I8LTCN8L3XbNZzzjxJ/a+mdOk9tzVj5e4f/l5F151Dy8u/wrGuqtNrLeT9N9RRjB/9LeK+VuGpc+A8XF1H1AjIM4w3epKs65ct7pdcNrPCrAhiZUaTbcYABXG+PWnvMXDrx7N1uZVkJkjKm1gbZVbLdSIyEyRnbUqnOM960je2ZeNSFRYqbutC8UVmHCY75Ui0QyRHCx6lVjhGvAGYCXUU+6LOEbOkY8gBXi+49fQ9MTSSKwZUTwITJm8eHMoI2zD0ypGkEs3wFSWNSorOeCf2hHNDGVkSHJO6ag2qacuHJGVwnTKksvfbV2Dy75dmn4lLLnpxo9uyyEPrIQamWMhgmlsaWyDsTQF6orNeE3HEkW0RY5Qgth1VMQws+mQouo+IISBrO+PBuMnDzl0XrzWr3HVIVpMl4yhXMKghsKoI15wdPwycZoC/UVlt1wyX2i/bpSF3afokW8pJ1Q6V0zh9ABORjT/rmnntPE16wUSDSmI1EWoYxCFZWK+/7+pSSe+y4GQNGorOZpuKJ1NBmk//ANKjVGgwI5ohEwIQeNomkIzkNpGB5H3HPxI4OqbC9Mr9yAXDXBVg4KZyItzgL2BwO1AaHRVd5GilS2KzmYyCabPW74MrsuGxupUgg798eWBYqAKKKKAKKKKAKKKKAKKKKAKKKKAKoPB+e5XaVpIlMSCYkpqTSY5uiqtJNiMlxkjDbYq28wcSNtbyzCMyFFyEGRny7gEgeZIBIGdjVKg5ktTbJFLbL7O/XkboStcIpjkWUuGRQ48TliSFKkdu1ATEPPsTqGSGVh02kckxoEVXeI6nkcL76FRg75z2zTV+fS/SaGMaH0Dx+8GN4lm3unGBliPXAqH4nxmzthJEti0keicSaHc/dxOJTuR7xkl1dxjOdXYU/wCYprSzS2K20eJcsDcTvAqaWF14mZXOephsEd80BI2/PSTPCsEbaZJ1TU/YoyzsGUqT4sx+62CAQSNxTtuM3ElxMsCw9KCSOOTqsyuxYI5KsNgAGGAQdRBG1Q/DeKcNXol4jA7BJwr68ROUldVJzpU6TIQgwMHONxS3vFuHyypO8J1Bl1tKskZGmJrhGMWnDkKMjI22wdqA6zc1XQtZL0R25g6U0kaFmEo6YYrq8m1Y3UAac9ziprgnFZmnlt7hYxJGiSBotWgrJrAGG3DAqfPfIqrve8LZ1Y2zdO4juGeQo6xooVWlOOy6w27LjO+T5VLcA4zYRssdssnUmYgjRK75jEeeoz5KqokQ+I4Ab40Bb6qfMfAYJruN5VJJjbBBI3UqR2+Zq2VEcbGHgb+Nl/FCf9QKAgrjlK1kbU6MzepdifxzXtuCRQxuUMq4UnAlbyBPbNTFN77dQv7TKPpqGf5Zo1feVcU96F5d4OkLsy6tWgBizFsnOT3+QqfxTXho8Jb9on+Xh/6U7oSkkrITFcZbRGZWZFZl91ioJX5EjI+ld6KEiYoxS0ZoBMUYpaKATFGKWjNAJijFLRQCYpaKKAKKKKAKKqHOnNklnLHHHGjl4ZJAG15YxtGoRBGrHU2vbIxtXS558t45JY3WQPEmtgoVyRmNSAEYnUDIowQCfLNAWuiqfxDntE6qCJ1njiMuhymNjGCrdN2Kka17/TNEHPkQYJKpDtPLGAmDhUuGtlYgkMckb6Qcbk7DNAXCiozlziRubaOZlClwSQNwMEjv9KkqAWiivEr4GaAb8Rs1mjaNiyhvNGKMCDkEMNwc1BryXbYfUZGaRZFkcv4m6oRWJwAM4VQMDbFVjiPMEtxfy26SMkMMOtyjFTqyP1lOex7ZqvHnO38ri8P/AK3/APnWcqsYuzLKNzTJOULVteQx1rKjeM9punr/AORcemKfz8Gik6XUy/SVlGs5DB10NqGN8isfbni3H/1F5/7j/wDzrx/fy3/fX30dj/8AsptUMPM1IcnW4HhMmen0zqdmDAKyLrGQWwDjvvgZ7A0y4LySE1G4laRy4ZNDONIEJt8ay2o+EsfLGR6ZNFi5rRvdkvfdDAmUgEbnY9Q7/A4716PMhwCslyfXN0VI/FqbVDCXDlnlyyubfqLHIod5g4Z8l9X3DhsDGlggOBj175qw8O5dhhdJFMjOiuql3LbSdMsP/wAafz9TWecRvUt2KRvKgGk9OOcxqNQDEgZxkk5PqTTd+P4IAnuCPM+0sAP+Lem1RGE2PNRfMX6NW/ZljP0LBT/I1lzcxbN99Ocdh7WfF2/i2+RprxbmFTGwE9w2Rk/5g7EEEeEtv28vSm1ROE1XVTa6fxR/DU35Vx/qwrOBxXJ/TzaT+t7Qf+XVmm8PFS8wUyXAXtq6/kTknGrPZRTaoYTbbVNKKPQCuuayB+MMDtPckaiCfaHzgdmAzuD6ZzQONd9VxcgCNnJ67d1x4BqYZYjP4VG2iMJr+qgGsp4ZeGeLqrcXYTfGqYgkjP6uvPkfnT6343La3tpEZmlt7lCwaRtR1dsajk7eHz86mNWMtwwlq57nkj4fdPCWWVYmKFPeDY2xjfNVPinFr7h0BLHUzSO8aOWucRoieA3B0HUzamA0sdz5Dbrxfj92nEGRJGWBbi3i3WLoqJER2DsV6oZskKQcaig867WvP8kgGIYk6jqqNJMFCBurtMo8SsOnjsBlsZ8JrQqcOP8ANl7DHLKoQ4mljij6LNkRBmy0nUGC+wACntt3253XHbuKeVo+pIq+06VOWTAksVVsbZCK8jAZGwagfaDN0xMsa+OKBwjSABOosztjYO58A239cV1/v5MDIdMLK0qLDligVTbC4y7MBsTlQxxue21ASnK3FLia5bqtlfZgRoBEbETzrrCn9YoFyASPQkbmo2nFrrEiJPLI5eE9UPI6jNyisHgdQYn0kjpq2kqDsO5u/BuYprhblxCirCAFUSa3aQwxz4OkacDWFyGOSD5VX7fmKUQJInEFnkk9maSIRR5iMk0aMAVUFRuyaZMvkd8g0A34hxi9mGgSNE+pI2aNWAIF60BZU1eEsgByDnHn51buRbmZ7d/aJOpIs0qHK6CAsjAAjPpgj4EfMwqc+uVY9KPfp6D1DiPqTmDE50+EjGo4/iHlmvXC+cJXv1gbpmOSOIhlbMSsRcFgkmMsz6BpBwMI+/kQL3RSCloAooooBq1hGZlnK/eqjRq2TsrFGYac43KKc4ztWeXdzZC8ulNodaCQvm5ZWbCx3DOLcuAI2ZEGtM+IbgDJqw8P58glRWMU8YkQSRdRYx1ELompSJCNi65BIOD2qP4ha8NnlZ5L0sA7qE6qlY5HRo2wcagdJPhJ0g74oBjfX3DSHuTbyM8iydZdUyN+gS4YCIkA6ljTxAD3QfKpPlQWl4zlbaaGWF9TZeVQWmIuT4gwDrqbVpYYB7ADGW3GIeFrrMlwcq4jcI4JDSRGy7Afsk59CD6YqY4Ne2kUhZZijXDaRHI6btF/l9QC5xnSB3322B2oCf4fYpBGsUS6UX3RknG+e7Enuabcf41FZxGWYkKCBgDJJPYAV6seNQTOyRSo7qMsqtkjcqc/UEfMVmH218YJeO3Xsil2A82bZR+GfzVWcrK5t9PS2lRRe7U07gPGIruFZoDlDkbjBBBwQR6ik47caImJ8gaack8I9ksYIT7wQF/i7eJv5moD7V+J9Kzkwd2Gn8dv9M1K3ZmcrYnYqnJDZgvbpsariUqpIz4UVsbemo4/CmfGlSERFISOkss0jYyPApWMZ9NW/wA6kba39nsbaEjxaQz7AjJJlcHIPqo/CqrzzeOsF1IqrHDJ0bRFXGcrmeQnHbJz+Iri/nMtuRUuVuApcRSSSbkSIiAEgkkMzfM4AqxXvJVqHdVDZEioFLnUdmJ8vgKc8g2o9mth4T1JXkYD38KwTOfIeFqnbBOo0ROk65yxAH3gxpzlvhk1tOo1JnK22/OxW7rki11yBdQxKsaoXOv9fPl5gDFLd8kWoaTTqGJgioXOvHjJ8u5wKs3DfGYt0Ou51EYPU8IXOW+GqktvEqDKZe5OVAPU2VM+LHcavwqqqS9CM/W3ffmM+buVLea6eRzltcSaQxDEdEeWO+wP0qOl5DtBIRhsC46ejWdZXB+Hfzz6CrnxrebAKHNwgwo8e0UefEPTOflTJzuR4d7s+HB6nbOzY+vyqZVJX8ib89beXf8ApW15Cs9bDDbXAj0azr0+L4d9s59BXKTkW0Go+LImKaNZ1Y0kgdu+QT8qted5R4R/ml8OD1P9ofex8M/IGvNx/tlygxcjwkHWc9UbNjucbfDNVVSXoH11t5ffviU+35OtToJB3k0lNR1YIUjy7+8flXu25KtDKqsGx1ijJrIbHgxvj0LGplZQqSIXQFJgNJ9/bqJ72PMgU6icaZ2DKP8AMK4UjLEN1AMNjzOMGrOcuOgb/PffqQdvyJZ61Dht5zGyayGwQuN8eXiPyqD5o5UggtjLGcSLKUZCSTjCkdxjtmtB4jlHmGVUCVHClfEdWrs+PMsopjzbb5gvo8quwlUMuWOc5w2P4wPhUwm3JX1Ktta628u/9F+zyYz2IgZjn9IMDUSsZ6TD3gcgkNsfP50651UpZW7xjDWdzp1fwsWwPP8AWCefaq39k14NOh9wS8ZGQMiRA3me+VJ/Grf7IZbW7t49JEsQlUA9iiKcgEA7MoH1FZLw1LHXoadwp0miV9KkOATkA52GM+uKXiXB4pkKsCuWDExkoSwzuSvfue+aqX2S8YEtjGCd08P0G4/kRVqvOPW8TaZJkVh3BYZrtKFX4XLpyqeyx2dvN7N0ZFJlKxLnIkLHL+aoVORvnevUfOEcmlfYyZJhEyITGQySJI8ZZuwI0EFd8eWaetxHhhm9oPs5n7dTSuvsR72M9iRUbY31ol1J4LdLTSjwuEUZmGtZMN6hSo+AY+tAerLnhmLMlodL+zdJQ6qzPOrHxk7ADSBn0Hn2rxe84IEbpW6ozv4C2lg/TuoraQsq7ggvlc/PbBFSUN9wtSpX2dSoUKQAMBM6Mf7uTj0yalYOFWkmp1hibq4ZmCr48MJASfPxAN8xmgJL2VPF4F8XveEeL5+v1pRbJ+wu2MeEfq9vw8vSutFAFFFFAFFFFAUy15CVYo43uJHEMaxQ5VV0qHjkJwvvMdCjJ7DOO5rrPyLEyRr1CNHWBJRWDLO4kdSjAr3A3PpvnNW6igKo3J3gaMXEgTqiWNdCeBuv7Sd8ZYattz2+O9cRyHHn9M+GYNIML49Nw12gz3XDkjbuPxq40hoCB4Ty4tvIsgkJ0pIuCAB95KZifodqyOxQ8S4yud1aYyN6COM5UfyUfWpj7UOZLgXjWyO0cSIpwpwWLZJJI3x5YqE+zDjYg4kiaAROOkT5r+sCPhkYP/asJSvNI9OjQlToSqatZG+MayX7TJDcXNpaL/tJlLf7oOW/4dR+laney6VJrHbXiCvxa4nkP3dpbyMSd8bAfz8QrWbtFnmreTvGWJnBjB8HbKkqQSuNhke6M5PbVWSc/TMIIA7q5nkmuSVYkYdtC7EDBwD5Vb5uc7YmVo5CryBlGYye6CMMSMnyztviqFzpbZvktU8QhSGBcZ3OFLd/WR2/GuWgvFmWk8i8ctw9OKNWAHStc5Tc5cFvEc+sg2qSstulkL4IZJMxbnxa8Z39NP1pZ10LcaVKHUkYQZ30/H4hBXQx6DN4TEVhjjAGTnPTH+uoUk08XfucyveP31/X4ujlZeH2cEJsJHzHgv3IBO/ou/xr3wxTm1BCYMjtlMGTZkAzv/Cc16jj0uuU6JW28snJKsxG3oWrrYIVktsx9LEbNq3JOTKxH8gaiTWfTvUiCfh5vvT8X6HKy36GyYa4Y+HHU/2I337+vwxQjdvdwbo+nV7L8e//AErrw2Mg2hKaAZHPU3JOXQdv4gK5wA4RtGxuCetvn3YxnHx92j3+XepKvZdef6+eR7kOOv7uBcDv+l7y9t/Xt8M0l8SDdjwY6ynx/pN3kBx+O1ep1OLltGQJwervkYM2dv4e31r3fxkveaY+p4kOs5GPvBt9Ac1EbXXTvUSTwt8+9PnkMr63ZXugvTA1q/3hw/ifJxt/FgfGvSQmNJVzHvFHJmTY+8h2+AVsfOnd2pd59KdbMCtk5GMCFgPrufpXjBc4VOsTauviyMFVbA39SoH0qYvcRO/ivp1/X5tyEut9ZGkarZHzNjumjsfgFOfpXO7Ge2kCW1ZSZcblVZRg/wDoz+FOLddZtxp6hZJY2Vs+HOsef+8B8q5WmStrqXUwlKNGc4XVoY758lLUi7YWJpvEvPX9eryMx5OuzbySEFQUdHXJ842PcfslWYZ+VaXwznFess3RySJFxCupSGZWAG+5wCD9KoHCCbXjAVgEzIUK+QDggD8cfjVj47xRLdpVhLxzK2QVjjADd8hx4ux9KmvlK56FGpT2ecbvqLyrxr2Jpo1DYLEqgHjUb6Qynz06ac8wSmRkm3OtRknTnb4KPpuSdvhXq8m1cQtbnPhvLaNm+LgGN/5qn41ab/lwsYGJZoVJ6kYYr3GxUbjIO3yrphffcpUlBrwxt5lAp9cXam2iiGdSPIx22wwTGDnvsfKpW14GR0BJG5IkcTYf3l/V0+H3hkZpLbg36DXE58bibDe8v6mnbYjIzVzErtXr7O+NsrdJjlf1cnt37D/ztULZ8GOYepE5GuQS4f3lPuY8PvDIzUpy3wNwUOkrIpbUxbKkZBXAAG+NjQGsqc0tcbUeEZrtQBRRRQBRRRQBRRRQBSUtFAYl9ssWi+En7UC/iGdasn2YchC2C3VyM3DDKKe0YIP/ABkHB9O3rVv4ly5DPdQ3Eg1NCpCKfdySCGPqRvj51LlqooeJs6qn1LdKNNabyE5qvRFC7E9lJ/AVjfB7V24ZezjGu6mEeT+wuSR+Jb8Kun2v8V6dsyg7t4f+pqocY4eVtLK1YORGnXnEaa928WDuMbGTf4VnXeVjniVKz5dlM0a+FsugIDpnBbfYtnt8KbcGlW64x1XJ0GZ5cjvpXLL/AKCpfhtqqqlyUZDGk02CmlT4WMYBz5HR5eZqO+zGFupcSqVBjgK5b1kIUd/rUU8kzOo7RZetmgiDFtE02c7dTfCjJ+ZPypbudTFcOCTG8u5OC+Br7fgMV2s2Ikt9BAKIztrxgg632H5fpXC2RmSHxDqvL7xxoONCnH4mst68+9DOzUnluXD59fQeeEPdMhJVIwh14J26a7fTP1pbHT1V6ZY6LXfqY843Ix8fFvXG5nJS6diC5kAVhjSPE7DJ+gzTqUnqz9UhtEGBoxt4I1Ofjk1DeUu/YQjnBcuHzn6Hnhejq2gQtqAZjrxp3kfOPqNvhTWz0npgFup7Qe+np50xZ29MdvjT+1Lda1EjKwEWQExnP3pyfhimlo7aIQWUx9Y4QEa8YhwO3cHc/Cpe99OPwEso9eHzn0y6nq605ugdXU6y9saN2mAyP9a7cVCCW7EmrJjVh0yMYDRHf45P4V5uGbTdAMoTqjKsRq9+TPl5+Vd7l26k/TZYwbfJ1476IiD8gAc1EXmuneglfDLrw+cumfU5XSLrXq58doQOkQP9kSc/l2rzbadVoz50tlBowG8TMg1Y+Db05tWxLa9MhNUek68YYfergbd84prFIVitnDL1FlIaTI0H9E539DggUjuiJp4pK2l93zl1z6HK3dVggc50RTjABAk20Hf13U5+FepEAhuEXISKYNg414DOpwfquPpXq8VgLgagZFlyHUjSuWkRc7eQYZrvI+ZZy7K+uEOmgjYaI5P5srEGp3J9ePwRbxLmuHz65dDNPtCKxcQ6sQYZ0yDV6nTLkfDf/WrnzjZQM8cudLSx6mGV3ORpOHI2KEbj0qt/ahG7xWszOj+DQdPfKllJOPhp+tO2ljuLOz1uQyxgE6S2VBeM7D0ZMfUGr/UfxTNaDvE98RYiytpYyWFvcNGD4dhIOtjwk/rKfxrceAus0Kt3DAH8d6xLgtgrWnEbZCWPTSdNtOWjOojB8xpxn+KtJ+yXiXVtEGd1yv4dv5YrSi/CXZbn4WpPak/slPSpIUtbEEZ/ZS+ld4bFV7CnlFAIBS0UUAUUUUAUUUUAUhpab302hCaArHN3NBt0PTwX2C5BIyT8Phk1Szz5d+qflP8AWmPNF71JfI+ZIz59gc+gx29ahqAsy8+XnmY/op/rUnwDnOWQuJh2xpKqcfxZPbbK7d+9UapDhVxHEgZmjBbxH31bzIDD9oZwCBgioeRMU5OyF50nN3f21uNw0i6h8Mgn/hBpnzfxSJpbwsyB/wBEgMcmtQAASsgBUDJaon+0Zlu/aIh4hkAldWAw0nv54z+Nd5ry4fVmZ/FnOF0nc595QCPoa5qixSvc6P8AnqrLC/sMONXsQtJmgaNlIjgBSN0OWOtgxfdvDH3wB4q98iQoLOVmB1yzKinsMIC/4ZxS39u00SQyuWRGZxkHJZgMksdzsNs9t6tNlwhYwtqkzdKNeow0A4Zl1nxFTtnHetIrw5HNWhJNReR1vWRZZhLqYxwYGnGNxGhHzJJrvCqqbNZMlfE4CkbYLMCfhhRTbS5jBFxlp3IYdIdlI/hz3rsIDE0xFwV6SBFyik4J04934t2qihLLlzMXD+Vrcsvx/X1G8QHsfn0nlHhyNWNO4z65apLI1XrReEA6TqIyTrRc7+WBiuENiVe3Uzsuo9Q/dr3O23h9F864vAzQSTG4bxOAT0xg4y/bT671Gzk017llBYlutb+vtfPqPeGlDPD0gVItxnUR20SsB8wTmmdiyZhCgiXrPliRpziHV8Nxt2p57Kzyt/mWbpxHBEa7fdgfs+hrhBbFlt09pbBc7CNdtLIP2fgKnBK7fuVUFaO7nl3fpkLeMga61Al+qmGBGP0rhfw7mnV5p6p6wL6rVsaSO3QBYbY742rlNaOiz5uJFBcEZiXxZkZSc6N9/Su1tZMk0Q9pkXXCoz01/dsAPcoqck0+HMlwVpWtyy/HDpmedYHsTv4l14ABGQeqMHb0Db03lx7JIAMRxzkGPUNRGHGM/EjavPszLDHMLh/C7YPTXAyFcnGn4U5uuHFnuQLiQ6dL+4vcEMP1f4jUKnK1vcnBHFpa3DXp77z05DPdiPKAosh1H3iRFJkZ+GQa42LoXthEGjLxGMknbCNJEB/xAj6V7S2MrQZuZD1UaNvu1GwPSI9z0xTcxt0jm5k1QyLgdNdtRO/uZ95RUuEs+fMoqf8AHdzy7xeZXOc4kbhxAQ9SOYgsDkeNNZPyJBHzqG4FbNcWMenT91O0ZLMFAEuhlyW8tWr+dX664VkyWzTy9OVC4Ghdzo6gGdPz7Yqi2tp0o5I4mPTl0ll05zp3HfsRk1aavCzNqFOWJxWffoS3LkDWXEEM2MdPDhTnKPIiNnOMYGW+Q+NWT7JJDbXFxaOd43KjPnoJTP1AU1TIGmWVZtZEigBSUDbAaRkEY7bb07sOIype+0OSWf8ASOFxnK6ew+S+VVpeHU6pfS1k7OL+x9AXnFY4hqkdVHqTgUz/AL12n7+P8wrMOM8UFyjDXqC4IHSZ2z5aRjIJ7FvIVXVOa6E09xhKLi7SVjcv71Wn7+P8wo/vXafv4/zCsOr1JGVOGBB9CMVJU3Ac1Wn7+P8AMKloZgwBUgg7gjsa+d60X7OONttCxYgDCjGy4zjf4j/loDR6KQUtAFFFFAFVrm+90x6c4z/Fp2G5wflmrIaonPtvK8b9NNRwAAcHzBOM/CgM1uZy7F2JJO+5yfgM/LArtxOy6MhQnVgKc4x7yq3/AFqTThK9WNSW0GHVI2kbSY90V64gYrkLPCWYtIsZyvuqiqjHB32YGgK9IMjHhBY6RqYKN9t2Pb51JcXtlMDO2W0qFVmcM22dtQwcg5GfMYp03BZfawIYg8CvjVIqlSpGGyDvtk4270059+4t1QkFiTkhcZx5n+VQ9xaMnHNFKsXJbxOQv+8Rn+dSeYv2/wDjP9akOKcizKtuYQGZoA8qkhdL41EA53zn+WN81Fx8p3JYhumu2f0gPcbDYeux9MjNYYoG23q/2f3HFu8QYHUMZGcsTtkZ7k1ZU43AXuH6iJqBVBrO4yF/0FVdeUbgKCyEZz+suNtvMjf0HnTj+5M3hABLE4K5XIz23JwQRvkbeXep2kUZTvJ3ZOWXF7ctbgvGgQZZi52Jcsf5YrxLxuErNlkLPIm5c9hqYn6HFRFvyRKx8WUH6xOk6fmAc/Soa6sUiIEjnc48DRSEfHSsmrHxxU7SJTAXy445biaM9SN1WPGdbYB0H+eTiuDcYgFoF6serXkx6m7aQKqNjy9LPJ04VLncjJK5UfrHUmB5edNrrhbRsyvgFSQfEx7EqdxHg7gj6GiqReowGhw8ctupcESxoChC+M+LZR/58qb2nHbfNuC8a6WYs2ptvGCPlkb1SuE8FNw+lCD3HhJbB8gQUGAd9/hSngj+MaX1ourR4deCwUeDvg5znHYGm0itRgNJ45xiAQqS8bCQEoSx8QFw5JHyG9NjzBaia2brRsFVQxLN4feB/D/rVW49w2RrGxdUJCRyB/Go05kc5JJxtjfeq5d8PkjCExsQ6qQVZceLOBnsT8qs5riMJoP9t25tSplj1BwQmpu2kjt+FOk5htWllJljQPBj3m3Yxrt+YYrNhZKoImYwSFdUQkHhbxaSGZd18znB7V6j4JKzIqyW5MmNH3rYbJ07EpjvUYlvGEvsPMNuFh8cQZJX3BYHB0MD9TmvVzx21D3KiSJlYZQ5bcq4YDPyJqhty/KMFpLYZON5T339E+FeJeCOuNU9oNQyMysMj1H3famNcRhNCfmG2V7aTqxMVAVwSxwAxX/lNVK+mhZmCsuASAVJGwJwQe/bFQv9ln/7iz/98/8AwrracDaSVY1ntiWOBpkZsn4eDv5UbWpaLcXdDxDGO8mr01N2+orhesgwUbt3AY/1ptYcN6sbOG0kBvCQM6lUPjGcjbV+FPuD8ui4trqZZD1LZQ/TC51L3J1Z2wAfKqKUE7Grr1Hnif3LxwvhYVA8SsNaeIo5U4xqG+cgk4G3lUPDZu0SShcJJJ01OVPi/ZzqB+pFXL7NJhNbKD3XKn6f9sVL3/KSEYVQF1awoAChvXA/W+NbrIylJyd2Z1c8MkQTFlIEBAl3Xw6u3624+VSvMVo8tyQqkkQJJ5e6saZO7fyq0y8pBjJnJEmNWQPFgjGr1xUPyry48kXUl6mvXLHl86tAd1UZY50YA+mKkqViLh8jdAhdrgkRbruR5HxbGn3AopUbqouQsmj3gPvFywBCtk9iP/VVtHJwAQAEaCSn8Ocbr6Gn/CeVxG+cbZzjyLHOSf4u2/zoC3cOuOpGrDzAPmP5HenNcoFwMV0zQC0UUUAU0nhWQHcH5V445BJJbzJC2iVo2VG9GIIB/GqDDw24TEljaSWuiKJZU+7VpWE8LPgBiGZYhKC5I1dQb7bAW1uBLk/H/Ttt8MVC8o8rtFbhZl0uJJTjY7NIxU7fw4qE4qL+MSXT+0o3TlVMNH4M3ZMalckajEygHcbbmn8p4oqNoW4YMs4iy0RdfvIzGZDqx7uvGM7YB3oC4RcOVFOP/D3rHvtK6ftSCdnVVAZQqag3i8QO4x2A+tanyZYyxRXCTdTUbqdlMjBso0hZCpB7FSNjjfO1HG+V4bkgyxo5HYsoOM+mahq5KM0n+0K3ZidLjI04AIGN+2/f40xPN9rnP3uc5Jx3I7E1oB+z21/cR/kFH+Htr+4j/IP6VlsIk4mUd+ebVgARJjGOx3898nvnzpbfnu2QkhZDnJ8QPc+e2P8AtV3/AMPbX9xH+Qf0pf8AD21/cR/lH9KbCIxFG/vzbb7S79+/l27+n/mai7/jPDptHUjlIQ5UBmAz64UjetN/w+tf3Ef5R/Sj/D61/cR/kH9KlUorcMRQ4udrVWDhZNQBAwWGxIJ7MPMCvX9+LTf7lt+/vDP4NV6/w+tf3Ef5B/Sj/D61/cR/kH9KbGIxGcWXMlhCzvHC4Z31k5c4YZwQNe3c05/vraFixhDMQFJMQOQpyBufI71aYeAcOacwCJS4YoT0T09SqHK9XTpyFOe9OX5V4cE6mLbRvhgUIODjAI7nJAwPMgedHRixiK9xLmW1SC3LwKyTRyEKUzsZHD+f62d/Wo4852WkKbZCq6cDpbDR7vn5eXpVjHLVnGJpZ3iaIRCaOIjLxRBNTHpHcAnfAH86c8V5bsLfQHgDM6llSOAyuVUAs2hFJ0jI39SB3NHSiMRULzm3h0pBlsonIGBqi+OfJqLjm/h7iMNZqREMReFvANj4fHt2FWZuE8MDKBEGDBDrSBmRRL7mt1XC522OO4r3wzgvDZ5OnHCAx16S8DIr6G0vodlCtpPfBqdmhiKRace4dGxZLXGfQMPj5P8A609n5x4e+NdjC+O2qENj5ZNaH/h9a/uI/wAgo/w+tf3Ef5B/SmyjvGIzuLnLh6e5Ywr8VgUH8c05j+0K0Ugi1UEHIxGv9avf+Htr+4j/ACD+lH+Htr+4j/IP6VDpRYxGftzzYb/5GIEksSsQUkkFSSVYbkE/jTXhvN1jb9ToWujqIY33Y5U/BnIrSv8AD21/cR/kH9KVfs+tf3EX5B/Sp2aFypfY6y/eCIs0YK7uMHVjB2BPkBV759ldLZCk3S+9XUSzRqw38LTRgtGDt4/hg96jOPcPNjDCtkvTeW5RCIViDEFXJA6oKZ8I3PpTbhHO02i3SRVld8l2dkjbSZzAEIwE66Dd1GN9gPEK0KnjhPNFzm2j0HSY1JM+WeXLSKxWUBc6QoIOjcEE6c5KR8y3YQTSEapLWB1CxMUjMspTDI0gGQO7EjHptu4j57lkwAsaZMD+CQMQss7Q6JNa4VgF3+flXi258nlaIBIUPXVZF1M33bRyuNLhdOSU2IJz22oB7yjxaa568kpZSbW3cKFOlHYT6yqHfOQuV+AqtcB4tdNpjWd3bq22ZtbzRHV1Q2VdVdHOMtCWwPD23zYOG88zzmFUgiDTyIq6ptlVopZyHVQWEiiMgggAkjB2OHPGuLut3LGb1bNIkiaNWjRhMZGYNkONTDIVdMZUgnc7igIJ+MXty8SrI0Jc2usorYOfa9QVdXhBMaE7+YB+Nz5GupZbKF55OpKQdbadByCQQVz3Hb/pVci53lTUHVH0yy51NoZkFz0FSJQvicD1+A880nFeeJRE8kaplbhEEUbB52UXQt2VomAALgHSc/rCgNDoqB4fxdpYo5NduNaK+A7HGoBu+2e/fApaAr/OE937YskEUzQ2io7aCQJC7/eARjeQrEDgLnxOPMU24pxTiYMzRGTSq3LogtgcmGSIRJkrk9RWb4kL4dwTWi4oxQGXz8XvLkXCDqvGHmUhYCAhivEjjCSBfGWjD6hk40+Xnw6N4ZHkK3GF0BE0yhfFxFlYjzJ6Q1dyNJB93FanBbqgIRQoJLEAY3YlifmSST8660BnUPE+JyM6EtGWnRM+zsxiVpJFJUtEEZemFbVqfB3OxxWhoNhk5+P/APKXFLQCYoxS0UAmKMUtFAJijFLRQCYqO4rx23tiouJkjLAkajjYYBPwUZGSdhmpKqfzzy/cXLo9t0w6xugkM0kToWKkbKjJJHtujL3Ax50BHcQ5aSWe4uTcxpGDIszxIUkwYtHTkKtocJkNqKluwz51x4PyvbdQJ7RBJLGZQyqrnLtDHDqxLK5DKq76TjBA28/d9yLOwnaN4hLL7QDJqdSRLEiJnSm2HXUQNh3GTTzh3JZiuo7gJAdM9xI27atM2CpHg3cEbjYbnegIC65aheb2ZuIRdUQG1CGMggtarDgDqBc9pACC2+M4xV44vwaVpI5raZIpUjaImSPqqVbSfdDqQwK5G/mQQdsQ1zydMbp7hZFOq7EwjZ3EejoxxaioGBMjKXU4IOACexWvzcn3FtAgcLOQ41IGkdJCIZUErLHCCshZg24fJAy+cMALXa8ImWaToXoyzRG61Qq0hdURSVYEIvURVyNBA8sV45f5fKSR6riOVLaSYosaaWDyszEO5ds6Q5GAB3yar0nIt3LaxDVGJQsJHUkY6WS2SJta9N1Y6wTj6hgac8R5DuHMmkw4eZ5CA7Rl9carqJML6XRgxXGT4iQykUBo4NLUFyxwP2Yzu+kySysxcEsSmpiiksB2ydhtkn1qdoAoqFbmaH2hrcCZpEZVfRBKyKXVXXVKqFB4WB3O1P7fiCOquDpDZwHGg7HB8LYNAO6K8dQeo9O/nXj2lP21747jvjOPnjyoD28YOMgHByMjOD6j41zNomQdCZB1A6RnJ7nOO/xprxnjUNqoaeQIGYKudyzMQoAUbnc+XbvUjQFKveFra3MSWoVZrokGW41zKqxapQqoXGW1MSNwe5ycAUkfMscWlJIYpCvRM8sGnph5XeONkVt28SnP7PqatfEeGw3C6J40kXOcOoYZHnv51xHArbMbdCPMQCxnQPAB2C+gFAVFOcsmLo2YUySQMCzIMpM7xFvD2fwsPkR8RXafnaMqJXtGIVZpQWaMkRQMqu4885PhXucHONgbP/YFtgDoR4AUAaRsEYugH+6xJHoaWXgVsyorQRlYySgKghSTqOPmd6AZcuXIuVkZ0j+7uZkTC42VyA2/6xG5I86mBaJknQuSQSdIySOxJ9R5Gi2tUj1aFC6mLtgYyzHLE/Enc12oBqeHRfuo/wAi/wBKKdUUAUUUUAUUUUAUUUUAUUUUAUUUUAUUUUAUUUUAUUUUAUUUUAUUUUAUUUUBWrLlcLe3V1ITmSSN4gksigBIY4jrjBCE6lJ3B2x8qoPM/LM0cLQmJZpJLXpJiORwj9eSQGNxGVBYONRYrjSp8QBoooC1vytcm5Zvuel7VJcBtbaz1LfoY0aMZB89Xb8Kip/s5kENtHGIgEg6UwR9GHJjLSq7QsS2F74Vtl3oooC481cFa5tzGmjqaoyrP5BZI3bxAE5KqfLepyiigCiiigCiiigCiiigCiiigP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6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NTSC Television Broadcasting System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320840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Scanning Pattern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4550"/>
            <a:ext cx="2490787" cy="212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81" y="1219200"/>
            <a:ext cx="5853719" cy="25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6867" y="198120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Line scanning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081" y="3812009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Frame scanning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17" y="4473476"/>
            <a:ext cx="89402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Time to scan one horizontal line:                            </a:t>
            </a:r>
            <a:r>
              <a:rPr lang="en-US" dirty="0">
                <a:solidFill>
                  <a:srgbClr val="A50021"/>
                </a:solidFill>
              </a:rPr>
              <a:t>53.5 µs</a:t>
            </a:r>
          </a:p>
          <a:p>
            <a:r>
              <a:rPr lang="en-US" dirty="0">
                <a:solidFill>
                  <a:schemeClr val="tx2"/>
                </a:solidFill>
              </a:rPr>
              <a:t>Time to fly back to scan next line (blank no data): </a:t>
            </a:r>
            <a:r>
              <a:rPr lang="en-US" dirty="0">
                <a:solidFill>
                  <a:srgbClr val="A50021"/>
                </a:solidFill>
              </a:rPr>
              <a:t>10 µs</a:t>
            </a:r>
          </a:p>
          <a:p>
            <a:r>
              <a:rPr lang="en-US" dirty="0"/>
              <a:t>Number of lines per frame</a:t>
            </a:r>
            <a:r>
              <a:rPr lang="en-US" dirty="0">
                <a:solidFill>
                  <a:srgbClr val="A50021"/>
                </a:solidFill>
              </a:rPr>
              <a:t>				    525 line/frame</a:t>
            </a:r>
          </a:p>
          <a:p>
            <a:r>
              <a:rPr lang="en-US" dirty="0">
                <a:solidFill>
                  <a:schemeClr val="tx2"/>
                </a:solidFill>
              </a:rPr>
              <a:t>Time to scan one frame:                                         </a:t>
            </a:r>
            <a:r>
              <a:rPr lang="en-US" dirty="0">
                <a:solidFill>
                  <a:srgbClr val="A50021"/>
                </a:solidFill>
              </a:rPr>
              <a:t>15.71 </a:t>
            </a:r>
            <a:r>
              <a:rPr lang="en-US" dirty="0" err="1">
                <a:solidFill>
                  <a:srgbClr val="A50021"/>
                </a:solidFill>
              </a:rPr>
              <a:t>ms</a:t>
            </a:r>
            <a:endParaRPr lang="en-US" dirty="0">
              <a:solidFill>
                <a:srgbClr val="A50021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Time to fly back to scan next frame (blank):           </a:t>
            </a:r>
            <a:r>
              <a:rPr lang="en-US" dirty="0">
                <a:solidFill>
                  <a:srgbClr val="A50021"/>
                </a:solidFill>
              </a:rPr>
              <a:t>0.95 </a:t>
            </a:r>
            <a:r>
              <a:rPr lang="en-US" dirty="0" err="1">
                <a:solidFill>
                  <a:srgbClr val="A50021"/>
                </a:solidFill>
              </a:rPr>
              <a:t>ms</a:t>
            </a:r>
            <a:endParaRPr lang="en-US" dirty="0">
              <a:solidFill>
                <a:srgbClr val="A50021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Total number of frames per second:                       </a:t>
            </a:r>
            <a:r>
              <a:rPr lang="en-US" dirty="0">
                <a:solidFill>
                  <a:srgbClr val="A50021"/>
                </a:solidFill>
              </a:rPr>
              <a:t>60 frame/sec</a:t>
            </a:r>
          </a:p>
        </p:txBody>
      </p:sp>
    </p:spTree>
    <p:extLst>
      <p:ext uri="{BB962C8B-B14F-4D97-AF65-F5344CB8AC3E}">
        <p14:creationId xmlns:p14="http://schemas.microsoft.com/office/powerpoint/2010/main" val="2702051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NTSC Television Broadcasting System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007" y="1320840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Scanning Pattern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1904550"/>
            <a:ext cx="2490787" cy="212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05" y="1143000"/>
            <a:ext cx="520404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" y="5276722"/>
            <a:ext cx="5148263" cy="1520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5257800"/>
            <a:ext cx="3912143" cy="1538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747" y="5300246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DSB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5161215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VSB+C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4114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white: more 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1948178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NTSC Television Standard and Bandwidth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51894"/>
            <a:ext cx="2185987" cy="18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640" y="2438400"/>
            <a:ext cx="895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525 lines per frame</a:t>
            </a:r>
          </a:p>
          <a:p>
            <a:r>
              <a:rPr lang="en-US" dirty="0">
                <a:solidFill>
                  <a:schemeClr val="tx2"/>
                </a:solidFill>
              </a:rPr>
              <a:t>495 lines per frame are active scanning</a:t>
            </a:r>
          </a:p>
          <a:p>
            <a:r>
              <a:rPr lang="en-US" dirty="0">
                <a:solidFill>
                  <a:schemeClr val="tx2"/>
                </a:solidFill>
              </a:rPr>
              <a:t>40 frames per second needed to avoid flicker and jerky motion. 30 frames per second to conserve bandwidth in NTSC standard</a:t>
            </a:r>
          </a:p>
          <a:p>
            <a:r>
              <a:rPr lang="en-US" dirty="0">
                <a:solidFill>
                  <a:schemeClr val="tx2"/>
                </a:solidFill>
              </a:rPr>
              <a:t>Frame scanned twice and in each scan only 247.5 line is used.</a:t>
            </a:r>
          </a:p>
          <a:p>
            <a:r>
              <a:rPr lang="en-US" dirty="0">
                <a:solidFill>
                  <a:schemeClr val="tx2"/>
                </a:solidFill>
              </a:rPr>
              <a:t>First scan is the solid lines and the second scan is dashed lines.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800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Bandwidth</a:t>
            </a:r>
          </a:p>
          <a:p>
            <a:r>
              <a:rPr lang="en-US" dirty="0"/>
              <a:t>If frame consist of 525 by 525 pixels and 30 frames per second, then</a:t>
            </a:r>
          </a:p>
          <a:p>
            <a:r>
              <a:rPr lang="en-US" dirty="0"/>
              <a:t>BW = 525 X 525 X 30 = 8.27 X 10</a:t>
            </a:r>
            <a:r>
              <a:rPr lang="en-US" baseline="30000" dirty="0"/>
              <a:t>6</a:t>
            </a:r>
            <a:r>
              <a:rPr lang="en-US" dirty="0"/>
              <a:t> pixels (pulse) per second.</a:t>
            </a:r>
          </a:p>
          <a:p>
            <a:r>
              <a:rPr lang="en-US" dirty="0"/>
              <a:t>       = 4.135 MHz</a:t>
            </a:r>
          </a:p>
        </p:txBody>
      </p:sp>
    </p:spTree>
    <p:extLst>
      <p:ext uri="{BB962C8B-B14F-4D97-AF65-F5344CB8AC3E}">
        <p14:creationId xmlns:p14="http://schemas.microsoft.com/office/powerpoint/2010/main" val="3635691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Television Transmitter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6959043" cy="362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199"/>
            <a:ext cx="3447895" cy="222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97" y="5715000"/>
            <a:ext cx="2634303" cy="103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6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Type of Modulation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26475" cy="31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Pulse Modulation</a:t>
            </a:r>
            <a:r>
              <a:rPr lang="en-US" sz="2400" dirty="0"/>
              <a:t>: The original analog signal modulates the following parameters of a digital pulse train:</a:t>
            </a:r>
          </a:p>
          <a:p>
            <a:pPr marL="1085850" lvl="1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Pulse Amplitude Modulation (</a:t>
            </a:r>
            <a:r>
              <a:rPr lang="en-US" sz="2000" dirty="0">
                <a:solidFill>
                  <a:srgbClr val="0000FF"/>
                </a:solidFill>
              </a:rPr>
              <a:t>PAM</a:t>
            </a:r>
            <a:r>
              <a:rPr lang="en-US" sz="2000" dirty="0"/>
              <a:t>)</a:t>
            </a:r>
          </a:p>
          <a:p>
            <a:pPr marL="1085850" lvl="1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Pulse Width Modulation (</a:t>
            </a:r>
            <a:r>
              <a:rPr lang="en-US" sz="2000" dirty="0">
                <a:solidFill>
                  <a:srgbClr val="0000FF"/>
                </a:solidFill>
              </a:rPr>
              <a:t>PWM</a:t>
            </a:r>
            <a:r>
              <a:rPr lang="en-US" sz="2000" dirty="0"/>
              <a:t>)</a:t>
            </a:r>
          </a:p>
          <a:p>
            <a:pPr marL="1085850" lvl="1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Pulse Position Modulation (</a:t>
            </a:r>
            <a:r>
              <a:rPr lang="en-US" sz="2000" dirty="0">
                <a:solidFill>
                  <a:srgbClr val="0000FF"/>
                </a:solidFill>
              </a:rPr>
              <a:t>PPM</a:t>
            </a:r>
            <a:r>
              <a:rPr lang="en-US" sz="2000" dirty="0"/>
              <a:t>)</a:t>
            </a:r>
          </a:p>
          <a:p>
            <a:pPr marL="1085850" lvl="1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Pulse Code Modulation (</a:t>
            </a:r>
            <a:r>
              <a:rPr lang="en-US" sz="2000" dirty="0">
                <a:solidFill>
                  <a:srgbClr val="0000FF"/>
                </a:solidFill>
              </a:rPr>
              <a:t>PCM</a:t>
            </a:r>
            <a:r>
              <a:rPr lang="en-US" sz="2000" dirty="0"/>
              <a:t>)</a:t>
            </a:r>
            <a:endParaRPr lang="en-US" sz="2000" dirty="0">
              <a:sym typeface="Symbol" panose="05050102010706020507" pitchFamily="18" charset="2"/>
            </a:endParaRPr>
          </a:p>
          <a:p>
            <a:pPr marL="1085850" lvl="1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Delta Modulation (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DM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  <a:endParaRPr lang="en-US" sz="2000" dirty="0"/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648200"/>
            <a:ext cx="870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0000FF"/>
                </a:solidFill>
              </a:rPr>
              <a:t>pulse modulation </a:t>
            </a:r>
            <a:r>
              <a:rPr lang="en-US" dirty="0"/>
              <a:t>the spectrum of the original signal is not shifted. Pulse modulation is a digital pulse coding schemes used to describe the analog signal.</a:t>
            </a:r>
          </a:p>
        </p:txBody>
      </p:sp>
    </p:spTree>
    <p:extLst>
      <p:ext uri="{BB962C8B-B14F-4D97-AF65-F5344CB8AC3E}">
        <p14:creationId xmlns:p14="http://schemas.microsoft.com/office/powerpoint/2010/main" val="3569653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Television Receiver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447895" cy="222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8230019" cy="259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6336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55779" y="6517425"/>
            <a:ext cx="24381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err="1"/>
              <a:t>Superheterodyne</a:t>
            </a:r>
            <a:r>
              <a:rPr lang="en-US" sz="1600" dirty="0"/>
              <a:t> Receiver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4863" y="4314549"/>
            <a:ext cx="0" cy="3633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40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666" y="3039823"/>
            <a:ext cx="6024664" cy="3741977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Compatible Color Television (CCTV)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581" y="1143000"/>
                <a:ext cx="6294223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+0.59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1" y="1143000"/>
                <a:ext cx="6294223" cy="399405"/>
              </a:xfrm>
              <a:prstGeom prst="rect">
                <a:avLst/>
              </a:prstGeom>
              <a:blipFill rotWithShape="0">
                <a:blip r:embed="rId4"/>
                <a:stretch>
                  <a:fillRect l="-97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9737" y="1550824"/>
                <a:ext cx="6260047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+0.28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7" y="1550824"/>
                <a:ext cx="6260047" cy="399405"/>
              </a:xfrm>
              <a:prstGeom prst="rect">
                <a:avLst/>
              </a:prstGeom>
              <a:blipFill rotWithShape="0">
                <a:blip r:embed="rId5"/>
                <a:stretch>
                  <a:fillRect l="-97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2648" y="1981200"/>
                <a:ext cx="6327886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48" y="1981200"/>
                <a:ext cx="6327886" cy="399405"/>
              </a:xfrm>
              <a:prstGeom prst="rect">
                <a:avLst/>
              </a:prstGeom>
              <a:blipFill rotWithShape="0">
                <a:blip r:embed="rId6"/>
                <a:stretch>
                  <a:fillRect l="-96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10400" y="1143000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Luminance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1748135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Chrominance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1" y="2974271"/>
            <a:ext cx="3730996" cy="38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7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52400"/>
            <a:ext cx="8991601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Color Television Receiver (CCTV)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1" y="1981200"/>
            <a:ext cx="7825079" cy="48006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59675"/>
            <a:ext cx="2770852" cy="183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95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Double-Sideband Amplitude Modulation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535668"/>
                <a:ext cx="21837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5668"/>
                <a:ext cx="218373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8" r="-41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3843" y="56343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Double-sideband, suppressed-carrier (DSB-SC) modulation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090863"/>
            <a:ext cx="5206186" cy="4243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946" y="2051729"/>
                <a:ext cx="635385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groupCh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6" y="2051729"/>
                <a:ext cx="6353854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47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Demodulation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044" y="1110993"/>
            <a:ext cx="889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Demodulator: </a:t>
            </a:r>
            <a:r>
              <a:rPr lang="en-US" dirty="0"/>
              <a:t>recovering the message signal at the receiver from the modulated signal.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999" y="2442615"/>
                <a:ext cx="2736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9" y="2442615"/>
                <a:ext cx="273606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68" r="-133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0895" y="5562600"/>
                <a:ext cx="618259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5" y="5562600"/>
                <a:ext cx="6182590" cy="6914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635" y="3364647"/>
                <a:ext cx="4093365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5" y="3364647"/>
                <a:ext cx="4093365" cy="5215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854" y="1832709"/>
            <a:ext cx="5093509" cy="1596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068" y="4114800"/>
            <a:ext cx="5706295" cy="14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Type of Modulators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044" y="1110993"/>
            <a:ext cx="8898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Multiplier Modulators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/>
              <a:t>A variable gain amplifier in which the gain parameter (such as the </a:t>
            </a:r>
            <a:r>
              <a:rPr lang="en-US" i="1" dirty="0">
                <a:sym typeface="Symbol" panose="05050102010706020507" pitchFamily="18" charset="2"/>
              </a:rPr>
              <a:t></a:t>
            </a:r>
            <a:r>
              <a:rPr lang="en-US" dirty="0">
                <a:sym typeface="Symbol" panose="05050102010706020507" pitchFamily="18" charset="2"/>
              </a:rPr>
              <a:t> of transistor) is controlled by the message signal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dirty="0">
                <a:sym typeface="Symbol" panose="05050102010706020507" pitchFamily="18" charset="2"/>
              </a:rPr>
              <a:t>and the input is the carrier signal.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044" y="2514600"/>
            <a:ext cx="889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Nonlinear Modulators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/>
              <a:t>Nonlinear devices such as diode or transistors are used to output modulated signal.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3974068"/>
                <a:ext cx="3004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74068"/>
                <a:ext cx="300486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23" r="-284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2906" y="4953000"/>
                <a:ext cx="7788094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6" y="4953000"/>
                <a:ext cx="7788094" cy="374526"/>
              </a:xfrm>
              <a:prstGeom prst="rect">
                <a:avLst/>
              </a:prstGeom>
              <a:blipFill rotWithShape="0">
                <a:blip r:embed="rId5"/>
                <a:stretch>
                  <a:fillRect l="-1017" t="-22951" r="-1408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00" y="5562600"/>
                <a:ext cx="4502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562600"/>
                <a:ext cx="450245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41" r="-81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3044" y="5943600"/>
            <a:ext cx="889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Single balanced modulator </a:t>
            </a:r>
            <a:r>
              <a:rPr lang="en-US" dirty="0"/>
              <a:t>because one of the input does not appear at the output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43222"/>
            <a:ext cx="5681938" cy="112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77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a04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90666"/>
            <a:ext cx="6118225" cy="4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Type of Modulators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044" y="1110993"/>
            <a:ext cx="8898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Switching Modulators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/>
              <a:t>Switching is equivalent to multiplying the message signal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dirty="0"/>
              <a:t>by periodic pulses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with fundamental period </a:t>
            </a:r>
            <a:r>
              <a:rPr lang="en-US" i="1" dirty="0"/>
              <a:t>T</a:t>
            </a:r>
            <a:r>
              <a:rPr lang="en-US" baseline="-25000" dirty="0"/>
              <a:t>c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092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6899</TotalTime>
  <Words>2918</Words>
  <Application>Microsoft Office PowerPoint</Application>
  <PresentationFormat>On-screen Show (4:3)</PresentationFormat>
  <Paragraphs>405</Paragraphs>
  <Slides>52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Cambria Math</vt:lpstr>
      <vt:lpstr>Symbol</vt:lpstr>
      <vt:lpstr>Times New Roman</vt:lpstr>
      <vt:lpstr>Default Design</vt:lpstr>
      <vt:lpstr>Ch 4 Amplitude Modulations and Demodulations</vt:lpstr>
      <vt:lpstr>Chapter Outline</vt:lpstr>
      <vt:lpstr>Baseband Vs. Carrier Communications</vt:lpstr>
      <vt:lpstr>Type of Modulation</vt:lpstr>
      <vt:lpstr>Type of Modulation</vt:lpstr>
      <vt:lpstr>Double-Sideband Amplitude Modulation</vt:lpstr>
      <vt:lpstr>Demodulation</vt:lpstr>
      <vt:lpstr>Type of Modulators</vt:lpstr>
      <vt:lpstr>Type of Modulators</vt:lpstr>
      <vt:lpstr>Type of Modulators</vt:lpstr>
      <vt:lpstr>Circuit of Switching Modulators</vt:lpstr>
      <vt:lpstr>Circuit of Switching Modulators</vt:lpstr>
      <vt:lpstr>Demodulation of DSB-SC Signals</vt:lpstr>
      <vt:lpstr>Amplitude Modulation (AM)</vt:lpstr>
      <vt:lpstr>Example: Tone Modulation</vt:lpstr>
      <vt:lpstr>Sideband and Carrier Power</vt:lpstr>
      <vt:lpstr>Example</vt:lpstr>
      <vt:lpstr>Demodulation of AM Signals</vt:lpstr>
      <vt:lpstr>Demodulation of AM Signals</vt:lpstr>
      <vt:lpstr>Bandwidth-Efficient Amplitude Modulations</vt:lpstr>
      <vt:lpstr>Amplitude Modulation: Single Sideband (SSB)</vt:lpstr>
      <vt:lpstr>Hilbert Transform</vt:lpstr>
      <vt:lpstr>Time Domain Representation of SSB Signals</vt:lpstr>
      <vt:lpstr>Coherent Demodulation of SSB-SC</vt:lpstr>
      <vt:lpstr>Tone Modulation Example: SSB</vt:lpstr>
      <vt:lpstr>SSB Modulation Systems</vt:lpstr>
      <vt:lpstr>SSB Phase Shift Modulation System</vt:lpstr>
      <vt:lpstr>SSB Selective-Filtering Modulation System</vt:lpstr>
      <vt:lpstr>Demodulation of SSB Signal with a Carrier</vt:lpstr>
      <vt:lpstr>Quadrature Amplitude Modulation (QAM)</vt:lpstr>
      <vt:lpstr>Quadrature Amplitude Demodulation</vt:lpstr>
      <vt:lpstr>Quadrature Amplitude Modulation (QAM)</vt:lpstr>
      <vt:lpstr>Amplitude Modulations: Vestigial Sideband (VSB)</vt:lpstr>
      <vt:lpstr>Demodulation of Vestigial Sideband (VSB)</vt:lpstr>
      <vt:lpstr>Demodulation of Vestigial Sideband (VSB)</vt:lpstr>
      <vt:lpstr>Use of VSB in Broadcast Television</vt:lpstr>
      <vt:lpstr>Frequency Division Multiplexing (FDM)</vt:lpstr>
      <vt:lpstr>Frequency Division Multiplexing (FDM)</vt:lpstr>
      <vt:lpstr>Local Carrier Synchronization</vt:lpstr>
      <vt:lpstr>Phase-Locked Loop and Applications (PLL)</vt:lpstr>
      <vt:lpstr>Phase-Locked Loop and Applications (PLL)</vt:lpstr>
      <vt:lpstr>Carrier Acquisition in DSB-SC</vt:lpstr>
      <vt:lpstr>Carrier Acquisition in DSB-SC</vt:lpstr>
      <vt:lpstr>NTSC Television Broadcasting System</vt:lpstr>
      <vt:lpstr>NTSC Television Broadcasting System</vt:lpstr>
      <vt:lpstr>NTSC Television Broadcasting System</vt:lpstr>
      <vt:lpstr>NTSC Television Broadcasting System</vt:lpstr>
      <vt:lpstr>NTSC Television Standard and Bandwidth</vt:lpstr>
      <vt:lpstr>Television Transmitter</vt:lpstr>
      <vt:lpstr>Television Receiver</vt:lpstr>
      <vt:lpstr>Compatible Color Television (CCTV)</vt:lpstr>
      <vt:lpstr>Color Television Receiver (CCTV)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Continuous-Time Signal Analysis: The Fourier Transform</dc:title>
  <dc:creator>mbingabr</dc:creator>
  <cp:lastModifiedBy>Mohamed Bingabr</cp:lastModifiedBy>
  <cp:revision>398</cp:revision>
  <cp:lastPrinted>2015-02-19T20:45:26Z</cp:lastPrinted>
  <dcterms:created xsi:type="dcterms:W3CDTF">2008-11-21T04:29:08Z</dcterms:created>
  <dcterms:modified xsi:type="dcterms:W3CDTF">2025-02-25T21:20:09Z</dcterms:modified>
</cp:coreProperties>
</file>