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57" r:id="rId3"/>
    <p:sldId id="263" r:id="rId4"/>
    <p:sldId id="264" r:id="rId5"/>
    <p:sldId id="294" r:id="rId6"/>
    <p:sldId id="295" r:id="rId7"/>
    <p:sldId id="296" r:id="rId8"/>
    <p:sldId id="301" r:id="rId9"/>
    <p:sldId id="302" r:id="rId10"/>
    <p:sldId id="303" r:id="rId11"/>
    <p:sldId id="297" r:id="rId12"/>
    <p:sldId id="298" r:id="rId13"/>
    <p:sldId id="300" r:id="rId14"/>
    <p:sldId id="299" r:id="rId15"/>
    <p:sldId id="304" r:id="rId16"/>
    <p:sldId id="305" r:id="rId17"/>
    <p:sldId id="307" r:id="rId18"/>
    <p:sldId id="338" r:id="rId19"/>
    <p:sldId id="306" r:id="rId20"/>
    <p:sldId id="308" r:id="rId21"/>
    <p:sldId id="315" r:id="rId22"/>
    <p:sldId id="309" r:id="rId23"/>
    <p:sldId id="310" r:id="rId24"/>
    <p:sldId id="311" r:id="rId25"/>
    <p:sldId id="312" r:id="rId26"/>
    <p:sldId id="313" r:id="rId27"/>
    <p:sldId id="314" r:id="rId28"/>
    <p:sldId id="316" r:id="rId29"/>
    <p:sldId id="317" r:id="rId30"/>
    <p:sldId id="339" r:id="rId31"/>
    <p:sldId id="319" r:id="rId32"/>
    <p:sldId id="320" r:id="rId33"/>
    <p:sldId id="323" r:id="rId34"/>
    <p:sldId id="321" r:id="rId35"/>
    <p:sldId id="340" r:id="rId36"/>
    <p:sldId id="324" r:id="rId37"/>
    <p:sldId id="322" r:id="rId38"/>
    <p:sldId id="325" r:id="rId39"/>
    <p:sldId id="326" r:id="rId40"/>
    <p:sldId id="327" r:id="rId41"/>
    <p:sldId id="328" r:id="rId42"/>
    <p:sldId id="329" r:id="rId43"/>
    <p:sldId id="336" r:id="rId44"/>
    <p:sldId id="330" r:id="rId45"/>
    <p:sldId id="331" r:id="rId46"/>
    <p:sldId id="341" r:id="rId47"/>
    <p:sldId id="332" r:id="rId48"/>
    <p:sldId id="333" r:id="rId49"/>
    <p:sldId id="334"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FFFF"/>
    <a:srgbClr val="FBFDA1"/>
    <a:srgbClr val="0000FF"/>
    <a:srgbClr val="006666"/>
    <a:srgbClr val="CC0000"/>
    <a:srgbClr val="A50021"/>
    <a:srgbClr val="84F874"/>
    <a:srgbClr val="55A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352" autoAdjust="0"/>
  </p:normalViewPr>
  <p:slideViewPr>
    <p:cSldViewPr>
      <p:cViewPr varScale="1">
        <p:scale>
          <a:sx n="100" d="100"/>
          <a:sy n="100" d="100"/>
        </p:scale>
        <p:origin x="597"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BF5733E7-45D9-42BD-9F33-8CEFEE4D8034}"/>
    <pc:docChg chg="modSld">
      <pc:chgData name="Mohamed Bingabr" userId="00864009-1172-4536-93d5-4dbe32f81f3e" providerId="ADAL" clId="{BF5733E7-45D9-42BD-9F33-8CEFEE4D8034}" dt="2024-01-18T18:36:28.530" v="97" actId="6549"/>
      <pc:docMkLst>
        <pc:docMk/>
      </pc:docMkLst>
      <pc:sldChg chg="modSp mod">
        <pc:chgData name="Mohamed Bingabr" userId="00864009-1172-4536-93d5-4dbe32f81f3e" providerId="ADAL" clId="{BF5733E7-45D9-42BD-9F33-8CEFEE4D8034}" dt="2024-01-18T18:36:28.530" v="97" actId="6549"/>
        <pc:sldMkLst>
          <pc:docMk/>
          <pc:sldMk cId="0" sldId="256"/>
        </pc:sldMkLst>
        <pc:spChg chg="mod">
          <ac:chgData name="Mohamed Bingabr" userId="00864009-1172-4536-93d5-4dbe32f81f3e" providerId="ADAL" clId="{BF5733E7-45D9-42BD-9F33-8CEFEE4D8034}" dt="2024-01-18T18:34:44.042" v="11" actId="20577"/>
          <ac:spMkLst>
            <pc:docMk/>
            <pc:sldMk cId="0" sldId="256"/>
            <ac:spMk id="5" creationId="{00000000-0000-0000-0000-000000000000}"/>
          </ac:spMkLst>
        </pc:spChg>
        <pc:spChg chg="mod">
          <ac:chgData name="Mohamed Bingabr" userId="00864009-1172-4536-93d5-4dbe32f81f3e" providerId="ADAL" clId="{BF5733E7-45D9-42BD-9F33-8CEFEE4D8034}" dt="2024-01-18T18:36:28.530" v="97" actId="6549"/>
          <ac:spMkLst>
            <pc:docMk/>
            <pc:sldMk cId="0" sldId="256"/>
            <ac:spMk id="307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7190B79-741E-4328-97DD-E2B03ECFFC35}" type="datetimeFigureOut">
              <a:rPr lang="en-US"/>
              <a:pPr>
                <a:defRPr/>
              </a:pPr>
              <a:t>1/18/2024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91B3D7-316B-4CF9-BE8E-83190EDEBFC0}" type="slidenum">
              <a:rPr lang="en-US"/>
              <a:pPr>
                <a:defRPr/>
              </a:pPr>
              <a:t>‹#›</a:t>
            </a:fld>
            <a:endParaRPr lang="en-US"/>
          </a:p>
        </p:txBody>
      </p:sp>
    </p:spTree>
    <p:extLst>
      <p:ext uri="{BB962C8B-B14F-4D97-AF65-F5344CB8AC3E}">
        <p14:creationId xmlns:p14="http://schemas.microsoft.com/office/powerpoint/2010/main" val="225813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B3F8D868-49DF-4137-B088-2DFB28C126A3}" type="datetimeFigureOut">
              <a:rPr lang="en-US" smtClean="0"/>
              <a:t>1/18/2024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7E832FB7-69C0-4B89-BAE6-27F9B11CCC71}" type="slidenum">
              <a:rPr lang="en-US" smtClean="0"/>
              <a:t>‹#›</a:t>
            </a:fld>
            <a:endParaRPr lang="en-US"/>
          </a:p>
        </p:txBody>
      </p:sp>
    </p:spTree>
    <p:extLst>
      <p:ext uri="{BB962C8B-B14F-4D97-AF65-F5344CB8AC3E}">
        <p14:creationId xmlns:p14="http://schemas.microsoft.com/office/powerpoint/2010/main" val="121374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32FB7-69C0-4B89-BAE6-27F9B11CCC71}" type="slidenum">
              <a:rPr lang="en-US" smtClean="0"/>
              <a:t>1</a:t>
            </a:fld>
            <a:endParaRPr lang="en-US"/>
          </a:p>
        </p:txBody>
      </p:sp>
    </p:spTree>
    <p:extLst>
      <p:ext uri="{BB962C8B-B14F-4D97-AF65-F5344CB8AC3E}">
        <p14:creationId xmlns:p14="http://schemas.microsoft.com/office/powerpoint/2010/main" val="9702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32FB7-69C0-4B89-BAE6-27F9B11CCC71}" type="slidenum">
              <a:rPr lang="en-US" smtClean="0"/>
              <a:t>2</a:t>
            </a:fld>
            <a:endParaRPr lang="en-US"/>
          </a:p>
        </p:txBody>
      </p:sp>
    </p:spTree>
    <p:extLst>
      <p:ext uri="{BB962C8B-B14F-4D97-AF65-F5344CB8AC3E}">
        <p14:creationId xmlns:p14="http://schemas.microsoft.com/office/powerpoint/2010/main" val="145190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4</a:t>
            </a:fld>
            <a:endParaRPr lang="en-US"/>
          </a:p>
        </p:txBody>
      </p:sp>
    </p:spTree>
    <p:extLst>
      <p:ext uri="{BB962C8B-B14F-4D97-AF65-F5344CB8AC3E}">
        <p14:creationId xmlns:p14="http://schemas.microsoft.com/office/powerpoint/2010/main" val="341229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12</a:t>
            </a:fld>
            <a:endParaRPr lang="en-US"/>
          </a:p>
        </p:txBody>
      </p:sp>
    </p:spTree>
    <p:extLst>
      <p:ext uri="{BB962C8B-B14F-4D97-AF65-F5344CB8AC3E}">
        <p14:creationId xmlns:p14="http://schemas.microsoft.com/office/powerpoint/2010/main" val="307763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17</a:t>
            </a:fld>
            <a:endParaRPr lang="en-US"/>
          </a:p>
        </p:txBody>
      </p:sp>
    </p:spTree>
    <p:extLst>
      <p:ext uri="{BB962C8B-B14F-4D97-AF65-F5344CB8AC3E}">
        <p14:creationId xmlns:p14="http://schemas.microsoft.com/office/powerpoint/2010/main" val="426386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40</a:t>
            </a:fld>
            <a:endParaRPr lang="en-US"/>
          </a:p>
        </p:txBody>
      </p:sp>
    </p:spTree>
    <p:extLst>
      <p:ext uri="{BB962C8B-B14F-4D97-AF65-F5344CB8AC3E}">
        <p14:creationId xmlns:p14="http://schemas.microsoft.com/office/powerpoint/2010/main" val="26389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42</a:t>
            </a:fld>
            <a:endParaRPr lang="en-US"/>
          </a:p>
        </p:txBody>
      </p:sp>
    </p:spTree>
    <p:extLst>
      <p:ext uri="{BB962C8B-B14F-4D97-AF65-F5344CB8AC3E}">
        <p14:creationId xmlns:p14="http://schemas.microsoft.com/office/powerpoint/2010/main" val="266542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43</a:t>
            </a:fld>
            <a:endParaRPr lang="en-US"/>
          </a:p>
        </p:txBody>
      </p:sp>
    </p:spTree>
    <p:extLst>
      <p:ext uri="{BB962C8B-B14F-4D97-AF65-F5344CB8AC3E}">
        <p14:creationId xmlns:p14="http://schemas.microsoft.com/office/powerpoint/2010/main" val="307354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96C53-6417-4CFD-B0A4-6D49624F6440}" type="slidenum">
              <a:rPr lang="en-US"/>
              <a:pPr>
                <a:defRPr/>
              </a:pPr>
              <a:t>‹#›</a:t>
            </a:fld>
            <a:endParaRPr lang="en-US"/>
          </a:p>
        </p:txBody>
      </p:sp>
    </p:spTree>
    <p:extLst>
      <p:ext uri="{BB962C8B-B14F-4D97-AF65-F5344CB8AC3E}">
        <p14:creationId xmlns:p14="http://schemas.microsoft.com/office/powerpoint/2010/main" val="8346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5C749-9CFF-4076-A3DF-60F2263A627D}" type="slidenum">
              <a:rPr lang="en-US"/>
              <a:pPr>
                <a:defRPr/>
              </a:pPr>
              <a:t>‹#›</a:t>
            </a:fld>
            <a:endParaRPr lang="en-US"/>
          </a:p>
        </p:txBody>
      </p:sp>
    </p:spTree>
    <p:extLst>
      <p:ext uri="{BB962C8B-B14F-4D97-AF65-F5344CB8AC3E}">
        <p14:creationId xmlns:p14="http://schemas.microsoft.com/office/powerpoint/2010/main" val="359156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FF0659-6328-43EF-95B4-40E07C514714}" type="slidenum">
              <a:rPr lang="en-US"/>
              <a:pPr>
                <a:defRPr/>
              </a:pPr>
              <a:t>‹#›</a:t>
            </a:fld>
            <a:endParaRPr lang="en-US"/>
          </a:p>
        </p:txBody>
      </p:sp>
    </p:spTree>
    <p:extLst>
      <p:ext uri="{BB962C8B-B14F-4D97-AF65-F5344CB8AC3E}">
        <p14:creationId xmlns:p14="http://schemas.microsoft.com/office/powerpoint/2010/main" val="369452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73C05-17FC-4BDE-B441-D8EC64FDC054}" type="slidenum">
              <a:rPr lang="en-US"/>
              <a:pPr>
                <a:defRPr/>
              </a:pPr>
              <a:t>‹#›</a:t>
            </a:fld>
            <a:endParaRPr lang="en-US"/>
          </a:p>
        </p:txBody>
      </p:sp>
    </p:spTree>
    <p:extLst>
      <p:ext uri="{BB962C8B-B14F-4D97-AF65-F5344CB8AC3E}">
        <p14:creationId xmlns:p14="http://schemas.microsoft.com/office/powerpoint/2010/main" val="24746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6E17D1-2F0B-4F75-9952-2A060FB3FB38}" type="slidenum">
              <a:rPr lang="en-US"/>
              <a:pPr>
                <a:defRPr/>
              </a:pPr>
              <a:t>‹#›</a:t>
            </a:fld>
            <a:endParaRPr lang="en-US"/>
          </a:p>
        </p:txBody>
      </p:sp>
    </p:spTree>
    <p:extLst>
      <p:ext uri="{BB962C8B-B14F-4D97-AF65-F5344CB8AC3E}">
        <p14:creationId xmlns:p14="http://schemas.microsoft.com/office/powerpoint/2010/main" val="42292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07683-7346-48A5-AF81-006733F72760}" type="slidenum">
              <a:rPr lang="en-US"/>
              <a:pPr>
                <a:defRPr/>
              </a:pPr>
              <a:t>‹#›</a:t>
            </a:fld>
            <a:endParaRPr lang="en-US"/>
          </a:p>
        </p:txBody>
      </p:sp>
    </p:spTree>
    <p:extLst>
      <p:ext uri="{BB962C8B-B14F-4D97-AF65-F5344CB8AC3E}">
        <p14:creationId xmlns:p14="http://schemas.microsoft.com/office/powerpoint/2010/main" val="124635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26E649-2AB3-4F79-ACE0-70227137F978}" type="slidenum">
              <a:rPr lang="en-US"/>
              <a:pPr>
                <a:defRPr/>
              </a:pPr>
              <a:t>‹#›</a:t>
            </a:fld>
            <a:endParaRPr lang="en-US"/>
          </a:p>
        </p:txBody>
      </p:sp>
    </p:spTree>
    <p:extLst>
      <p:ext uri="{BB962C8B-B14F-4D97-AF65-F5344CB8AC3E}">
        <p14:creationId xmlns:p14="http://schemas.microsoft.com/office/powerpoint/2010/main" val="342565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458200" y="6476999"/>
            <a:ext cx="665570" cy="366839"/>
          </a:xfrm>
          <a:ln/>
        </p:spPr>
        <p:txBody>
          <a:bodyPr/>
          <a:lstStyle>
            <a:lvl1pPr>
              <a:defRPr/>
            </a:lvl1pPr>
          </a:lstStyle>
          <a:p>
            <a:pPr>
              <a:defRPr/>
            </a:pPr>
            <a:fld id="{CFAFE87E-9987-4B05-90A5-38F3B4A800BA}" type="slidenum">
              <a:rPr lang="en-US"/>
              <a:pPr>
                <a:defRPr/>
              </a:pPr>
              <a:t>‹#›</a:t>
            </a:fld>
            <a:endParaRPr lang="en-US" dirty="0"/>
          </a:p>
        </p:txBody>
      </p:sp>
    </p:spTree>
    <p:extLst>
      <p:ext uri="{BB962C8B-B14F-4D97-AF65-F5344CB8AC3E}">
        <p14:creationId xmlns:p14="http://schemas.microsoft.com/office/powerpoint/2010/main" val="105554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17314A-E3F3-4D1C-AB20-A61B451E6369}" type="slidenum">
              <a:rPr lang="en-US"/>
              <a:pPr>
                <a:defRPr/>
              </a:pPr>
              <a:t>‹#›</a:t>
            </a:fld>
            <a:endParaRPr lang="en-US"/>
          </a:p>
        </p:txBody>
      </p:sp>
    </p:spTree>
    <p:extLst>
      <p:ext uri="{BB962C8B-B14F-4D97-AF65-F5344CB8AC3E}">
        <p14:creationId xmlns:p14="http://schemas.microsoft.com/office/powerpoint/2010/main" val="23569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B2C72-5FEC-400A-A519-62A29794EEDD}" type="slidenum">
              <a:rPr lang="en-US"/>
              <a:pPr>
                <a:defRPr/>
              </a:pPr>
              <a:t>‹#›</a:t>
            </a:fld>
            <a:endParaRPr lang="en-US"/>
          </a:p>
        </p:txBody>
      </p:sp>
    </p:spTree>
    <p:extLst>
      <p:ext uri="{BB962C8B-B14F-4D97-AF65-F5344CB8AC3E}">
        <p14:creationId xmlns:p14="http://schemas.microsoft.com/office/powerpoint/2010/main" val="85943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C4CB5-0E18-475E-AD06-39331100026F}" type="slidenum">
              <a:rPr lang="en-US"/>
              <a:pPr>
                <a:defRPr/>
              </a:pPr>
              <a:t>‹#›</a:t>
            </a:fld>
            <a:endParaRPr lang="en-US"/>
          </a:p>
        </p:txBody>
      </p:sp>
    </p:spTree>
    <p:extLst>
      <p:ext uri="{BB962C8B-B14F-4D97-AF65-F5344CB8AC3E}">
        <p14:creationId xmlns:p14="http://schemas.microsoft.com/office/powerpoint/2010/main" val="290459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913E79-DEAB-446B-A15A-2AC16BBBAD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9.png"/><Relationship Id="rId2" Type="http://schemas.openxmlformats.org/officeDocument/2006/relationships/image" Target="../media/image300.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30.png"/><Relationship Id="rId4" Type="http://schemas.openxmlformats.org/officeDocument/2006/relationships/image" Target="../media/image320.png"/></Relationships>
</file>

<file path=ppt/slides/_rels/slide2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50.png"/><Relationship Id="rId1" Type="http://schemas.openxmlformats.org/officeDocument/2006/relationships/slideLayout" Target="../slideLayouts/slideLayout6.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2.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image" Target="../media/image66.jpe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4.pn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9.jpe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oleObject" Target="../embeddings/oleObject1.bin"/><Relationship Id="rId12" Type="http://schemas.openxmlformats.org/officeDocument/2006/relationships/image" Target="../media/image68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670.png"/><Relationship Id="rId5" Type="http://schemas.openxmlformats.org/officeDocument/2006/relationships/image" Target="../media/image75.png"/><Relationship Id="rId10" Type="http://schemas.openxmlformats.org/officeDocument/2006/relationships/image" Target="../media/image660.png"/><Relationship Id="rId4" Type="http://schemas.openxmlformats.org/officeDocument/2006/relationships/image" Target="../media/image71.wmf"/><Relationship Id="rId9" Type="http://schemas.openxmlformats.org/officeDocument/2006/relationships/image" Target="../media/image650.pn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610.png"/><Relationship Id="rId4" Type="http://schemas.openxmlformats.org/officeDocument/2006/relationships/image" Target="../media/image600.png"/></Relationships>
</file>

<file path=ppt/slides/_rels/slide45.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jpeg"/></Relationships>
</file>

<file path=ppt/slides/_rels/slide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png"/><Relationship Id="rId7" Type="http://schemas.openxmlformats.org/officeDocument/2006/relationships/image" Target="../media/image7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612.png"/><Relationship Id="rId5" Type="http://schemas.openxmlformats.org/officeDocument/2006/relationships/image" Target="../media/image8.png"/><Relationship Id="rId4" Type="http://schemas.openxmlformats.org/officeDocument/2006/relationships/image" Target="../media/image4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590800"/>
            <a:ext cx="8991600" cy="1470025"/>
          </a:xfrm>
        </p:spPr>
        <p:txBody>
          <a:bodyPr/>
          <a:lstStyle/>
          <a:p>
            <a:pPr eaLnBrk="1" hangingPunct="1"/>
            <a:r>
              <a:rPr lang="en-US" sz="3600" dirty="0">
                <a:solidFill>
                  <a:schemeClr val="accent2"/>
                </a:solidFill>
              </a:rPr>
              <a:t>Ch 5</a:t>
            </a:r>
            <a:br>
              <a:rPr lang="en-US" sz="3600" dirty="0">
                <a:solidFill>
                  <a:schemeClr val="accent2"/>
                </a:solidFill>
              </a:rPr>
            </a:br>
            <a:r>
              <a:rPr lang="en-US" sz="3600" dirty="0">
                <a:solidFill>
                  <a:schemeClr val="accent2"/>
                </a:solidFill>
              </a:rPr>
              <a:t>Digitization of Analog Source Signals</a:t>
            </a:r>
          </a:p>
        </p:txBody>
      </p:sp>
      <p:sp>
        <p:nvSpPr>
          <p:cNvPr id="3075" name="Text Box 8"/>
          <p:cNvSpPr txBox="1">
            <a:spLocks noChangeArrowheads="1"/>
          </p:cNvSpPr>
          <p:nvPr/>
        </p:nvSpPr>
        <p:spPr bwMode="auto">
          <a:xfrm>
            <a:off x="387350" y="1085850"/>
            <a:ext cx="8283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rgbClr val="1C03D7"/>
                </a:solidFill>
              </a:rPr>
              <a:t>ENGR 4323/5323</a:t>
            </a:r>
          </a:p>
          <a:p>
            <a:pPr algn="ctr" eaLnBrk="1" hangingPunct="1">
              <a:spcBef>
                <a:spcPct val="0"/>
              </a:spcBef>
              <a:buFontTx/>
              <a:buNone/>
            </a:pPr>
            <a:r>
              <a:rPr lang="en-US" altLang="en-US" sz="4000" dirty="0">
                <a:solidFill>
                  <a:srgbClr val="1C03D7"/>
                </a:solidFill>
              </a:rPr>
              <a:t>Digital and Analog Communication</a:t>
            </a:r>
          </a:p>
        </p:txBody>
      </p:sp>
      <p:sp>
        <p:nvSpPr>
          <p:cNvPr id="5" name="Rectangle 3"/>
          <p:cNvSpPr txBox="1">
            <a:spLocks noChangeArrowheads="1"/>
          </p:cNvSpPr>
          <p:nvPr/>
        </p:nvSpPr>
        <p:spPr bwMode="auto">
          <a:xfrm>
            <a:off x="1358900" y="4610100"/>
            <a:ext cx="6032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eaLnBrk="1" hangingPunct="1">
              <a:lnSpc>
                <a:spcPct val="90000"/>
              </a:lnSpc>
              <a:defRPr/>
            </a:pPr>
            <a:r>
              <a:rPr lang="en-US" kern="0" dirty="0">
                <a:solidFill>
                  <a:schemeClr val="accent2"/>
                </a:solidFill>
              </a:rPr>
              <a:t>School of Engineering</a:t>
            </a:r>
          </a:p>
          <a:p>
            <a:pPr eaLnBrk="1" hangingPunct="1">
              <a:lnSpc>
                <a:spcPct val="90000"/>
              </a:lnSpc>
              <a:defRPr/>
            </a:pPr>
            <a:r>
              <a:rPr lang="en-US" kern="0" dirty="0">
                <a:solidFill>
                  <a:schemeClr val="accent2"/>
                </a:solidFill>
              </a:rPr>
              <a:t>University of Central Oklahoma</a:t>
            </a:r>
          </a:p>
          <a:p>
            <a:pPr eaLnBrk="1" hangingPunct="1">
              <a:lnSpc>
                <a:spcPct val="90000"/>
              </a:lnSpc>
              <a:defRPr/>
            </a:pPr>
            <a:r>
              <a:rPr lang="en-US" kern="0" dirty="0">
                <a:latin typeface="+mj-lt"/>
                <a:cs typeface="+mj-cs"/>
              </a:rPr>
              <a:t>Dr. Mohamed Bingabr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Maximum Information Rate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3962400" cy="2308324"/>
          </a:xfrm>
          <a:prstGeom prst="rect">
            <a:avLst/>
          </a:prstGeom>
          <a:noFill/>
        </p:spPr>
        <p:txBody>
          <a:bodyPr wrap="square" rtlCol="0">
            <a:spAutoFit/>
          </a:bodyPr>
          <a:lstStyle/>
          <a:p>
            <a:r>
              <a:rPr lang="en-US" dirty="0"/>
              <a:t>A maximum of 2</a:t>
            </a:r>
            <a:r>
              <a:rPr lang="en-US" i="1" dirty="0">
                <a:latin typeface="Times New Roman" panose="02020603050405020304" pitchFamily="18" charset="0"/>
                <a:cs typeface="Times New Roman" panose="02020603050405020304" pitchFamily="18" charset="0"/>
              </a:rPr>
              <a:t>B</a:t>
            </a:r>
            <a:r>
              <a:rPr lang="en-US" dirty="0"/>
              <a:t> independent pieces of information (pulse) per second can be transmitted, error free, over a noiseless channel of bandwidth </a:t>
            </a:r>
            <a:r>
              <a:rPr lang="en-US" i="1" dirty="0">
                <a:latin typeface="Times New Roman" panose="02020603050405020304" pitchFamily="18" charset="0"/>
                <a:cs typeface="Times New Roman" panose="02020603050405020304" pitchFamily="18" charset="0"/>
              </a:rPr>
              <a:t>B</a:t>
            </a:r>
            <a:r>
              <a:rPr lang="en-US" dirty="0"/>
              <a:t> Hz. </a:t>
            </a:r>
          </a:p>
        </p:txBody>
      </p:sp>
      <p:pic>
        <p:nvPicPr>
          <p:cNvPr id="9" name="Picture 9" descr="La06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538" y="1112838"/>
            <a:ext cx="5110162" cy="28522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10</a:t>
            </a:fld>
            <a:endParaRPr lang="en-US"/>
          </a:p>
        </p:txBody>
      </p:sp>
      <p:sp>
        <p:nvSpPr>
          <p:cNvPr id="4" name="Rectangle 3"/>
          <p:cNvSpPr/>
          <p:nvPr/>
        </p:nvSpPr>
        <p:spPr>
          <a:xfrm>
            <a:off x="58330" y="4506938"/>
            <a:ext cx="9047570" cy="2308324"/>
          </a:xfrm>
          <a:prstGeom prst="rect">
            <a:avLst/>
          </a:prstGeom>
        </p:spPr>
        <p:txBody>
          <a:bodyPr wrap="square">
            <a:spAutoFit/>
          </a:bodyPr>
          <a:lstStyle/>
          <a:p>
            <a:r>
              <a:rPr lang="en-US" dirty="0"/>
              <a:t>The Shannon–Hartley theorem states the channel capacity C, meaning the theoretical tightest upper bound on the information rate of data that can be communicated at an arbitrarily low error rate using an average received signal power S through an analog communication channel subject to additive white Gaussian noise of power N:</a:t>
            </a:r>
          </a:p>
        </p:txBody>
      </p:sp>
      <mc:AlternateContent xmlns:mc="http://schemas.openxmlformats.org/markup-compatibility/2006" xmlns:a14="http://schemas.microsoft.com/office/drawing/2010/main">
        <mc:Choice Requires="a14">
          <p:sp>
            <p:nvSpPr>
              <p:cNvPr id="8" name="TextBox 7"/>
              <p:cNvSpPr txBox="1"/>
              <p:nvPr/>
            </p:nvSpPr>
            <p:spPr>
              <a:xfrm>
                <a:off x="457200" y="3632670"/>
                <a:ext cx="2751394"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Log</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 y="3632670"/>
                <a:ext cx="2751394" cy="82984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525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Example 6.1</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11</a:t>
            </a:fld>
            <a:endParaRPr lang="en-US"/>
          </a:p>
        </p:txBody>
      </p:sp>
      <p:sp>
        <p:nvSpPr>
          <p:cNvPr id="26" name="TextBox 25"/>
          <p:cNvSpPr txBox="1"/>
          <p:nvPr/>
        </p:nvSpPr>
        <p:spPr>
          <a:xfrm>
            <a:off x="76200" y="1295400"/>
            <a:ext cx="8839200" cy="1200329"/>
          </a:xfrm>
          <a:prstGeom prst="rect">
            <a:avLst/>
          </a:prstGeom>
          <a:noFill/>
        </p:spPr>
        <p:txBody>
          <a:bodyPr wrap="square" rtlCol="0">
            <a:spAutoFit/>
          </a:bodyPr>
          <a:lstStyle/>
          <a:p>
            <a:r>
              <a:rPr lang="en-US" dirty="0"/>
              <a:t>Find a signal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a:t>that is band-limited to </a:t>
            </a:r>
            <a:r>
              <a:rPr lang="en-US" i="1" dirty="0">
                <a:latin typeface="Times New Roman" panose="02020603050405020304" pitchFamily="18" charset="0"/>
                <a:cs typeface="Times New Roman" panose="02020603050405020304" pitchFamily="18" charset="0"/>
              </a:rPr>
              <a:t>B</a:t>
            </a:r>
            <a:r>
              <a:rPr lang="en-US" dirty="0"/>
              <a:t> Hz and whose samples are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(0) </a:t>
            </a:r>
            <a:r>
              <a:rPr lang="en-US" dirty="0"/>
              <a:t>= 1 and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0 </a:t>
            </a:r>
            <a:r>
              <a:rPr lang="en-US" dirty="0"/>
              <a:t>where the sampling interval </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s</a:t>
            </a:r>
            <a:r>
              <a:rPr lang="en-US" dirty="0"/>
              <a:t> is the </a:t>
            </a:r>
            <a:r>
              <a:rPr lang="en-US" dirty="0" err="1"/>
              <a:t>Nyquist</a:t>
            </a:r>
            <a:r>
              <a:rPr lang="en-US" dirty="0"/>
              <a:t> interval, that is </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s</a:t>
            </a:r>
            <a:r>
              <a:rPr lang="en-US" dirty="0"/>
              <a:t> = 1/2</a:t>
            </a:r>
            <a:r>
              <a:rPr lang="en-US" i="1" dirty="0">
                <a:latin typeface="Times New Roman" panose="02020603050405020304" pitchFamily="18" charset="0"/>
                <a:cs typeface="Times New Roman" panose="02020603050405020304" pitchFamily="18" charset="0"/>
              </a:rPr>
              <a:t>B</a:t>
            </a:r>
            <a:r>
              <a:rPr lang="en-US" dirty="0"/>
              <a:t>.</a:t>
            </a:r>
          </a:p>
        </p:txBody>
      </p:sp>
    </p:spTree>
    <p:extLst>
      <p:ext uri="{BB962C8B-B14F-4D97-AF65-F5344CB8AC3E}">
        <p14:creationId xmlns:p14="http://schemas.microsoft.com/office/powerpoint/2010/main" val="295442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67400" y="4446981"/>
            <a:ext cx="3106747" cy="1828908"/>
          </a:xfrm>
          <a:prstGeom prst="rect">
            <a:avLst/>
          </a:prstGeom>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Practical Signal Reconstruction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0" name="TextBox 9"/>
              <p:cNvSpPr txBox="1"/>
              <p:nvPr/>
            </p:nvSpPr>
            <p:spPr>
              <a:xfrm>
                <a:off x="304800" y="3505200"/>
                <a:ext cx="7984172" cy="9836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b="0" i="1" smtClean="0">
                              <a:latin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i="1" smtClean="0">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b="0" i="1" smtClean="0">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𝑛</m:t>
                              </m: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smtClean="0">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e>
                          </m:nary>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04800" y="3505200"/>
                <a:ext cx="7984172" cy="983603"/>
              </a:xfrm>
              <a:prstGeom prst="rect">
                <a:avLst/>
              </a:prstGeom>
              <a:blipFill>
                <a:blip r:embed="rId4"/>
                <a:stretch>
                  <a:fillRect b="-18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3843" y="4872335"/>
                <a:ext cx="40164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r>
                            <a:rPr lang="en-US" i="1">
                              <a:latin typeface="Cambria Math" panose="02040503050406030204" pitchFamily="18" charset="0"/>
                            </a:rPr>
                            <m:t>)</m:t>
                          </m:r>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843" y="4872335"/>
                <a:ext cx="4016484" cy="89620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43843" y="6181063"/>
                <a:ext cx="8580682" cy="461665"/>
              </a:xfrm>
              <a:prstGeom prst="rect">
                <a:avLst/>
              </a:prstGeom>
              <a:noFill/>
            </p:spPr>
            <p:txBody>
              <a:bodyPr wrap="none" rtlCol="0">
                <a:spAutoFit/>
              </a:bodyPr>
              <a:lstStyle/>
              <a:p>
                <a:r>
                  <a:rPr lang="en-US" dirty="0"/>
                  <a:t>To recover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dirty="0"/>
                  <a:t> from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we pass it through an equalizer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243843" y="6181063"/>
                <a:ext cx="8580682" cy="461665"/>
              </a:xfrm>
              <a:prstGeom prst="rect">
                <a:avLst/>
              </a:prstGeom>
              <a:blipFill>
                <a:blip r:embed="rId6"/>
                <a:stretch>
                  <a:fillRect l="-1065" t="-10526" r="-71" b="-2894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12</a:t>
            </a:fld>
            <a:endParaRPr lang="en-US" dirty="0"/>
          </a:p>
        </p:txBody>
      </p:sp>
      <p:pic>
        <p:nvPicPr>
          <p:cNvPr id="11" name="Picture 6" descr="La06F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676400"/>
            <a:ext cx="54864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a06F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1750485"/>
            <a:ext cx="3581400" cy="14561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52600" y="2364749"/>
            <a:ext cx="482824"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210911" y="1066800"/>
            <a:ext cx="3746538" cy="461665"/>
          </a:xfrm>
          <a:prstGeom prst="rect">
            <a:avLst/>
          </a:prstGeom>
          <a:noFill/>
        </p:spPr>
        <p:txBody>
          <a:bodyPr wrap="none" rtlCol="0">
            <a:spAutoFit/>
          </a:bodyPr>
          <a:lstStyle/>
          <a:p>
            <a:r>
              <a:rPr lang="en-US" dirty="0"/>
              <a:t>Assume sampling is ideal: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32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91200" y="3940428"/>
            <a:ext cx="3302337" cy="1609472"/>
          </a:xfrm>
          <a:prstGeom prst="rect">
            <a:avLst/>
          </a:prstGeom>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Practical Signal Reconstruction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6" descr="La06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1"/>
            <a:ext cx="5486400" cy="17303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229312" y="2969945"/>
                <a:ext cx="6337248"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𝑓</m:t>
                          </m:r>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𝑛</m:t>
                          </m:r>
                        </m:sub>
                        <m:sup/>
                        <m:e>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r>
                            <a:rPr lang="en-US" i="1">
                              <a:latin typeface="Cambria Math" panose="02040503050406030204" pitchFamily="18" charset="0"/>
                            </a:rPr>
                            <m:t>)</m:t>
                          </m:r>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29312" y="2969945"/>
                <a:ext cx="6337248" cy="89620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04800" y="4038600"/>
                <a:ext cx="6477000" cy="136755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𝑓</m:t>
                      </m:r>
                      <m:r>
                        <a:rPr lang="en-US" i="1" smtClean="0">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m:rPr>
                                        <m:brk m:alnAt="7"/>
                                      </m:rPr>
                                      <a:rPr lang="en-US" b="0" i="1" smtClean="0">
                                        <a:latin typeface="Cambria Math" panose="02040503050406030204" pitchFamily="18" charset="0"/>
                                      </a:rPr>
                                      <m:t> </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𝑓</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m:t>
                                    </m:r>
                                  </m:e>
                                  <m:e>
                                    <m:r>
                                      <m:rPr>
                                        <m:nor/>
                                      </m:rPr>
                                      <a:rPr lang="en-US" b="0" i="0" smtClean="0">
                                        <a:latin typeface="Cambria Math" panose="02040503050406030204" pitchFamily="18" charset="0"/>
                                        <a:ea typeface="Cambria Math" panose="02040503050406030204" pitchFamily="18" charset="0"/>
                                      </a:rPr>
                                      <m:t>Flexible</m:t>
                                    </m:r>
                                    <m:r>
                                      <m:rPr>
                                        <m:nor/>
                                      </m:rP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&lt;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e>
                                    </m:d>
                                    <m:r>
                                      <a:rPr lang="en-US" b="0" i="1" smtClean="0">
                                        <a:latin typeface="Cambria Math" panose="02040503050406030204" pitchFamily="18" charset="0"/>
                                        <a:ea typeface="Cambria Math" panose="02040503050406030204" pitchFamily="18" charset="0"/>
                                      </a:rPr>
                                      <m:t>&lt;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           </m:t>
                                    </m:r>
                                  </m:e>
                                </m:eqArr>
                              </m:e>
                            </m:mr>
                            <m:mr>
                              <m:e>
                                <m:r>
                                  <a:rPr lang="en-US" b="0" i="1" smtClean="0">
                                    <a:latin typeface="Cambria Math" panose="02040503050406030204" pitchFamily="18" charset="0"/>
                                  </a:rPr>
                                  <m:t>0                  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e>
                            </m:mr>
                          </m:m>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038600"/>
                <a:ext cx="6477000" cy="1367554"/>
              </a:xfrm>
              <a:prstGeom prst="rect">
                <a:avLst/>
              </a:prstGeom>
              <a:blipFill rotWithShape="0">
                <a:blip r:embed="rId5"/>
                <a:stretch>
                  <a:fillRect/>
                </a:stretch>
              </a:blipFill>
            </p:spPr>
            <p:txBody>
              <a:bodyPr/>
              <a:lstStyle/>
              <a:p>
                <a:r>
                  <a:rPr lang="en-US">
                    <a:noFill/>
                  </a:rPr>
                  <a:t> </a:t>
                </a:r>
              </a:p>
            </p:txBody>
          </p:sp>
        </mc:Fallback>
      </mc:AlternateContent>
      <p:sp>
        <p:nvSpPr>
          <p:cNvPr id="3" name="TextBox 2"/>
          <p:cNvSpPr txBox="1"/>
          <p:nvPr/>
        </p:nvSpPr>
        <p:spPr>
          <a:xfrm>
            <a:off x="76200" y="5562600"/>
            <a:ext cx="8686800" cy="1200329"/>
          </a:xfrm>
          <a:prstGeom prst="rect">
            <a:avLst/>
          </a:prstGeom>
          <a:noFill/>
        </p:spPr>
        <p:txBody>
          <a:bodyPr wrap="square" rtlCol="0">
            <a:spAutoFit/>
          </a:bodyPr>
          <a:lstStyle/>
          <a:p>
            <a:r>
              <a:rPr lang="en-US" dirty="0"/>
              <a:t>The equalizer filter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 </a:t>
            </a:r>
            <a:r>
              <a:rPr lang="en-US" dirty="0"/>
              <a:t>must be low-pass in nature to stop all frequency content above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dirty="0"/>
              <a:t>, and it should be the inverse of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t>within the signal bandwidth of </a:t>
            </a:r>
            <a:r>
              <a:rPr lang="en-US" i="1" dirty="0">
                <a:latin typeface="Times New Roman" panose="02020603050405020304" pitchFamily="18" charset="0"/>
                <a:cs typeface="Times New Roman" panose="02020603050405020304" pitchFamily="18" charset="0"/>
              </a:rPr>
              <a:t>B</a:t>
            </a:r>
            <a:r>
              <a:rPr lang="en-US" dirty="0"/>
              <a:t> Hz.</a:t>
            </a:r>
          </a:p>
        </p:txBody>
      </p:sp>
      <p:sp>
        <p:nvSpPr>
          <p:cNvPr id="4" name="Slide Number Placeholder 3"/>
          <p:cNvSpPr>
            <a:spLocks noGrp="1"/>
          </p:cNvSpPr>
          <p:nvPr>
            <p:ph type="sldNum" sz="quarter" idx="12"/>
          </p:nvPr>
        </p:nvSpPr>
        <p:spPr/>
        <p:txBody>
          <a:bodyPr/>
          <a:lstStyle/>
          <a:p>
            <a:pPr>
              <a:defRPr/>
            </a:pPr>
            <a:fld id="{CFAFE87E-9987-4B05-90A5-38F3B4A800BA}" type="slidenum">
              <a:rPr lang="en-US" smtClean="0"/>
              <a:pPr>
                <a:defRPr/>
              </a:pPr>
              <a:t>13</a:t>
            </a:fld>
            <a:endParaRPr lang="en-US"/>
          </a:p>
        </p:txBody>
      </p:sp>
      <p:pic>
        <p:nvPicPr>
          <p:cNvPr id="10" name="Picture 6" descr="La06F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40886"/>
            <a:ext cx="3581400" cy="14561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52600" y="1762711"/>
            <a:ext cx="482824"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Rectangle 6"/>
              <p:cNvSpPr/>
              <p:nvPr/>
            </p:nvSpPr>
            <p:spPr>
              <a:xfrm>
                <a:off x="7620000" y="3298563"/>
                <a:ext cx="1201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𝐸</m:t>
                      </m:r>
                      <m:r>
                        <a:rPr lang="en-US" sz="1800" i="1">
                          <a:latin typeface="Cambria Math" panose="02040503050406030204" pitchFamily="18" charset="0"/>
                        </a:rPr>
                        <m:t>(</m:t>
                      </m:r>
                      <m:r>
                        <a:rPr lang="en-US" sz="1800" i="1">
                          <a:latin typeface="Cambria Math" panose="02040503050406030204" pitchFamily="18" charset="0"/>
                        </a:rPr>
                        <m:t>𝑓</m:t>
                      </m:r>
                      <m:r>
                        <a:rPr lang="en-US" sz="1800" i="1">
                          <a:latin typeface="Cambria Math" panose="02040503050406030204" pitchFamily="18" charset="0"/>
                        </a:rPr>
                        <m:t>)</m:t>
                      </m:r>
                      <m:r>
                        <a:rPr lang="en-US" sz="1800" i="1">
                          <a:latin typeface="Cambria Math" panose="02040503050406030204" pitchFamily="18" charset="0"/>
                        </a:rPr>
                        <m:t>𝑃</m:t>
                      </m:r>
                      <m:r>
                        <a:rPr lang="en-US" sz="1800" i="1">
                          <a:latin typeface="Cambria Math" panose="02040503050406030204" pitchFamily="18" charset="0"/>
                        </a:rPr>
                        <m:t>(</m:t>
                      </m:r>
                      <m:r>
                        <a:rPr lang="en-US" sz="1800" i="1">
                          <a:latin typeface="Cambria Math" panose="02040503050406030204" pitchFamily="18" charset="0"/>
                        </a:rPr>
                        <m:t>𝑓</m:t>
                      </m:r>
                      <m:r>
                        <a:rPr lang="en-US" sz="1800" i="1">
                          <a:latin typeface="Cambria Math" panose="02040503050406030204" pitchFamily="18" charset="0"/>
                        </a:rPr>
                        <m:t>)</m:t>
                      </m:r>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7620000" y="3298563"/>
                <a:ext cx="1201867" cy="369332"/>
              </a:xfrm>
              <a:prstGeom prst="rect">
                <a:avLst/>
              </a:prstGeom>
              <a:blipFill>
                <a:blip r:embed="rId7"/>
                <a:stretch>
                  <a:fillRect b="-14754"/>
                </a:stretch>
              </a:blipFill>
            </p:spPr>
            <p:txBody>
              <a:bodyPr/>
              <a:lstStyle/>
              <a:p>
                <a:r>
                  <a:rPr lang="en-US">
                    <a:noFill/>
                  </a:rPr>
                  <a:t> </a:t>
                </a:r>
              </a:p>
            </p:txBody>
          </p:sp>
        </mc:Fallback>
      </mc:AlternateContent>
      <p:cxnSp>
        <p:nvCxnSpPr>
          <p:cNvPr id="12" name="Straight Arrow Connector 11"/>
          <p:cNvCxnSpPr/>
          <p:nvPr/>
        </p:nvCxnSpPr>
        <p:spPr>
          <a:xfrm flipH="1">
            <a:off x="7736282" y="3667895"/>
            <a:ext cx="381000" cy="437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21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Practical Signal Reconstruction-Example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 name="Picture 6" descr="La06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23725"/>
            <a:ext cx="4545222" cy="1848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a06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06779"/>
            <a:ext cx="4038600" cy="20936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14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17913" y="3048000"/>
                <a:ext cx="3109120"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𝑡</m:t>
                      </m:r>
                      <m:r>
                        <a:rPr lang="en-US" b="0" i="1" smtClean="0">
                          <a:latin typeface="Cambria Math"/>
                        </a:rPr>
                        <m:t>)=</m:t>
                      </m:r>
                      <m:r>
                        <m:rPr>
                          <m:sty m:val="p"/>
                        </m:rPr>
                        <a:rPr lang="el-GR" i="1" smtClean="0">
                          <a:latin typeface="Cambria Math"/>
                          <a:ea typeface="Cambria Math"/>
                        </a:rPr>
                        <m:t>Π</m:t>
                      </m:r>
                      <m:d>
                        <m:dPr>
                          <m:ctrlPr>
                            <a:rPr lang="el-GR" i="1" smtClean="0">
                              <a:latin typeface="Cambria Math" panose="02040503050406030204" pitchFamily="18" charset="0"/>
                              <a:ea typeface="Cambria Math"/>
                            </a:rPr>
                          </m:ctrlPr>
                        </m:dPr>
                        <m:e>
                          <m:f>
                            <m:fPr>
                              <m:ctrlPr>
                                <a:rPr lang="el-GR" i="1" smtClean="0">
                                  <a:latin typeface="Cambria Math" panose="02040503050406030204" pitchFamily="18" charset="0"/>
                                  <a:ea typeface="Cambria Math"/>
                                </a:rPr>
                              </m:ctrlPr>
                            </m:fPr>
                            <m:num>
                              <m:r>
                                <a:rPr lang="en-US" b="0" i="1" smtClean="0">
                                  <a:latin typeface="Cambria Math"/>
                                  <a:ea typeface="Cambria Math"/>
                                </a:rPr>
                                <m:t>𝑡</m:t>
                              </m:r>
                              <m:r>
                                <a:rPr lang="en-US" b="0" i="1" smtClean="0">
                                  <a:latin typeface="Cambria Math"/>
                                  <a:ea typeface="Cambria Math"/>
                                </a:rPr>
                                <m:t>−0.5</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num>
                            <m:den>
                              <m:sSub>
                                <m:sSubPr>
                                  <m:ctrlPr>
                                    <a:rPr lang="el-GR"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den>
                          </m:f>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17913" y="3048000"/>
                <a:ext cx="3109120" cy="92217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2745" y="4191000"/>
                <a:ext cx="40164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r>
                            <a:rPr lang="en-US" i="1">
                              <a:latin typeface="Cambria Math" panose="02040503050406030204" pitchFamily="18" charset="0"/>
                            </a:rPr>
                            <m:t>)</m:t>
                          </m:r>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52745" y="4191000"/>
                <a:ext cx="4016484" cy="89620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267200" y="3243919"/>
                <a:ext cx="4230389" cy="530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𝑓</m:t>
                      </m:r>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a:rPr>
                            <m:t>𝑝</m:t>
                          </m:r>
                        </m:sub>
                      </m:sSub>
                      <m:r>
                        <a:rPr lang="en-US" b="0" i="1" smtClean="0">
                          <a:latin typeface="Cambria Math"/>
                        </a:rPr>
                        <m:t>𝑠𝑖𝑛𝑐</m:t>
                      </m:r>
                      <m:d>
                        <m:dPr>
                          <m:ctrlPr>
                            <a:rPr lang="en-US" b="0" i="1" smtClean="0">
                              <a:latin typeface="Cambria Math" panose="02040503050406030204" pitchFamily="18" charset="0"/>
                            </a:rPr>
                          </m:ctrlPr>
                        </m:dPr>
                        <m:e>
                          <m:r>
                            <a:rPr lang="en-US" b="0" i="1" smtClean="0">
                              <a:latin typeface="Cambria Math"/>
                              <a:ea typeface="Cambria Math"/>
                            </a:rPr>
                            <m:t>𝜋</m:t>
                          </m:r>
                          <m:r>
                            <a:rPr lang="en-US" b="0" i="1" smtClean="0">
                              <a:latin typeface="Cambria Math"/>
                              <a:ea typeface="Cambria Math"/>
                            </a:rPr>
                            <m:t>𝑓</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e>
                      </m:d>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m:t>
                          </m:r>
                          <m:r>
                            <a:rPr lang="en-US" b="0" i="1" smtClean="0">
                              <a:latin typeface="Cambria Math"/>
                            </a:rPr>
                            <m:t>𝑗</m:t>
                          </m:r>
                          <m:r>
                            <a:rPr lang="en-US" b="0" i="1" smtClean="0">
                              <a:latin typeface="Cambria Math"/>
                              <a:ea typeface="Cambria Math"/>
                            </a:rPr>
                            <m:t>𝜋</m:t>
                          </m:r>
                          <m:r>
                            <a:rPr lang="en-US" b="0" i="1" smtClean="0">
                              <a:latin typeface="Cambria Math"/>
                              <a:ea typeface="Cambria Math"/>
                            </a:rPr>
                            <m:t>𝑓</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267200" y="3243919"/>
                <a:ext cx="4230389" cy="53033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7913" y="5334000"/>
                <a:ext cx="3741217" cy="926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d>
                        <m:dPr>
                          <m:ctrlPr>
                            <a:rPr lang="en-US" b="0" i="1" smtClean="0">
                              <a:latin typeface="Cambria Math" panose="02040503050406030204" pitchFamily="18" charset="0"/>
                            </a:rPr>
                          </m:ctrlPr>
                        </m:dPr>
                        <m:e>
                          <m:r>
                            <a:rPr lang="en-US" b="0" i="1" smtClean="0">
                              <a:latin typeface="Cambria Math"/>
                            </a:rPr>
                            <m:t>𝑓</m:t>
                          </m:r>
                        </m:e>
                      </m:d>
                      <m:r>
                        <a:rPr lang="en-US" i="1" smtClean="0">
                          <a:latin typeface="Cambria Math"/>
                        </a:rPr>
                        <m:t>=</m:t>
                      </m:r>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a:rPr>
                            <m:t>𝑠</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𝜋</m:t>
                          </m:r>
                          <m:r>
                            <a:rPr lang="en-US" b="0" i="1" smtClean="0">
                              <a:latin typeface="Cambria Math"/>
                              <a:ea typeface="Cambria Math"/>
                            </a:rPr>
                            <m:t>𝑓</m:t>
                          </m:r>
                        </m:num>
                        <m:den>
                          <m:r>
                            <a:rPr lang="en-US" b="0" i="1" smtClean="0">
                              <a:latin typeface="Cambria Math"/>
                            </a:rPr>
                            <m:t>𝑠𝑖𝑛</m:t>
                          </m:r>
                          <m:d>
                            <m:dPr>
                              <m:ctrlPr>
                                <a:rPr lang="en-US" b="0" i="1" smtClean="0">
                                  <a:latin typeface="Cambria Math" panose="02040503050406030204" pitchFamily="18" charset="0"/>
                                </a:rPr>
                              </m:ctrlPr>
                            </m:dPr>
                            <m:e>
                              <m:r>
                                <a:rPr lang="en-US" b="0" i="1" smtClean="0">
                                  <a:latin typeface="Cambria Math"/>
                                  <a:ea typeface="Cambria Math"/>
                                </a:rPr>
                                <m:t>𝜋</m:t>
                              </m:r>
                              <m:r>
                                <a:rPr lang="en-US" b="0" i="1" smtClean="0">
                                  <a:latin typeface="Cambria Math"/>
                                  <a:ea typeface="Cambria Math"/>
                                </a:rPr>
                                <m:t>𝑓</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e>
                          </m:d>
                        </m:den>
                      </m:f>
                      <m:r>
                        <a:rPr lang="en-US" b="0" i="1" smtClean="0">
                          <a:latin typeface="Cambria Math"/>
                          <a:ea typeface="Cambria Math"/>
                        </a:rPr>
                        <m:t>≈</m:t>
                      </m:r>
                      <m:f>
                        <m:fPr>
                          <m:ctrlPr>
                            <a:rPr lang="en-US" b="0" i="1" smtClean="0">
                              <a:latin typeface="Cambria Math" panose="02040503050406030204" pitchFamily="18" charset="0"/>
                              <a:ea typeface="Cambria Math"/>
                            </a:rPr>
                          </m:ctrlPr>
                        </m:fPr>
                        <m:num>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𝑠</m:t>
                              </m:r>
                            </m:sub>
                          </m:sSub>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𝑝</m:t>
                              </m:r>
                            </m:sub>
                          </m:sSub>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17913" y="5334000"/>
                <a:ext cx="3741217" cy="926536"/>
              </a:xfrm>
              <a:prstGeom prst="rect">
                <a:avLst/>
              </a:prstGeom>
              <a:blipFill rotWithShape="1">
                <a:blip r:embed="rId7"/>
                <a:stretch>
                  <a:fillRect/>
                </a:stretch>
              </a:blipFill>
            </p:spPr>
            <p:txBody>
              <a:bodyPr/>
              <a:lstStyle/>
              <a:p>
                <a:r>
                  <a:rPr lang="en-US">
                    <a:noFill/>
                  </a:rPr>
                  <a:t> </a:t>
                </a:r>
              </a:p>
            </p:txBody>
          </p:sp>
        </mc:Fallback>
      </mc:AlternateContent>
      <p:sp>
        <p:nvSpPr>
          <p:cNvPr id="5" name="TextBox 4"/>
          <p:cNvSpPr txBox="1"/>
          <p:nvPr/>
        </p:nvSpPr>
        <p:spPr>
          <a:xfrm>
            <a:off x="4953000" y="5520267"/>
            <a:ext cx="3207160" cy="461665"/>
          </a:xfrm>
          <a:prstGeom prst="rect">
            <a:avLst/>
          </a:prstGeom>
          <a:noFill/>
        </p:spPr>
        <p:txBody>
          <a:bodyPr wrap="none" rtlCol="0">
            <a:spAutoFit/>
          </a:bodyPr>
          <a:lstStyle/>
          <a:p>
            <a:r>
              <a:rPr lang="en-US" dirty="0"/>
              <a:t>When </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p</a:t>
            </a:r>
            <a:r>
              <a:rPr lang="en-US" dirty="0"/>
              <a:t> is very small</a:t>
            </a:r>
          </a:p>
        </p:txBody>
      </p:sp>
      <p:sp>
        <p:nvSpPr>
          <p:cNvPr id="7" name="TextBox 6"/>
          <p:cNvSpPr txBox="1"/>
          <p:nvPr/>
        </p:nvSpPr>
        <p:spPr>
          <a:xfrm>
            <a:off x="2172473" y="1984312"/>
            <a:ext cx="482824"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TextBox 12"/>
              <p:cNvSpPr txBox="1"/>
              <p:nvPr/>
            </p:nvSpPr>
            <p:spPr>
              <a:xfrm>
                <a:off x="5562600" y="4377034"/>
                <a:ext cx="22093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𝑃</m:t>
                      </m:r>
                      <m:d>
                        <m:dPr>
                          <m:ctrlPr>
                            <a:rPr lang="en-US" i="1">
                              <a:latin typeface="Cambria Math" panose="02040503050406030204" pitchFamily="18" charset="0"/>
                            </a:rPr>
                          </m:ctrlPr>
                        </m:dPr>
                        <m:e>
                          <m:r>
                            <a:rPr lang="en-US" i="1">
                              <a:latin typeface="Cambria Math"/>
                            </a:rPr>
                            <m:t>𝑓</m:t>
                          </m:r>
                        </m:e>
                      </m:d>
                      <m:r>
                        <a:rPr lang="en-US" b="0" i="1" smtClean="0">
                          <a:latin typeface="Cambria Math" panose="02040503050406030204" pitchFamily="18" charset="0"/>
                        </a:rPr>
                        <m:t>𝐸</m:t>
                      </m:r>
                      <m:r>
                        <a:rPr lang="en-US" i="1">
                          <a:latin typeface="Cambria Math"/>
                        </a:rPr>
                        <m:t>(</m:t>
                      </m:r>
                      <m:r>
                        <a:rPr lang="en-US" i="1">
                          <a:latin typeface="Cambria Math"/>
                        </a:rPr>
                        <m:t>𝑓</m:t>
                      </m:r>
                      <m:r>
                        <a:rPr lang="en-US" i="1">
                          <a:latin typeface="Cambria Math"/>
                        </a:rPr>
                        <m:t>)=</m:t>
                      </m:r>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panose="02040503050406030204" pitchFamily="18" charset="0"/>
                            </a:rPr>
                            <m:t>𝑠</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562600" y="4377034"/>
                <a:ext cx="2209387" cy="461665"/>
              </a:xfrm>
              <a:prstGeom prst="rect">
                <a:avLst/>
              </a:prstGeom>
              <a:blipFill>
                <a:blip r:embed="rId8"/>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53190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Practical Sampling Analysis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17804" y="1048926"/>
            <a:ext cx="9126196" cy="430887"/>
          </a:xfrm>
          <a:prstGeom prst="rect">
            <a:avLst/>
          </a:prstGeom>
          <a:noFill/>
        </p:spPr>
        <p:txBody>
          <a:bodyPr wrap="square" rtlCol="0">
            <a:spAutoFit/>
          </a:bodyPr>
          <a:lstStyle/>
          <a:p>
            <a:r>
              <a:rPr lang="en-US" sz="2200" dirty="0"/>
              <a:t>Read details in textbook section (6.1.4 in 3</a:t>
            </a:r>
            <a:r>
              <a:rPr lang="en-US" sz="2200" baseline="30000" dirty="0"/>
              <a:t>rd</a:t>
            </a:r>
            <a:r>
              <a:rPr lang="en-US" sz="2200" dirty="0"/>
              <a:t> edition) (5.1.5 in 4</a:t>
            </a:r>
            <a:r>
              <a:rPr lang="en-US" sz="2200" baseline="30000" dirty="0"/>
              <a:t>th</a:t>
            </a:r>
            <a:r>
              <a:rPr lang="en-US" sz="2200" dirty="0"/>
              <a:t> edition)</a:t>
            </a:r>
          </a:p>
        </p:txBody>
      </p:sp>
      <p:pic>
        <p:nvPicPr>
          <p:cNvPr id="6" name="Picture 7" descr="La06F1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199"/>
            <a:ext cx="3124200" cy="333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a06F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84" y="4936375"/>
            <a:ext cx="548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686800" y="6534150"/>
            <a:ext cx="457200" cy="323850"/>
          </a:xfrm>
        </p:spPr>
        <p:txBody>
          <a:bodyPr/>
          <a:lstStyle/>
          <a:p>
            <a:pPr>
              <a:defRPr/>
            </a:pPr>
            <a:fld id="{CFAFE87E-9987-4B05-90A5-38F3B4A800BA}" type="slidenum">
              <a:rPr lang="en-US" smtClean="0"/>
              <a:pPr>
                <a:defRPr/>
              </a:pPr>
              <a:t>15</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89681" y="1600200"/>
                <a:ext cx="3197862"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𝑛</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𝑡</m:t>
                              </m:r>
                            </m:sup>
                          </m:sSup>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89681" y="1600200"/>
                <a:ext cx="3197862" cy="100700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83" y="2895600"/>
                <a:ext cx="2416687" cy="402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7583" y="2895600"/>
                <a:ext cx="2416687" cy="402995"/>
              </a:xfrm>
              <a:prstGeom prst="rect">
                <a:avLst/>
              </a:prstGeom>
              <a:blipFill>
                <a:blip r:embed="rId5"/>
                <a:stretch>
                  <a:fillRect l="-2267" t="-13636" r="-3778"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98587" y="2905067"/>
                <a:ext cx="27625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898587" y="2905067"/>
                <a:ext cx="2762551" cy="369332"/>
              </a:xfrm>
              <a:prstGeom prst="rect">
                <a:avLst/>
              </a:prstGeom>
              <a:blipFill>
                <a:blip r:embed="rId6"/>
                <a:stretch>
                  <a:fillRect l="-1982" t="-15000" r="-1982"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643" y="3440817"/>
                <a:ext cx="391209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7643" y="3440817"/>
                <a:ext cx="3912097" cy="89620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643" y="4324925"/>
                <a:ext cx="4615110"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𝑛</m:t>
                              </m:r>
                            </m:sub>
                          </m:s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7643" y="4324925"/>
                <a:ext cx="4615110" cy="100700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3962" y="5447029"/>
                <a:ext cx="3526158"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𝑚</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3962" y="5447029"/>
                <a:ext cx="3526158" cy="89620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820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Sampling Theorem and Pulse Modulation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8991600" cy="1200329"/>
          </a:xfrm>
          <a:prstGeom prst="rect">
            <a:avLst/>
          </a:prstGeom>
          <a:noFill/>
        </p:spPr>
        <p:txBody>
          <a:bodyPr wrap="square" rtlCol="0">
            <a:spAutoFit/>
          </a:bodyPr>
          <a:lstStyle/>
          <a:p>
            <a:r>
              <a:rPr lang="en-US" dirty="0"/>
              <a:t>The continuous signal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t>is sampled, and sample values are used to modify certain parameters (amplitude, width, position) of a periodic pulse train.</a:t>
            </a:r>
          </a:p>
        </p:txBody>
      </p:sp>
      <p:sp>
        <p:nvSpPr>
          <p:cNvPr id="9" name="TextBox 8"/>
          <p:cNvSpPr txBox="1"/>
          <p:nvPr/>
        </p:nvSpPr>
        <p:spPr>
          <a:xfrm>
            <a:off x="152400" y="2838271"/>
            <a:ext cx="8991600" cy="3231654"/>
          </a:xfrm>
          <a:prstGeom prst="rect">
            <a:avLst/>
          </a:prstGeom>
          <a:noFill/>
        </p:spPr>
        <p:txBody>
          <a:bodyPr wrap="square" rtlCol="0">
            <a:spAutoFit/>
          </a:bodyPr>
          <a:lstStyle/>
          <a:p>
            <a:r>
              <a:rPr lang="en-US" b="1" dirty="0">
                <a:solidFill>
                  <a:srgbClr val="0000FF"/>
                </a:solidFill>
              </a:rPr>
              <a:t>Techniques for communication using pulse modulation</a:t>
            </a:r>
            <a:r>
              <a:rPr lang="en-US" dirty="0"/>
              <a:t>:</a:t>
            </a:r>
          </a:p>
          <a:p>
            <a:pPr>
              <a:lnSpc>
                <a:spcPct val="150000"/>
              </a:lnSpc>
            </a:pPr>
            <a:r>
              <a:rPr lang="en-US" dirty="0"/>
              <a:t>1- Pulse Amplitude Modulation (PAM)</a:t>
            </a:r>
          </a:p>
          <a:p>
            <a:pPr>
              <a:lnSpc>
                <a:spcPct val="150000"/>
              </a:lnSpc>
            </a:pPr>
            <a:r>
              <a:rPr lang="en-US" dirty="0"/>
              <a:t>2- Pulse Width Modulation (PWM)</a:t>
            </a:r>
          </a:p>
          <a:p>
            <a:pPr>
              <a:lnSpc>
                <a:spcPct val="150000"/>
              </a:lnSpc>
            </a:pPr>
            <a:r>
              <a:rPr lang="en-US" dirty="0"/>
              <a:t>3- Pulse Position Modulation (PPM)</a:t>
            </a:r>
          </a:p>
          <a:p>
            <a:pPr>
              <a:lnSpc>
                <a:spcPct val="150000"/>
              </a:lnSpc>
            </a:pPr>
            <a:r>
              <a:rPr lang="en-US" dirty="0"/>
              <a:t>4- Pulse Code Modulation (PCM)</a:t>
            </a:r>
          </a:p>
          <a:p>
            <a:pPr>
              <a:lnSpc>
                <a:spcPct val="150000"/>
              </a:lnSpc>
            </a:pPr>
            <a:r>
              <a:rPr lang="en-US" dirty="0"/>
              <a:t>5- Time Division Multiplexing (TDM)</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16</a:t>
            </a:fld>
            <a:endParaRPr lang="en-US"/>
          </a:p>
        </p:txBody>
      </p:sp>
    </p:spTree>
    <p:extLst>
      <p:ext uri="{BB962C8B-B14F-4D97-AF65-F5344CB8AC3E}">
        <p14:creationId xmlns:p14="http://schemas.microsoft.com/office/powerpoint/2010/main" val="116758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Pulse Modulation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6" descr="La06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4990759" cy="487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19800" y="2433935"/>
            <a:ext cx="990600" cy="461665"/>
          </a:xfrm>
          <a:prstGeom prst="rect">
            <a:avLst/>
          </a:prstGeom>
          <a:noFill/>
        </p:spPr>
        <p:txBody>
          <a:bodyPr wrap="square" rtlCol="0">
            <a:spAutoFit/>
          </a:bodyPr>
          <a:lstStyle/>
          <a:p>
            <a:r>
              <a:rPr lang="en-US" dirty="0"/>
              <a:t>TDM</a:t>
            </a:r>
          </a:p>
        </p:txBody>
      </p:sp>
      <p:pic>
        <p:nvPicPr>
          <p:cNvPr id="12" name="Picture 6" descr="La06F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372" y="1077817"/>
            <a:ext cx="415455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14400" y="4491335"/>
            <a:ext cx="990600" cy="461665"/>
          </a:xfrm>
          <a:prstGeom prst="rect">
            <a:avLst/>
          </a:prstGeom>
          <a:solidFill>
            <a:schemeClr val="bg1"/>
          </a:solidFill>
        </p:spPr>
        <p:txBody>
          <a:bodyPr wrap="square" rtlCol="0">
            <a:spAutoFit/>
          </a:bodyPr>
          <a:lstStyle/>
          <a:p>
            <a:r>
              <a:rPr lang="en-US" dirty="0"/>
              <a:t>PWM</a:t>
            </a:r>
          </a:p>
        </p:txBody>
      </p:sp>
      <p:sp>
        <p:nvSpPr>
          <p:cNvPr id="14" name="TextBox 13"/>
          <p:cNvSpPr txBox="1"/>
          <p:nvPr/>
        </p:nvSpPr>
        <p:spPr>
          <a:xfrm>
            <a:off x="941942" y="3119735"/>
            <a:ext cx="990600" cy="461665"/>
          </a:xfrm>
          <a:prstGeom prst="rect">
            <a:avLst/>
          </a:prstGeom>
          <a:solidFill>
            <a:schemeClr val="bg1"/>
          </a:solidFill>
        </p:spPr>
        <p:txBody>
          <a:bodyPr wrap="square" rtlCol="0">
            <a:spAutoFit/>
          </a:bodyPr>
          <a:lstStyle/>
          <a:p>
            <a:r>
              <a:rPr lang="en-US" dirty="0"/>
              <a:t>PAM</a:t>
            </a:r>
          </a:p>
        </p:txBody>
      </p:sp>
      <p:sp>
        <p:nvSpPr>
          <p:cNvPr id="11" name="TextBox 10"/>
          <p:cNvSpPr txBox="1"/>
          <p:nvPr/>
        </p:nvSpPr>
        <p:spPr>
          <a:xfrm>
            <a:off x="990600" y="5791200"/>
            <a:ext cx="990600" cy="461665"/>
          </a:xfrm>
          <a:prstGeom prst="rect">
            <a:avLst/>
          </a:prstGeom>
          <a:solidFill>
            <a:schemeClr val="bg1"/>
          </a:solidFill>
        </p:spPr>
        <p:txBody>
          <a:bodyPr wrap="square" rtlCol="0">
            <a:spAutoFit/>
          </a:bodyPr>
          <a:lstStyle/>
          <a:p>
            <a:r>
              <a:rPr lang="en-US" dirty="0"/>
              <a:t>PPM</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17</a:t>
            </a:fld>
            <a:endParaRPr lang="en-US"/>
          </a:p>
        </p:txBody>
      </p:sp>
    </p:spTree>
    <p:extLst>
      <p:ext uri="{BB962C8B-B14F-4D97-AF65-F5344CB8AC3E}">
        <p14:creationId xmlns:p14="http://schemas.microsoft.com/office/powerpoint/2010/main" val="146951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017314A-E3F3-4D1C-AB20-A61B451E6369}" type="slidenum">
              <a:rPr lang="en-US" smtClean="0"/>
              <a:pPr>
                <a:defRPr/>
              </a:pPr>
              <a:t>18</a:t>
            </a:fld>
            <a:endParaRPr lang="en-US"/>
          </a:p>
        </p:txBody>
      </p:sp>
      <p:sp>
        <p:nvSpPr>
          <p:cNvPr id="4" name="Rectangle 2"/>
          <p:cNvSpPr txBox="1">
            <a:spLocks noChangeArrowheads="1"/>
          </p:cNvSpPr>
          <p:nvPr/>
        </p:nvSpPr>
        <p:spPr>
          <a:xfrm>
            <a:off x="228600" y="152400"/>
            <a:ext cx="8686800" cy="7159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kern="0" dirty="0">
                <a:solidFill>
                  <a:srgbClr val="0000FF"/>
                </a:solidFill>
              </a:rPr>
              <a:t>Type of Modulation</a:t>
            </a:r>
            <a:endParaRPr lang="en-US" sz="3600" kern="0" dirty="0">
              <a:solidFill>
                <a:schemeClr val="accent2"/>
              </a:solidFill>
            </a:endParaRPr>
          </a:p>
        </p:txBody>
      </p:sp>
      <p:sp>
        <p:nvSpPr>
          <p:cNvPr id="5"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 name="Group 33"/>
          <p:cNvGrpSpPr/>
          <p:nvPr/>
        </p:nvGrpSpPr>
        <p:grpSpPr>
          <a:xfrm>
            <a:off x="457200" y="1345056"/>
            <a:ext cx="8381072" cy="5087042"/>
            <a:chOff x="457200" y="1345056"/>
            <a:chExt cx="8381072" cy="5087042"/>
          </a:xfrm>
        </p:grpSpPr>
        <p:pic>
          <p:nvPicPr>
            <p:cNvPr id="3" name="Picture 2"/>
            <p:cNvPicPr>
              <a:picLocks noChangeAspect="1"/>
            </p:cNvPicPr>
            <p:nvPr/>
          </p:nvPicPr>
          <p:blipFill>
            <a:blip r:embed="rId2"/>
            <a:stretch>
              <a:fillRect/>
            </a:stretch>
          </p:blipFill>
          <p:spPr>
            <a:xfrm>
              <a:off x="1643743" y="1345056"/>
              <a:ext cx="7194529" cy="4254973"/>
            </a:xfrm>
            <a:prstGeom prst="rect">
              <a:avLst/>
            </a:prstGeom>
          </p:spPr>
        </p:pic>
        <p:cxnSp>
          <p:nvCxnSpPr>
            <p:cNvPr id="13" name="Elbow Connector 12"/>
            <p:cNvCxnSpPr/>
            <p:nvPr/>
          </p:nvCxnSpPr>
          <p:spPr>
            <a:xfrm rot="5400000">
              <a:off x="-76200" y="4267200"/>
              <a:ext cx="2514603" cy="1447801"/>
            </a:xfrm>
            <a:prstGeom prst="bentConnector3">
              <a:avLst>
                <a:gd name="adj1" fmla="val 779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4222298"/>
              <a:ext cx="762000" cy="369332"/>
            </a:xfrm>
            <a:prstGeom prst="rect">
              <a:avLst/>
            </a:prstGeom>
            <a:solidFill>
              <a:srgbClr val="FBFDA1"/>
            </a:solidFill>
            <a:ln w="19050">
              <a:solidFill>
                <a:schemeClr val="tx1"/>
              </a:solidFill>
            </a:ln>
          </p:spPr>
          <p:txBody>
            <a:bodyPr wrap="square" rtlCol="0">
              <a:spAutoFit/>
            </a:bodyPr>
            <a:lstStyle/>
            <a:p>
              <a:r>
                <a:rPr lang="en-US" sz="1800" dirty="0"/>
                <a:t>DSB</a:t>
              </a:r>
            </a:p>
          </p:txBody>
        </p:sp>
        <p:sp>
          <p:nvSpPr>
            <p:cNvPr id="20" name="TextBox 19"/>
            <p:cNvSpPr txBox="1"/>
            <p:nvPr/>
          </p:nvSpPr>
          <p:spPr>
            <a:xfrm>
              <a:off x="762000" y="4691166"/>
              <a:ext cx="1066800" cy="369332"/>
            </a:xfrm>
            <a:prstGeom prst="rect">
              <a:avLst/>
            </a:prstGeom>
            <a:solidFill>
              <a:srgbClr val="FBFDA1"/>
            </a:solidFill>
            <a:ln w="19050">
              <a:solidFill>
                <a:schemeClr val="tx1"/>
              </a:solidFill>
            </a:ln>
          </p:spPr>
          <p:txBody>
            <a:bodyPr wrap="square" rtlCol="0">
              <a:spAutoFit/>
            </a:bodyPr>
            <a:lstStyle/>
            <a:p>
              <a:r>
                <a:rPr lang="en-US" sz="1800" dirty="0"/>
                <a:t>DSB-SC</a:t>
              </a:r>
            </a:p>
          </p:txBody>
        </p:sp>
        <p:sp>
          <p:nvSpPr>
            <p:cNvPr id="21" name="TextBox 20"/>
            <p:cNvSpPr txBox="1"/>
            <p:nvPr/>
          </p:nvSpPr>
          <p:spPr>
            <a:xfrm>
              <a:off x="762000" y="5148366"/>
              <a:ext cx="762000" cy="369332"/>
            </a:xfrm>
            <a:prstGeom prst="rect">
              <a:avLst/>
            </a:prstGeom>
            <a:solidFill>
              <a:srgbClr val="FFFF99"/>
            </a:solidFill>
            <a:ln w="19050">
              <a:solidFill>
                <a:schemeClr val="tx1"/>
              </a:solidFill>
            </a:ln>
          </p:spPr>
          <p:txBody>
            <a:bodyPr wrap="square" rtlCol="0">
              <a:spAutoFit/>
            </a:bodyPr>
            <a:lstStyle/>
            <a:p>
              <a:r>
                <a:rPr lang="en-US" sz="1800" dirty="0"/>
                <a:t>SSB</a:t>
              </a:r>
            </a:p>
          </p:txBody>
        </p:sp>
        <p:sp>
          <p:nvSpPr>
            <p:cNvPr id="22" name="TextBox 21"/>
            <p:cNvSpPr txBox="1"/>
            <p:nvPr/>
          </p:nvSpPr>
          <p:spPr>
            <a:xfrm>
              <a:off x="762000" y="5605566"/>
              <a:ext cx="762000" cy="369332"/>
            </a:xfrm>
            <a:prstGeom prst="rect">
              <a:avLst/>
            </a:prstGeom>
            <a:solidFill>
              <a:srgbClr val="FBFDA1"/>
            </a:solidFill>
            <a:ln w="19050">
              <a:solidFill>
                <a:schemeClr val="tx1"/>
              </a:solidFill>
            </a:ln>
          </p:spPr>
          <p:txBody>
            <a:bodyPr wrap="square" rtlCol="0">
              <a:spAutoFit/>
            </a:bodyPr>
            <a:lstStyle/>
            <a:p>
              <a:r>
                <a:rPr lang="en-US" sz="1800" dirty="0"/>
                <a:t>QAM</a:t>
              </a:r>
            </a:p>
          </p:txBody>
        </p:sp>
        <p:sp>
          <p:nvSpPr>
            <p:cNvPr id="23" name="TextBox 22"/>
            <p:cNvSpPr txBox="1"/>
            <p:nvPr/>
          </p:nvSpPr>
          <p:spPr>
            <a:xfrm>
              <a:off x="762000" y="6062766"/>
              <a:ext cx="762000" cy="369332"/>
            </a:xfrm>
            <a:prstGeom prst="rect">
              <a:avLst/>
            </a:prstGeom>
            <a:solidFill>
              <a:srgbClr val="FBFDA1"/>
            </a:solidFill>
            <a:ln w="19050">
              <a:solidFill>
                <a:schemeClr val="tx1"/>
              </a:solidFill>
            </a:ln>
          </p:spPr>
          <p:txBody>
            <a:bodyPr wrap="square" rtlCol="0">
              <a:spAutoFit/>
            </a:bodyPr>
            <a:lstStyle/>
            <a:p>
              <a:r>
                <a:rPr lang="en-US" sz="1800" dirty="0"/>
                <a:t>VSB</a:t>
              </a:r>
            </a:p>
          </p:txBody>
        </p:sp>
        <p:cxnSp>
          <p:nvCxnSpPr>
            <p:cNvPr id="29" name="Straight Arrow Connector 28"/>
            <p:cNvCxnSpPr/>
            <p:nvPr/>
          </p:nvCxnSpPr>
          <p:spPr>
            <a:xfrm>
              <a:off x="457200" y="4407871"/>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7200" y="4887688"/>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7200" y="5342164"/>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7200" y="5795282"/>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7200" y="6248400"/>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38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a06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863903"/>
            <a:ext cx="7745750" cy="136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Pulse Code Modulation (PCM)</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8991600" cy="830997"/>
          </a:xfrm>
          <a:prstGeom prst="rect">
            <a:avLst/>
          </a:prstGeom>
          <a:noFill/>
        </p:spPr>
        <p:txBody>
          <a:bodyPr wrap="square" rtlCol="0">
            <a:spAutoFit/>
          </a:bodyPr>
          <a:lstStyle/>
          <a:p>
            <a:r>
              <a:rPr lang="en-US" dirty="0"/>
              <a:t>PCM is widely used as a tool to convert analog signal to digital signal.</a:t>
            </a:r>
          </a:p>
        </p:txBody>
      </p:sp>
      <p:sp>
        <p:nvSpPr>
          <p:cNvPr id="9" name="TextBox 8"/>
          <p:cNvSpPr txBox="1"/>
          <p:nvPr/>
        </p:nvSpPr>
        <p:spPr>
          <a:xfrm>
            <a:off x="6248400" y="3043413"/>
            <a:ext cx="2819400" cy="1569660"/>
          </a:xfrm>
          <a:prstGeom prst="rect">
            <a:avLst/>
          </a:prstGeom>
          <a:noFill/>
        </p:spPr>
        <p:txBody>
          <a:bodyPr wrap="square" rtlCol="0">
            <a:spAutoFit/>
          </a:bodyPr>
          <a:lstStyle/>
          <a:p>
            <a:r>
              <a:rPr lang="en-US" dirty="0"/>
              <a:t>The signal range </a:t>
            </a:r>
          </a:p>
          <a:p>
            <a:r>
              <a:rPr lang="en-US" dirty="0"/>
              <a:t>[-</a:t>
            </a:r>
            <a:r>
              <a:rPr lang="en-US" i="1" dirty="0" err="1">
                <a:latin typeface="Times New Roman" panose="02020603050405020304" pitchFamily="18" charset="0"/>
                <a:cs typeface="Times New Roman" panose="02020603050405020304" pitchFamily="18" charset="0"/>
              </a:rPr>
              <a:t>m</a:t>
            </a:r>
            <a:r>
              <a:rPr lang="en-US" i="1" baseline="-25000" dirty="0" err="1">
                <a:latin typeface="Times New Roman" panose="02020603050405020304" pitchFamily="18" charset="0"/>
                <a:cs typeface="Times New Roman" panose="02020603050405020304" pitchFamily="18" charset="0"/>
              </a:rPr>
              <a:t>p</a:t>
            </a:r>
            <a:r>
              <a:rPr lang="en-US" dirty="0"/>
              <a:t> , </a:t>
            </a:r>
            <a:r>
              <a:rPr lang="en-US" i="1" dirty="0" err="1">
                <a:latin typeface="Times New Roman" panose="02020603050405020304" pitchFamily="18" charset="0"/>
                <a:cs typeface="Times New Roman" panose="02020603050405020304" pitchFamily="18" charset="0"/>
              </a:rPr>
              <a:t>m</a:t>
            </a:r>
            <a:r>
              <a:rPr lang="en-US" i="1" baseline="-25000" dirty="0" err="1">
                <a:latin typeface="Times New Roman" panose="02020603050405020304" pitchFamily="18" charset="0"/>
                <a:cs typeface="Times New Roman" panose="02020603050405020304" pitchFamily="18" charset="0"/>
              </a:rPr>
              <a:t>p</a:t>
            </a:r>
            <a:r>
              <a:rPr lang="en-US" dirty="0"/>
              <a:t>] is divided into </a:t>
            </a:r>
            <a:r>
              <a:rPr lang="en-US" i="1" dirty="0">
                <a:latin typeface="Times New Roman" panose="02020603050405020304" pitchFamily="18" charset="0"/>
                <a:cs typeface="Times New Roman" panose="02020603050405020304" pitchFamily="18" charset="0"/>
              </a:rPr>
              <a:t>L</a:t>
            </a:r>
            <a:r>
              <a:rPr lang="en-US" dirty="0"/>
              <a:t> subintervals (</a:t>
            </a:r>
            <a:r>
              <a:rPr lang="el-GR" dirty="0"/>
              <a:t>Δ</a:t>
            </a:r>
            <a:r>
              <a:rPr lang="en-US" i="1" dirty="0">
                <a:latin typeface="Times New Roman" panose="02020603050405020304" pitchFamily="18" charset="0"/>
                <a:cs typeface="Times New Roman" panose="02020603050405020304" pitchFamily="18" charset="0"/>
              </a:rPr>
              <a:t>v</a:t>
            </a:r>
            <a:r>
              <a:rPr lang="en-US" dirty="0"/>
              <a:t> = 2</a:t>
            </a:r>
            <a:r>
              <a:rPr lang="en-US" i="1" dirty="0">
                <a:latin typeface="Times New Roman" panose="02020603050405020304" pitchFamily="18" charset="0"/>
                <a:cs typeface="Times New Roman" panose="02020603050405020304" pitchFamily="18" charset="0"/>
              </a:rPr>
              <a:t>m</a:t>
            </a:r>
            <a:r>
              <a:rPr lang="en-US" i="1" baseline="-25000" dirty="0">
                <a:latin typeface="Times New Roman" panose="02020603050405020304" pitchFamily="18" charset="0"/>
                <a:cs typeface="Times New Roman" panose="02020603050405020304" pitchFamily="18" charset="0"/>
              </a:rPr>
              <a:t>p</a:t>
            </a:r>
            <a:r>
              <a:rPr lang="en-US" dirty="0"/>
              <a:t>/</a:t>
            </a:r>
            <a:r>
              <a:rPr lang="en-US" i="1" dirty="0">
                <a:latin typeface="Times New Roman" panose="02020603050405020304" pitchFamily="18" charset="0"/>
                <a:cs typeface="Times New Roman" panose="02020603050405020304" pitchFamily="18" charset="0"/>
              </a:rPr>
              <a:t>L</a:t>
            </a:r>
            <a:r>
              <a:rPr lang="en-US" dirty="0"/>
              <a:t>).</a:t>
            </a:r>
          </a:p>
        </p:txBody>
      </p:sp>
      <p:sp>
        <p:nvSpPr>
          <p:cNvPr id="10" name="TextBox 9"/>
          <p:cNvSpPr txBox="1"/>
          <p:nvPr/>
        </p:nvSpPr>
        <p:spPr>
          <a:xfrm>
            <a:off x="6248400" y="4682857"/>
            <a:ext cx="2819400" cy="120032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L</a:t>
            </a:r>
            <a:r>
              <a:rPr lang="en-US" dirty="0"/>
              <a:t> levels require </a:t>
            </a:r>
            <a:r>
              <a:rPr lang="en-US" i="1" dirty="0">
                <a:latin typeface="Times New Roman" panose="02020603050405020304" pitchFamily="18" charset="0"/>
                <a:cs typeface="Times New Roman" panose="02020603050405020304" pitchFamily="18" charset="0"/>
              </a:rPr>
              <a:t>n</a:t>
            </a:r>
            <a:r>
              <a:rPr lang="en-US" dirty="0"/>
              <a:t> binary digits (bits) where </a:t>
            </a:r>
            <a:r>
              <a:rPr lang="en-US" i="1" dirty="0">
                <a:latin typeface="Times New Roman" panose="02020603050405020304" pitchFamily="18" charset="0"/>
                <a:cs typeface="Times New Roman" panose="02020603050405020304" pitchFamily="18" charset="0"/>
              </a:rPr>
              <a:t>L</a:t>
            </a:r>
            <a:r>
              <a:rPr lang="en-US" dirty="0"/>
              <a:t> = 2</a:t>
            </a:r>
            <a:r>
              <a:rPr lang="en-US" i="1" baseline="30000" dirty="0">
                <a:latin typeface="Times New Roman" panose="02020603050405020304" pitchFamily="18" charset="0"/>
                <a:cs typeface="Times New Roman" panose="02020603050405020304" pitchFamily="18" charset="0"/>
              </a:rPr>
              <a:t>n</a:t>
            </a:r>
            <a:r>
              <a:rPr lang="en-US" dirty="0"/>
              <a:t>.</a:t>
            </a:r>
          </a:p>
        </p:txBody>
      </p:sp>
      <p:sp>
        <p:nvSpPr>
          <p:cNvPr id="2" name="Slide Number Placeholder 1"/>
          <p:cNvSpPr>
            <a:spLocks noGrp="1"/>
          </p:cNvSpPr>
          <p:nvPr>
            <p:ph type="sldNum" sz="quarter" idx="12"/>
          </p:nvPr>
        </p:nvSpPr>
        <p:spPr>
          <a:xfrm>
            <a:off x="8763000" y="6534150"/>
            <a:ext cx="381000" cy="323850"/>
          </a:xfrm>
        </p:spPr>
        <p:txBody>
          <a:bodyPr/>
          <a:lstStyle/>
          <a:p>
            <a:pPr>
              <a:defRPr/>
            </a:pPr>
            <a:fld id="{CFAFE87E-9987-4B05-90A5-38F3B4A800BA}" type="slidenum">
              <a:rPr lang="en-US" smtClean="0"/>
              <a:pPr>
                <a:defRPr/>
              </a:pPr>
              <a:t>19</a:t>
            </a:fld>
            <a:endParaRPr lang="en-US" dirty="0"/>
          </a:p>
        </p:txBody>
      </p:sp>
      <p:sp>
        <p:nvSpPr>
          <p:cNvPr id="11" name="TextBox 10"/>
          <p:cNvSpPr txBox="1"/>
          <p:nvPr/>
        </p:nvSpPr>
        <p:spPr>
          <a:xfrm>
            <a:off x="6248400" y="5939439"/>
            <a:ext cx="2819400" cy="830997"/>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Quantization Error </a:t>
            </a:r>
          </a:p>
          <a:p>
            <a:r>
              <a:rPr lang="en-US" dirty="0" err="1">
                <a:latin typeface="Times New Roman" panose="02020603050405020304" pitchFamily="18" charset="0"/>
                <a:cs typeface="Times New Roman" panose="02020603050405020304" pitchFamily="18" charset="0"/>
              </a:rPr>
              <a:t>q</a:t>
            </a:r>
            <a:r>
              <a:rPr lang="en-US" baseline="-250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l-GR" dirty="0"/>
              <a:t>Δ</a:t>
            </a:r>
            <a:r>
              <a:rPr lang="en-US" i="1" dirty="0">
                <a:latin typeface="Times New Roman" panose="02020603050405020304" pitchFamily="18" charset="0"/>
                <a:cs typeface="Times New Roman" panose="02020603050405020304" pitchFamily="18" charset="0"/>
              </a:rPr>
              <a:t>v</a:t>
            </a:r>
            <a:r>
              <a:rPr lang="en-US" dirty="0"/>
              <a:t> /2</a:t>
            </a:r>
          </a:p>
        </p:txBody>
      </p:sp>
      <p:pic>
        <p:nvPicPr>
          <p:cNvPr id="4" name="Picture 3"/>
          <p:cNvPicPr>
            <a:picLocks noChangeAspect="1"/>
          </p:cNvPicPr>
          <p:nvPr/>
        </p:nvPicPr>
        <p:blipFill>
          <a:blip r:embed="rId3"/>
          <a:stretch>
            <a:fillRect/>
          </a:stretch>
        </p:blipFill>
        <p:spPr>
          <a:xfrm>
            <a:off x="31744" y="3195813"/>
            <a:ext cx="6260488" cy="3433587"/>
          </a:xfrm>
          <a:prstGeom prst="rect">
            <a:avLst/>
          </a:prstGeom>
        </p:spPr>
      </p:pic>
      <p:sp>
        <p:nvSpPr>
          <p:cNvPr id="5" name="Rectangle 4"/>
          <p:cNvSpPr/>
          <p:nvPr/>
        </p:nvSpPr>
        <p:spPr>
          <a:xfrm>
            <a:off x="1050616" y="5703536"/>
            <a:ext cx="533400" cy="276999"/>
          </a:xfrm>
          <a:prstGeom prst="rect">
            <a:avLst/>
          </a:prstGeom>
        </p:spPr>
        <p:txBody>
          <a:bodyPr wrap="square">
            <a:spAutoFit/>
          </a:bodyPr>
          <a:lstStyle/>
          <a:p>
            <a:r>
              <a:rPr lang="el-GR" sz="1200" dirty="0"/>
              <a:t>Δ</a:t>
            </a:r>
            <a:r>
              <a:rPr lang="en-US" sz="1200" i="1" dirty="0">
                <a:latin typeface="Times New Roman" panose="02020603050405020304" pitchFamily="18" charset="0"/>
                <a:cs typeface="Times New Roman" panose="02020603050405020304" pitchFamily="18" charset="0"/>
              </a:rPr>
              <a:t>v =</a:t>
            </a:r>
            <a:r>
              <a:rPr lang="en-US" sz="1200" dirty="0"/>
              <a:t> </a:t>
            </a:r>
          </a:p>
        </p:txBody>
      </p:sp>
    </p:spTree>
    <p:extLst>
      <p:ext uri="{BB962C8B-B14F-4D97-AF65-F5344CB8AC3E}">
        <p14:creationId xmlns:p14="http://schemas.microsoft.com/office/powerpoint/2010/main" val="129711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Chapter Outline</a:t>
            </a:r>
          </a:p>
        </p:txBody>
      </p:sp>
      <p:sp>
        <p:nvSpPr>
          <p:cNvPr id="4099" name="Text Box 5"/>
          <p:cNvSpPr txBox="1">
            <a:spLocks noChangeArrowheads="1"/>
          </p:cNvSpPr>
          <p:nvPr/>
        </p:nvSpPr>
        <p:spPr bwMode="auto">
          <a:xfrm>
            <a:off x="288925" y="1216025"/>
            <a:ext cx="8626475" cy="51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pPr>
            <a:r>
              <a:rPr lang="en-US" sz="2800" dirty="0"/>
              <a:t>Sampling Theorem</a:t>
            </a:r>
          </a:p>
          <a:p>
            <a:pPr eaLnBrk="1" hangingPunct="1">
              <a:lnSpc>
                <a:spcPct val="150000"/>
              </a:lnSpc>
              <a:spcBef>
                <a:spcPct val="0"/>
              </a:spcBef>
            </a:pPr>
            <a:r>
              <a:rPr lang="en-US" sz="2800" dirty="0"/>
              <a:t>Pulse Code Modulation (PCM)</a:t>
            </a:r>
          </a:p>
          <a:p>
            <a:pPr eaLnBrk="1" hangingPunct="1">
              <a:lnSpc>
                <a:spcPct val="150000"/>
              </a:lnSpc>
              <a:spcBef>
                <a:spcPct val="0"/>
              </a:spcBef>
            </a:pPr>
            <a:r>
              <a:rPr lang="en-US" sz="2800" dirty="0"/>
              <a:t>Digital Telephony: PCM IN T1 Carrier Systems</a:t>
            </a:r>
          </a:p>
          <a:p>
            <a:pPr eaLnBrk="1" hangingPunct="1">
              <a:lnSpc>
                <a:spcPct val="150000"/>
              </a:lnSpc>
              <a:spcBef>
                <a:spcPct val="0"/>
              </a:spcBef>
            </a:pPr>
            <a:r>
              <a:rPr lang="en-US" sz="2800" dirty="0"/>
              <a:t>Digital Multiplexing</a:t>
            </a:r>
          </a:p>
          <a:p>
            <a:pPr eaLnBrk="1" hangingPunct="1">
              <a:lnSpc>
                <a:spcPct val="150000"/>
              </a:lnSpc>
              <a:spcBef>
                <a:spcPct val="0"/>
              </a:spcBef>
            </a:pPr>
            <a:r>
              <a:rPr lang="en-US" sz="2800" dirty="0"/>
              <a:t>Differential Pulse Code Modulation (DPCM)</a:t>
            </a:r>
          </a:p>
          <a:p>
            <a:pPr eaLnBrk="1" hangingPunct="1">
              <a:lnSpc>
                <a:spcPct val="150000"/>
              </a:lnSpc>
              <a:spcBef>
                <a:spcPct val="0"/>
              </a:spcBef>
            </a:pPr>
            <a:r>
              <a:rPr lang="en-US" sz="2800" dirty="0"/>
              <a:t>Adaptive Differential PCM (ADPCM)</a:t>
            </a:r>
          </a:p>
          <a:p>
            <a:pPr eaLnBrk="1" hangingPunct="1">
              <a:lnSpc>
                <a:spcPct val="150000"/>
              </a:lnSpc>
              <a:spcBef>
                <a:spcPct val="0"/>
              </a:spcBef>
            </a:pPr>
            <a:r>
              <a:rPr lang="en-US" sz="2800" dirty="0"/>
              <a:t>Delta Modulation</a:t>
            </a:r>
          </a:p>
          <a:p>
            <a:pPr eaLnBrk="1" hangingPunct="1">
              <a:lnSpc>
                <a:spcPct val="150000"/>
              </a:lnSpc>
              <a:spcBef>
                <a:spcPct val="0"/>
              </a:spcBef>
            </a:pPr>
            <a:r>
              <a:rPr lang="en-US" sz="2800" dirty="0" err="1"/>
              <a:t>Vocoders</a:t>
            </a:r>
            <a:r>
              <a:rPr lang="en-US" sz="2800" dirty="0"/>
              <a:t> and Video Compression</a:t>
            </a:r>
          </a:p>
        </p:txBody>
      </p:sp>
      <p:sp>
        <p:nvSpPr>
          <p:cNvPr id="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a:xfrm>
            <a:off x="8001000" y="6477000"/>
            <a:ext cx="1143000" cy="381000"/>
          </a:xfrm>
        </p:spPr>
        <p:txBody>
          <a:bodyPr/>
          <a:lstStyle/>
          <a:p>
            <a:pPr>
              <a:defRPr/>
            </a:pPr>
            <a:fld id="{CFAFE87E-9987-4B05-90A5-38F3B4A800B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Telephone Vs. Music</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8991600" cy="1569660"/>
          </a:xfrm>
          <a:prstGeom prst="rect">
            <a:avLst/>
          </a:prstGeom>
          <a:noFill/>
        </p:spPr>
        <p:txBody>
          <a:bodyPr wrap="square" rtlCol="0">
            <a:spAutoFit/>
          </a:bodyPr>
          <a:lstStyle/>
          <a:p>
            <a:r>
              <a:rPr lang="en-US" dirty="0">
                <a:solidFill>
                  <a:srgbClr val="0000FF"/>
                </a:solidFill>
              </a:rPr>
              <a:t>Phone conversation for 5 minutes</a:t>
            </a:r>
          </a:p>
          <a:p>
            <a:r>
              <a:rPr lang="en-US" dirty="0"/>
              <a:t>1- Bandwidth = 3500 Hz</a:t>
            </a:r>
          </a:p>
          <a:p>
            <a:r>
              <a:rPr lang="en-US" dirty="0"/>
              <a:t>2- sampling rate = 8000 samples/sec</a:t>
            </a:r>
          </a:p>
          <a:p>
            <a:r>
              <a:rPr lang="en-US" dirty="0"/>
              <a:t>3- number of bits = 8 bits/sample</a:t>
            </a:r>
          </a:p>
        </p:txBody>
      </p:sp>
      <p:sp>
        <p:nvSpPr>
          <p:cNvPr id="11" name="TextBox 10"/>
          <p:cNvSpPr txBox="1"/>
          <p:nvPr/>
        </p:nvSpPr>
        <p:spPr>
          <a:xfrm>
            <a:off x="76200" y="2971800"/>
            <a:ext cx="8991600" cy="1569660"/>
          </a:xfrm>
          <a:prstGeom prst="rect">
            <a:avLst/>
          </a:prstGeom>
          <a:noFill/>
        </p:spPr>
        <p:txBody>
          <a:bodyPr wrap="square" rtlCol="0">
            <a:spAutoFit/>
          </a:bodyPr>
          <a:lstStyle/>
          <a:p>
            <a:r>
              <a:rPr lang="en-US" dirty="0">
                <a:solidFill>
                  <a:srgbClr val="0000FF"/>
                </a:solidFill>
              </a:rPr>
              <a:t>CD music recording</a:t>
            </a:r>
          </a:p>
          <a:p>
            <a:r>
              <a:rPr lang="en-US" dirty="0"/>
              <a:t>1- Bandwidth = 20,000 Hz</a:t>
            </a:r>
          </a:p>
          <a:p>
            <a:r>
              <a:rPr lang="en-US" dirty="0"/>
              <a:t>2- sampling rate = 44,100 samples/sec</a:t>
            </a:r>
          </a:p>
          <a:p>
            <a:r>
              <a:rPr lang="en-US" dirty="0"/>
              <a:t>3- number of bits = 16 bits/sample</a:t>
            </a:r>
          </a:p>
        </p:txBody>
      </p:sp>
      <p:sp>
        <p:nvSpPr>
          <p:cNvPr id="2" name="Rectangle 1"/>
          <p:cNvSpPr/>
          <p:nvPr/>
        </p:nvSpPr>
        <p:spPr>
          <a:xfrm>
            <a:off x="152400" y="4731603"/>
            <a:ext cx="8610600" cy="830997"/>
          </a:xfrm>
          <a:prstGeom prst="rect">
            <a:avLst/>
          </a:prstGeom>
        </p:spPr>
        <p:txBody>
          <a:bodyPr wrap="square">
            <a:spAutoFit/>
          </a:bodyPr>
          <a:lstStyle/>
          <a:p>
            <a:r>
              <a:rPr lang="en-US" dirty="0"/>
              <a:t>Compare the channel bandwidth required to transmit speech vs. music. </a:t>
            </a:r>
          </a:p>
        </p:txBody>
      </p:sp>
      <p:sp>
        <p:nvSpPr>
          <p:cNvPr id="12" name="Rectangle 11"/>
          <p:cNvSpPr/>
          <p:nvPr/>
        </p:nvSpPr>
        <p:spPr>
          <a:xfrm>
            <a:off x="152400" y="5646003"/>
            <a:ext cx="8610600" cy="830997"/>
          </a:xfrm>
          <a:prstGeom prst="rect">
            <a:avLst/>
          </a:prstGeom>
        </p:spPr>
        <p:txBody>
          <a:bodyPr wrap="square">
            <a:spAutoFit/>
          </a:bodyPr>
          <a:lstStyle/>
          <a:p>
            <a:r>
              <a:rPr lang="en-US" dirty="0"/>
              <a:t>Compare the storage capacity required to store 5 minutes phone conversation vs. 5 minutes music.</a:t>
            </a:r>
          </a:p>
        </p:txBody>
      </p:sp>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20</a:t>
            </a:fld>
            <a:endParaRPr lang="en-US"/>
          </a:p>
        </p:txBody>
      </p:sp>
    </p:spTree>
    <p:extLst>
      <p:ext uri="{BB962C8B-B14F-4D97-AF65-F5344CB8AC3E}">
        <p14:creationId xmlns:p14="http://schemas.microsoft.com/office/powerpoint/2010/main" val="286347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196466" y="1170710"/>
            <a:ext cx="8718934" cy="3416320"/>
          </a:xfrm>
          <a:prstGeom prst="rect">
            <a:avLst/>
          </a:prstGeom>
          <a:noFill/>
        </p:spPr>
        <p:txBody>
          <a:bodyPr wrap="square" rtlCol="0">
            <a:spAutoFit/>
          </a:bodyPr>
          <a:lstStyle/>
          <a:p>
            <a:r>
              <a:rPr lang="en-US" dirty="0"/>
              <a:t>A signal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t>band-limited to 3 kHz is sampled at a rate 33.333% higher than the </a:t>
            </a:r>
            <a:r>
              <a:rPr lang="en-US" dirty="0" err="1"/>
              <a:t>Nyquist</a:t>
            </a:r>
            <a:r>
              <a:rPr lang="en-US" dirty="0"/>
              <a:t> rate. The maximum acceptable error in the sample amplitude (the maximum quantization error) is 0.5% of the peak amplitude </a:t>
            </a:r>
            <a:r>
              <a:rPr lang="en-US" i="1" dirty="0" err="1">
                <a:latin typeface="Times New Roman" panose="02020603050405020304" pitchFamily="18" charset="0"/>
                <a:cs typeface="Times New Roman" panose="02020603050405020304" pitchFamily="18" charset="0"/>
              </a:rPr>
              <a:t>m</a:t>
            </a:r>
            <a:r>
              <a:rPr lang="en-US" i="1" baseline="-25000" dirty="0" err="1">
                <a:latin typeface="Times New Roman" panose="02020603050405020304" pitchFamily="18" charset="0"/>
                <a:cs typeface="Times New Roman" panose="02020603050405020304" pitchFamily="18" charset="0"/>
              </a:rPr>
              <a:t>p</a:t>
            </a:r>
            <a:r>
              <a:rPr lang="en-US" dirty="0"/>
              <a:t>. The quantization samples are binary coded. Find the minimum bandwidth of a channel required to transmit the encoded binary signal. If 24 such signals are time-division-multiplexed, determine the minimum transmission bandwidth required to transmit the multiplexed signal.</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21</a:t>
            </a:fld>
            <a:endParaRPr lang="en-US"/>
          </a:p>
        </p:txBody>
      </p:sp>
    </p:spTree>
    <p:extLst>
      <p:ext uri="{BB962C8B-B14F-4D97-AF65-F5344CB8AC3E}">
        <p14:creationId xmlns:p14="http://schemas.microsoft.com/office/powerpoint/2010/main" val="178522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Advantage of Digital Communication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8991600" cy="4893647"/>
          </a:xfrm>
          <a:prstGeom prst="rect">
            <a:avLst/>
          </a:prstGeom>
          <a:noFill/>
        </p:spPr>
        <p:txBody>
          <a:bodyPr wrap="square" rtlCol="0">
            <a:spAutoFit/>
          </a:bodyPr>
          <a:lstStyle/>
          <a:p>
            <a:pPr marL="457200" indent="-457200">
              <a:buFont typeface="+mj-lt"/>
              <a:buAutoNum type="arabicParenR"/>
            </a:pPr>
            <a:r>
              <a:rPr lang="en-US" dirty="0"/>
              <a:t>Withstand channel noise and distortion much better than analog.</a:t>
            </a:r>
          </a:p>
          <a:p>
            <a:pPr marL="457200" indent="-457200">
              <a:buFont typeface="+mj-lt"/>
              <a:buAutoNum type="arabicParenR"/>
            </a:pPr>
            <a:r>
              <a:rPr lang="en-US" dirty="0"/>
              <a:t>With regenerative repeater it is possible to transmit over long distance.</a:t>
            </a:r>
          </a:p>
          <a:p>
            <a:pPr marL="457200" indent="-457200">
              <a:buFont typeface="+mj-lt"/>
              <a:buAutoNum type="arabicParenR"/>
            </a:pPr>
            <a:r>
              <a:rPr lang="en-US" dirty="0"/>
              <a:t>Digital hardware implementation is flexible</a:t>
            </a:r>
          </a:p>
          <a:p>
            <a:pPr marL="457200" indent="-457200">
              <a:buFont typeface="+mj-lt"/>
              <a:buAutoNum type="arabicParenR"/>
            </a:pPr>
            <a:r>
              <a:rPr lang="en-US" dirty="0"/>
              <a:t>Digital coding provide further error reduction, high fidelity and privacy.</a:t>
            </a:r>
          </a:p>
          <a:p>
            <a:pPr marL="457200" indent="-457200">
              <a:buFont typeface="+mj-lt"/>
              <a:buAutoNum type="arabicParenR"/>
            </a:pPr>
            <a:r>
              <a:rPr lang="en-US" dirty="0"/>
              <a:t>Easier to multiplex several digital signals.</a:t>
            </a:r>
          </a:p>
          <a:p>
            <a:pPr marL="457200" indent="-457200">
              <a:buFont typeface="+mj-lt"/>
              <a:buAutoNum type="arabicParenR"/>
            </a:pPr>
            <a:r>
              <a:rPr lang="en-US" dirty="0"/>
              <a:t>More efficient in exchanging SNR for bandwidth.</a:t>
            </a:r>
          </a:p>
          <a:p>
            <a:pPr marL="457200" indent="-457200">
              <a:buFont typeface="+mj-lt"/>
              <a:buAutoNum type="arabicParenR"/>
            </a:pPr>
            <a:r>
              <a:rPr lang="en-US" dirty="0"/>
              <a:t>Digital signal storage is relatively easy and inexpensive.</a:t>
            </a:r>
          </a:p>
          <a:p>
            <a:pPr marL="457200" indent="-457200">
              <a:buFont typeface="+mj-lt"/>
              <a:buAutoNum type="arabicParenR"/>
            </a:pPr>
            <a:r>
              <a:rPr lang="en-US" dirty="0"/>
              <a:t>Reproduction with digital messages is reliable without deterioration.</a:t>
            </a:r>
          </a:p>
          <a:p>
            <a:pPr marL="457200" indent="-457200">
              <a:buFont typeface="+mj-lt"/>
              <a:buAutoNum type="arabicParenR"/>
            </a:pPr>
            <a:r>
              <a:rPr lang="en-US" dirty="0"/>
              <a:t>Cost of digital hardware is cheaper and continue to decrease. </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22</a:t>
            </a:fld>
            <a:endParaRPr lang="en-US"/>
          </a:p>
        </p:txBody>
      </p:sp>
    </p:spTree>
    <p:extLst>
      <p:ext uri="{BB962C8B-B14F-4D97-AF65-F5344CB8AC3E}">
        <p14:creationId xmlns:p14="http://schemas.microsoft.com/office/powerpoint/2010/main" val="1682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Quantization Error Analysis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371600"/>
            <a:ext cx="2286000" cy="461665"/>
          </a:xfrm>
          <a:prstGeom prst="rect">
            <a:avLst/>
          </a:prstGeom>
          <a:noFill/>
        </p:spPr>
        <p:txBody>
          <a:bodyPr wrap="square" rtlCol="0">
            <a:spAutoFit/>
          </a:bodyPr>
          <a:lstStyle/>
          <a:p>
            <a:r>
              <a:rPr lang="en-US" dirty="0"/>
              <a:t>Original signal </a:t>
            </a:r>
          </a:p>
        </p:txBody>
      </p:sp>
      <mc:AlternateContent xmlns:mc="http://schemas.openxmlformats.org/markup-compatibility/2006" xmlns:a14="http://schemas.microsoft.com/office/drawing/2010/main">
        <mc:Choice Requires="a14">
          <p:sp>
            <p:nvSpPr>
              <p:cNvPr id="5" name="TextBox 4"/>
              <p:cNvSpPr txBox="1"/>
              <p:nvPr/>
            </p:nvSpPr>
            <p:spPr>
              <a:xfrm>
                <a:off x="2819400" y="1243070"/>
                <a:ext cx="478970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b="0"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1243070"/>
                <a:ext cx="4789709" cy="896207"/>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76200" y="2356523"/>
            <a:ext cx="2590800" cy="461665"/>
          </a:xfrm>
          <a:prstGeom prst="rect">
            <a:avLst/>
          </a:prstGeom>
          <a:noFill/>
        </p:spPr>
        <p:txBody>
          <a:bodyPr wrap="square" rtlCol="0">
            <a:spAutoFit/>
          </a:bodyPr>
          <a:lstStyle/>
          <a:p>
            <a:r>
              <a:rPr lang="en-US" dirty="0"/>
              <a:t>Quantized signal </a:t>
            </a:r>
          </a:p>
        </p:txBody>
      </p:sp>
      <mc:AlternateContent xmlns:mc="http://schemas.openxmlformats.org/markup-compatibility/2006" xmlns:a14="http://schemas.microsoft.com/office/drawing/2010/main">
        <mc:Choice Requires="a14">
          <p:sp>
            <p:nvSpPr>
              <p:cNvPr id="8" name="TextBox 7"/>
              <p:cNvSpPr txBox="1"/>
              <p:nvPr/>
            </p:nvSpPr>
            <p:spPr>
              <a:xfrm>
                <a:off x="2819400" y="2227993"/>
                <a:ext cx="489672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819400" y="2227993"/>
                <a:ext cx="4896725" cy="896207"/>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76200" y="3347123"/>
            <a:ext cx="2743200" cy="461665"/>
          </a:xfrm>
          <a:prstGeom prst="rect">
            <a:avLst/>
          </a:prstGeom>
          <a:noFill/>
        </p:spPr>
        <p:txBody>
          <a:bodyPr wrap="square" rtlCol="0">
            <a:spAutoFit/>
          </a:bodyPr>
          <a:lstStyle/>
          <a:p>
            <a:r>
              <a:rPr lang="en-US" dirty="0"/>
              <a:t>Quantization noise</a:t>
            </a:r>
          </a:p>
        </p:txBody>
      </p:sp>
      <mc:AlternateContent xmlns:mc="http://schemas.openxmlformats.org/markup-compatibility/2006" xmlns:a14="http://schemas.microsoft.com/office/drawing/2010/main">
        <mc:Choice Requires="a14">
          <p:sp>
            <p:nvSpPr>
              <p:cNvPr id="10" name="TextBox 9"/>
              <p:cNvSpPr txBox="1"/>
              <p:nvPr/>
            </p:nvSpPr>
            <p:spPr>
              <a:xfrm>
                <a:off x="2819400" y="3218593"/>
                <a:ext cx="619579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d>
                            <m:dPr>
                              <m:begChr m:val="["/>
                              <m:endChr m:val="]"/>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𝑚</m:t>
                                  </m:r>
                                </m:e>
                              </m:acc>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e>
                          </m:d>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819400" y="3218593"/>
                <a:ext cx="6195799" cy="89620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19400" y="4132993"/>
                <a:ext cx="461183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b="0" i="1" smtClean="0">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19400" y="4132993"/>
                <a:ext cx="4611839" cy="896207"/>
              </a:xfrm>
              <a:prstGeom prst="rect">
                <a:avLst/>
              </a:prstGeom>
              <a:blipFill rotWithShape="0">
                <a:blip r:embed="rId5"/>
                <a:stretch>
                  <a:fillRect/>
                </a:stretch>
              </a:blipFill>
            </p:spPr>
            <p:txBody>
              <a:bodyPr/>
              <a:lstStyle/>
              <a:p>
                <a:r>
                  <a:rPr lang="en-US">
                    <a:noFill/>
                  </a:rPr>
                  <a:t> </a:t>
                </a:r>
              </a:p>
            </p:txBody>
          </p:sp>
        </mc:Fallback>
      </mc:AlternateContent>
      <p:sp>
        <p:nvSpPr>
          <p:cNvPr id="12" name="TextBox 11"/>
          <p:cNvSpPr txBox="1"/>
          <p:nvPr/>
        </p:nvSpPr>
        <p:spPr>
          <a:xfrm>
            <a:off x="93870" y="5068454"/>
            <a:ext cx="2057400" cy="461665"/>
          </a:xfrm>
          <a:prstGeom prst="rect">
            <a:avLst/>
          </a:prstGeom>
          <a:noFill/>
        </p:spPr>
        <p:txBody>
          <a:bodyPr wrap="square" rtlCol="0">
            <a:spAutoFit/>
          </a:bodyPr>
          <a:lstStyle/>
          <a:p>
            <a:r>
              <a:rPr lang="en-US" dirty="0">
                <a:solidFill>
                  <a:srgbClr val="0000FF"/>
                </a:solidFill>
              </a:rPr>
              <a:t>Power of </a:t>
            </a:r>
            <a:r>
              <a:rPr lang="en-US" i="1" dirty="0">
                <a:solidFill>
                  <a:srgbClr val="0000FF"/>
                </a:solidFill>
                <a:latin typeface="Times New Roman" panose="02020603050405020304" pitchFamily="18" charset="0"/>
                <a:cs typeface="Times New Roman" panose="02020603050405020304" pitchFamily="18" charset="0"/>
              </a:rPr>
              <a:t>q</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t</a:t>
            </a:r>
            <a:r>
              <a:rPr lang="en-US" dirty="0">
                <a:solidFill>
                  <a:srgbClr val="0000FF"/>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TextBox 12"/>
              <p:cNvSpPr txBox="1"/>
              <p:nvPr/>
            </p:nvSpPr>
            <p:spPr>
              <a:xfrm>
                <a:off x="1490406" y="5492224"/>
                <a:ext cx="6964919" cy="1172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brk m:alnAt="24"/>
                                </m:rPr>
                                <a:rPr lang="en-US" b="0" i="1" smtClean="0">
                                  <a:latin typeface="Cambria Math" panose="02040503050406030204" pitchFamily="18" charset="0"/>
                                </a:rPr>
                                <m:t>2</m:t>
                              </m:r>
                            </m:sub>
                            <m:sup>
                              <m:r>
                                <a:rPr lang="en-US" b="0" i="1" smtClean="0">
                                  <a:latin typeface="Cambria Math" panose="02040503050406030204" pitchFamily="18" charset="0"/>
                                </a:rPr>
                                <m:t>𝑇</m:t>
                              </m:r>
                              <m:r>
                                <a:rPr lang="en-US" b="0" i="1" smtClean="0">
                                  <a:latin typeface="Cambria Math" panose="02040503050406030204" pitchFamily="18" charset="0"/>
                                </a:rPr>
                                <m:t>/2</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e>
                                      </m:nary>
                                    </m:e>
                                  </m:d>
                                </m:e>
                                <m:sup>
                                  <m:r>
                                    <a:rPr lang="en-US" b="0" i="1" smtClean="0">
                                      <a:latin typeface="Cambria Math" panose="02040503050406030204" pitchFamily="18" charset="0"/>
                                    </a:rPr>
                                    <m:t>2</m:t>
                                  </m:r>
                                </m:sup>
                              </m:sSup>
                              <m:r>
                                <a:rPr lang="en-US" b="0" i="1" smtClean="0">
                                  <a:latin typeface="Cambria Math" panose="02040503050406030204" pitchFamily="18" charset="0"/>
                                </a:rPr>
                                <m:t>𝑑𝑡</m:t>
                              </m:r>
                            </m:e>
                          </m:nary>
                        </m:e>
                      </m:func>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490406" y="5492224"/>
                <a:ext cx="6964919" cy="1172757"/>
              </a:xfrm>
              <a:prstGeom prst="rect">
                <a:avLst/>
              </a:prstGeom>
              <a:blipFill rotWithShape="0">
                <a:blip r:embed="rId6"/>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a:xfrm>
            <a:off x="8586574" y="6457950"/>
            <a:ext cx="457200" cy="323850"/>
          </a:xfrm>
        </p:spPr>
        <p:txBody>
          <a:bodyPr/>
          <a:lstStyle/>
          <a:p>
            <a:pPr>
              <a:defRPr/>
            </a:pPr>
            <a:fld id="{CFAFE87E-9987-4B05-90A5-38F3B4A800BA}" type="slidenum">
              <a:rPr lang="en-US" smtClean="0"/>
              <a:pPr>
                <a:defRPr/>
              </a:pPr>
              <a:t>23</a:t>
            </a:fld>
            <a:endParaRPr lang="en-US" dirty="0"/>
          </a:p>
        </p:txBody>
      </p:sp>
      <p:pic>
        <p:nvPicPr>
          <p:cNvPr id="3" name="Picture 2"/>
          <p:cNvPicPr>
            <a:picLocks noChangeAspect="1"/>
          </p:cNvPicPr>
          <p:nvPr/>
        </p:nvPicPr>
        <p:blipFill>
          <a:blip r:embed="rId7"/>
          <a:stretch>
            <a:fillRect/>
          </a:stretch>
        </p:blipFill>
        <p:spPr>
          <a:xfrm>
            <a:off x="7772400" y="1260811"/>
            <a:ext cx="1371600" cy="1609725"/>
          </a:xfrm>
          <a:prstGeom prst="rect">
            <a:avLst/>
          </a:prstGeom>
        </p:spPr>
      </p:pic>
    </p:spTree>
    <p:extLst>
      <p:ext uri="{BB962C8B-B14F-4D97-AF65-F5344CB8AC3E}">
        <p14:creationId xmlns:p14="http://schemas.microsoft.com/office/powerpoint/2010/main" val="142398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Quantization Error Analysis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4" name="TextBox 13"/>
              <p:cNvSpPr txBox="1"/>
              <p:nvPr/>
            </p:nvSpPr>
            <p:spPr>
              <a:xfrm>
                <a:off x="381000" y="1143000"/>
                <a:ext cx="7921977" cy="1179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i="1" smtClean="0">
                              <a:latin typeface="Cambria Math" panose="02040503050406030204" pitchFamily="18" charset="0"/>
                            </a:rPr>
                          </m:ctrlPr>
                        </m:naryPr>
                        <m:sub>
                          <m:r>
                            <m:rPr>
                              <m:brk m:alnAt="24"/>
                            </m:rP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/2</m:t>
                          </m:r>
                        </m:sub>
                        <m:sup>
                          <m:r>
                            <a:rPr lang="en-US" i="1">
                              <a:latin typeface="Cambria Math" panose="02040503050406030204" pitchFamily="18" charset="0"/>
                            </a:rPr>
                            <m:t>𝑇</m:t>
                          </m:r>
                          <m:r>
                            <a:rPr lang="en-US" i="1">
                              <a:latin typeface="Cambria Math" panose="02040503050406030204" pitchFamily="18" charset="0"/>
                            </a:rPr>
                            <m:t>/2</m:t>
                          </m:r>
                        </m:sup>
                        <m:e>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e>
                          </m:d>
                          <m:r>
                            <a:rPr lang="en-US" i="1">
                              <a:latin typeface="Cambria Math" panose="02040503050406030204" pitchFamily="18" charset="0"/>
                              <a:ea typeface="Cambria Math" panose="02040503050406030204" pitchFamily="18" charset="0"/>
                            </a:rPr>
                            <m:t>𝑠𝑖𝑛𝑐</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e>
                          </m:d>
                          <m:r>
                            <a:rPr lang="en-US" i="1">
                              <a:latin typeface="Cambria Math" panose="02040503050406030204" pitchFamily="18" charset="0"/>
                            </a:rPr>
                            <m:t>𝑑𝑡</m:t>
                          </m:r>
                        </m:e>
                      </m:nary>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e>
                            </m:m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𝐵</m:t>
                                    </m:r>
                                  </m:den>
                                </m:f>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mr>
                          </m:m>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1000" y="1143000"/>
                <a:ext cx="7921977" cy="117910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306" y="2394372"/>
                <a:ext cx="6867201" cy="1172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sSup>
                                <m:sSupPr>
                                  <m:ctrlPr>
                                    <a:rPr lang="en-US" i="1" smtClean="0">
                                      <a:latin typeface="Cambria Math" panose="02040503050406030204" pitchFamily="18" charset="0"/>
                                    </a:rPr>
                                  </m:ctrlPr>
                                </m:sSupPr>
                                <m:e>
                                  <m:r>
                                    <a:rPr lang="en-US" b="0" i="1" smtClean="0">
                                      <a:latin typeface="Cambria Math"/>
                                    </a:rPr>
                                    <m:t>𝑞</m:t>
                                  </m:r>
                                </m:e>
                                <m:sup>
                                  <m:r>
                                    <a:rPr lang="en-US" b="0" i="1" smtClean="0">
                                      <a:latin typeface="Cambria Math"/>
                                    </a:rPr>
                                    <m:t>2</m:t>
                                  </m:r>
                                </m:sup>
                              </m:sSup>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e>
                          </m:nary>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/2</m:t>
                              </m:r>
                            </m:sub>
                            <m:sup>
                              <m:r>
                                <a:rPr lang="en-US" b="0" i="1" smtClean="0">
                                  <a:latin typeface="Cambria Math" panose="02040503050406030204" pitchFamily="18" charset="0"/>
                                </a:rPr>
                                <m:t>𝑇</m:t>
                              </m:r>
                              <m:r>
                                <a:rPr lang="en-US" b="0" i="1" smtClean="0">
                                  <a:latin typeface="Cambria Math" panose="02040503050406030204" pitchFamily="18" charset="0"/>
                                </a:rPr>
                                <m:t>/2</m:t>
                              </m:r>
                            </m:sup>
                            <m:e>
                              <m:sSup>
                                <m:sSupPr>
                                  <m:ctrlPr>
                                    <a:rPr lang="en-US" b="0"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𝑠𝑖𝑛𝑐</m:t>
                                  </m:r>
                                </m:e>
                                <m:sup>
                                  <m:r>
                                    <a:rPr lang="en-US" b="0" i="1" smtClean="0">
                                      <a:latin typeface="Cambria Math" panose="02040503050406030204" pitchFamily="18" charset="0"/>
                                    </a:rPr>
                                    <m:t>2</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rPr>
                                <m:t>𝑑𝑡</m:t>
                              </m:r>
                            </m:e>
                          </m:nary>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54306" y="2394372"/>
                <a:ext cx="6867201" cy="117275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8600" y="3736215"/>
                <a:ext cx="3868688"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𝐵𝑇</m:t>
                              </m:r>
                            </m:den>
                          </m:f>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e>
                          </m:nary>
                        </m:e>
                      </m:func>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28600" y="3736215"/>
                <a:ext cx="3868688" cy="896207"/>
              </a:xfrm>
              <a:prstGeom prst="rect">
                <a:avLst/>
              </a:prstGeom>
              <a:blipFill rotWithShape="0">
                <a:blip r:embed="rId4"/>
                <a:stretch>
                  <a:fillRect/>
                </a:stretch>
              </a:blipFill>
            </p:spPr>
            <p:txBody>
              <a:bodyPr/>
              <a:lstStyle/>
              <a:p>
                <a:r>
                  <a:rPr lang="en-US">
                    <a:noFill/>
                  </a:rPr>
                  <a:t> </a:t>
                </a:r>
              </a:p>
            </p:txBody>
          </p:sp>
        </mc:Fallback>
      </mc:AlternateContent>
      <p:sp>
        <p:nvSpPr>
          <p:cNvPr id="17" name="TextBox 16"/>
          <p:cNvSpPr txBox="1"/>
          <p:nvPr/>
        </p:nvSpPr>
        <p:spPr>
          <a:xfrm>
            <a:off x="4800599" y="3765972"/>
            <a:ext cx="4251653" cy="830997"/>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2BT</a:t>
            </a:r>
            <a:r>
              <a:rPr lang="en-US" dirty="0"/>
              <a:t>: number of samples over averaging interval </a:t>
            </a:r>
            <a:r>
              <a:rPr lang="en-US" i="1" dirty="0">
                <a:latin typeface="Times New Roman" panose="02020603050405020304" pitchFamily="18" charset="0"/>
                <a:cs typeface="Times New Roman" panose="02020603050405020304" pitchFamily="18" charset="0"/>
              </a:rPr>
              <a:t>T</a:t>
            </a:r>
          </a:p>
        </p:txBody>
      </p:sp>
      <p:sp>
        <p:nvSpPr>
          <p:cNvPr id="18" name="TextBox 17"/>
          <p:cNvSpPr txBox="1"/>
          <p:nvPr/>
        </p:nvSpPr>
        <p:spPr>
          <a:xfrm>
            <a:off x="5562600" y="4724400"/>
            <a:ext cx="2740377" cy="830997"/>
          </a:xfrm>
          <a:prstGeom prst="rect">
            <a:avLst/>
          </a:prstGeom>
          <a:noFill/>
        </p:spPr>
        <p:txBody>
          <a:bodyPr wrap="square" rtlCol="0">
            <a:spAutoFit/>
          </a:bodyPr>
          <a:lstStyle/>
          <a:p>
            <a:r>
              <a:rPr lang="en-US" dirty="0"/>
              <a:t>Mean square quantization error</a:t>
            </a:r>
          </a:p>
        </p:txBody>
      </p:sp>
      <mc:AlternateContent xmlns:mc="http://schemas.openxmlformats.org/markup-compatibility/2006" xmlns:a14="http://schemas.microsoft.com/office/drawing/2010/main">
        <mc:Choice Requires="a14">
          <p:sp>
            <p:nvSpPr>
              <p:cNvPr id="19" name="TextBox 18"/>
              <p:cNvSpPr txBox="1"/>
              <p:nvPr/>
            </p:nvSpPr>
            <p:spPr>
              <a:xfrm>
                <a:off x="381000" y="4694643"/>
                <a:ext cx="4649863" cy="1172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e>
                      </m:acc>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den>
                      </m:f>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r>
                            <a:rPr lang="en-US" i="1">
                              <a:latin typeface="Cambria Math" panose="02040503050406030204" pitchFamily="18" charset="0"/>
                            </a:rPr>
                            <m:t>/2</m:t>
                          </m:r>
                        </m:sub>
                        <m:sup>
                          <m:r>
                            <m:rPr>
                              <m:brk m:alnAt="24"/>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r>
                            <a:rPr lang="en-US" i="1">
                              <a:latin typeface="Cambria Math" panose="02040503050406030204" pitchFamily="18" charset="0"/>
                            </a:rPr>
                            <m:t>/2</m:t>
                          </m:r>
                        </m:sup>
                        <m:e>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r>
                            <a:rPr lang="en-US" i="1">
                              <a:latin typeface="Cambria Math" panose="02040503050406030204" pitchFamily="18" charset="0"/>
                            </a:rPr>
                            <m:t>𝑑𝑞</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m:rPr>
                                      <m:brk m:alnAt="24"/>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den>
                          </m:f>
                        </m:e>
                      </m:nary>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81000" y="4694643"/>
                <a:ext cx="4649863" cy="117275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6043" y="5882515"/>
                <a:ext cx="2129557" cy="8992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den>
                      </m:f>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f>
                        <m:fPr>
                          <m:ctrlPr>
                            <a:rPr lang="en-US" i="1">
                              <a:latin typeface="Cambria Math" panose="02040503050406030204" pitchFamily="18" charset="0"/>
                            </a:rPr>
                          </m:ctrlPr>
                        </m:fPr>
                        <m:num>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6043" y="5882515"/>
                <a:ext cx="2129557" cy="899285"/>
              </a:xfrm>
              <a:prstGeom prst="rect">
                <a:avLst/>
              </a:prstGeom>
              <a:blipFill rotWithShape="0">
                <a:blip r:embed="rId6"/>
                <a:stretch>
                  <a:fillRect/>
                </a:stretch>
              </a:blipFill>
            </p:spPr>
            <p:txBody>
              <a:bodyPr/>
              <a:lstStyle/>
              <a:p>
                <a:r>
                  <a:rPr lang="en-US">
                    <a:noFill/>
                  </a:rPr>
                  <a:t> </a:t>
                </a:r>
              </a:p>
            </p:txBody>
          </p:sp>
        </mc:Fallback>
      </mc:AlternateContent>
      <p:sp>
        <p:nvSpPr>
          <p:cNvPr id="21" name="TextBox 20"/>
          <p:cNvSpPr txBox="1"/>
          <p:nvPr/>
        </p:nvSpPr>
        <p:spPr>
          <a:xfrm>
            <a:off x="76200" y="6091535"/>
            <a:ext cx="4317694" cy="461665"/>
          </a:xfrm>
          <a:prstGeom prst="rect">
            <a:avLst/>
          </a:prstGeom>
          <a:noFill/>
        </p:spPr>
        <p:txBody>
          <a:bodyPr wrap="square" rtlCol="0">
            <a:spAutoFit/>
          </a:bodyPr>
          <a:lstStyle/>
          <a:p>
            <a:r>
              <a:rPr lang="en-US" dirty="0"/>
              <a:t>Signal to Noise Ration (SNR)</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24</a:t>
            </a:fld>
            <a:endParaRPr lang="en-US"/>
          </a:p>
        </p:txBody>
      </p:sp>
    </p:spTree>
    <p:extLst>
      <p:ext uri="{BB962C8B-B14F-4D97-AF65-F5344CB8AC3E}">
        <p14:creationId xmlns:p14="http://schemas.microsoft.com/office/powerpoint/2010/main" val="394783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err="1">
                <a:solidFill>
                  <a:srgbClr val="0000FF"/>
                </a:solidFill>
              </a:rPr>
              <a:t>Nonuniform</a:t>
            </a:r>
            <a:r>
              <a:rPr lang="en-US" sz="3600" dirty="0">
                <a:solidFill>
                  <a:srgbClr val="0000FF"/>
                </a:solidFill>
              </a:rPr>
              <a:t> Quantization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6" descr="La06F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528" y="1930318"/>
            <a:ext cx="2971800" cy="48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8460" y="1112838"/>
            <a:ext cx="9172460" cy="1200329"/>
          </a:xfrm>
          <a:prstGeom prst="rect">
            <a:avLst/>
          </a:prstGeom>
          <a:noFill/>
        </p:spPr>
        <p:txBody>
          <a:bodyPr wrap="square" rtlCol="0">
            <a:spAutoFit/>
          </a:bodyPr>
          <a:lstStyle/>
          <a:p>
            <a:r>
              <a:rPr lang="en-US" dirty="0" err="1"/>
              <a:t>Nonuniform</a:t>
            </a:r>
            <a:r>
              <a:rPr lang="en-US" dirty="0"/>
              <a:t> quantization reduces the quantization error by reducing the quantization level where the signal is more frequently exist (at low amplitude).</a:t>
            </a:r>
          </a:p>
        </p:txBody>
      </p:sp>
      <p:grpSp>
        <p:nvGrpSpPr>
          <p:cNvPr id="6" name="Group 5"/>
          <p:cNvGrpSpPr/>
          <p:nvPr/>
        </p:nvGrpSpPr>
        <p:grpSpPr>
          <a:xfrm>
            <a:off x="123940" y="4567535"/>
            <a:ext cx="5667260" cy="2251514"/>
            <a:chOff x="123940" y="4567535"/>
            <a:chExt cx="5667260" cy="2251514"/>
          </a:xfrm>
        </p:grpSpPr>
        <p:sp>
          <p:nvSpPr>
            <p:cNvPr id="23" name="TextBox 22"/>
            <p:cNvSpPr txBox="1"/>
            <p:nvPr/>
          </p:nvSpPr>
          <p:spPr>
            <a:xfrm>
              <a:off x="123940" y="4567535"/>
              <a:ext cx="5667260" cy="461665"/>
            </a:xfrm>
            <a:prstGeom prst="rect">
              <a:avLst/>
            </a:prstGeom>
            <a:noFill/>
          </p:spPr>
          <p:txBody>
            <a:bodyPr wrap="square" rtlCol="0">
              <a:spAutoFit/>
            </a:bodyPr>
            <a:lstStyle/>
            <a:p>
              <a:r>
                <a:rPr lang="en-US" dirty="0">
                  <a:solidFill>
                    <a:srgbClr val="0000FF"/>
                  </a:solidFill>
                </a:rPr>
                <a:t>The </a:t>
              </a:r>
              <a:r>
                <a:rPr lang="en-US" i="1" dirty="0">
                  <a:solidFill>
                    <a:srgbClr val="0000FF"/>
                  </a:solidFill>
                </a:rPr>
                <a:t>A</a:t>
              </a:r>
              <a:r>
                <a:rPr lang="en-US" dirty="0">
                  <a:solidFill>
                    <a:srgbClr val="0000FF"/>
                  </a:solidFill>
                </a:rPr>
                <a:t>-law (rest of the world)</a:t>
              </a:r>
            </a:p>
          </p:txBody>
        </p:sp>
        <mc:AlternateContent xmlns:mc="http://schemas.openxmlformats.org/markup-compatibility/2006" xmlns:a14="http://schemas.microsoft.com/office/drawing/2010/main">
          <mc:Choice Requires="a14">
            <p:sp>
              <p:nvSpPr>
                <p:cNvPr id="24" name="TextBox 23"/>
                <p:cNvSpPr txBox="1"/>
                <p:nvPr/>
              </p:nvSpPr>
              <p:spPr>
                <a:xfrm>
                  <a:off x="228600" y="5029200"/>
                  <a:ext cx="3618876" cy="1789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f>
                                    <m:fPr>
                                      <m:ctrlPr>
                                        <a:rPr lang="en-US" i="1">
                                          <a:latin typeface="Cambria Math" panose="02040503050406030204" pitchFamily="18" charset="0"/>
                                        </a:rPr>
                                      </m:ctrlPr>
                                    </m:fPr>
                                    <m:num>
                                      <m:r>
                                        <a:rPr lang="en-US" b="0" i="1" smtClean="0">
                                          <a:latin typeface="Cambria Math" panose="02040503050406030204" pitchFamily="18" charset="0"/>
                                        </a:rPr>
                                        <m:t>𝐴</m:t>
                                      </m:r>
                                    </m:num>
                                    <m:den>
                                      <m:r>
                                        <a:rPr lang="en-US" b="0" i="0" smtClean="0">
                                          <a:latin typeface="Cambria Math" panose="02040503050406030204" pitchFamily="18" charset="0"/>
                                        </a:rPr>
                                        <m:t>1+</m:t>
                                      </m:r>
                                      <m:r>
                                        <m:rPr>
                                          <m:sty m:val="p"/>
                                        </m:rPr>
                                        <a:rPr lang="en-US">
                                          <a:latin typeface="Cambria Math" panose="02040503050406030204" pitchFamily="18" charset="0"/>
                                        </a:rPr>
                                        <m:t>ln</m:t>
                                      </m:r>
                                      <m:r>
                                        <a:rPr lang="en-US" i="1">
                                          <a:latin typeface="Cambria Math" panose="02040503050406030204" pitchFamily="18" charset="0"/>
                                        </a:rPr>
                                        <m:t>⁡</m:t>
                                      </m:r>
                                      <m:r>
                                        <a:rPr lang="en-US" b="0" i="1" smtClean="0">
                                          <a:latin typeface="Cambria Math" panose="02040503050406030204" pitchFamily="18" charset="0"/>
                                        </a:rPr>
                                        <m:t>𝐴</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e>
                              </m:mr>
                              <m:mr>
                                <m:e>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a:latin typeface="Cambria Math" panose="02040503050406030204" pitchFamily="18" charset="0"/>
                                        </a:rPr>
                                        <m:t>1+</m:t>
                                      </m:r>
                                      <m:r>
                                        <m:rPr>
                                          <m:sty m:val="p"/>
                                        </m:rPr>
                                        <a:rPr lang="en-US">
                                          <a:latin typeface="Cambria Math" panose="02040503050406030204" pitchFamily="18" charset="0"/>
                                        </a:rPr>
                                        <m:t>ln</m:t>
                                      </m:r>
                                      <m:r>
                                        <a:rPr lang="en-US" i="1">
                                          <a:latin typeface="Cambria Math" panose="02040503050406030204" pitchFamily="18" charset="0"/>
                                        </a:rPr>
                                        <m:t>⁡</m:t>
                                      </m:r>
                                      <m:r>
                                        <a:rPr lang="en-US" i="1">
                                          <a:latin typeface="Cambria Math" panose="02040503050406030204" pitchFamily="18" charset="0"/>
                                        </a:rPr>
                                        <m:t>𝐴</m:t>
                                      </m:r>
                                    </m:den>
                                  </m:f>
                                  <m:d>
                                    <m:dPr>
                                      <m:ctrlPr>
                                        <a:rPr lang="en-US" i="1">
                                          <a:latin typeface="Cambria Math" panose="02040503050406030204" pitchFamily="18" charset="0"/>
                                        </a:rPr>
                                      </m:ctrlPr>
                                    </m:dPr>
                                    <m:e>
                                      <m:r>
                                        <a:rPr lang="en-US" b="0" i="1" smtClean="0">
                                          <a:latin typeface="Cambria Math" panose="02040503050406030204" pitchFamily="18" charset="0"/>
                                        </a:rPr>
                                        <m:t>1+</m:t>
                                      </m:r>
                                      <m:r>
                                        <m:rPr>
                                          <m:nor/>
                                        </m:rPr>
                                        <a:rPr lang="en-US" b="0" i="0" smtClean="0">
                                          <a:latin typeface="Cambria Math" panose="02040503050406030204" pitchFamily="18" charset="0"/>
                                        </a:rPr>
                                        <m:t>ln</m:t>
                                      </m:r>
                                      <m:f>
                                        <m:fPr>
                                          <m:ctrlPr>
                                            <a:rPr lang="en-US" i="1">
                                              <a:latin typeface="Cambria Math" panose="02040503050406030204" pitchFamily="18" charset="0"/>
                                            </a:rPr>
                                          </m:ctrlPr>
                                        </m:fPr>
                                        <m:num>
                                          <m:r>
                                            <a:rPr lang="en-US" b="0" i="1" smtClean="0">
                                              <a:latin typeface="Cambria Math" panose="02040503050406030204" pitchFamily="18" charset="0"/>
                                            </a:rPr>
                                            <m:t>𝐴</m:t>
                                          </m:r>
                                          <m:r>
                                            <a:rPr lang="en-US" i="1">
                                              <a:latin typeface="Cambria Math" panose="02040503050406030204" pitchFamily="18" charset="0"/>
                                              <a:ea typeface="Cambria Math" panose="02040503050406030204" pitchFamily="18" charset="0"/>
                                            </a:rPr>
                                            <m:t>𝑚</m:t>
                                          </m:r>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e>
                              </m:mr>
                            </m:m>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28600" y="5029200"/>
                  <a:ext cx="3618876" cy="178984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19525" y="5134110"/>
                  <a:ext cx="1671675" cy="796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𝐴</m:t>
                            </m:r>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9525" y="5134110"/>
                  <a:ext cx="1671675" cy="79688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86139" y="5984915"/>
                  <a:ext cx="1671676" cy="796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𝐴</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den>
                        </m:f>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086139" y="5984915"/>
                  <a:ext cx="1671676" cy="796885"/>
                </a:xfrm>
                <a:prstGeom prst="rect">
                  <a:avLst/>
                </a:prstGeom>
                <a:blipFill rotWithShape="0">
                  <a:blip r:embed="rId7"/>
                  <a:stretch>
                    <a:fillRect/>
                  </a:stretch>
                </a:blipFill>
              </p:spPr>
              <p:txBody>
                <a:bodyPr/>
                <a:lstStyle/>
                <a:p>
                  <a:r>
                    <a:rPr lang="en-US">
                      <a:noFill/>
                    </a:rPr>
                    <a:t> </a:t>
                  </a:r>
                </a:p>
              </p:txBody>
            </p:sp>
          </mc:Fallback>
        </mc:AlternateContent>
      </p:grpSp>
      <p:sp>
        <p:nvSpPr>
          <p:cNvPr id="4" name="Slide Number Placeholder 3"/>
          <p:cNvSpPr>
            <a:spLocks noGrp="1"/>
          </p:cNvSpPr>
          <p:nvPr>
            <p:ph type="sldNum" sz="quarter" idx="12"/>
          </p:nvPr>
        </p:nvSpPr>
        <p:spPr>
          <a:xfrm>
            <a:off x="7010400" y="6553200"/>
            <a:ext cx="2133600" cy="304800"/>
          </a:xfrm>
        </p:spPr>
        <p:txBody>
          <a:bodyPr/>
          <a:lstStyle/>
          <a:p>
            <a:pPr>
              <a:defRPr/>
            </a:pPr>
            <a:fld id="{CFAFE87E-9987-4B05-90A5-38F3B4A800BA}" type="slidenum">
              <a:rPr lang="en-US" smtClean="0"/>
              <a:pPr>
                <a:defRPr/>
              </a:pPr>
              <a:t>25</a:t>
            </a:fld>
            <a:endParaRPr lang="en-US" dirty="0"/>
          </a:p>
        </p:txBody>
      </p:sp>
      <p:grpSp>
        <p:nvGrpSpPr>
          <p:cNvPr id="5" name="Group 4"/>
          <p:cNvGrpSpPr/>
          <p:nvPr/>
        </p:nvGrpSpPr>
        <p:grpSpPr>
          <a:xfrm>
            <a:off x="44594" y="2396179"/>
            <a:ext cx="5822806" cy="1947221"/>
            <a:chOff x="44594" y="2396179"/>
            <a:chExt cx="5822806" cy="1947221"/>
          </a:xfrm>
        </p:grpSpPr>
        <p:sp>
          <p:nvSpPr>
            <p:cNvPr id="22" name="TextBox 21"/>
            <p:cNvSpPr txBox="1"/>
            <p:nvPr/>
          </p:nvSpPr>
          <p:spPr>
            <a:xfrm>
              <a:off x="44594" y="2396179"/>
              <a:ext cx="5667260" cy="461665"/>
            </a:xfrm>
            <a:prstGeom prst="rect">
              <a:avLst/>
            </a:prstGeom>
            <a:noFill/>
          </p:spPr>
          <p:txBody>
            <a:bodyPr wrap="square" rtlCol="0">
              <a:spAutoFit/>
            </a:bodyPr>
            <a:lstStyle/>
            <a:p>
              <a:r>
                <a:rPr lang="en-US" dirty="0">
                  <a:solidFill>
                    <a:srgbClr val="0000FF"/>
                  </a:solidFill>
                </a:rPr>
                <a:t>The </a:t>
              </a:r>
              <a:r>
                <a:rPr lang="en-US" i="1" dirty="0">
                  <a:solidFill>
                    <a:srgbClr val="0000FF"/>
                  </a:solidFill>
                </a:rPr>
                <a:t>µ</a:t>
              </a:r>
              <a:r>
                <a:rPr lang="en-US" dirty="0">
                  <a:solidFill>
                    <a:srgbClr val="0000FF"/>
                  </a:solidFill>
                </a:rPr>
                <a:t>-law (North America and Japan)</a:t>
              </a:r>
            </a:p>
          </p:txBody>
        </p:sp>
        <mc:AlternateContent xmlns:mc="http://schemas.openxmlformats.org/markup-compatibility/2006" xmlns:a14="http://schemas.microsoft.com/office/drawing/2010/main">
          <mc:Choice Requires="a14">
            <p:sp>
              <p:nvSpPr>
                <p:cNvPr id="2" name="TextBox 1"/>
                <p:cNvSpPr txBox="1"/>
                <p:nvPr/>
              </p:nvSpPr>
              <p:spPr>
                <a:xfrm>
                  <a:off x="152400" y="3505200"/>
                  <a:ext cx="3564117" cy="836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den>
                        </m:f>
                        <m:r>
                          <m:rPr>
                            <m:nor/>
                          </m:rPr>
                          <a:rPr lang="en-US" b="0" i="0"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m:t>
                                    </m:r>
                                  </m:sub>
                                </m:sSub>
                              </m:den>
                            </m:f>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3505200"/>
                  <a:ext cx="3564117" cy="8366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224386" y="3607878"/>
                  <a:ext cx="1643014" cy="7355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den>
                        </m:f>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224386" y="3607878"/>
                  <a:ext cx="1643014" cy="735522"/>
                </a:xfrm>
                <a:prstGeom prst="rect">
                  <a:avLst/>
                </a:prstGeom>
                <a:blipFill rotWithShape="0">
                  <a:blip r:embed="rId4"/>
                  <a:stretch>
                    <a:fillRect/>
                  </a:stretch>
                </a:blipFill>
              </p:spPr>
              <p:txBody>
                <a:bodyPr/>
                <a:lstStyle/>
                <a:p>
                  <a:r>
                    <a:rPr lang="en-US">
                      <a:noFill/>
                    </a:rPr>
                    <a:t> </a:t>
                  </a:r>
                </a:p>
              </p:txBody>
            </p:sp>
          </mc:Fallback>
        </mc:AlternateContent>
        <p:sp>
          <p:nvSpPr>
            <p:cNvPr id="14" name="TextBox 13"/>
            <p:cNvSpPr txBox="1"/>
            <p:nvPr/>
          </p:nvSpPr>
          <p:spPr>
            <a:xfrm>
              <a:off x="184558" y="2888421"/>
              <a:ext cx="4603606" cy="46166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µ</a:t>
              </a:r>
              <a:r>
                <a:rPr lang="en-US" dirty="0"/>
                <a:t> is the compression parameter </a:t>
              </a:r>
            </a:p>
          </p:txBody>
        </p:sp>
      </p:grpSp>
    </p:spTree>
    <p:extLst>
      <p:ext uri="{BB962C8B-B14F-4D97-AF65-F5344CB8AC3E}">
        <p14:creationId xmlns:p14="http://schemas.microsoft.com/office/powerpoint/2010/main" val="7062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La06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46086"/>
            <a:ext cx="4090987" cy="323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err="1">
                <a:solidFill>
                  <a:srgbClr val="0000FF"/>
                </a:solidFill>
              </a:rPr>
              <a:t>Nonuniform</a:t>
            </a:r>
            <a:r>
              <a:rPr lang="en-US" sz="3600" dirty="0">
                <a:solidFill>
                  <a:srgbClr val="0000FF"/>
                </a:solidFill>
              </a:rPr>
              <a:t> Quantization</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66413" y="2362200"/>
            <a:ext cx="2162060" cy="461665"/>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SNR for </a:t>
            </a:r>
            <a:r>
              <a:rPr lang="en-US" i="1" dirty="0">
                <a:solidFill>
                  <a:srgbClr val="0000FF"/>
                </a:solidFill>
                <a:latin typeface="Times New Roman" panose="02020603050405020304" pitchFamily="18" charset="0"/>
                <a:cs typeface="Times New Roman" panose="02020603050405020304" pitchFamily="18" charset="0"/>
              </a:rPr>
              <a:t>µ</a:t>
            </a:r>
            <a:r>
              <a:rPr lang="en-US" dirty="0">
                <a:solidFill>
                  <a:srgbClr val="0000FF"/>
                </a:solidFill>
                <a:latin typeface="Times New Roman" panose="02020603050405020304" pitchFamily="18" charset="0"/>
                <a:cs typeface="Times New Roman" panose="02020603050405020304" pitchFamily="18" charset="0"/>
              </a:rPr>
              <a:t>-law</a:t>
            </a:r>
          </a:p>
        </p:txBody>
      </p:sp>
      <p:pic>
        <p:nvPicPr>
          <p:cNvPr id="14" name="Picture 6" descr="La06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4864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TextBox 15"/>
              <p:cNvSpPr txBox="1"/>
              <p:nvPr/>
            </p:nvSpPr>
            <p:spPr>
              <a:xfrm>
                <a:off x="482224" y="2882600"/>
                <a:ext cx="2265107"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num>
                        <m:den>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m:rPr>
                                      <m:nor/>
                                    </m:rPr>
                                    <a:rPr lang="en-US" b="0" i="0" smtClean="0">
                                      <a:latin typeface="Cambria Math" panose="02040503050406030204" pitchFamily="18" charset="0"/>
                                    </a:rPr>
                                    <m:t>ln</m:t>
                                  </m:r>
                                  <m:r>
                                    <m:rPr>
                                      <m:nor/>
                                    </m:rPr>
                                    <a:rPr lang="en-US" b="0" i="0" smtClean="0">
                                      <a:latin typeface="Cambria Math" panose="02040503050406030204" pitchFamily="18" charset="0"/>
                                    </a:rPr>
                                    <m:t>(1+</m:t>
                                  </m:r>
                                  <m:r>
                                    <a:rPr lang="el-GR" b="0" i="1" smtClean="0">
                                      <a:latin typeface="Cambria Math" panose="02040503050406030204" pitchFamily="18" charset="0"/>
                                      <a:ea typeface="Cambria Math" panose="02040503050406030204" pitchFamily="18" charset="0"/>
                                    </a:rPr>
                                    <m:t>𝜇</m:t>
                                  </m:r>
                                  <m:r>
                                    <m:rPr>
                                      <m:nor/>
                                    </m:rPr>
                                    <a:rPr lang="en-US" b="0" i="0" smtClean="0">
                                      <a:latin typeface="Cambria Math" panose="02040503050406030204" pitchFamily="18" charset="0"/>
                                    </a:rPr>
                                    <m:t>)</m:t>
                                  </m:r>
                                </m:e>
                              </m:d>
                            </m:e>
                            <m:sup>
                              <m:r>
                                <a:rPr lang="en-US" b="0" i="1" smtClean="0">
                                  <a:latin typeface="Cambria Math" panose="02040503050406030204" pitchFamily="18" charset="0"/>
                                </a:rPr>
                                <m:t>2</m:t>
                              </m:r>
                            </m:sup>
                          </m:sSup>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82224" y="2882600"/>
                <a:ext cx="2265107" cy="8066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1899" y="3860503"/>
                <a:ext cx="1640962" cy="867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up>
                              <m:r>
                                <a:rPr lang="en-US" b="0" i="1" smtClean="0">
                                  <a:latin typeface="Cambria Math" panose="02040503050406030204" pitchFamily="18" charset="0"/>
                                  <a:ea typeface="Cambria Math" panose="02040503050406030204" pitchFamily="18" charset="0"/>
                                </a:rPr>
                                <m:t>2</m:t>
                              </m:r>
                            </m:sup>
                          </m:sSubSup>
                        </m:num>
                        <m:den>
                          <m:acc>
                            <m:accPr>
                              <m:chr m:val="̃"/>
                              <m:ctrlPr>
                                <a:rPr lang="en-US" b="0" i="1" smtClean="0">
                                  <a:latin typeface="Cambria Math" panose="02040503050406030204" pitchFamily="18" charset="0"/>
                                  <a:ea typeface="Cambria Math" panose="02040503050406030204" pitchFamily="18" charset="0"/>
                                </a:rPr>
                              </m:ctrlPr>
                            </m:acc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acc>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41899" y="3860503"/>
                <a:ext cx="1640962" cy="867995"/>
              </a:xfrm>
              <a:prstGeom prst="rect">
                <a:avLst/>
              </a:prstGeom>
              <a:blipFill>
                <a:blip r:embed="rId5"/>
                <a:stretch>
                  <a:fillRect/>
                </a:stretch>
              </a:blipFill>
            </p:spPr>
            <p:txBody>
              <a:bodyPr/>
              <a:lstStyle/>
              <a:p>
                <a:r>
                  <a:rPr lang="en-US">
                    <a:noFill/>
                  </a:rPr>
                  <a:t> </a:t>
                </a:r>
              </a:p>
            </p:txBody>
          </p:sp>
        </mc:Fallback>
      </mc:AlternateContent>
      <p:pic>
        <p:nvPicPr>
          <p:cNvPr id="18" name="Picture 6" descr="La06F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25" y="5410200"/>
            <a:ext cx="5172275" cy="141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710613" y="6546651"/>
            <a:ext cx="433387" cy="311349"/>
          </a:xfrm>
        </p:spPr>
        <p:txBody>
          <a:bodyPr/>
          <a:lstStyle/>
          <a:p>
            <a:pPr>
              <a:defRPr/>
            </a:pPr>
            <a:fld id="{CFAFE87E-9987-4B05-90A5-38F3B4A800BA}" type="slidenum">
              <a:rPr lang="en-US" smtClean="0"/>
              <a:pPr>
                <a:defRPr/>
              </a:pPr>
              <a:t>26</a:t>
            </a:fld>
            <a:endParaRPr lang="en-US" dirty="0"/>
          </a:p>
        </p:txBody>
      </p:sp>
      <p:sp>
        <p:nvSpPr>
          <p:cNvPr id="11" name="TextBox 10"/>
          <p:cNvSpPr txBox="1"/>
          <p:nvPr/>
        </p:nvSpPr>
        <p:spPr>
          <a:xfrm>
            <a:off x="76200" y="1276078"/>
            <a:ext cx="3453468" cy="769441"/>
          </a:xfrm>
          <a:prstGeom prst="rect">
            <a:avLst/>
          </a:prstGeom>
          <a:noFill/>
        </p:spPr>
        <p:txBody>
          <a:bodyPr wrap="square" rtlCol="0">
            <a:spAutoFit/>
          </a:bodyPr>
          <a:lstStyle/>
          <a:p>
            <a:r>
              <a:rPr lang="en-US" sz="2200" dirty="0"/>
              <a:t>For </a:t>
            </a:r>
            <a:r>
              <a:rPr lang="en-US" sz="2200" i="1" dirty="0">
                <a:latin typeface="Times New Roman" panose="02020603050405020304" pitchFamily="18" charset="0"/>
                <a:cs typeface="Times New Roman" panose="02020603050405020304" pitchFamily="18" charset="0"/>
              </a:rPr>
              <a:t>L</a:t>
            </a:r>
            <a:r>
              <a:rPr lang="en-US" sz="2200" dirty="0"/>
              <a:t>=128 (7-bit), </a:t>
            </a:r>
            <a:r>
              <a:rPr lang="en-US" sz="2200" i="1" dirty="0">
                <a:latin typeface="Times New Roman" panose="02020603050405020304" pitchFamily="18" charset="0"/>
                <a:cs typeface="Times New Roman" panose="02020603050405020304" pitchFamily="18" charset="0"/>
              </a:rPr>
              <a:t>µ</a:t>
            </a:r>
            <a:r>
              <a:rPr lang="en-US" sz="2200" dirty="0"/>
              <a:t> = 100</a:t>
            </a:r>
          </a:p>
          <a:p>
            <a:r>
              <a:rPr lang="en-US" sz="2200" dirty="0"/>
              <a:t>For </a:t>
            </a:r>
            <a:r>
              <a:rPr lang="en-US" sz="2200" i="1" dirty="0">
                <a:latin typeface="Times New Roman" panose="02020603050405020304" pitchFamily="18" charset="0"/>
                <a:cs typeface="Times New Roman" panose="02020603050405020304" pitchFamily="18" charset="0"/>
              </a:rPr>
              <a:t>L</a:t>
            </a:r>
            <a:r>
              <a:rPr lang="en-US" sz="2200" dirty="0"/>
              <a:t>=256 (8-bit), </a:t>
            </a:r>
            <a:r>
              <a:rPr lang="en-US" sz="2200" i="1" dirty="0">
                <a:latin typeface="Times New Roman" panose="02020603050405020304" pitchFamily="18" charset="0"/>
                <a:cs typeface="Times New Roman" panose="02020603050405020304" pitchFamily="18" charset="0"/>
              </a:rPr>
              <a:t>µ</a:t>
            </a:r>
            <a:r>
              <a:rPr lang="en-US" sz="2200" dirty="0"/>
              <a:t> = 255</a:t>
            </a:r>
          </a:p>
        </p:txBody>
      </p:sp>
      <p:sp>
        <p:nvSpPr>
          <p:cNvPr id="12" name="TextBox 11"/>
          <p:cNvSpPr txBox="1"/>
          <p:nvPr/>
        </p:nvSpPr>
        <p:spPr>
          <a:xfrm>
            <a:off x="2645658" y="6398096"/>
            <a:ext cx="1768020" cy="430887"/>
          </a:xfrm>
          <a:prstGeom prst="rect">
            <a:avLst/>
          </a:prstGeom>
          <a:noFill/>
        </p:spPr>
        <p:txBody>
          <a:bodyPr wrap="square" rtlCol="0">
            <a:spAutoFit/>
          </a:bodyPr>
          <a:lstStyle/>
          <a:p>
            <a:r>
              <a:rPr lang="en-US" sz="2200" dirty="0" err="1"/>
              <a:t>Compandor</a:t>
            </a:r>
            <a:endParaRPr lang="en-US" sz="2200" dirty="0"/>
          </a:p>
        </p:txBody>
      </p:sp>
    </p:spTree>
    <p:extLst>
      <p:ext uri="{BB962C8B-B14F-4D97-AF65-F5344CB8AC3E}">
        <p14:creationId xmlns:p14="http://schemas.microsoft.com/office/powerpoint/2010/main" val="114882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Transmission Bandwidth</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42016" y="1331416"/>
            <a:ext cx="9067800" cy="415498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r>
              <a:rPr lang="en-US" dirty="0"/>
              <a:t> : Signal bandwidth in Hz</a:t>
            </a:r>
          </a:p>
          <a:p>
            <a:r>
              <a:rPr lang="en-US" i="1" dirty="0">
                <a:latin typeface="Times New Roman" panose="02020603050405020304" pitchFamily="18" charset="0"/>
                <a:cs typeface="Times New Roman" panose="02020603050405020304" pitchFamily="18" charset="0"/>
              </a:rPr>
              <a:t>L</a:t>
            </a:r>
            <a:r>
              <a:rPr lang="en-US" dirty="0"/>
              <a:t> : Quantization Level</a:t>
            </a:r>
          </a:p>
          <a:p>
            <a:r>
              <a:rPr lang="en-US" i="1" dirty="0">
                <a:latin typeface="Times New Roman" panose="02020603050405020304" pitchFamily="18" charset="0"/>
                <a:cs typeface="Times New Roman" panose="02020603050405020304" pitchFamily="18" charset="0"/>
              </a:rPr>
              <a:t>n</a:t>
            </a:r>
            <a:r>
              <a:rPr lang="en-US" dirty="0"/>
              <a:t> : Number of bits per sample</a:t>
            </a:r>
          </a:p>
          <a:p>
            <a:endParaRPr lang="en-US" dirty="0"/>
          </a:p>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r>
              <a:rPr lang="en-US" dirty="0"/>
              <a:t> = 2*</a:t>
            </a:r>
            <a:r>
              <a:rPr lang="en-US" i="1" dirty="0">
                <a:latin typeface="Times New Roman" panose="02020603050405020304" pitchFamily="18" charset="0"/>
                <a:cs typeface="Times New Roman" panose="02020603050405020304" pitchFamily="18" charset="0"/>
              </a:rPr>
              <a:t>B		</a:t>
            </a:r>
            <a:r>
              <a:rPr lang="en-US" dirty="0"/>
              <a:t>Samples per second</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n</a:t>
            </a:r>
            <a:r>
              <a:rPr lang="en-US" dirty="0"/>
              <a:t> = log</a:t>
            </a:r>
            <a:r>
              <a:rPr lang="en-US" baseline="-25000" dirty="0"/>
              <a:t>2</a:t>
            </a:r>
            <a:r>
              <a:rPr lang="en-US" dirty="0"/>
              <a:t> </a:t>
            </a:r>
            <a:r>
              <a:rPr lang="en-US" i="1" dirty="0">
                <a:latin typeface="Times New Roman" panose="02020603050405020304" pitchFamily="18" charset="0"/>
                <a:cs typeface="Times New Roman" panose="02020603050405020304" pitchFamily="18" charset="0"/>
              </a:rPr>
              <a:t>L		</a:t>
            </a:r>
            <a:r>
              <a:rPr lang="en-US" dirty="0"/>
              <a:t>Number of bits per sample </a:t>
            </a:r>
          </a:p>
          <a:p>
            <a:r>
              <a:rPr lang="en-US" dirty="0"/>
              <a:t>Bit Rate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*B*n	</a:t>
            </a:r>
            <a:r>
              <a:rPr lang="en-US" dirty="0"/>
              <a:t>Number of bits per second </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T</a:t>
            </a:r>
            <a:r>
              <a:rPr lang="en-US" dirty="0"/>
              <a:t> = </a:t>
            </a:r>
            <a:r>
              <a:rPr lang="en-US" i="1" dirty="0">
                <a:latin typeface="Times New Roman" panose="02020603050405020304" pitchFamily="18" charset="0"/>
                <a:cs typeface="Times New Roman" panose="02020603050405020304" pitchFamily="18" charset="0"/>
              </a:rPr>
              <a:t>B*n	</a:t>
            </a:r>
            <a:r>
              <a:rPr lang="en-US" dirty="0"/>
              <a:t>         Transmission Channel Bandwidth (Bit Rate/2)</a:t>
            </a:r>
          </a:p>
          <a:p>
            <a:endParaRPr lang="en-US" dirty="0"/>
          </a:p>
          <a:p>
            <a:r>
              <a:rPr lang="en-US" dirty="0"/>
              <a:t>Usually the sampling rate is higher than the Nyquist rate 2</a:t>
            </a:r>
            <a:r>
              <a:rPr lang="en-US" i="1" dirty="0">
                <a:latin typeface="Times New Roman" panose="02020603050405020304" pitchFamily="18" charset="0"/>
                <a:cs typeface="Times New Roman" panose="02020603050405020304" pitchFamily="18" charset="0"/>
              </a:rPr>
              <a:t>B</a:t>
            </a:r>
            <a:r>
              <a:rPr lang="en-US" dirty="0"/>
              <a:t> to improve signal to noise ratio (SNR).</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27</a:t>
            </a:fld>
            <a:endParaRPr lang="en-US"/>
          </a:p>
        </p:txBody>
      </p:sp>
    </p:spTree>
    <p:extLst>
      <p:ext uri="{BB962C8B-B14F-4D97-AF65-F5344CB8AC3E}">
        <p14:creationId xmlns:p14="http://schemas.microsoft.com/office/powerpoint/2010/main" val="136395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Channel Bandwidth and SNR</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196466" y="1170710"/>
            <a:ext cx="8718934" cy="830997"/>
          </a:xfrm>
          <a:prstGeom prst="rect">
            <a:avLst/>
          </a:prstGeom>
          <a:noFill/>
        </p:spPr>
        <p:txBody>
          <a:bodyPr wrap="square" rtlCol="0">
            <a:spAutoFit/>
          </a:bodyPr>
          <a:lstStyle/>
          <a:p>
            <a:r>
              <a:rPr lang="en-US" dirty="0"/>
              <a:t>Output SNR increase exponentially with the transmission bandwidth </a:t>
            </a:r>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T</a:t>
            </a:r>
            <a:r>
              <a:rPr lang="en-US" dirty="0"/>
              <a:t>.</a:t>
            </a:r>
          </a:p>
        </p:txBody>
      </p:sp>
      <mc:AlternateContent xmlns:mc="http://schemas.openxmlformats.org/markup-compatibility/2006" xmlns:a14="http://schemas.microsoft.com/office/drawing/2010/main">
        <mc:Choice Requires="a14">
          <p:sp>
            <p:nvSpPr>
              <p:cNvPr id="2" name="TextBox 1"/>
              <p:cNvSpPr txBox="1"/>
              <p:nvPr/>
            </p:nvSpPr>
            <p:spPr>
              <a:xfrm>
                <a:off x="228600" y="3769918"/>
                <a:ext cx="2902911" cy="75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𝑜</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𝑜</m:t>
                              </m:r>
                            </m:sub>
                          </m:sSub>
                        </m:den>
                      </m:f>
                      <m:r>
                        <a:rPr lang="en-US"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e>
                        <m:sup>
                          <m:r>
                            <a:rPr lang="en-US" i="1">
                              <a:latin typeface="Cambria Math" panose="02040503050406030204" pitchFamily="18" charset="0"/>
                            </a:rPr>
                            <m:t>2</m:t>
                          </m:r>
                          <m:r>
                            <a:rPr lang="en-US" b="0" i="1" smtClean="0">
                              <a:latin typeface="Cambria Math" panose="02040503050406030204" pitchFamily="18" charset="0"/>
                            </a:rPr>
                            <m:t>𝑛</m:t>
                          </m:r>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769918"/>
                <a:ext cx="2902911" cy="7562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953000" y="1735461"/>
                <a:ext cx="2377317" cy="1797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3</m:t>
                                    </m:r>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ln</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𝜇</m:t>
                                            </m:r>
                                          </m:e>
                                        </m:d>
                                      </m:e>
                                      <m:sup>
                                        <m:r>
                                          <a:rPr lang="en-US" b="0" i="1" smtClean="0">
                                            <a:latin typeface="Cambria Math" panose="02040503050406030204" pitchFamily="18" charset="0"/>
                                          </a:rPr>
                                          <m:t>2</m:t>
                                        </m:r>
                                      </m:sup>
                                    </m:sSup>
                                  </m:den>
                                </m:f>
                              </m:e>
                            </m:mr>
                          </m:m>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953000" y="1735461"/>
                <a:ext cx="2377317" cy="17976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8600" y="3750603"/>
                <a:ext cx="2175596" cy="75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𝑜</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𝑜</m:t>
                              </m:r>
                            </m:sub>
                          </m:sSub>
                        </m:den>
                      </m:f>
                      <m:r>
                        <a:rPr lang="en-US"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𝐵</m:t>
                              </m:r>
                            </m:den>
                          </m:f>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038600" y="3750603"/>
                <a:ext cx="2175596" cy="7562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153" y="4755969"/>
                <a:ext cx="5148654"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d>
                            <m:dPr>
                              <m:ctrlPr>
                                <a:rPr lang="en-US" sz="2200" i="1" smtClean="0">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𝑜</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𝑜</m:t>
                                      </m:r>
                                    </m:sub>
                                  </m:sSub>
                                </m:den>
                              </m:f>
                            </m:e>
                          </m:d>
                        </m:e>
                        <m:sub>
                          <m:r>
                            <a:rPr lang="en-US" sz="2200" b="0" i="1" smtClean="0">
                              <a:latin typeface="Cambria Math" panose="02040503050406030204" pitchFamily="18" charset="0"/>
                            </a:rPr>
                            <m:t>𝑑𝐵</m:t>
                          </m:r>
                        </m:sub>
                      </m:sSub>
                      <m:r>
                        <a:rPr lang="en-US" sz="2200" i="1" smtClean="0">
                          <a:latin typeface="Cambria Math" panose="02040503050406030204" pitchFamily="18" charset="0"/>
                        </a:rPr>
                        <m:t>=</m:t>
                      </m:r>
                      <m:r>
                        <a:rPr lang="en-US" sz="2200" b="0" i="1" smtClean="0">
                          <a:latin typeface="Cambria Math" panose="02040503050406030204" pitchFamily="18" charset="0"/>
                        </a:rPr>
                        <m:t>10</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𝑙𝑜𝑔</m:t>
                          </m:r>
                        </m:e>
                        <m:sub>
                          <m:r>
                            <a:rPr lang="en-US" sz="2200" b="0" i="1" smtClean="0">
                              <a:latin typeface="Cambria Math" panose="02040503050406030204" pitchFamily="18" charset="0"/>
                            </a:rPr>
                            <m:t>10</m:t>
                          </m:r>
                        </m:sub>
                      </m:sSub>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𝑜</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𝑜</m:t>
                                  </m:r>
                                </m:sub>
                              </m:sSub>
                            </m:den>
                          </m:f>
                        </m:e>
                      </m:d>
                      <m:r>
                        <a:rPr lang="en-US" sz="2200" b="0" i="1" smtClean="0">
                          <a:latin typeface="Cambria Math" panose="02040503050406030204" pitchFamily="18" charset="0"/>
                        </a:rPr>
                        <m:t>=10</m:t>
                      </m:r>
                      <m:sSub>
                        <m:sSubPr>
                          <m:ctrlPr>
                            <a:rPr lang="en-US" sz="2200" i="1">
                              <a:latin typeface="Cambria Math" panose="02040503050406030204" pitchFamily="18" charset="0"/>
                            </a:rPr>
                          </m:ctrlPr>
                        </m:sSubPr>
                        <m:e>
                          <m:r>
                            <a:rPr lang="en-US" sz="2200" i="1">
                              <a:latin typeface="Cambria Math" panose="02040503050406030204" pitchFamily="18" charset="0"/>
                            </a:rPr>
                            <m:t>𝑙𝑜𝑔</m:t>
                          </m:r>
                        </m:e>
                        <m:sub>
                          <m:r>
                            <a:rPr lang="en-US" sz="2200" i="1">
                              <a:latin typeface="Cambria Math" panose="02040503050406030204" pitchFamily="18" charset="0"/>
                            </a:rPr>
                            <m:t>10</m:t>
                          </m:r>
                        </m:sub>
                      </m:sSub>
                      <m:r>
                        <a:rPr lang="en-US" sz="2200" b="0" i="1" smtClean="0">
                          <a:latin typeface="Cambria Math" panose="02040503050406030204" pitchFamily="18" charset="0"/>
                        </a:rPr>
                        <m:t>𝑐</m:t>
                      </m:r>
                      <m:r>
                        <a:rPr lang="en-US" sz="2200" b="0" i="1" smtClean="0">
                          <a:latin typeface="Cambria Math" panose="02040503050406030204" pitchFamily="18" charset="0"/>
                        </a:rPr>
                        <m:t>+6</m:t>
                      </m:r>
                      <m:r>
                        <a:rPr lang="en-US" sz="2200" b="0" i="1" smtClean="0">
                          <a:latin typeface="Cambria Math" panose="02040503050406030204" pitchFamily="18" charset="0"/>
                        </a:rPr>
                        <m:t>𝑛</m:t>
                      </m:r>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92153" y="4755969"/>
                <a:ext cx="5148654" cy="806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65319" y="4755969"/>
                <a:ext cx="297180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d>
                            <m:dPr>
                              <m:ctrlPr>
                                <a:rPr lang="en-US" sz="2200" i="1" smtClean="0">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𝑜</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𝑜</m:t>
                                      </m:r>
                                    </m:sub>
                                  </m:sSub>
                                </m:den>
                              </m:f>
                            </m:e>
                          </m:d>
                        </m:e>
                        <m:sub>
                          <m:r>
                            <a:rPr lang="en-US" sz="2200" b="0" i="1" smtClean="0">
                              <a:latin typeface="Cambria Math" panose="02040503050406030204" pitchFamily="18" charset="0"/>
                            </a:rPr>
                            <m:t>𝑑𝐵</m:t>
                          </m:r>
                        </m:sub>
                      </m:sSub>
                      <m:r>
                        <a:rPr lang="en-US" sz="2200" i="1" smtClean="0">
                          <a:latin typeface="Cambria Math" panose="02040503050406030204" pitchFamily="18" charset="0"/>
                        </a:rPr>
                        <m:t>=</m:t>
                      </m:r>
                      <m:d>
                        <m:dPr>
                          <m:ctrlPr>
                            <a:rPr lang="en-US" sz="2200" i="1" smtClean="0">
                              <a:latin typeface="Cambria Math" panose="02040503050406030204" pitchFamily="18" charset="0"/>
                            </a:rPr>
                          </m:ctrlPr>
                        </m:dPr>
                        <m:e>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+6</m:t>
                          </m:r>
                          <m:r>
                            <a:rPr lang="en-US" sz="2200" b="0" i="1" smtClean="0">
                              <a:latin typeface="Cambria Math" panose="02040503050406030204" pitchFamily="18" charset="0"/>
                              <a:ea typeface="Cambria Math" panose="02040503050406030204" pitchFamily="18" charset="0"/>
                            </a:rPr>
                            <m:t>𝑛</m:t>
                          </m:r>
                        </m:e>
                      </m:d>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5465319" y="4755969"/>
                <a:ext cx="2971800" cy="806631"/>
              </a:xfrm>
              <a:prstGeom prst="rect">
                <a:avLst/>
              </a:prstGeom>
              <a:blipFill>
                <a:blip r:embed="rId6"/>
                <a:stretch>
                  <a:fillRect/>
                </a:stretch>
              </a:blipFill>
            </p:spPr>
            <p:txBody>
              <a:bodyPr/>
              <a:lstStyle/>
              <a:p>
                <a:r>
                  <a:rPr lang="en-US">
                    <a:noFill/>
                  </a:rPr>
                  <a:t> </a:t>
                </a:r>
              </a:p>
            </p:txBody>
          </p:sp>
        </mc:Fallback>
      </mc:AlternateContent>
      <p:sp>
        <p:nvSpPr>
          <p:cNvPr id="4" name="TextBox 3"/>
          <p:cNvSpPr txBox="1"/>
          <p:nvPr/>
        </p:nvSpPr>
        <p:spPr>
          <a:xfrm>
            <a:off x="8193544" y="4923639"/>
            <a:ext cx="529312" cy="430887"/>
          </a:xfrm>
          <a:prstGeom prst="rect">
            <a:avLst/>
          </a:prstGeom>
          <a:noFill/>
        </p:spPr>
        <p:txBody>
          <a:bodyPr wrap="none" rtlCol="0">
            <a:spAutoFit/>
          </a:bodyPr>
          <a:lstStyle/>
          <a:p>
            <a:r>
              <a:rPr lang="en-US" sz="2200" dirty="0"/>
              <a:t>dB</a:t>
            </a:r>
          </a:p>
        </p:txBody>
      </p:sp>
      <p:sp>
        <p:nvSpPr>
          <p:cNvPr id="11" name="TextBox 10"/>
          <p:cNvSpPr txBox="1"/>
          <p:nvPr/>
        </p:nvSpPr>
        <p:spPr>
          <a:xfrm>
            <a:off x="72050" y="5798403"/>
            <a:ext cx="8995750" cy="830997"/>
          </a:xfrm>
          <a:prstGeom prst="rect">
            <a:avLst/>
          </a:prstGeom>
          <a:noFill/>
        </p:spPr>
        <p:txBody>
          <a:bodyPr wrap="square" rtlCol="0">
            <a:spAutoFit/>
          </a:bodyPr>
          <a:lstStyle/>
          <a:p>
            <a:r>
              <a:rPr lang="en-US" dirty="0"/>
              <a:t>Increasing </a:t>
            </a:r>
            <a:r>
              <a:rPr lang="en-US" i="1" dirty="0">
                <a:latin typeface="Times New Roman" panose="02020603050405020304" pitchFamily="18" charset="0"/>
                <a:cs typeface="Times New Roman" panose="02020603050405020304" pitchFamily="18" charset="0"/>
              </a:rPr>
              <a:t>n</a:t>
            </a:r>
            <a:r>
              <a:rPr lang="en-US" dirty="0"/>
              <a:t> by 1 (1 bit increase in the code word would increase the BW by 14%) quadruples the output SNR (6 dB increase).</a:t>
            </a:r>
          </a:p>
        </p:txBody>
      </p:sp>
      <p:sp>
        <p:nvSpPr>
          <p:cNvPr id="5" name="Slide Number Placeholder 4"/>
          <p:cNvSpPr>
            <a:spLocks noGrp="1"/>
          </p:cNvSpPr>
          <p:nvPr>
            <p:ph type="sldNum" sz="quarter" idx="12"/>
          </p:nvPr>
        </p:nvSpPr>
        <p:spPr/>
        <p:txBody>
          <a:bodyPr/>
          <a:lstStyle/>
          <a:p>
            <a:pPr>
              <a:defRPr/>
            </a:pPr>
            <a:fld id="{CFAFE87E-9987-4B05-90A5-38F3B4A800BA}" type="slidenum">
              <a:rPr lang="en-US" smtClean="0"/>
              <a:pPr>
                <a:defRPr/>
              </a:pPr>
              <a:t>28</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381000" y="2143594"/>
                <a:ext cx="3045834" cy="8992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den>
                      </m:f>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f>
                        <m:fPr>
                          <m:ctrlPr>
                            <a:rPr lang="en-US" i="1">
                              <a:latin typeface="Cambria Math" panose="02040503050406030204" pitchFamily="18" charset="0"/>
                            </a:rPr>
                          </m:ctrlPr>
                        </m:fPr>
                        <m:num>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1000" y="2143594"/>
                <a:ext cx="3045834" cy="899285"/>
              </a:xfrm>
              <a:prstGeom prst="rect">
                <a:avLst/>
              </a:prstGeom>
              <a:blipFill>
                <a:blip r:embed="rId7"/>
                <a:stretch>
                  <a:fillRect/>
                </a:stretch>
              </a:blipFill>
            </p:spPr>
            <p:txBody>
              <a:bodyPr/>
              <a:lstStyle/>
              <a:p>
                <a:r>
                  <a:rPr lang="en-US">
                    <a:noFill/>
                  </a:rPr>
                  <a:t> </a:t>
                </a:r>
              </a:p>
            </p:txBody>
          </p:sp>
        </mc:Fallback>
      </mc:AlternateContent>
      <p:sp>
        <p:nvSpPr>
          <p:cNvPr id="6" name="Rectangle 5"/>
          <p:cNvSpPr/>
          <p:nvPr/>
        </p:nvSpPr>
        <p:spPr>
          <a:xfrm>
            <a:off x="3733800" y="2348836"/>
            <a:ext cx="1024639" cy="461665"/>
          </a:xfrm>
          <a:prstGeom prst="rect">
            <a:avLst/>
          </a:prstGeom>
        </p:spPr>
        <p:txBody>
          <a:bodyPr wrap="none">
            <a:spAutoFit/>
          </a:bodyPr>
          <a:lstStyle/>
          <a:p>
            <a:r>
              <a:rPr lang="en-US" dirty="0"/>
              <a:t>where</a:t>
            </a:r>
          </a:p>
        </p:txBody>
      </p:sp>
      <p:sp>
        <p:nvSpPr>
          <p:cNvPr id="15" name="Rectangle 14"/>
          <p:cNvSpPr/>
          <p:nvPr/>
        </p:nvSpPr>
        <p:spPr>
          <a:xfrm>
            <a:off x="7510239" y="1735461"/>
            <a:ext cx="1481362" cy="646331"/>
          </a:xfrm>
          <a:prstGeom prst="rect">
            <a:avLst/>
          </a:prstGeom>
        </p:spPr>
        <p:txBody>
          <a:bodyPr wrap="square">
            <a:spAutoFit/>
          </a:bodyPr>
          <a:lstStyle/>
          <a:p>
            <a:r>
              <a:rPr lang="en-US" sz="1800" dirty="0"/>
              <a:t>Uniform quantization</a:t>
            </a:r>
          </a:p>
        </p:txBody>
      </p:sp>
      <p:sp>
        <p:nvSpPr>
          <p:cNvPr id="16" name="Rectangle 15"/>
          <p:cNvSpPr/>
          <p:nvPr/>
        </p:nvSpPr>
        <p:spPr>
          <a:xfrm>
            <a:off x="7498554" y="2803486"/>
            <a:ext cx="1481362" cy="646331"/>
          </a:xfrm>
          <a:prstGeom prst="rect">
            <a:avLst/>
          </a:prstGeom>
        </p:spPr>
        <p:txBody>
          <a:bodyPr wrap="square">
            <a:spAutoFit/>
          </a:bodyPr>
          <a:lstStyle/>
          <a:p>
            <a:r>
              <a:rPr lang="en-US" sz="1800" dirty="0"/>
              <a:t>Non-uniform quantization</a:t>
            </a:r>
          </a:p>
        </p:txBody>
      </p:sp>
      <p:sp>
        <p:nvSpPr>
          <p:cNvPr id="17" name="Rectangle 16"/>
          <p:cNvSpPr/>
          <p:nvPr/>
        </p:nvSpPr>
        <p:spPr>
          <a:xfrm>
            <a:off x="6400800" y="3733800"/>
            <a:ext cx="2666999" cy="646331"/>
          </a:xfrm>
          <a:prstGeom prst="rect">
            <a:avLst/>
          </a:prstGeom>
        </p:spPr>
        <p:txBody>
          <a:bodyPr wrap="square">
            <a:spAutoFit/>
          </a:bodyPr>
          <a:lstStyle/>
          <a:p>
            <a:r>
              <a:rPr lang="en-US" sz="1800" dirty="0"/>
              <a:t>Increasing channel bandwidth improve SNR</a:t>
            </a:r>
          </a:p>
        </p:txBody>
      </p:sp>
    </p:spTree>
    <p:extLst>
      <p:ext uri="{BB962C8B-B14F-4D97-AF65-F5344CB8AC3E}">
        <p14:creationId xmlns:p14="http://schemas.microsoft.com/office/powerpoint/2010/main" val="2586952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66020" y="1771650"/>
            <a:ext cx="4829175" cy="2800350"/>
          </a:xfrm>
          <a:prstGeom prst="rect">
            <a:avLst/>
          </a:prstGeom>
        </p:spPr>
      </p:pic>
      <p:pic>
        <p:nvPicPr>
          <p:cNvPr id="15" name="Picture 14"/>
          <p:cNvPicPr>
            <a:picLocks noChangeAspect="1"/>
          </p:cNvPicPr>
          <p:nvPr/>
        </p:nvPicPr>
        <p:blipFill>
          <a:blip r:embed="rId3"/>
          <a:stretch>
            <a:fillRect/>
          </a:stretch>
        </p:blipFill>
        <p:spPr>
          <a:xfrm>
            <a:off x="4743450" y="4495800"/>
            <a:ext cx="4324350" cy="2343150"/>
          </a:xfrm>
          <a:prstGeom prst="rect">
            <a:avLst/>
          </a:prstGeom>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Digital Telephony: PCM in T1 Carrier Systems</a:t>
            </a:r>
            <a:endParaRPr lang="en-US" sz="3600" dirty="0">
              <a:solidFill>
                <a:schemeClr val="accent2"/>
              </a:solidFill>
            </a:endParaRPr>
          </a:p>
        </p:txBody>
      </p:sp>
      <p:sp>
        <p:nvSpPr>
          <p:cNvPr id="5126" name="Line 10"/>
          <p:cNvSpPr>
            <a:spLocks noChangeShapeType="1"/>
          </p:cNvSpPr>
          <p:nvPr/>
        </p:nvSpPr>
        <p:spPr bwMode="auto">
          <a:xfrm>
            <a:off x="0" y="1014876"/>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3506210" y="2779693"/>
            <a:ext cx="1329083" cy="954107"/>
          </a:xfrm>
          <a:prstGeom prst="rect">
            <a:avLst/>
          </a:prstGeom>
          <a:noFill/>
        </p:spPr>
        <p:txBody>
          <a:bodyPr wrap="square" rtlCol="0">
            <a:spAutoFit/>
          </a:bodyPr>
          <a:lstStyle/>
          <a:p>
            <a:r>
              <a:rPr lang="en-US" sz="1400" dirty="0"/>
              <a:t>Regenerative repeater every 6000 feet (1.13 mile)</a:t>
            </a:r>
          </a:p>
        </p:txBody>
      </p:sp>
      <p:sp>
        <p:nvSpPr>
          <p:cNvPr id="14" name="TextBox 13"/>
          <p:cNvSpPr txBox="1"/>
          <p:nvPr/>
        </p:nvSpPr>
        <p:spPr>
          <a:xfrm>
            <a:off x="76200" y="1524000"/>
            <a:ext cx="3627916" cy="2677656"/>
          </a:xfrm>
          <a:prstGeom prst="rect">
            <a:avLst/>
          </a:prstGeom>
          <a:noFill/>
        </p:spPr>
        <p:txBody>
          <a:bodyPr wrap="none" rtlCol="0">
            <a:spAutoFit/>
          </a:bodyPr>
          <a:lstStyle/>
          <a:p>
            <a:r>
              <a:rPr lang="en-US" dirty="0">
                <a:solidFill>
                  <a:srgbClr val="0000FF"/>
                </a:solidFill>
              </a:rPr>
              <a:t>T1 Specifications</a:t>
            </a:r>
          </a:p>
          <a:p>
            <a:r>
              <a:rPr lang="en-US" dirty="0"/>
              <a:t>24 Channels</a:t>
            </a:r>
          </a:p>
          <a:p>
            <a:r>
              <a:rPr lang="en-US" dirty="0"/>
              <a:t>Sampling: 8000 </a:t>
            </a:r>
            <a:r>
              <a:rPr lang="en-US" dirty="0" err="1"/>
              <a:t>samp</a:t>
            </a:r>
            <a:r>
              <a:rPr lang="en-US" dirty="0"/>
              <a:t>/s</a:t>
            </a:r>
          </a:p>
          <a:p>
            <a:r>
              <a:rPr lang="en-US" dirty="0"/>
              <a:t>PAM (Pulse Amp. Mod.)</a:t>
            </a:r>
          </a:p>
          <a:p>
            <a:r>
              <a:rPr lang="en-US" dirty="0"/>
              <a:t>Pulse Width: 2 </a:t>
            </a:r>
            <a:r>
              <a:rPr lang="en-US" i="1" dirty="0"/>
              <a:t>µ</a:t>
            </a:r>
            <a:r>
              <a:rPr lang="en-US" dirty="0"/>
              <a:t>s </a:t>
            </a:r>
          </a:p>
          <a:p>
            <a:r>
              <a:rPr lang="en-US" dirty="0"/>
              <a:t>Rate: 1.544 Mbit/s</a:t>
            </a:r>
          </a:p>
          <a:p>
            <a:r>
              <a:rPr lang="en-US" dirty="0"/>
              <a:t>DS1: digital signal level 1</a:t>
            </a:r>
          </a:p>
        </p:txBody>
      </p:sp>
      <p:sp>
        <p:nvSpPr>
          <p:cNvPr id="17" name="TextBox 16"/>
          <p:cNvSpPr txBox="1"/>
          <p:nvPr/>
        </p:nvSpPr>
        <p:spPr>
          <a:xfrm>
            <a:off x="76200" y="4526340"/>
            <a:ext cx="3044423" cy="1569660"/>
          </a:xfrm>
          <a:prstGeom prst="rect">
            <a:avLst/>
          </a:prstGeom>
          <a:noFill/>
        </p:spPr>
        <p:txBody>
          <a:bodyPr wrap="none" rtlCol="0">
            <a:spAutoFit/>
          </a:bodyPr>
          <a:lstStyle/>
          <a:p>
            <a:r>
              <a:rPr lang="en-US" dirty="0">
                <a:solidFill>
                  <a:srgbClr val="0000FF"/>
                </a:solidFill>
              </a:rPr>
              <a:t>ITU-T Specifications</a:t>
            </a:r>
          </a:p>
          <a:p>
            <a:r>
              <a:rPr lang="en-US" dirty="0"/>
              <a:t>30 Channels</a:t>
            </a:r>
          </a:p>
          <a:p>
            <a:r>
              <a:rPr lang="en-US" dirty="0"/>
              <a:t>Sampling: 2 </a:t>
            </a:r>
            <a:r>
              <a:rPr lang="en-US" i="1" dirty="0"/>
              <a:t>µ</a:t>
            </a:r>
            <a:r>
              <a:rPr lang="en-US" dirty="0"/>
              <a:t>s pulse</a:t>
            </a:r>
          </a:p>
          <a:p>
            <a:r>
              <a:rPr lang="en-US" dirty="0"/>
              <a:t>Rate: 2.048 Mbit/s</a:t>
            </a:r>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29</a:t>
            </a:fld>
            <a:endParaRPr lang="en-US"/>
          </a:p>
        </p:txBody>
      </p:sp>
      <p:cxnSp>
        <p:nvCxnSpPr>
          <p:cNvPr id="13" name="Straight Arrow Connector 12"/>
          <p:cNvCxnSpPr/>
          <p:nvPr/>
        </p:nvCxnSpPr>
        <p:spPr>
          <a:xfrm>
            <a:off x="4724400" y="3352800"/>
            <a:ext cx="533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867400" y="1905000"/>
            <a:ext cx="304800" cy="353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6174545" y="673082"/>
            <a:ext cx="2166938" cy="1358691"/>
          </a:xfrm>
          <a:prstGeom prst="rect">
            <a:avLst/>
          </a:prstGeom>
        </p:spPr>
      </p:pic>
      <p:sp>
        <p:nvSpPr>
          <p:cNvPr id="23" name="Rectangle 22"/>
          <p:cNvSpPr/>
          <p:nvPr/>
        </p:nvSpPr>
        <p:spPr>
          <a:xfrm>
            <a:off x="6847484" y="1752600"/>
            <a:ext cx="821059" cy="461665"/>
          </a:xfrm>
          <a:prstGeom prst="rect">
            <a:avLst/>
          </a:prstGeom>
        </p:spPr>
        <p:txBody>
          <a:bodyPr wrap="none">
            <a:spAutoFit/>
          </a:bodyPr>
          <a:lstStyle/>
          <a:p>
            <a:r>
              <a:rPr lang="en-US" sz="1400" b="1" dirty="0"/>
              <a:t>125 </a:t>
            </a:r>
            <a:r>
              <a:rPr lang="en-US" sz="1400" b="1" i="1" dirty="0"/>
              <a:t>µ</a:t>
            </a:r>
            <a:r>
              <a:rPr lang="en-US" sz="1400" b="1" dirty="0"/>
              <a:t>s</a:t>
            </a:r>
            <a:r>
              <a:rPr lang="en-US" dirty="0"/>
              <a:t> </a:t>
            </a:r>
          </a:p>
        </p:txBody>
      </p:sp>
    </p:spTree>
    <p:extLst>
      <p:ext uri="{BB962C8B-B14F-4D97-AF65-F5344CB8AC3E}">
        <p14:creationId xmlns:p14="http://schemas.microsoft.com/office/powerpoint/2010/main" val="423932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Sampling Theorem</a:t>
            </a:r>
          </a:p>
        </p:txBody>
      </p:sp>
      <p:sp>
        <p:nvSpPr>
          <p:cNvPr id="5125" name="Text Box 4"/>
          <p:cNvSpPr txBox="1">
            <a:spLocks noChangeArrowheads="1"/>
          </p:cNvSpPr>
          <p:nvPr/>
        </p:nvSpPr>
        <p:spPr bwMode="auto">
          <a:xfrm>
            <a:off x="304800" y="1147870"/>
            <a:ext cx="8626475" cy="548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ts val="1600"/>
              </a:spcBef>
              <a:buNone/>
            </a:pPr>
            <a:r>
              <a:rPr lang="en-US" sz="2400" dirty="0"/>
              <a:t>Sampling is the first step in converting a continuous signal to a digital signal.</a:t>
            </a:r>
          </a:p>
          <a:p>
            <a:pPr>
              <a:lnSpc>
                <a:spcPct val="150000"/>
              </a:lnSpc>
              <a:spcBef>
                <a:spcPts val="1600"/>
              </a:spcBef>
              <a:buNone/>
            </a:pPr>
            <a:r>
              <a:rPr lang="en-US" sz="2400" dirty="0"/>
              <a:t>Sampling Theorem determines the minimum number of samples needed to reconstruct perfectly the continuous signal again from its samples.</a:t>
            </a:r>
          </a:p>
          <a:p>
            <a:pPr>
              <a:lnSpc>
                <a:spcPct val="150000"/>
              </a:lnSpc>
              <a:spcBef>
                <a:spcPts val="1600"/>
              </a:spcBef>
              <a:buNone/>
            </a:pPr>
            <a:r>
              <a:rPr lang="en-US" sz="2400" dirty="0">
                <a:solidFill>
                  <a:srgbClr val="0000FF"/>
                </a:solidFill>
              </a:rPr>
              <a:t>Sampling Theorem</a:t>
            </a:r>
            <a:r>
              <a:rPr lang="en-US" sz="2400" dirty="0"/>
              <a:t>: A continuous function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t>bandlimited to </a:t>
            </a:r>
            <a:r>
              <a:rPr lang="en-US" sz="2400" i="1" dirty="0">
                <a:latin typeface="Times New Roman" panose="02020603050405020304" pitchFamily="18" charset="0"/>
                <a:cs typeface="Times New Roman" panose="02020603050405020304" pitchFamily="18" charset="0"/>
              </a:rPr>
              <a:t>B</a:t>
            </a:r>
            <a:r>
              <a:rPr lang="en-US" sz="2400" dirty="0"/>
              <a:t> Hz can be reconstructed from its samples if it was sampled at rate equal or greater than 2</a:t>
            </a:r>
            <a:r>
              <a:rPr lang="en-US" sz="2400" i="1" dirty="0">
                <a:latin typeface="Times New Roman" panose="02020603050405020304" pitchFamily="18" charset="0"/>
                <a:cs typeface="Times New Roman" panose="02020603050405020304" pitchFamily="18" charset="0"/>
              </a:rPr>
              <a:t> B</a:t>
            </a:r>
            <a:r>
              <a:rPr lang="en-US" sz="2400" dirty="0"/>
              <a:t> samples per second. If the sampling rate equals 2</a:t>
            </a:r>
            <a:r>
              <a:rPr lang="en-US" sz="2400" i="1" dirty="0">
                <a:latin typeface="Times New Roman" panose="02020603050405020304" pitchFamily="18" charset="0"/>
                <a:cs typeface="Times New Roman" panose="02020603050405020304" pitchFamily="18" charset="0"/>
              </a:rPr>
              <a:t> B</a:t>
            </a:r>
            <a:r>
              <a:rPr lang="en-US" sz="2400" dirty="0"/>
              <a:t> then it is called the </a:t>
            </a:r>
            <a:r>
              <a:rPr lang="en-US" sz="2400" dirty="0" err="1"/>
              <a:t>Nyquist</a:t>
            </a:r>
            <a:r>
              <a:rPr lang="en-US" sz="2400" dirty="0"/>
              <a:t> rate.</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lide Number Placeholder 5"/>
          <p:cNvSpPr>
            <a:spLocks noGrp="1"/>
          </p:cNvSpPr>
          <p:nvPr>
            <p:ph type="sldNum" sz="quarter" idx="12"/>
          </p:nvPr>
        </p:nvSpPr>
        <p:spPr>
          <a:xfrm>
            <a:off x="7010400" y="6450358"/>
            <a:ext cx="2133600" cy="407642"/>
          </a:xfrm>
        </p:spPr>
        <p:txBody>
          <a:bodyPr/>
          <a:lstStyle/>
          <a:p>
            <a:pPr>
              <a:defRPr/>
            </a:pPr>
            <a:fld id="{CFAFE87E-9987-4B05-90A5-38F3B4A800B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9879" y="1066800"/>
            <a:ext cx="8197922" cy="5743575"/>
          </a:xfrm>
          <a:prstGeom prst="rect">
            <a:avLst/>
          </a:prstGeom>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Synchronizing and Signaling</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a:xfrm>
            <a:off x="8713903" y="6473825"/>
            <a:ext cx="381000" cy="307975"/>
          </a:xfrm>
        </p:spPr>
        <p:txBody>
          <a:bodyPr/>
          <a:lstStyle/>
          <a:p>
            <a:pPr>
              <a:defRPr/>
            </a:pPr>
            <a:fld id="{CFAFE87E-9987-4B05-90A5-38F3B4A800BA}" type="slidenum">
              <a:rPr lang="en-US" smtClean="0"/>
              <a:pPr>
                <a:defRPr/>
              </a:pPr>
              <a:t>30</a:t>
            </a:fld>
            <a:endParaRPr lang="en-US" dirty="0"/>
          </a:p>
        </p:txBody>
      </p:sp>
      <p:sp>
        <p:nvSpPr>
          <p:cNvPr id="3" name="TextBox 2"/>
          <p:cNvSpPr txBox="1"/>
          <p:nvPr/>
        </p:nvSpPr>
        <p:spPr>
          <a:xfrm>
            <a:off x="705157" y="2895600"/>
            <a:ext cx="1504643" cy="338554"/>
          </a:xfrm>
          <a:prstGeom prst="rect">
            <a:avLst/>
          </a:prstGeom>
          <a:noFill/>
        </p:spPr>
        <p:txBody>
          <a:bodyPr wrap="none" rtlCol="0">
            <a:spAutoFit/>
          </a:bodyPr>
          <a:lstStyle/>
          <a:p>
            <a:r>
              <a:rPr lang="en-US" sz="1600" dirty="0">
                <a:solidFill>
                  <a:srgbClr val="0000FF"/>
                </a:solidFill>
              </a:rPr>
              <a:t>100011011100</a:t>
            </a:r>
          </a:p>
        </p:txBody>
      </p:sp>
      <p:sp>
        <p:nvSpPr>
          <p:cNvPr id="7" name="TextBox 6"/>
          <p:cNvSpPr txBox="1"/>
          <p:nvPr/>
        </p:nvSpPr>
        <p:spPr>
          <a:xfrm>
            <a:off x="2057400" y="3924299"/>
            <a:ext cx="2002471" cy="1077218"/>
          </a:xfrm>
          <a:prstGeom prst="rect">
            <a:avLst/>
          </a:prstGeom>
          <a:noFill/>
        </p:spPr>
        <p:txBody>
          <a:bodyPr wrap="none" rtlCol="0">
            <a:spAutoFit/>
          </a:bodyPr>
          <a:lstStyle/>
          <a:p>
            <a:r>
              <a:rPr lang="en-US" sz="1600" dirty="0">
                <a:solidFill>
                  <a:srgbClr val="0000FF"/>
                </a:solidFill>
              </a:rPr>
              <a:t>125 </a:t>
            </a:r>
            <a:r>
              <a:rPr lang="el-GR" sz="1600" i="1" dirty="0">
                <a:solidFill>
                  <a:srgbClr val="0000FF"/>
                </a:solidFill>
              </a:rPr>
              <a:t>μ</a:t>
            </a:r>
            <a:r>
              <a:rPr lang="en-US" sz="1600" i="1" dirty="0">
                <a:solidFill>
                  <a:srgbClr val="0000FF"/>
                </a:solidFill>
              </a:rPr>
              <a:t>s</a:t>
            </a:r>
          </a:p>
          <a:p>
            <a:r>
              <a:rPr lang="en-US" sz="1600" dirty="0">
                <a:solidFill>
                  <a:srgbClr val="0000FF"/>
                </a:solidFill>
              </a:rPr>
              <a:t>193 bits</a:t>
            </a:r>
          </a:p>
          <a:p>
            <a:r>
              <a:rPr lang="en-US" sz="1600" dirty="0">
                <a:solidFill>
                  <a:srgbClr val="0000FF"/>
                </a:solidFill>
              </a:rPr>
              <a:t>0.4-0.6 </a:t>
            </a:r>
            <a:r>
              <a:rPr lang="en-US" sz="1600" dirty="0" err="1">
                <a:solidFill>
                  <a:srgbClr val="0000FF"/>
                </a:solidFill>
              </a:rPr>
              <a:t>ms</a:t>
            </a:r>
            <a:r>
              <a:rPr lang="en-US" sz="1600" dirty="0">
                <a:solidFill>
                  <a:srgbClr val="0000FF"/>
                </a:solidFill>
              </a:rPr>
              <a:t> to detect</a:t>
            </a:r>
          </a:p>
          <a:p>
            <a:r>
              <a:rPr lang="en-US" sz="1600" dirty="0">
                <a:solidFill>
                  <a:srgbClr val="0000FF"/>
                </a:solidFill>
              </a:rPr>
              <a:t>50 </a:t>
            </a:r>
            <a:r>
              <a:rPr lang="en-US" sz="1600" dirty="0" err="1">
                <a:solidFill>
                  <a:srgbClr val="0000FF"/>
                </a:solidFill>
              </a:rPr>
              <a:t>ms</a:t>
            </a:r>
            <a:r>
              <a:rPr lang="en-US" sz="1600" dirty="0">
                <a:solidFill>
                  <a:srgbClr val="0000FF"/>
                </a:solidFill>
              </a:rPr>
              <a:t> to reframe</a:t>
            </a:r>
          </a:p>
        </p:txBody>
      </p:sp>
      <p:sp>
        <p:nvSpPr>
          <p:cNvPr id="10" name="TextBox 9"/>
          <p:cNvSpPr txBox="1"/>
          <p:nvPr/>
        </p:nvSpPr>
        <p:spPr>
          <a:xfrm>
            <a:off x="5410200" y="2861846"/>
            <a:ext cx="1712328" cy="338554"/>
          </a:xfrm>
          <a:prstGeom prst="rect">
            <a:avLst/>
          </a:prstGeom>
          <a:noFill/>
        </p:spPr>
        <p:txBody>
          <a:bodyPr wrap="none" rtlCol="0">
            <a:spAutoFit/>
          </a:bodyPr>
          <a:lstStyle/>
          <a:p>
            <a:r>
              <a:rPr lang="en-US" sz="1600" dirty="0">
                <a:solidFill>
                  <a:srgbClr val="0000FF"/>
                </a:solidFill>
              </a:rPr>
              <a:t>Every 6</a:t>
            </a:r>
            <a:r>
              <a:rPr lang="en-US" sz="1600" baseline="30000" dirty="0">
                <a:solidFill>
                  <a:srgbClr val="0000FF"/>
                </a:solidFill>
              </a:rPr>
              <a:t>th</a:t>
            </a:r>
            <a:r>
              <a:rPr lang="en-US" sz="1600" dirty="0">
                <a:solidFill>
                  <a:srgbClr val="0000FF"/>
                </a:solidFill>
              </a:rPr>
              <a:t> sample</a:t>
            </a:r>
          </a:p>
        </p:txBody>
      </p:sp>
    </p:spTree>
    <p:extLst>
      <p:ext uri="{BB962C8B-B14F-4D97-AF65-F5344CB8AC3E}">
        <p14:creationId xmlns:p14="http://schemas.microsoft.com/office/powerpoint/2010/main" val="421199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Synchronizing and Signaling</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28600" y="2527280"/>
            <a:ext cx="8686800" cy="3785652"/>
          </a:xfrm>
          <a:prstGeom prst="rect">
            <a:avLst/>
          </a:prstGeom>
          <a:noFill/>
        </p:spPr>
        <p:txBody>
          <a:bodyPr wrap="square" rtlCol="0">
            <a:spAutoFit/>
          </a:bodyPr>
          <a:lstStyle/>
          <a:p>
            <a:r>
              <a:rPr lang="en-US" dirty="0"/>
              <a:t>8000 samples/sec</a:t>
            </a:r>
          </a:p>
          <a:p>
            <a:r>
              <a:rPr lang="en-US" dirty="0"/>
              <a:t>24 channels</a:t>
            </a:r>
          </a:p>
          <a:p>
            <a:r>
              <a:rPr lang="en-US" dirty="0"/>
              <a:t>1 frame bit</a:t>
            </a:r>
          </a:p>
          <a:p>
            <a:r>
              <a:rPr lang="en-US" dirty="0"/>
              <a:t>193 bits/frame</a:t>
            </a:r>
          </a:p>
          <a:p>
            <a:r>
              <a:rPr lang="en-US" dirty="0"/>
              <a:t>125 µs/frame</a:t>
            </a:r>
          </a:p>
          <a:p>
            <a:r>
              <a:rPr lang="en-US" dirty="0"/>
              <a:t>The framing bits pattern: 100011011100 (12 frame)</a:t>
            </a:r>
          </a:p>
          <a:p>
            <a:r>
              <a:rPr lang="en-US" dirty="0"/>
              <a:t>0.4 to 6 </a:t>
            </a:r>
            <a:r>
              <a:rPr lang="en-US" dirty="0" err="1"/>
              <a:t>msec</a:t>
            </a:r>
            <a:r>
              <a:rPr lang="en-US" dirty="0"/>
              <a:t> for frame detection</a:t>
            </a:r>
          </a:p>
          <a:p>
            <a:r>
              <a:rPr lang="en-US" dirty="0"/>
              <a:t>Up to 50 </a:t>
            </a:r>
            <a:r>
              <a:rPr lang="en-US" dirty="0" err="1"/>
              <a:t>ms</a:t>
            </a:r>
            <a:r>
              <a:rPr lang="en-US" dirty="0"/>
              <a:t> to reframe.</a:t>
            </a:r>
          </a:p>
          <a:p>
            <a:r>
              <a:rPr lang="en-US" dirty="0"/>
              <a:t>LSB of every sixth sample used for switching communication (robbed-bit signaling).</a:t>
            </a:r>
          </a:p>
        </p:txBody>
      </p:sp>
      <p:sp>
        <p:nvSpPr>
          <p:cNvPr id="6" name="TextBox 5"/>
          <p:cNvSpPr txBox="1"/>
          <p:nvPr/>
        </p:nvSpPr>
        <p:spPr>
          <a:xfrm>
            <a:off x="234892" y="6312932"/>
            <a:ext cx="6470708" cy="461665"/>
          </a:xfrm>
          <a:prstGeom prst="rect">
            <a:avLst/>
          </a:prstGeom>
          <a:noFill/>
        </p:spPr>
        <p:txBody>
          <a:bodyPr wrap="square" rtlCol="0">
            <a:spAutoFit/>
          </a:bodyPr>
          <a:lstStyle/>
          <a:p>
            <a:r>
              <a:rPr lang="en-US" dirty="0">
                <a:solidFill>
                  <a:srgbClr val="C00000"/>
                </a:solidFill>
              </a:rPr>
              <a:t>Read the detail of frame signaling in textbook</a:t>
            </a:r>
          </a:p>
        </p:txBody>
      </p:sp>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31</a:t>
            </a:fld>
            <a:endParaRPr lang="en-US"/>
          </a:p>
        </p:txBody>
      </p:sp>
      <p:pic>
        <p:nvPicPr>
          <p:cNvPr id="8" name="Picture 7"/>
          <p:cNvPicPr>
            <a:picLocks noChangeAspect="1"/>
          </p:cNvPicPr>
          <p:nvPr/>
        </p:nvPicPr>
        <p:blipFill>
          <a:blip r:embed="rId2"/>
          <a:stretch>
            <a:fillRect/>
          </a:stretch>
        </p:blipFill>
        <p:spPr>
          <a:xfrm>
            <a:off x="4343399" y="1066800"/>
            <a:ext cx="4724401" cy="3309979"/>
          </a:xfrm>
          <a:prstGeom prst="rect">
            <a:avLst/>
          </a:prstGeom>
        </p:spPr>
      </p:pic>
    </p:spTree>
    <p:extLst>
      <p:ext uri="{BB962C8B-B14F-4D97-AF65-F5344CB8AC3E}">
        <p14:creationId xmlns:p14="http://schemas.microsoft.com/office/powerpoint/2010/main" val="536320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6172200" cy="715963"/>
          </a:xfrm>
        </p:spPr>
        <p:txBody>
          <a:bodyPr/>
          <a:lstStyle/>
          <a:p>
            <a:pPr eaLnBrk="1" hangingPunct="1"/>
            <a:r>
              <a:rPr lang="en-US" sz="3600" dirty="0">
                <a:solidFill>
                  <a:srgbClr val="0000FF"/>
                </a:solidFill>
              </a:rPr>
              <a:t>Digital Multiplexing (DM)</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6" descr="La06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34642"/>
            <a:ext cx="3505201" cy="67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11087" y="2895600"/>
            <a:ext cx="563879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solidFill>
                  <a:srgbClr val="0000FF"/>
                </a:solidFill>
              </a:rPr>
              <a:t>Time division multiplexing of digital signals:</a:t>
            </a:r>
            <a:r>
              <a:rPr lang="en-US" sz="2000" dirty="0"/>
              <a:t> </a:t>
            </a:r>
          </a:p>
          <a:p>
            <a:pPr marL="457200" indent="-457200" eaLnBrk="1" hangingPunct="1">
              <a:buAutoNum type="alphaLcParenBoth"/>
            </a:pPr>
            <a:r>
              <a:rPr lang="en-US" sz="2000" dirty="0"/>
              <a:t>digit interleaving; </a:t>
            </a:r>
          </a:p>
          <a:p>
            <a:pPr marL="457200" indent="-457200" eaLnBrk="1" hangingPunct="1">
              <a:buAutoNum type="alphaLcParenBoth"/>
            </a:pPr>
            <a:r>
              <a:rPr lang="en-US" sz="2000" dirty="0"/>
              <a:t>word (or byte) interleaving;</a:t>
            </a:r>
          </a:p>
          <a:p>
            <a:pPr eaLnBrk="1" hangingPunct="1"/>
            <a:r>
              <a:rPr lang="en-US" sz="2000" dirty="0"/>
              <a:t>(c) interleaving channel having different bit rate; </a:t>
            </a:r>
          </a:p>
          <a:p>
            <a:pPr eaLnBrk="1" hangingPunct="1"/>
            <a:r>
              <a:rPr lang="en-US" sz="2000" dirty="0"/>
              <a:t>(d) alternate scheme for (c).</a:t>
            </a:r>
          </a:p>
        </p:txBody>
      </p:sp>
      <p:sp>
        <p:nvSpPr>
          <p:cNvPr id="3" name="Slide Number Placeholder 2"/>
          <p:cNvSpPr>
            <a:spLocks noGrp="1"/>
          </p:cNvSpPr>
          <p:nvPr>
            <p:ph type="sldNum" sz="quarter" idx="12"/>
          </p:nvPr>
        </p:nvSpPr>
        <p:spPr>
          <a:xfrm>
            <a:off x="8610600" y="6499883"/>
            <a:ext cx="457200" cy="307975"/>
          </a:xfrm>
        </p:spPr>
        <p:txBody>
          <a:bodyPr/>
          <a:lstStyle/>
          <a:p>
            <a:pPr>
              <a:defRPr/>
            </a:pPr>
            <a:fld id="{CFAFE87E-9987-4B05-90A5-38F3B4A800BA}" type="slidenum">
              <a:rPr lang="en-US" smtClean="0"/>
              <a:pPr>
                <a:defRPr/>
              </a:pPr>
              <a:t>32</a:t>
            </a:fld>
            <a:endParaRPr lang="en-US" dirty="0"/>
          </a:p>
        </p:txBody>
      </p:sp>
    </p:spTree>
    <p:extLst>
      <p:ext uri="{BB962C8B-B14F-4D97-AF65-F5344CB8AC3E}">
        <p14:creationId xmlns:p14="http://schemas.microsoft.com/office/powerpoint/2010/main" val="378110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North America Digital Hierarchy (AT&amp;T)</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10" descr="La06F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41" y="1143000"/>
            <a:ext cx="675795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33</a:t>
            </a:fld>
            <a:endParaRPr lang="en-US"/>
          </a:p>
        </p:txBody>
      </p:sp>
    </p:spTree>
    <p:extLst>
      <p:ext uri="{BB962C8B-B14F-4D97-AF65-F5344CB8AC3E}">
        <p14:creationId xmlns:p14="http://schemas.microsoft.com/office/powerpoint/2010/main" val="185828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Signal Format DM 1/2</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6200" y="2996148"/>
            <a:ext cx="9067800" cy="3785652"/>
          </a:xfrm>
          <a:prstGeom prst="rect">
            <a:avLst/>
          </a:prstGeom>
          <a:noFill/>
        </p:spPr>
        <p:txBody>
          <a:bodyPr wrap="square" rtlCol="0">
            <a:spAutoFit/>
          </a:bodyPr>
          <a:lstStyle/>
          <a:p>
            <a:r>
              <a:rPr lang="en-US" dirty="0">
                <a:solidFill>
                  <a:srgbClr val="0000FF"/>
                </a:solidFill>
              </a:rPr>
              <a:t>Bit interleaving</a:t>
            </a:r>
          </a:p>
          <a:p>
            <a:r>
              <a:rPr lang="en-US" dirty="0"/>
              <a:t>4 channels</a:t>
            </a:r>
          </a:p>
          <a:p>
            <a:r>
              <a:rPr lang="en-US" dirty="0"/>
              <a:t>Channel rate1.544 Mbit/s</a:t>
            </a:r>
          </a:p>
          <a:p>
            <a:r>
              <a:rPr lang="en-US" dirty="0"/>
              <a:t>Overhead frames are M,C,F</a:t>
            </a:r>
          </a:p>
          <a:p>
            <a:r>
              <a:rPr lang="en-US" dirty="0"/>
              <a:t>Each frame consist of four </a:t>
            </a:r>
            <a:r>
              <a:rPr lang="en-US" dirty="0" err="1"/>
              <a:t>subframe</a:t>
            </a:r>
            <a:r>
              <a:rPr lang="en-US" dirty="0"/>
              <a:t> </a:t>
            </a:r>
          </a:p>
          <a:p>
            <a:r>
              <a:rPr lang="en-US" dirty="0"/>
              <a:t>Each </a:t>
            </a:r>
            <a:r>
              <a:rPr lang="en-US" dirty="0" err="1"/>
              <a:t>subframe</a:t>
            </a:r>
            <a:r>
              <a:rPr lang="en-US" dirty="0"/>
              <a:t> has six overhead bits</a:t>
            </a:r>
          </a:p>
          <a:p>
            <a:r>
              <a:rPr lang="en-US" dirty="0"/>
              <a:t>Each </a:t>
            </a:r>
            <a:r>
              <a:rPr lang="en-US" dirty="0" err="1"/>
              <a:t>subframe</a:t>
            </a:r>
            <a:r>
              <a:rPr lang="en-US" dirty="0"/>
              <a:t> has six 48-interleaved data bits</a:t>
            </a:r>
          </a:p>
          <a:p>
            <a:r>
              <a:rPr lang="en-US" dirty="0"/>
              <a:t>The 48 interleaved data bits from the four channels (12 bits/</a:t>
            </a:r>
            <a:r>
              <a:rPr lang="en-US" dirty="0" err="1"/>
              <a:t>ch</a:t>
            </a:r>
            <a:r>
              <a:rPr lang="en-US" dirty="0"/>
              <a:t>). </a:t>
            </a:r>
          </a:p>
          <a:p>
            <a:r>
              <a:rPr lang="en-US" dirty="0"/>
              <a:t>Each frame has 1152 data bits (48*6*4) and </a:t>
            </a:r>
            <a:r>
              <a:rPr lang="en-US" sz="2200" dirty="0"/>
              <a:t>24 overhead bits(6*4).</a:t>
            </a:r>
          </a:p>
          <a:p>
            <a:r>
              <a:rPr lang="en-US" dirty="0"/>
              <a:t>Efficiency =1152/1176=98%</a:t>
            </a:r>
          </a:p>
        </p:txBody>
      </p:sp>
      <p:pic>
        <p:nvPicPr>
          <p:cNvPr id="9" name="Picture 6" descr="La06F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1171"/>
            <a:ext cx="6730621" cy="159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24400" y="2819400"/>
            <a:ext cx="4333622" cy="1631216"/>
          </a:xfrm>
          <a:prstGeom prst="rect">
            <a:avLst/>
          </a:prstGeom>
          <a:noFill/>
        </p:spPr>
        <p:txBody>
          <a:bodyPr wrap="square" rtlCol="0">
            <a:spAutoFit/>
          </a:bodyPr>
          <a:lstStyle/>
          <a:p>
            <a:r>
              <a:rPr lang="en-US" sz="2000" dirty="0"/>
              <a:t>The </a:t>
            </a:r>
            <a:r>
              <a:rPr lang="en-US" sz="2000" dirty="0">
                <a:solidFill>
                  <a:srgbClr val="0000FF"/>
                </a:solidFill>
              </a:rPr>
              <a:t>F digits </a:t>
            </a:r>
            <a:r>
              <a:rPr lang="en-US" sz="2000" dirty="0"/>
              <a:t>are periodic 01010101</a:t>
            </a:r>
          </a:p>
          <a:p>
            <a:r>
              <a:rPr lang="en-US" sz="2000" dirty="0"/>
              <a:t>F digits identify the frames</a:t>
            </a:r>
          </a:p>
          <a:p>
            <a:r>
              <a:rPr lang="en-US" sz="2000" dirty="0"/>
              <a:t>The </a:t>
            </a:r>
            <a:r>
              <a:rPr lang="en-US" sz="2000" dirty="0">
                <a:solidFill>
                  <a:srgbClr val="0000FF"/>
                </a:solidFill>
              </a:rPr>
              <a:t>M digits </a:t>
            </a:r>
            <a:r>
              <a:rPr lang="en-US" sz="2000" dirty="0"/>
              <a:t>0111 identify </a:t>
            </a:r>
            <a:r>
              <a:rPr lang="en-US" sz="2000" dirty="0" err="1"/>
              <a:t>subframes</a:t>
            </a:r>
            <a:endParaRPr lang="en-US" sz="2000" dirty="0"/>
          </a:p>
          <a:p>
            <a:r>
              <a:rPr lang="en-US" sz="2000" dirty="0"/>
              <a:t>The C digits for bit stuffing and Asynchronous</a:t>
            </a:r>
          </a:p>
        </p:txBody>
      </p:sp>
      <p:sp>
        <p:nvSpPr>
          <p:cNvPr id="4" name="Slide Number Placeholder 3"/>
          <p:cNvSpPr>
            <a:spLocks noGrp="1"/>
          </p:cNvSpPr>
          <p:nvPr>
            <p:ph type="sldNum" sz="quarter" idx="12"/>
          </p:nvPr>
        </p:nvSpPr>
        <p:spPr/>
        <p:txBody>
          <a:bodyPr/>
          <a:lstStyle/>
          <a:p>
            <a:pPr>
              <a:defRPr/>
            </a:pPr>
            <a:fld id="{CFAFE87E-9987-4B05-90A5-38F3B4A800BA}" type="slidenum">
              <a:rPr lang="en-US" smtClean="0"/>
              <a:pPr>
                <a:defRPr/>
              </a:pPr>
              <a:t>34</a:t>
            </a:fld>
            <a:endParaRPr lang="en-US"/>
          </a:p>
        </p:txBody>
      </p:sp>
      <p:sp>
        <p:nvSpPr>
          <p:cNvPr id="5" name="TextBox 4"/>
          <p:cNvSpPr txBox="1"/>
          <p:nvPr/>
        </p:nvSpPr>
        <p:spPr>
          <a:xfrm>
            <a:off x="7805756" y="1073711"/>
            <a:ext cx="1252266" cy="400110"/>
          </a:xfrm>
          <a:prstGeom prst="rect">
            <a:avLst/>
          </a:prstGeom>
          <a:noFill/>
        </p:spPr>
        <p:txBody>
          <a:bodyPr wrap="none" rtlCol="0">
            <a:spAutoFit/>
          </a:bodyPr>
          <a:lstStyle/>
          <a:p>
            <a:r>
              <a:rPr lang="en-US" sz="2000" dirty="0" err="1">
                <a:solidFill>
                  <a:srgbClr val="0000FF"/>
                </a:solidFill>
              </a:rPr>
              <a:t>subframe</a:t>
            </a:r>
            <a:endParaRPr lang="en-US" sz="2000" dirty="0">
              <a:solidFill>
                <a:srgbClr val="0000FF"/>
              </a:solidFill>
            </a:endParaRPr>
          </a:p>
        </p:txBody>
      </p:sp>
      <p:cxnSp>
        <p:nvCxnSpPr>
          <p:cNvPr id="7" name="Straight Arrow Connector 6"/>
          <p:cNvCxnSpPr/>
          <p:nvPr/>
        </p:nvCxnSpPr>
        <p:spPr>
          <a:xfrm flipH="1">
            <a:off x="7134837" y="1312877"/>
            <a:ext cx="6457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7281644" y="1612470"/>
            <a:ext cx="1709956" cy="1048773"/>
          </a:xfrm>
          <a:prstGeom prst="rect">
            <a:avLst/>
          </a:prstGeom>
        </p:spPr>
      </p:pic>
    </p:spTree>
    <p:extLst>
      <p:ext uri="{BB962C8B-B14F-4D97-AF65-F5344CB8AC3E}">
        <p14:creationId xmlns:p14="http://schemas.microsoft.com/office/powerpoint/2010/main" val="212927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017314A-E3F3-4D1C-AB20-A61B451E6369}" type="slidenum">
              <a:rPr lang="en-US" smtClean="0"/>
              <a:pPr>
                <a:defRPr/>
              </a:pPr>
              <a:t>35</a:t>
            </a:fld>
            <a:endParaRPr lang="en-US"/>
          </a:p>
        </p:txBody>
      </p:sp>
      <p:pic>
        <p:nvPicPr>
          <p:cNvPr id="3" name="Picture 2"/>
          <p:cNvPicPr>
            <a:picLocks noChangeAspect="1"/>
          </p:cNvPicPr>
          <p:nvPr/>
        </p:nvPicPr>
        <p:blipFill>
          <a:blip r:embed="rId2"/>
          <a:stretch>
            <a:fillRect/>
          </a:stretch>
        </p:blipFill>
        <p:spPr>
          <a:xfrm>
            <a:off x="38420" y="3482696"/>
            <a:ext cx="3886200" cy="347771"/>
          </a:xfrm>
          <a:prstGeom prst="rect">
            <a:avLst/>
          </a:prstGeom>
        </p:spPr>
      </p:pic>
      <p:pic>
        <p:nvPicPr>
          <p:cNvPr id="5" name="Picture 6" descr="La06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087" y="3541677"/>
            <a:ext cx="4672242" cy="110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
          <a:stretch>
            <a:fillRect/>
          </a:stretch>
        </p:blipFill>
        <p:spPr>
          <a:xfrm>
            <a:off x="38420" y="4168495"/>
            <a:ext cx="3886200" cy="347771"/>
          </a:xfrm>
          <a:prstGeom prst="rect">
            <a:avLst/>
          </a:prstGeom>
        </p:spPr>
      </p:pic>
      <p:pic>
        <p:nvPicPr>
          <p:cNvPr id="7" name="Picture 6"/>
          <p:cNvPicPr>
            <a:picLocks noChangeAspect="1"/>
          </p:cNvPicPr>
          <p:nvPr/>
        </p:nvPicPr>
        <p:blipFill>
          <a:blip r:embed="rId2"/>
          <a:stretch>
            <a:fillRect/>
          </a:stretch>
        </p:blipFill>
        <p:spPr>
          <a:xfrm>
            <a:off x="38420" y="4876801"/>
            <a:ext cx="3886200" cy="347771"/>
          </a:xfrm>
          <a:prstGeom prst="rect">
            <a:avLst/>
          </a:prstGeom>
        </p:spPr>
      </p:pic>
      <p:pic>
        <p:nvPicPr>
          <p:cNvPr id="8" name="Picture 7"/>
          <p:cNvPicPr>
            <a:picLocks noChangeAspect="1"/>
          </p:cNvPicPr>
          <p:nvPr/>
        </p:nvPicPr>
        <p:blipFill>
          <a:blip r:embed="rId2"/>
          <a:stretch>
            <a:fillRect/>
          </a:stretch>
        </p:blipFill>
        <p:spPr>
          <a:xfrm>
            <a:off x="38420" y="5562600"/>
            <a:ext cx="3886200" cy="347771"/>
          </a:xfrm>
          <a:prstGeom prst="rect">
            <a:avLst/>
          </a:prstGeom>
        </p:spPr>
      </p:pic>
      <p:sp>
        <p:nvSpPr>
          <p:cNvPr id="10" name="TextBox 9"/>
          <p:cNvSpPr txBox="1"/>
          <p:nvPr/>
        </p:nvSpPr>
        <p:spPr>
          <a:xfrm>
            <a:off x="4709434" y="2836772"/>
            <a:ext cx="2826415" cy="369332"/>
          </a:xfrm>
          <a:prstGeom prst="rect">
            <a:avLst/>
          </a:prstGeom>
          <a:noFill/>
        </p:spPr>
        <p:txBody>
          <a:bodyPr wrap="none" rtlCol="0">
            <a:spAutoFit/>
          </a:bodyPr>
          <a:lstStyle/>
          <a:p>
            <a:r>
              <a:rPr lang="en-US" sz="1800" dirty="0"/>
              <a:t>12 bits from each channel</a:t>
            </a:r>
          </a:p>
        </p:txBody>
      </p:sp>
      <p:cxnSp>
        <p:nvCxnSpPr>
          <p:cNvPr id="12" name="Straight Arrow Connector 11"/>
          <p:cNvCxnSpPr/>
          <p:nvPr/>
        </p:nvCxnSpPr>
        <p:spPr>
          <a:xfrm flipH="1">
            <a:off x="4874533" y="3276600"/>
            <a:ext cx="2267" cy="256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0820" y="3648417"/>
            <a:ext cx="1734911" cy="207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709434" y="3509701"/>
            <a:ext cx="4391479" cy="886953"/>
            <a:chOff x="4724400" y="1976438"/>
            <a:chExt cx="4391479" cy="886953"/>
          </a:xfrm>
        </p:grpSpPr>
        <p:cxnSp>
          <p:nvCxnSpPr>
            <p:cNvPr id="17" name="Straight Connector 16"/>
            <p:cNvCxnSpPr/>
            <p:nvPr/>
          </p:nvCxnSpPr>
          <p:spPr>
            <a:xfrm>
              <a:off x="4724400" y="1981200"/>
              <a:ext cx="43910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24400" y="2853866"/>
              <a:ext cx="2867025"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724400" y="1976438"/>
              <a:ext cx="1" cy="8869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591424" y="2545699"/>
              <a:ext cx="1" cy="3131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15425" y="1986071"/>
              <a:ext cx="0" cy="585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91424" y="2561686"/>
              <a:ext cx="152445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 name="Picture 6" descr="La06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748" y="5121667"/>
            <a:ext cx="4672242" cy="110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43"/>
          <p:cNvGrpSpPr/>
          <p:nvPr/>
        </p:nvGrpSpPr>
        <p:grpSpPr>
          <a:xfrm flipV="1">
            <a:off x="4700363" y="5376318"/>
            <a:ext cx="4391479" cy="884044"/>
            <a:chOff x="4724400" y="1976438"/>
            <a:chExt cx="4391479" cy="886953"/>
          </a:xfrm>
        </p:grpSpPr>
        <p:cxnSp>
          <p:nvCxnSpPr>
            <p:cNvPr id="45" name="Straight Connector 44"/>
            <p:cNvCxnSpPr/>
            <p:nvPr/>
          </p:nvCxnSpPr>
          <p:spPr>
            <a:xfrm>
              <a:off x="4724400" y="1981200"/>
              <a:ext cx="43910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24400" y="2853866"/>
              <a:ext cx="2867025"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724400" y="1976438"/>
              <a:ext cx="1" cy="8869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591424" y="2545699"/>
              <a:ext cx="1" cy="3131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5425" y="1986071"/>
              <a:ext cx="0" cy="585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91424" y="2561686"/>
              <a:ext cx="152445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190820" y="4330135"/>
            <a:ext cx="1734911" cy="207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819" y="5039516"/>
            <a:ext cx="1734911" cy="207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90819" y="5723667"/>
            <a:ext cx="1734911" cy="207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381000" y="3276600"/>
            <a:ext cx="0" cy="367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400" y="2824408"/>
            <a:ext cx="3262432" cy="369332"/>
          </a:xfrm>
          <a:prstGeom prst="rect">
            <a:avLst/>
          </a:prstGeom>
          <a:noFill/>
        </p:spPr>
        <p:txBody>
          <a:bodyPr wrap="none" rtlCol="0">
            <a:spAutoFit/>
          </a:bodyPr>
          <a:lstStyle/>
          <a:p>
            <a:r>
              <a:rPr lang="en-US" sz="1800" dirty="0"/>
              <a:t>16 </a:t>
            </a:r>
            <a:r>
              <a:rPr lang="en-US" sz="1800" dirty="0" err="1"/>
              <a:t>subframe</a:t>
            </a:r>
            <a:r>
              <a:rPr lang="en-US" sz="1800" dirty="0"/>
              <a:t> in each channel</a:t>
            </a:r>
          </a:p>
        </p:txBody>
      </p:sp>
      <p:grpSp>
        <p:nvGrpSpPr>
          <p:cNvPr id="63" name="Group 62"/>
          <p:cNvGrpSpPr/>
          <p:nvPr/>
        </p:nvGrpSpPr>
        <p:grpSpPr>
          <a:xfrm>
            <a:off x="2623777" y="3616058"/>
            <a:ext cx="1283154" cy="239473"/>
            <a:chOff x="2133600" y="4648200"/>
            <a:chExt cx="1219200" cy="239473"/>
          </a:xfrm>
        </p:grpSpPr>
        <p:cxnSp>
          <p:nvCxnSpPr>
            <p:cNvPr id="59" name="Straight Connector 58"/>
            <p:cNvCxnSpPr/>
            <p:nvPr/>
          </p:nvCxnSpPr>
          <p:spPr>
            <a:xfrm>
              <a:off x="3352800" y="4648200"/>
              <a:ext cx="0" cy="239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133600" y="4887673"/>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133600" y="4663155"/>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4" name="Picture 63"/>
          <p:cNvPicPr>
            <a:picLocks noChangeAspect="1"/>
          </p:cNvPicPr>
          <p:nvPr/>
        </p:nvPicPr>
        <p:blipFill>
          <a:blip r:embed="rId4"/>
          <a:stretch>
            <a:fillRect/>
          </a:stretch>
        </p:blipFill>
        <p:spPr>
          <a:xfrm>
            <a:off x="3048000" y="80140"/>
            <a:ext cx="3952875" cy="2571750"/>
          </a:xfrm>
          <a:prstGeom prst="rect">
            <a:avLst/>
          </a:prstGeom>
        </p:spPr>
      </p:pic>
      <p:cxnSp>
        <p:nvCxnSpPr>
          <p:cNvPr id="38" name="Straight Arrow Connector 37"/>
          <p:cNvCxnSpPr/>
          <p:nvPr/>
        </p:nvCxnSpPr>
        <p:spPr>
          <a:xfrm flipV="1">
            <a:off x="3930061" y="1537044"/>
            <a:ext cx="1140636" cy="2119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899867" y="1788612"/>
            <a:ext cx="1147700" cy="2397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44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Europe ITU System </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5"/>
          <p:cNvSpPr>
            <a:spLocks noChangeArrowheads="1"/>
          </p:cNvSpPr>
          <p:nvPr/>
        </p:nvSpPr>
        <p:spPr bwMode="auto">
          <a:xfrm>
            <a:off x="152400" y="6338372"/>
            <a:ext cx="8763000" cy="36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800" dirty="0" err="1"/>
              <a:t>Plesiochronous</a:t>
            </a:r>
            <a:r>
              <a:rPr lang="en-US" sz="1800" dirty="0"/>
              <a:t> digital hierarchy (PDH) according to ITU-T Recommendation G.704.</a:t>
            </a:r>
          </a:p>
        </p:txBody>
      </p:sp>
      <p:pic>
        <p:nvPicPr>
          <p:cNvPr id="6" name="Picture 6" descr="La06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95395"/>
            <a:ext cx="6117260" cy="512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36</a:t>
            </a:fld>
            <a:endParaRPr lang="en-US"/>
          </a:p>
        </p:txBody>
      </p:sp>
    </p:spTree>
    <p:extLst>
      <p:ext uri="{BB962C8B-B14F-4D97-AF65-F5344CB8AC3E}">
        <p14:creationId xmlns:p14="http://schemas.microsoft.com/office/powerpoint/2010/main" val="1497066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948" y="152400"/>
            <a:ext cx="9047570" cy="762000"/>
          </a:xfrm>
        </p:spPr>
        <p:txBody>
          <a:bodyPr/>
          <a:lstStyle/>
          <a:p>
            <a:pPr eaLnBrk="1" hangingPunct="1"/>
            <a:r>
              <a:rPr lang="en-US" sz="3600" dirty="0">
                <a:solidFill>
                  <a:srgbClr val="0000FF"/>
                </a:solidFill>
              </a:rPr>
              <a:t>Differential Pulse Code Modulation (DPCM)</a:t>
            </a:r>
          </a:p>
        </p:txBody>
      </p:sp>
      <p:sp>
        <p:nvSpPr>
          <p:cNvPr id="5126" name="Line 10"/>
          <p:cNvSpPr>
            <a:spLocks noChangeShapeType="1"/>
          </p:cNvSpPr>
          <p:nvPr/>
        </p:nvSpPr>
        <p:spPr bwMode="auto">
          <a:xfrm>
            <a:off x="0" y="10668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6723" y="1112838"/>
            <a:ext cx="8915400" cy="2123658"/>
          </a:xfrm>
          <a:prstGeom prst="rect">
            <a:avLst/>
          </a:prstGeom>
          <a:noFill/>
        </p:spPr>
        <p:txBody>
          <a:bodyPr wrap="square" rtlCol="0">
            <a:spAutoFit/>
          </a:bodyPr>
          <a:lstStyle/>
          <a:p>
            <a:r>
              <a:rPr lang="en-US" dirty="0"/>
              <a:t>DPCM exploits the characteristics of the source signals. It reduce the number of bits needed per sample by taking advantage of the redundancy between adjacent samples.  Instead of transmitting sample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t>
            </a:r>
            <a:r>
              <a:rPr lang="en-US" dirty="0"/>
              <a:t>we transmit </a:t>
            </a:r>
          </a:p>
          <a:p>
            <a:endParaRPr lang="en-US" sz="1200" dirty="0"/>
          </a:p>
          <a:p>
            <a:r>
              <a:rPr lang="en-US" dirty="0"/>
              <a:t>	</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-1]</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7041" y="4826040"/>
                <a:ext cx="8639695" cy="830997"/>
              </a:xfrm>
              <a:prstGeom prst="rect">
                <a:avLst/>
              </a:prstGeom>
              <a:noFill/>
            </p:spPr>
            <p:txBody>
              <a:bodyPr wrap="square" rtlCol="0">
                <a:spAutoFit/>
              </a:bodyPr>
              <a:lstStyle/>
              <a:p>
                <a:r>
                  <a:rPr lang="en-US" dirty="0"/>
                  <a:t>We can improve the DPCM by estimating the </a:t>
                </a:r>
                <a:r>
                  <a:rPr lang="en-US" i="1" dirty="0" err="1">
                    <a:latin typeface="Times New Roman" panose="02020603050405020304" pitchFamily="18" charset="0"/>
                    <a:cs typeface="Times New Roman" panose="02020603050405020304" pitchFamily="18" charset="0"/>
                  </a:rPr>
                  <a:t>k</a:t>
                </a:r>
                <a:r>
                  <a:rPr lang="en-US" baseline="30000" dirty="0" err="1">
                    <a:latin typeface="Times New Roman" panose="02020603050405020304" pitchFamily="18" charset="0"/>
                    <a:cs typeface="Times New Roman" panose="02020603050405020304" pitchFamily="18" charset="0"/>
                  </a:rPr>
                  <a:t>th</a:t>
                </a:r>
                <a:r>
                  <a:rPr lang="en-US" dirty="0"/>
                  <a:t> value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𝑚</m:t>
                        </m:r>
                      </m:e>
                    </m:acc>
                    <m:d>
                      <m:dPr>
                        <m:begChr m:val="["/>
                        <m:endChr m:val="]"/>
                        <m:ctrlPr>
                          <a:rPr lang="en-US" b="0" i="1" smtClean="0">
                            <a:latin typeface="Cambria Math" panose="02040503050406030204" pitchFamily="18" charset="0"/>
                          </a:rPr>
                        </m:ctrlPr>
                      </m:dPr>
                      <m:e>
                        <m:r>
                          <a:rPr lang="en-US" b="0" i="1" smtClean="0">
                            <a:latin typeface="Cambria Math"/>
                          </a:rPr>
                          <m:t>𝑘</m:t>
                        </m:r>
                      </m:e>
                    </m:d>
                  </m:oMath>
                </a14:m>
                <a:r>
                  <a:rPr lang="en-US" dirty="0"/>
                  <a:t> from previous values and then transmit the difference </a:t>
                </a:r>
              </a:p>
            </p:txBody>
          </p:sp>
        </mc:Choice>
        <mc:Fallback xmlns="">
          <p:sp>
            <p:nvSpPr>
              <p:cNvPr id="4" name="TextBox 3"/>
              <p:cNvSpPr txBox="1">
                <a:spLocks noRot="1" noChangeAspect="1" noMove="1" noResize="1" noEditPoints="1" noAdjustHandles="1" noChangeArrowheads="1" noChangeShapeType="1" noTextEdit="1"/>
              </p:cNvSpPr>
              <p:nvPr/>
            </p:nvSpPr>
            <p:spPr>
              <a:xfrm>
                <a:off x="157041" y="4826040"/>
                <a:ext cx="8639695" cy="830997"/>
              </a:xfrm>
              <a:prstGeom prst="rect">
                <a:avLst/>
              </a:prstGeom>
              <a:blipFill rotWithShape="0">
                <a:blip r:embed="rId2"/>
                <a:stretch>
                  <a:fillRect l="-1129" t="-5882" b="-1691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37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133600" y="5697686"/>
                <a:ext cx="27487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a:rPr>
                            <m:t>𝑚</m:t>
                          </m:r>
                        </m:e>
                      </m:acc>
                      <m:d>
                        <m:dPr>
                          <m:begChr m:val="["/>
                          <m:endChr m:val="]"/>
                          <m:ctrlPr>
                            <a:rPr lang="en-US" i="1">
                              <a:latin typeface="Cambria Math" panose="02040503050406030204" pitchFamily="18" charset="0"/>
                            </a:rPr>
                          </m:ctrlPr>
                        </m:dPr>
                        <m:e>
                          <m:r>
                            <a:rPr lang="en-US" i="1">
                              <a:latin typeface="Cambria Math"/>
                            </a:rPr>
                            <m:t>𝑘</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33600" y="5697686"/>
                <a:ext cx="2748765" cy="369332"/>
              </a:xfrm>
              <a:prstGeom prst="rect">
                <a:avLst/>
              </a:prstGeom>
              <a:blipFill rotWithShape="0">
                <a:blip r:embed="rId3"/>
                <a:stretch>
                  <a:fillRect l="-1996" t="-15000" r="-5987" b="-11667"/>
                </a:stretch>
              </a:blipFill>
            </p:spPr>
            <p:txBody>
              <a:bodyPr/>
              <a:lstStyle/>
              <a:p>
                <a:r>
                  <a:rPr lang="en-US">
                    <a:noFill/>
                  </a:rPr>
                  <a:t> </a:t>
                </a:r>
              </a:p>
            </p:txBody>
          </p:sp>
        </mc:Fallback>
      </mc:AlternateContent>
      <p:sp>
        <p:nvSpPr>
          <p:cNvPr id="9" name="TextBox 8"/>
          <p:cNvSpPr txBox="1"/>
          <p:nvPr/>
        </p:nvSpPr>
        <p:spPr>
          <a:xfrm>
            <a:off x="114300" y="2987070"/>
            <a:ext cx="8915400" cy="1569660"/>
          </a:xfrm>
          <a:prstGeom prst="rect">
            <a:avLst/>
          </a:prstGeom>
          <a:noFill/>
        </p:spPr>
        <p:txBody>
          <a:bodyPr wrap="square" rtlCol="0">
            <a:spAutoFit/>
          </a:bodyPr>
          <a:lstStyle/>
          <a:p>
            <a:endParaRPr lang="en-US" dirty="0"/>
          </a:p>
          <a:p>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t>
            </a:r>
            <a:r>
              <a:rPr lang="en-US" dirty="0"/>
              <a:t>has lower amplitude so it require less bits per sample </a:t>
            </a:r>
            <a:r>
              <a:rPr lang="en-US" b="1" dirty="0">
                <a:solidFill>
                  <a:srgbClr val="FF0000"/>
                </a:solidFill>
              </a:rPr>
              <a:t>or</a:t>
            </a:r>
            <a:r>
              <a:rPr lang="en-US" dirty="0"/>
              <a:t> </a:t>
            </a:r>
          </a:p>
          <a:p>
            <a:r>
              <a:rPr lang="en-US" dirty="0"/>
              <a:t>the size of quantization level will be smaller if we keep the number of bits unchanged which reduces the quantization error.</a:t>
            </a:r>
          </a:p>
        </p:txBody>
      </p:sp>
      <p:sp>
        <p:nvSpPr>
          <p:cNvPr id="11" name="TextBox 10"/>
          <p:cNvSpPr txBox="1"/>
          <p:nvPr/>
        </p:nvSpPr>
        <p:spPr>
          <a:xfrm>
            <a:off x="114300" y="6246166"/>
            <a:ext cx="5464225" cy="461665"/>
          </a:xfrm>
          <a:prstGeom prst="rect">
            <a:avLst/>
          </a:prstGeom>
          <a:noFill/>
        </p:spPr>
        <p:txBody>
          <a:bodyPr wrap="square" rtlCol="0">
            <a:spAutoFit/>
          </a:bodyPr>
          <a:lstStyle/>
          <a:p>
            <a:r>
              <a:rPr lang="en-US" dirty="0">
                <a:solidFill>
                  <a:srgbClr val="0000FF"/>
                </a:solidFill>
              </a:rPr>
              <a:t>Example</a:t>
            </a:r>
            <a:r>
              <a:rPr lang="en-US" dirty="0"/>
              <a:t>: [120 126 128 </a:t>
            </a:r>
            <a:r>
              <a:rPr lang="en-US" dirty="0">
                <a:solidFill>
                  <a:srgbClr val="FF0000"/>
                </a:solidFill>
              </a:rPr>
              <a:t>131</a:t>
            </a:r>
            <a:r>
              <a:rPr lang="en-US" dirty="0"/>
              <a:t> 129 132 ]</a:t>
            </a:r>
          </a:p>
        </p:txBody>
      </p:sp>
      <p:pic>
        <p:nvPicPr>
          <p:cNvPr id="5" name="Picture 4"/>
          <p:cNvPicPr>
            <a:picLocks noChangeAspect="1"/>
          </p:cNvPicPr>
          <p:nvPr/>
        </p:nvPicPr>
        <p:blipFill>
          <a:blip r:embed="rId4"/>
          <a:stretch>
            <a:fillRect/>
          </a:stretch>
        </p:blipFill>
        <p:spPr>
          <a:xfrm>
            <a:off x="7543800" y="2382231"/>
            <a:ext cx="1133475" cy="904875"/>
          </a:xfrm>
          <a:prstGeom prst="rect">
            <a:avLst/>
          </a:prstGeom>
        </p:spPr>
      </p:pic>
    </p:spTree>
    <p:extLst>
      <p:ext uri="{BB962C8B-B14F-4D97-AF65-F5344CB8AC3E}">
        <p14:creationId xmlns:p14="http://schemas.microsoft.com/office/powerpoint/2010/main" val="398043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Line 10"/>
          <p:cNvSpPr>
            <a:spLocks noChangeShapeType="1"/>
          </p:cNvSpPr>
          <p:nvPr/>
        </p:nvSpPr>
        <p:spPr bwMode="auto">
          <a:xfrm>
            <a:off x="0" y="10668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6" descr="La06F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34579"/>
            <a:ext cx="6096000" cy="1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 y="1106760"/>
            <a:ext cx="2326278" cy="461665"/>
          </a:xfrm>
          <a:prstGeom prst="rect">
            <a:avLst/>
          </a:prstGeom>
          <a:noFill/>
        </p:spPr>
        <p:txBody>
          <a:bodyPr wrap="none" rtlCol="0">
            <a:spAutoFit/>
          </a:bodyPr>
          <a:lstStyle/>
          <a:p>
            <a:r>
              <a:rPr lang="en-US" dirty="0">
                <a:solidFill>
                  <a:srgbClr val="0000FF"/>
                </a:solidFill>
              </a:rPr>
              <a:t>Linear predictor</a:t>
            </a:r>
          </a:p>
        </p:txBody>
      </p:sp>
      <mc:AlternateContent xmlns:mc="http://schemas.openxmlformats.org/markup-compatibility/2006" xmlns:a14="http://schemas.microsoft.com/office/drawing/2010/main">
        <mc:Choice Requires="a14">
          <p:sp>
            <p:nvSpPr>
              <p:cNvPr id="3" name="TextBox 2"/>
              <p:cNvSpPr txBox="1"/>
              <p:nvPr/>
            </p:nvSpPr>
            <p:spPr>
              <a:xfrm>
                <a:off x="0" y="3926887"/>
                <a:ext cx="9074985" cy="710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𝑚</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𝑡</m:t>
                          </m:r>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𝑇</m:t>
                              </m:r>
                            </m:e>
                            <m:sub>
                              <m:r>
                                <a:rPr lang="en-US" sz="2300" b="0" i="1" smtClean="0">
                                  <a:latin typeface="Cambria Math" panose="02040503050406030204" pitchFamily="18" charset="0"/>
                                </a:rPr>
                                <m:t>𝑠</m:t>
                              </m:r>
                            </m:sub>
                          </m:sSub>
                        </m:e>
                      </m:d>
                      <m:r>
                        <a:rPr lang="en-US" sz="2300" b="0" i="1" smtClean="0">
                          <a:latin typeface="Cambria Math" panose="02040503050406030204" pitchFamily="18" charset="0"/>
                        </a:rPr>
                        <m:t>=</m:t>
                      </m:r>
                      <m:r>
                        <a:rPr lang="en-US" sz="2300" b="0" i="1" smtClean="0">
                          <a:latin typeface="Cambria Math" panose="02040503050406030204" pitchFamily="18" charset="0"/>
                        </a:rPr>
                        <m:t>𝑚</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𝑡</m:t>
                          </m:r>
                        </m:e>
                      </m:d>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𝑇</m:t>
                          </m:r>
                        </m:e>
                        <m:sub>
                          <m:r>
                            <a:rPr lang="en-US" sz="2300" b="0" i="1" smtClean="0">
                              <a:latin typeface="Cambria Math" panose="02040503050406030204" pitchFamily="18" charset="0"/>
                            </a:rPr>
                            <m:t>𝑠</m:t>
                          </m:r>
                        </m:sub>
                      </m:sSub>
                      <m:acc>
                        <m:accPr>
                          <m:chr m:val="̇"/>
                          <m:ctrlPr>
                            <a:rPr lang="en-US" sz="2300" b="0" i="1" smtClean="0">
                              <a:latin typeface="Cambria Math" panose="02040503050406030204" pitchFamily="18" charset="0"/>
                            </a:rPr>
                          </m:ctrlPr>
                        </m:accPr>
                        <m:e>
                          <m:r>
                            <a:rPr lang="en-US" sz="2300" b="0" i="1" smtClean="0">
                              <a:latin typeface="Cambria Math" panose="02040503050406030204" pitchFamily="18" charset="0"/>
                            </a:rPr>
                            <m:t>𝑚</m:t>
                          </m:r>
                          <m:r>
                            <a:rPr lang="en-US" sz="2300" b="0" i="1" smtClean="0">
                              <a:latin typeface="Cambria Math" panose="02040503050406030204" pitchFamily="18" charset="0"/>
                            </a:rPr>
                            <m:t>(</m:t>
                          </m:r>
                          <m:r>
                            <a:rPr lang="en-US" sz="2300" b="0" i="1" smtClean="0">
                              <a:latin typeface="Cambria Math" panose="02040503050406030204" pitchFamily="18" charset="0"/>
                            </a:rPr>
                            <m:t>𝑡</m:t>
                          </m:r>
                          <m:r>
                            <a:rPr lang="en-US" sz="2300" b="0" i="1" smtClean="0">
                              <a:latin typeface="Cambria Math" panose="02040503050406030204" pitchFamily="18" charset="0"/>
                            </a:rPr>
                            <m:t>)</m:t>
                          </m:r>
                        </m:e>
                      </m:acc>
                      <m:r>
                        <a:rPr lang="en-US" sz="2300" b="0" i="1" smtClean="0">
                          <a:latin typeface="Cambria Math" panose="02040503050406030204" pitchFamily="18" charset="0"/>
                        </a:rPr>
                        <m:t>+</m:t>
                      </m:r>
                      <m:f>
                        <m:fPr>
                          <m:ctrlPr>
                            <a:rPr lang="en-US" sz="2300" b="0" i="1" smtClean="0">
                              <a:latin typeface="Cambria Math" panose="02040503050406030204" pitchFamily="18" charset="0"/>
                            </a:rPr>
                          </m:ctrlPr>
                        </m:fPr>
                        <m:num>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𝑇</m:t>
                              </m:r>
                            </m:e>
                            <m:sub>
                              <m:r>
                                <a:rPr lang="en-US" sz="2300" b="0" i="1" smtClean="0">
                                  <a:latin typeface="Cambria Math" panose="02040503050406030204" pitchFamily="18" charset="0"/>
                                </a:rPr>
                                <m:t>𝑠</m:t>
                              </m:r>
                            </m:sub>
                            <m:sup>
                              <m:r>
                                <a:rPr lang="en-US" sz="2300" b="0" i="1" smtClean="0">
                                  <a:latin typeface="Cambria Math" panose="02040503050406030204" pitchFamily="18" charset="0"/>
                                </a:rPr>
                                <m:t>2</m:t>
                              </m:r>
                            </m:sup>
                          </m:sSubSup>
                        </m:num>
                        <m:den>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2</m:t>
                              </m:r>
                            </m:e>
                            <m:sup>
                              <m:r>
                                <a:rPr lang="en-US" sz="2300" b="0" i="1" smtClean="0">
                                  <a:latin typeface="Cambria Math" panose="02040503050406030204" pitchFamily="18" charset="0"/>
                                </a:rPr>
                                <m:t>!</m:t>
                              </m:r>
                            </m:sup>
                          </m:sSup>
                        </m:den>
                      </m:f>
                      <m:acc>
                        <m:accPr>
                          <m:chr m:val="̈"/>
                          <m:ctrlPr>
                            <a:rPr lang="en-US" sz="2300" b="0" i="1" smtClean="0">
                              <a:latin typeface="Cambria Math" panose="02040503050406030204" pitchFamily="18" charset="0"/>
                            </a:rPr>
                          </m:ctrlPr>
                        </m:accPr>
                        <m:e>
                          <m:r>
                            <a:rPr lang="en-US" sz="2300" b="0" i="1" smtClean="0">
                              <a:latin typeface="Cambria Math" panose="02040503050406030204" pitchFamily="18" charset="0"/>
                            </a:rPr>
                            <m:t>𝑚</m:t>
                          </m:r>
                        </m:e>
                      </m:acc>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𝑡</m:t>
                          </m:r>
                        </m:e>
                      </m:d>
                      <m:r>
                        <a:rPr lang="en-US" sz="2300" b="0" i="1" smtClean="0">
                          <a:latin typeface="Cambria Math" panose="02040503050406030204" pitchFamily="18" charset="0"/>
                        </a:rPr>
                        <m:t>+</m:t>
                      </m:r>
                      <m:f>
                        <m:fPr>
                          <m:ctrlPr>
                            <a:rPr lang="en-US" sz="2300" i="1">
                              <a:latin typeface="Cambria Math" panose="02040503050406030204" pitchFamily="18" charset="0"/>
                            </a:rPr>
                          </m:ctrlPr>
                        </m:fPr>
                        <m:num>
                          <m:sSubSup>
                            <m:sSubSupPr>
                              <m:ctrlPr>
                                <a:rPr lang="en-US" sz="2300" i="1">
                                  <a:latin typeface="Cambria Math" panose="02040503050406030204" pitchFamily="18" charset="0"/>
                                </a:rPr>
                              </m:ctrlPr>
                            </m:sSubSupPr>
                            <m:e>
                              <m:r>
                                <a:rPr lang="en-US" sz="2300" i="1">
                                  <a:latin typeface="Cambria Math" panose="02040503050406030204" pitchFamily="18" charset="0"/>
                                </a:rPr>
                                <m:t>𝑇</m:t>
                              </m:r>
                            </m:e>
                            <m:sub>
                              <m:r>
                                <a:rPr lang="en-US" sz="2300" i="1">
                                  <a:latin typeface="Cambria Math" panose="02040503050406030204" pitchFamily="18" charset="0"/>
                                </a:rPr>
                                <m:t>𝑠</m:t>
                              </m:r>
                            </m:sub>
                            <m:sup>
                              <m:r>
                                <a:rPr lang="en-US" sz="2300" b="0" i="1" smtClean="0">
                                  <a:latin typeface="Cambria Math" panose="02040503050406030204" pitchFamily="18" charset="0"/>
                                </a:rPr>
                                <m:t>3</m:t>
                              </m:r>
                            </m:sup>
                          </m:sSubSup>
                        </m:num>
                        <m:den>
                          <m:sSup>
                            <m:sSupPr>
                              <m:ctrlPr>
                                <a:rPr lang="en-US" sz="2300" i="1">
                                  <a:latin typeface="Cambria Math" panose="02040503050406030204" pitchFamily="18" charset="0"/>
                                </a:rPr>
                              </m:ctrlPr>
                            </m:sSupPr>
                            <m:e>
                              <m:r>
                                <a:rPr lang="en-US" sz="2300" b="0" i="1" smtClean="0">
                                  <a:latin typeface="Cambria Math" panose="02040503050406030204" pitchFamily="18" charset="0"/>
                                </a:rPr>
                                <m:t>3</m:t>
                              </m:r>
                            </m:e>
                            <m:sup>
                              <m:r>
                                <a:rPr lang="en-US" sz="2300" i="1">
                                  <a:latin typeface="Cambria Math" panose="02040503050406030204" pitchFamily="18" charset="0"/>
                                </a:rPr>
                                <m:t>!</m:t>
                              </m:r>
                            </m:sup>
                          </m:sSup>
                        </m:den>
                      </m:f>
                      <m:acc>
                        <m:accPr>
                          <m:chr m:val="⃛"/>
                          <m:ctrlPr>
                            <a:rPr lang="en-US" sz="2300" b="0" i="1" smtClean="0">
                              <a:latin typeface="Cambria Math" panose="02040503050406030204" pitchFamily="18" charset="0"/>
                            </a:rPr>
                          </m:ctrlPr>
                        </m:accPr>
                        <m:e>
                          <m:r>
                            <a:rPr lang="en-US" sz="2300" b="0" i="1" smtClean="0">
                              <a:latin typeface="Cambria Math" panose="02040503050406030204" pitchFamily="18" charset="0"/>
                            </a:rPr>
                            <m:t>𝑚</m:t>
                          </m:r>
                        </m:e>
                      </m:acc>
                      <m:d>
                        <m:dPr>
                          <m:ctrlPr>
                            <a:rPr lang="en-US" sz="2300" i="1">
                              <a:latin typeface="Cambria Math" panose="02040503050406030204" pitchFamily="18" charset="0"/>
                            </a:rPr>
                          </m:ctrlPr>
                        </m:dPr>
                        <m:e>
                          <m:r>
                            <a:rPr lang="en-US" sz="2300" i="1">
                              <a:latin typeface="Cambria Math" panose="02040503050406030204" pitchFamily="18" charset="0"/>
                            </a:rPr>
                            <m:t>𝑡</m:t>
                          </m:r>
                        </m:e>
                      </m:d>
                      <m:r>
                        <a:rPr lang="en-US" sz="2300" b="0" i="1" smtClean="0">
                          <a:latin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𝑚</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𝑡</m:t>
                          </m:r>
                        </m:e>
                      </m:d>
                      <m:r>
                        <a:rPr lang="en-US" sz="2300" b="0" i="1" smtClean="0">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𝑇</m:t>
                          </m:r>
                        </m:e>
                        <m:sub>
                          <m:r>
                            <a:rPr lang="en-US" sz="2300" i="1">
                              <a:latin typeface="Cambria Math" panose="02040503050406030204" pitchFamily="18" charset="0"/>
                            </a:rPr>
                            <m:t>𝑠</m:t>
                          </m:r>
                        </m:sub>
                      </m:sSub>
                      <m:acc>
                        <m:accPr>
                          <m:chr m:val="̇"/>
                          <m:ctrlPr>
                            <a:rPr lang="en-US" sz="2300" i="1">
                              <a:latin typeface="Cambria Math" panose="02040503050406030204" pitchFamily="18" charset="0"/>
                            </a:rPr>
                          </m:ctrlPr>
                        </m:accPr>
                        <m:e>
                          <m:r>
                            <a:rPr lang="en-US" sz="2300" i="1">
                              <a:latin typeface="Cambria Math" panose="02040503050406030204" pitchFamily="18" charset="0"/>
                            </a:rPr>
                            <m:t>𝑚</m:t>
                          </m:r>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m:t>
                          </m:r>
                        </m:e>
                      </m:acc>
                    </m:oMath>
                  </m:oMathPara>
                </a14:m>
                <a:endParaRPr lang="en-US" sz="2300" dirty="0"/>
              </a:p>
            </p:txBody>
          </p:sp>
        </mc:Choice>
        <mc:Fallback xmlns="">
          <p:sp>
            <p:nvSpPr>
              <p:cNvPr id="3" name="TextBox 2"/>
              <p:cNvSpPr txBox="1">
                <a:spLocks noRot="1" noChangeAspect="1" noMove="1" noResize="1" noEditPoints="1" noAdjustHandles="1" noChangeArrowheads="1" noChangeShapeType="1" noTextEdit="1"/>
              </p:cNvSpPr>
              <p:nvPr/>
            </p:nvSpPr>
            <p:spPr>
              <a:xfrm>
                <a:off x="0" y="3926887"/>
                <a:ext cx="9074985" cy="7101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 y="4853268"/>
                <a:ext cx="5471562" cy="821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en>
                          </m:f>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 y="4853268"/>
                <a:ext cx="5471562" cy="8218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7200" y="5829837"/>
                <a:ext cx="79169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b="0" i="0" smtClean="0">
                          <a:latin typeface="Cambria Math"/>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r>
                            <a:rPr lang="en-US">
                              <a:latin typeface="Cambria Math" panose="02040503050406030204" pitchFamily="18" charset="0"/>
                            </a:rPr>
                            <m:t>−1</m:t>
                          </m:r>
                        </m:e>
                      </m:d>
                      <m:r>
                        <a:rPr lang="en-US" b="0" i="1" smtClean="0">
                          <a:latin typeface="Cambria Math"/>
                        </a:rPr>
                        <m:t>)</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2</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0"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0" smtClean="0">
                              <a:latin typeface="Cambria Math" panose="02040503050406030204" pitchFamily="18" charset="0"/>
                            </a:rPr>
                            <m:t>−1</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 y="5829837"/>
                <a:ext cx="7916911" cy="369332"/>
              </a:xfrm>
              <a:prstGeom prst="rect">
                <a:avLst/>
              </a:prstGeom>
              <a:blipFill>
                <a:blip r:embed="rId5"/>
                <a:stretch>
                  <a:fillRect l="-154"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92718" y="1492270"/>
                <a:ext cx="7112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0" smtClean="0">
                              <a:latin typeface="Cambria Math" panose="02040503050406030204" pitchFamily="18" charset="0"/>
                            </a:rPr>
                            <m:t>−1</m:t>
                          </m:r>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0" smtClean="0">
                              <a:latin typeface="Cambria Math" panose="02040503050406030204" pitchFamily="18" charset="0"/>
                            </a:rPr>
                            <m:t>−2</m:t>
                          </m:r>
                        </m:e>
                      </m:d>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𝑁</m:t>
                          </m:r>
                        </m:sub>
                      </m:sSub>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r>
                            <a:rPr lang="en-US">
                              <a:latin typeface="Cambria Math" panose="02040503050406030204" pitchFamily="18" charset="0"/>
                            </a:rPr>
                            <m:t>−</m:t>
                          </m:r>
                          <m:r>
                            <a:rPr lang="en-US" b="0" i="1" smtClean="0">
                              <a:latin typeface="Cambria Math" panose="02040503050406030204" pitchFamily="18" charset="0"/>
                            </a:rPr>
                            <m:t>𝑁</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992718" y="1492270"/>
                <a:ext cx="7112203" cy="369332"/>
              </a:xfrm>
              <a:prstGeom prst="rect">
                <a:avLst/>
              </a:prstGeom>
              <a:blipFill>
                <a:blip r:embed="rId6"/>
                <a:stretch>
                  <a:fillRect t="-15000" b="-18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38</a:t>
            </a:fld>
            <a:endParaRPr lang="en-US" dirty="0"/>
          </a:p>
        </p:txBody>
      </p:sp>
      <p:sp>
        <p:nvSpPr>
          <p:cNvPr id="11" name="TextBox 10"/>
          <p:cNvSpPr txBox="1"/>
          <p:nvPr/>
        </p:nvSpPr>
        <p:spPr>
          <a:xfrm>
            <a:off x="180562" y="3467430"/>
            <a:ext cx="1965153" cy="461665"/>
          </a:xfrm>
          <a:prstGeom prst="rect">
            <a:avLst/>
          </a:prstGeom>
          <a:noFill/>
        </p:spPr>
        <p:txBody>
          <a:bodyPr wrap="none" rtlCol="0">
            <a:spAutoFit/>
          </a:bodyPr>
          <a:lstStyle/>
          <a:p>
            <a:r>
              <a:rPr lang="en-US" dirty="0">
                <a:solidFill>
                  <a:srgbClr val="0000FF"/>
                </a:solidFill>
              </a:rPr>
              <a:t>Taylor Series</a:t>
            </a:r>
          </a:p>
        </p:txBody>
      </p:sp>
      <p:sp>
        <p:nvSpPr>
          <p:cNvPr id="5" name="TextBox 4"/>
          <p:cNvSpPr txBox="1"/>
          <p:nvPr/>
        </p:nvSpPr>
        <p:spPr>
          <a:xfrm>
            <a:off x="7396394" y="4883901"/>
            <a:ext cx="1519006" cy="400110"/>
          </a:xfrm>
          <a:prstGeom prst="rect">
            <a:avLst/>
          </a:prstGeom>
          <a:noFill/>
        </p:spPr>
        <p:txBody>
          <a:bodyPr wrap="none" rtlCol="0">
            <a:spAutoFit/>
          </a:bodyPr>
          <a:lstStyle/>
          <a:p>
            <a:r>
              <a:rPr lang="en-US" sz="2000" dirty="0">
                <a:solidFill>
                  <a:srgbClr val="0000FF"/>
                </a:solidFill>
              </a:rPr>
              <a:t>For small </a:t>
            </a:r>
            <a:r>
              <a:rPr lang="en-US" sz="2000" i="1" dirty="0" err="1">
                <a:solidFill>
                  <a:srgbClr val="0000FF"/>
                </a:solidFill>
                <a:latin typeface="Times New Roman" panose="02020603050405020304" pitchFamily="18" charset="0"/>
                <a:cs typeface="Times New Roman" panose="02020603050405020304" pitchFamily="18" charset="0"/>
              </a:rPr>
              <a:t>T</a:t>
            </a:r>
            <a:r>
              <a:rPr lang="en-US" sz="2000" i="1" baseline="-25000" dirty="0" err="1">
                <a:solidFill>
                  <a:srgbClr val="0000FF"/>
                </a:solidFill>
                <a:latin typeface="Times New Roman" panose="02020603050405020304" pitchFamily="18" charset="0"/>
                <a:cs typeface="Times New Roman" panose="02020603050405020304" pitchFamily="18" charset="0"/>
              </a:rPr>
              <a:t>s</a:t>
            </a:r>
            <a:endParaRPr lang="en-US" sz="2000" i="1" baseline="-25000" dirty="0">
              <a:solidFill>
                <a:srgbClr val="0000FF"/>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V="1">
            <a:off x="8155897" y="4692772"/>
            <a:ext cx="0" cy="257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62800" y="4607720"/>
            <a:ext cx="175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bwMode="auto">
          <a:xfrm>
            <a:off x="58948" y="152400"/>
            <a:ext cx="90475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kern="0">
                <a:solidFill>
                  <a:srgbClr val="0000FF"/>
                </a:solidFill>
              </a:rPr>
              <a:t>Differential Pulse Code Modulation (DPCM)</a:t>
            </a:r>
            <a:endParaRPr lang="en-US" sz="3600" kern="0" dirty="0">
              <a:solidFill>
                <a:srgbClr val="0000FF"/>
              </a:solidFill>
            </a:endParaRPr>
          </a:p>
        </p:txBody>
      </p:sp>
      <p:sp>
        <p:nvSpPr>
          <p:cNvPr id="15" name="TextBox 14"/>
          <p:cNvSpPr txBox="1"/>
          <p:nvPr/>
        </p:nvSpPr>
        <p:spPr>
          <a:xfrm>
            <a:off x="58948" y="2423112"/>
            <a:ext cx="2892621" cy="400110"/>
          </a:xfrm>
          <a:prstGeom prst="rect">
            <a:avLst/>
          </a:prstGeom>
          <a:noFill/>
        </p:spPr>
        <p:txBody>
          <a:bodyPr wrap="square" rtlCol="0">
            <a:spAutoFit/>
          </a:bodyPr>
          <a:lstStyle/>
          <a:p>
            <a:r>
              <a:rPr lang="en-US" sz="2000" dirty="0"/>
              <a:t>[120 126 128 </a:t>
            </a:r>
            <a:r>
              <a:rPr lang="en-US" sz="2000" dirty="0">
                <a:solidFill>
                  <a:srgbClr val="FF0000"/>
                </a:solidFill>
              </a:rPr>
              <a:t>131</a:t>
            </a:r>
            <a:r>
              <a:rPr lang="en-US" sz="2000" dirty="0"/>
              <a:t> 129 ]</a:t>
            </a:r>
          </a:p>
        </p:txBody>
      </p:sp>
      <p:sp>
        <p:nvSpPr>
          <p:cNvPr id="6" name="Rectangle 5"/>
          <p:cNvSpPr/>
          <p:nvPr/>
        </p:nvSpPr>
        <p:spPr>
          <a:xfrm>
            <a:off x="4943816" y="1998718"/>
            <a:ext cx="482824" cy="307777"/>
          </a:xfrm>
          <a:prstGeom prst="rect">
            <a:avLst/>
          </a:prstGeom>
        </p:spPr>
        <p:txBody>
          <a:bodyPr wrap="none">
            <a:spAutoFit/>
          </a:bodyPr>
          <a:lstStyle/>
          <a:p>
            <a:r>
              <a:rPr lang="en-US" sz="1400" dirty="0"/>
              <a:t>126</a:t>
            </a:r>
          </a:p>
        </p:txBody>
      </p:sp>
      <p:sp>
        <p:nvSpPr>
          <p:cNvPr id="13" name="Rectangle 12"/>
          <p:cNvSpPr/>
          <p:nvPr/>
        </p:nvSpPr>
        <p:spPr>
          <a:xfrm>
            <a:off x="5928694" y="1998719"/>
            <a:ext cx="482824" cy="307777"/>
          </a:xfrm>
          <a:prstGeom prst="rect">
            <a:avLst/>
          </a:prstGeom>
        </p:spPr>
        <p:txBody>
          <a:bodyPr wrap="none">
            <a:spAutoFit/>
          </a:bodyPr>
          <a:lstStyle/>
          <a:p>
            <a:r>
              <a:rPr lang="en-US" sz="1400" dirty="0"/>
              <a:t>120</a:t>
            </a:r>
          </a:p>
        </p:txBody>
      </p:sp>
      <p:sp>
        <p:nvSpPr>
          <p:cNvPr id="18" name="Rectangle 17"/>
          <p:cNvSpPr/>
          <p:nvPr/>
        </p:nvSpPr>
        <p:spPr>
          <a:xfrm>
            <a:off x="3968553" y="1981200"/>
            <a:ext cx="482824" cy="307777"/>
          </a:xfrm>
          <a:prstGeom prst="rect">
            <a:avLst/>
          </a:prstGeom>
        </p:spPr>
        <p:txBody>
          <a:bodyPr wrap="none">
            <a:spAutoFit/>
          </a:bodyPr>
          <a:lstStyle/>
          <a:p>
            <a:r>
              <a:rPr lang="en-US" sz="1400" dirty="0"/>
              <a:t>128</a:t>
            </a:r>
          </a:p>
        </p:txBody>
      </p:sp>
      <p:sp>
        <p:nvSpPr>
          <p:cNvPr id="20" name="Rectangle 19"/>
          <p:cNvSpPr/>
          <p:nvPr/>
        </p:nvSpPr>
        <p:spPr>
          <a:xfrm>
            <a:off x="2951569" y="2292446"/>
            <a:ext cx="482824" cy="307777"/>
          </a:xfrm>
          <a:prstGeom prst="rect">
            <a:avLst/>
          </a:prstGeom>
        </p:spPr>
        <p:txBody>
          <a:bodyPr wrap="none">
            <a:spAutoFit/>
          </a:bodyPr>
          <a:lstStyle/>
          <a:p>
            <a:r>
              <a:rPr lang="en-US" sz="1400" dirty="0">
                <a:solidFill>
                  <a:srgbClr val="FF0000"/>
                </a:solidFill>
              </a:rPr>
              <a:t>131</a:t>
            </a:r>
          </a:p>
        </p:txBody>
      </p:sp>
    </p:spTree>
    <p:extLst>
      <p:ext uri="{BB962C8B-B14F-4D97-AF65-F5344CB8AC3E}">
        <p14:creationId xmlns:p14="http://schemas.microsoft.com/office/powerpoint/2010/main" val="2172194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Analysis of DPCM System</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CFAFE87E-9987-4B05-90A5-38F3B4A800BA}" type="slidenum">
              <a:rPr lang="en-US" smtClean="0"/>
              <a:pPr>
                <a:defRPr/>
              </a:pPr>
              <a:t>39</a:t>
            </a:fld>
            <a:endParaRPr lang="en-US"/>
          </a:p>
        </p:txBody>
      </p:sp>
      <p:sp>
        <p:nvSpPr>
          <p:cNvPr id="9" name="TextBox 8"/>
          <p:cNvSpPr txBox="1"/>
          <p:nvPr/>
        </p:nvSpPr>
        <p:spPr>
          <a:xfrm>
            <a:off x="35922" y="1498644"/>
            <a:ext cx="2326278" cy="461665"/>
          </a:xfrm>
          <a:prstGeom prst="rect">
            <a:avLst/>
          </a:prstGeom>
          <a:noFill/>
        </p:spPr>
        <p:txBody>
          <a:bodyPr wrap="none" rtlCol="0">
            <a:spAutoFit/>
          </a:bodyPr>
          <a:lstStyle/>
          <a:p>
            <a:r>
              <a:rPr lang="en-US" dirty="0">
                <a:solidFill>
                  <a:srgbClr val="0000FF"/>
                </a:solidFill>
              </a:rPr>
              <a:t>Linear predictor</a:t>
            </a:r>
          </a:p>
        </p:txBody>
      </p:sp>
      <p:pic>
        <p:nvPicPr>
          <p:cNvPr id="13" name="Picture 6" descr="La06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735" y="1567488"/>
            <a:ext cx="5324035"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Box 13"/>
              <p:cNvSpPr txBox="1"/>
              <p:nvPr/>
            </p:nvSpPr>
            <p:spPr>
              <a:xfrm>
                <a:off x="74084" y="2045284"/>
                <a:ext cx="2897716"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𝑚</m:t>
                              </m:r>
                            </m:e>
                          </m:acc>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4084" y="2045284"/>
                <a:ext cx="2897716" cy="397866"/>
              </a:xfrm>
              <a:prstGeom prst="rect">
                <a:avLst/>
              </a:prstGeom>
              <a:blipFill>
                <a:blip r:embed="rId3"/>
                <a:stretch>
                  <a:fillRect l="-1891" t="-15385" r="-63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6200" y="2645669"/>
                <a:ext cx="2728632"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𝑞</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6200" y="2645669"/>
                <a:ext cx="2728632" cy="397866"/>
              </a:xfrm>
              <a:prstGeom prst="rect">
                <a:avLst/>
              </a:prstGeom>
              <a:blipFill>
                <a:blip r:embed="rId4"/>
                <a:stretch>
                  <a:fillRect l="-201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6200" y="3255269"/>
                <a:ext cx="3191130"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𝑚</m:t>
                              </m:r>
                            </m:e>
                          </m:acc>
                        </m:e>
                        <m:sub>
                          <m:r>
                            <a:rPr lang="en-US" i="1">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6200" y="3255269"/>
                <a:ext cx="3191130" cy="397866"/>
              </a:xfrm>
              <a:prstGeom prst="rect">
                <a:avLst/>
              </a:prstGeom>
              <a:blipFill>
                <a:blip r:embed="rId5"/>
                <a:stretch>
                  <a:fillRect l="-765" t="-1384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6200" y="4017269"/>
                <a:ext cx="3989682"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6200" y="4017269"/>
                <a:ext cx="3989682" cy="397866"/>
              </a:xfrm>
              <a:prstGeom prst="rect">
                <a:avLst/>
              </a:prstGeom>
              <a:blipFill>
                <a:blip r:embed="rId6"/>
                <a:stretch>
                  <a:fillRect l="-459"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200" y="4626869"/>
                <a:ext cx="2883162"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00" y="4626869"/>
                <a:ext cx="2883162" cy="397866"/>
              </a:xfrm>
              <a:prstGeom prst="rect">
                <a:avLst/>
              </a:prstGeom>
              <a:blipFill>
                <a:blip r:embed="rId7"/>
                <a:stretch>
                  <a:fillRect l="-847" r="-3178" b="-26154"/>
                </a:stretch>
              </a:blipFill>
            </p:spPr>
            <p:txBody>
              <a:bodyPr/>
              <a:lstStyle/>
              <a:p>
                <a:r>
                  <a:rPr lang="en-US">
                    <a:noFill/>
                  </a:rPr>
                  <a:t> </a:t>
                </a:r>
              </a:p>
            </p:txBody>
          </p:sp>
        </mc:Fallback>
      </mc:AlternateContent>
      <p:sp>
        <p:nvSpPr>
          <p:cNvPr id="19" name="TextBox 18"/>
          <p:cNvSpPr txBox="1"/>
          <p:nvPr/>
        </p:nvSpPr>
        <p:spPr>
          <a:xfrm>
            <a:off x="76200" y="5177135"/>
            <a:ext cx="4950394" cy="461665"/>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m</a:t>
            </a:r>
            <a:r>
              <a:rPr lang="en-US" i="1" baseline="-25000" dirty="0" err="1">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t>is a quantized version of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4648200" y="5874603"/>
            <a:ext cx="3743332" cy="830997"/>
          </a:xfrm>
          <a:prstGeom prst="rect">
            <a:avLst/>
          </a:prstGeom>
          <a:noFill/>
        </p:spPr>
        <p:txBody>
          <a:bodyPr wrap="none" rtlCol="0">
            <a:spAutoFit/>
          </a:bodyPr>
          <a:lstStyle/>
          <a:p>
            <a:pPr algn="ctr"/>
            <a:r>
              <a:rPr lang="en-US" dirty="0"/>
              <a:t>DPCM system </a:t>
            </a:r>
          </a:p>
          <a:p>
            <a:pPr marL="457200" indent="-457200" algn="ctr">
              <a:buAutoNum type="alphaLcParenBoth"/>
            </a:pPr>
            <a:r>
              <a:rPr lang="en-US" dirty="0"/>
              <a:t>transmitter (b) receiver</a:t>
            </a:r>
          </a:p>
        </p:txBody>
      </p:sp>
      <p:sp>
        <p:nvSpPr>
          <p:cNvPr id="21" name="TextBox 20"/>
          <p:cNvSpPr txBox="1"/>
          <p:nvPr/>
        </p:nvSpPr>
        <p:spPr>
          <a:xfrm>
            <a:off x="44455" y="6320135"/>
            <a:ext cx="4070345" cy="461665"/>
          </a:xfrm>
          <a:prstGeom prst="rect">
            <a:avLst/>
          </a:prstGeom>
          <a:noFill/>
        </p:spPr>
        <p:txBody>
          <a:bodyPr wrap="none" rtlCol="0">
            <a:spAutoFit/>
          </a:bodyPr>
          <a:lstStyle/>
          <a:p>
            <a:r>
              <a:rPr lang="en-US" dirty="0">
                <a:solidFill>
                  <a:srgbClr val="FF0000"/>
                </a:solidFill>
              </a:rPr>
              <a:t>Read the section in textbook</a:t>
            </a:r>
          </a:p>
        </p:txBody>
      </p:sp>
      <p:sp>
        <p:nvSpPr>
          <p:cNvPr id="22" name="TextBox 21"/>
          <p:cNvSpPr txBox="1"/>
          <p:nvPr/>
        </p:nvSpPr>
        <p:spPr>
          <a:xfrm>
            <a:off x="1828800" y="1108656"/>
            <a:ext cx="2892621" cy="400110"/>
          </a:xfrm>
          <a:prstGeom prst="rect">
            <a:avLst/>
          </a:prstGeom>
          <a:noFill/>
        </p:spPr>
        <p:txBody>
          <a:bodyPr wrap="square" rtlCol="0">
            <a:spAutoFit/>
          </a:bodyPr>
          <a:lstStyle/>
          <a:p>
            <a:r>
              <a:rPr lang="en-US" sz="2000" dirty="0"/>
              <a:t>[120 126 128 </a:t>
            </a:r>
            <a:r>
              <a:rPr lang="en-US" sz="2000" dirty="0">
                <a:solidFill>
                  <a:srgbClr val="FF0000"/>
                </a:solidFill>
              </a:rPr>
              <a:t>131</a:t>
            </a:r>
            <a:r>
              <a:rPr lang="en-US" sz="2000" dirty="0"/>
              <a:t> 129 ]</a:t>
            </a:r>
          </a:p>
        </p:txBody>
      </p:sp>
    </p:spTree>
    <p:extLst>
      <p:ext uri="{BB962C8B-B14F-4D97-AF65-F5344CB8AC3E}">
        <p14:creationId xmlns:p14="http://schemas.microsoft.com/office/powerpoint/2010/main" val="157979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228975" y="3886200"/>
            <a:ext cx="5915025" cy="1628775"/>
          </a:xfrm>
          <a:prstGeom prst="rect">
            <a:avLst/>
          </a:prstGeom>
        </p:spPr>
      </p:pic>
      <p:pic>
        <p:nvPicPr>
          <p:cNvPr id="7" name="Picture 6"/>
          <p:cNvPicPr>
            <a:picLocks noChangeAspect="1"/>
          </p:cNvPicPr>
          <p:nvPr/>
        </p:nvPicPr>
        <p:blipFill>
          <a:blip r:embed="rId4"/>
          <a:stretch>
            <a:fillRect/>
          </a:stretch>
        </p:blipFill>
        <p:spPr>
          <a:xfrm>
            <a:off x="3200400" y="1044099"/>
            <a:ext cx="5943600" cy="2562225"/>
          </a:xfrm>
          <a:prstGeom prst="rect">
            <a:avLst/>
          </a:prstGeom>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Sampling Theorem</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4</a:t>
            </a:fld>
            <a:endParaRPr lang="en-US" dirty="0"/>
          </a:p>
        </p:txBody>
      </p:sp>
      <p:sp>
        <p:nvSpPr>
          <p:cNvPr id="5" name="TextBox 4"/>
          <p:cNvSpPr txBox="1"/>
          <p:nvPr/>
        </p:nvSpPr>
        <p:spPr>
          <a:xfrm>
            <a:off x="27039" y="1066800"/>
            <a:ext cx="2291012" cy="461665"/>
          </a:xfrm>
          <a:prstGeom prst="rect">
            <a:avLst/>
          </a:prstGeom>
          <a:noFill/>
        </p:spPr>
        <p:txBody>
          <a:bodyPr wrap="none" rtlCol="0">
            <a:spAutoFit/>
          </a:bodyPr>
          <a:lstStyle/>
          <a:p>
            <a:r>
              <a:rPr lang="en-US" dirty="0"/>
              <a:t>Sampling Rate </a:t>
            </a:r>
          </a:p>
        </p:txBody>
      </p:sp>
      <p:sp>
        <p:nvSpPr>
          <p:cNvPr id="18" name="TextBox 17"/>
          <p:cNvSpPr txBox="1"/>
          <p:nvPr/>
        </p:nvSpPr>
        <p:spPr>
          <a:xfrm>
            <a:off x="291052" y="1462343"/>
            <a:ext cx="1094146" cy="46166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r>
              <a:rPr lang="en-US" dirty="0"/>
              <a:t>= 1/</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s</a:t>
            </a:r>
            <a:endParaRPr lang="en-US" i="1" baseline="-25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71966" y="6351690"/>
            <a:ext cx="2514600" cy="400110"/>
          </a:xfrm>
          <a:prstGeom prst="rect">
            <a:avLst/>
          </a:prstGeom>
          <a:noFill/>
        </p:spPr>
        <p:txBody>
          <a:bodyPr wrap="square" rtlCol="0">
            <a:spAutoFit/>
          </a:bodyPr>
          <a:lstStyle/>
          <a:p>
            <a:r>
              <a:rPr lang="en-US" sz="2000" dirty="0"/>
              <a:t>Nyquist Rate </a:t>
            </a:r>
            <a:r>
              <a:rPr lang="en-US" sz="2000" i="1" dirty="0">
                <a:latin typeface="Times New Roman" panose="02020603050405020304" pitchFamily="18" charset="0"/>
                <a:cs typeface="Times New Roman" panose="02020603050405020304" pitchFamily="18" charset="0"/>
              </a:rPr>
              <a:t>f</a:t>
            </a:r>
            <a:r>
              <a:rPr lang="en-US" sz="2000" i="1" baseline="-25000" dirty="0">
                <a:latin typeface="Times New Roman" panose="02020603050405020304" pitchFamily="18" charset="0"/>
                <a:cs typeface="Times New Roman" panose="02020603050405020304" pitchFamily="18" charset="0"/>
              </a:rPr>
              <a:t>s</a:t>
            </a:r>
            <a:r>
              <a:rPr lang="en-US" sz="2000" dirty="0"/>
              <a:t> </a:t>
            </a:r>
            <a:r>
              <a:rPr lang="en-US" sz="2000" dirty="0">
                <a:sym typeface="Symbol" panose="05050102010706020507" pitchFamily="18" charset="2"/>
              </a:rPr>
              <a:t>= 2B</a:t>
            </a:r>
            <a:endParaRPr lang="en-US" sz="2000" dirty="0"/>
          </a:p>
        </p:txBody>
      </p:sp>
      <p:sp>
        <p:nvSpPr>
          <p:cNvPr id="20" name="TextBox 19"/>
          <p:cNvSpPr txBox="1"/>
          <p:nvPr/>
        </p:nvSpPr>
        <p:spPr>
          <a:xfrm>
            <a:off x="4265763" y="6389146"/>
            <a:ext cx="1075936" cy="46166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r>
              <a:rPr lang="en-US" dirty="0"/>
              <a:t> </a:t>
            </a:r>
            <a:r>
              <a:rPr lang="en-US" dirty="0">
                <a:sym typeface="Symbol" panose="05050102010706020507" pitchFamily="18" charset="2"/>
              </a:rPr>
              <a:t>&gt; 2B</a:t>
            </a:r>
            <a:endParaRPr lang="en-US"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76200" y="3217280"/>
                <a:ext cx="3674596"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𝑠</m:t>
                                  </m:r>
                                </m:sub>
                              </m:sSub>
                              <m:r>
                                <a:rPr lang="en-US" b="0" i="1" smtClean="0">
                                  <a:latin typeface="Cambria Math" panose="02040503050406030204" pitchFamily="18" charset="0"/>
                                </a:rPr>
                                <m:t>𝑡</m:t>
                              </m:r>
                            </m:e>
                          </m:d>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6200" y="3217280"/>
                <a:ext cx="3674596" cy="100700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9387" y="2490695"/>
                <a:ext cx="2411621" cy="402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79387" y="2490695"/>
                <a:ext cx="2411621" cy="402995"/>
              </a:xfrm>
              <a:prstGeom prst="rect">
                <a:avLst/>
              </a:prstGeom>
              <a:blipFill rotWithShape="0">
                <a:blip r:embed="rId6"/>
                <a:stretch>
                  <a:fillRect l="-227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562857" y="5743575"/>
                <a:ext cx="3674339"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m:t>
                          </m:r>
                        </m:sub>
                        <m:sup>
                          <m:r>
                            <a:rPr lang="en-US" i="1">
                              <a:latin typeface="Cambria Math" panose="02040503050406030204" pitchFamily="18" charset="0"/>
                            </a:rPr>
                            <m:t>𝑛</m:t>
                          </m:r>
                          <m:r>
                            <a:rPr lang="en-US" i="1">
                              <a:latin typeface="Cambria Math" panose="02040503050406030204" pitchFamily="18" charset="0"/>
                            </a:rPr>
                            <m:t>=∞</m:t>
                          </m:r>
                        </m:sup>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i="1" smtClean="0">
                              <a:latin typeface="Cambria Math" panose="02040503050406030204" pitchFamily="18" charset="0"/>
                            </a:rPr>
                            <m:t> </m:t>
                          </m:r>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562857" y="5743575"/>
                <a:ext cx="3674339" cy="100822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7039" y="5187475"/>
                <a:ext cx="5314660"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m:t>
                          </m:r>
                        </m:sub>
                        <m:sup>
                          <m:r>
                            <a:rPr lang="en-US" i="1">
                              <a:latin typeface="Cambria Math" panose="02040503050406030204" pitchFamily="18" charset="0"/>
                            </a:rPr>
                            <m:t>𝑛</m:t>
                          </m:r>
                          <m:r>
                            <a:rPr lang="en-US" i="1">
                              <a:latin typeface="Cambria Math" panose="02040503050406030204" pitchFamily="18" charset="0"/>
                            </a:rPr>
                            <m:t>=∞</m:t>
                          </m:r>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𝑠</m:t>
                                  </m:r>
                                </m:sub>
                              </m:sSub>
                              <m:r>
                                <a:rPr lang="en-US" i="1">
                                  <a:latin typeface="Cambria Math" panose="02040503050406030204" pitchFamily="18" charset="0"/>
                                </a:rPr>
                                <m:t>𝑡</m:t>
                              </m:r>
                            </m:e>
                          </m:d>
                        </m:e>
                      </m:nary>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7039" y="5187475"/>
                <a:ext cx="5314660" cy="100822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9909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a06F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32325"/>
            <a:ext cx="4114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Adaptive Differential PCM (ADPCM)</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6200" y="1143000"/>
            <a:ext cx="8991600" cy="3170099"/>
          </a:xfrm>
          <a:prstGeom prst="rect">
            <a:avLst/>
          </a:prstGeom>
          <a:noFill/>
        </p:spPr>
        <p:txBody>
          <a:bodyPr wrap="square" rtlCol="0">
            <a:spAutoFit/>
          </a:bodyPr>
          <a:lstStyle/>
          <a:p>
            <a:r>
              <a:rPr lang="en-US" dirty="0"/>
              <a:t>Adaptive DPCM further improve the efficiency of DPCM encoding by incorporating an adaptive </a:t>
            </a:r>
            <a:r>
              <a:rPr lang="en-US" dirty="0" err="1"/>
              <a:t>quantizer</a:t>
            </a:r>
            <a:r>
              <a:rPr lang="en-US" dirty="0"/>
              <a:t> (varied </a:t>
            </a:r>
            <a:r>
              <a:rPr lang="el-GR" dirty="0"/>
              <a:t>Δ</a:t>
            </a:r>
            <a:r>
              <a:rPr lang="en-US" i="1" dirty="0">
                <a:latin typeface="Times New Roman" panose="02020603050405020304" pitchFamily="18" charset="0"/>
                <a:cs typeface="Times New Roman" panose="02020603050405020304" pitchFamily="18" charset="0"/>
              </a:rPr>
              <a:t>v</a:t>
            </a:r>
            <a:r>
              <a:rPr lang="en-US" dirty="0"/>
              <a:t>) at the encoder.</a:t>
            </a:r>
          </a:p>
          <a:p>
            <a:endParaRPr lang="en-US" sz="800" dirty="0"/>
          </a:p>
          <a:p>
            <a:r>
              <a:rPr lang="en-US" dirty="0"/>
              <a:t>The quantized prediction error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t>is a good indicator of the prediction error size. It can be used to change </a:t>
            </a:r>
            <a:r>
              <a:rPr lang="el-GR" dirty="0"/>
              <a:t>Δ</a:t>
            </a:r>
            <a:r>
              <a:rPr lang="en-US" i="1" dirty="0">
                <a:latin typeface="Times New Roman" panose="02020603050405020304" pitchFamily="18" charset="0"/>
                <a:cs typeface="Times New Roman" panose="02020603050405020304" pitchFamily="18" charset="0"/>
              </a:rPr>
              <a:t>v </a:t>
            </a:r>
            <a:r>
              <a:rPr lang="en-US" dirty="0"/>
              <a:t>to minimize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dirty="0"/>
              <a:t>. When the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dirty="0"/>
              <a:t> fluctuate around large positive or negative value then the prediction error is large and </a:t>
            </a:r>
            <a:r>
              <a:rPr lang="el-GR" dirty="0"/>
              <a:t>Δ</a:t>
            </a:r>
            <a:r>
              <a:rPr lang="en-US" i="1" dirty="0">
                <a:latin typeface="Times New Roman" panose="02020603050405020304" pitchFamily="18" charset="0"/>
                <a:cs typeface="Times New Roman" panose="02020603050405020304" pitchFamily="18" charset="0"/>
              </a:rPr>
              <a:t>v</a:t>
            </a:r>
            <a:r>
              <a:rPr lang="en-US" dirty="0"/>
              <a:t> needs to grow and when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dirty="0"/>
              <a:t> fluctuates around zero then </a:t>
            </a:r>
            <a:r>
              <a:rPr lang="el-GR" dirty="0"/>
              <a:t>Δ</a:t>
            </a:r>
            <a:r>
              <a:rPr lang="en-US" i="1" dirty="0">
                <a:latin typeface="Times New Roman" panose="02020603050405020304" pitchFamily="18" charset="0"/>
                <a:cs typeface="Times New Roman" panose="02020603050405020304" pitchFamily="18" charset="0"/>
              </a:rPr>
              <a:t>v </a:t>
            </a:r>
            <a:r>
              <a:rPr lang="en-US" dirty="0"/>
              <a:t>needs to decrease.</a:t>
            </a:r>
          </a:p>
        </p:txBody>
      </p:sp>
      <p:sp>
        <p:nvSpPr>
          <p:cNvPr id="6" name="TextBox 5"/>
          <p:cNvSpPr txBox="1"/>
          <p:nvPr/>
        </p:nvSpPr>
        <p:spPr>
          <a:xfrm>
            <a:off x="152400" y="4419600"/>
            <a:ext cx="5105400" cy="2308324"/>
          </a:xfrm>
          <a:prstGeom prst="rect">
            <a:avLst/>
          </a:prstGeom>
          <a:noFill/>
        </p:spPr>
        <p:txBody>
          <a:bodyPr wrap="square" rtlCol="0">
            <a:spAutoFit/>
          </a:bodyPr>
          <a:lstStyle/>
          <a:p>
            <a:r>
              <a:rPr lang="en-US" dirty="0"/>
              <a:t>8-bit PCM sequence can be encoded into a 4-bit ADPCM sequence at the same sampling rate. This reduce channel bandwidth or storage by half with no loss in quality.</a:t>
            </a:r>
          </a:p>
        </p:txBody>
      </p:sp>
      <p:sp>
        <p:nvSpPr>
          <p:cNvPr id="7" name="Slide Number Placeholder 1"/>
          <p:cNvSpPr>
            <a:spLocks noGrp="1"/>
          </p:cNvSpPr>
          <p:nvPr>
            <p:ph type="sldNum" sz="quarter" idx="12"/>
          </p:nvPr>
        </p:nvSpPr>
        <p:spPr>
          <a:xfrm>
            <a:off x="8458200" y="6476999"/>
            <a:ext cx="665570" cy="366839"/>
          </a:xfrm>
        </p:spPr>
        <p:txBody>
          <a:bodyPr/>
          <a:lstStyle/>
          <a:p>
            <a:pPr>
              <a:defRPr/>
            </a:pPr>
            <a:r>
              <a:rPr lang="en-US" dirty="0"/>
              <a:t>38</a:t>
            </a:r>
          </a:p>
        </p:txBody>
      </p:sp>
    </p:spTree>
    <p:extLst>
      <p:ext uri="{BB962C8B-B14F-4D97-AF65-F5344CB8AC3E}">
        <p14:creationId xmlns:p14="http://schemas.microsoft.com/office/powerpoint/2010/main" val="1011957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Delta Modulation (DM)</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74021" y="990600"/>
            <a:ext cx="9049749" cy="2431435"/>
          </a:xfrm>
          <a:prstGeom prst="rect">
            <a:avLst/>
          </a:prstGeom>
          <a:noFill/>
        </p:spPr>
        <p:txBody>
          <a:bodyPr wrap="square" rtlCol="0">
            <a:spAutoFit/>
          </a:bodyPr>
          <a:lstStyle/>
          <a:p>
            <a:r>
              <a:rPr lang="en-US" dirty="0"/>
              <a:t>Delta modulation oversample the baseband signal (4 time the </a:t>
            </a:r>
            <a:r>
              <a:rPr lang="en-US" dirty="0" err="1"/>
              <a:t>Nyquist</a:t>
            </a:r>
            <a:r>
              <a:rPr lang="en-US" dirty="0"/>
              <a:t> rate) to increase the correlation between adjacent samples. The increase in correlation results in a small prediction error that can be encoded using only one bit (</a:t>
            </a:r>
            <a:r>
              <a:rPr lang="en-US" i="1" dirty="0">
                <a:latin typeface="Times New Roman" panose="02020603050405020304" pitchFamily="18" charset="0"/>
                <a:cs typeface="Times New Roman" panose="02020603050405020304" pitchFamily="18" charset="0"/>
              </a:rPr>
              <a:t>L </a:t>
            </a:r>
            <a:r>
              <a:rPr lang="en-US" dirty="0"/>
              <a:t>= 2).</a:t>
            </a:r>
          </a:p>
          <a:p>
            <a:endParaRPr lang="en-US" sz="800" dirty="0"/>
          </a:p>
          <a:p>
            <a:r>
              <a:rPr lang="en-US" dirty="0"/>
              <a:t>In </a:t>
            </a:r>
            <a:r>
              <a:rPr lang="en-US" dirty="0">
                <a:latin typeface="Times New Roman" panose="02020603050405020304" pitchFamily="18" charset="0"/>
                <a:cs typeface="Times New Roman" panose="02020603050405020304" pitchFamily="18" charset="0"/>
              </a:rPr>
              <a:t>DM</a:t>
            </a:r>
            <a:r>
              <a:rPr lang="en-US" dirty="0"/>
              <a:t> the information of the difference between successive samples is transmitted by a 1-bit code word.</a:t>
            </a:r>
          </a:p>
        </p:txBody>
      </p:sp>
      <p:pic>
        <p:nvPicPr>
          <p:cNvPr id="6" name="Picture 6" descr="La06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71" y="3352800"/>
            <a:ext cx="4136032" cy="32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3771" y="3488076"/>
                <a:ext cx="3807261"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771" y="3488076"/>
                <a:ext cx="3807261" cy="397866"/>
              </a:xfrm>
              <a:prstGeom prst="rect">
                <a:avLst/>
              </a:prstGeom>
              <a:blipFill>
                <a:blip r:embed="rId3"/>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4021476"/>
                <a:ext cx="4799071"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r>
                            <a:rPr lang="en-US" b="0" i="1" smtClean="0">
                              <a:latin typeface="Cambria Math" panose="02040503050406030204" pitchFamily="18" charset="0"/>
                            </a:rPr>
                            <m:t>−2</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r>
                            <a:rPr lang="en-US" b="0" i="1" smtClean="0">
                              <a:latin typeface="Cambria Math" panose="02040503050406030204" pitchFamily="18" charset="0"/>
                            </a:rPr>
                            <m:t>−1</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0" y="4021476"/>
                <a:ext cx="4799071" cy="397866"/>
              </a:xfrm>
              <a:prstGeom prst="rect">
                <a:avLst/>
              </a:prstGeom>
              <a:blipFill>
                <a:blip r:embed="rId4"/>
                <a:stretch>
                  <a:fillRect l="-12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4571742"/>
                <a:ext cx="5134098"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𝑚</m:t>
                          </m:r>
                        </m:e>
                        <m:sub>
                          <m:r>
                            <a:rPr lang="en-US" sz="2300" b="0" i="1" smtClean="0">
                              <a:latin typeface="Cambria Math" panose="02040503050406030204" pitchFamily="18" charset="0"/>
                            </a:rPr>
                            <m:t>𝑞</m:t>
                          </m:r>
                        </m:sub>
                      </m:sSub>
                      <m:d>
                        <m:dPr>
                          <m:begChr m:val="["/>
                          <m:endChr m:val="]"/>
                          <m:ctrlPr>
                            <a:rPr lang="en-US" sz="2300" b="0" i="1" smtClean="0">
                              <a:latin typeface="Cambria Math" panose="02040503050406030204" pitchFamily="18" charset="0"/>
                            </a:rPr>
                          </m:ctrlPr>
                        </m:dPr>
                        <m:e>
                          <m:r>
                            <a:rPr lang="en-US" sz="2300" b="0" i="1" smtClean="0">
                              <a:latin typeface="Cambria Math" panose="02040503050406030204" pitchFamily="18" charset="0"/>
                            </a:rPr>
                            <m:t>𝑘</m:t>
                          </m:r>
                        </m:e>
                      </m:d>
                      <m:r>
                        <a:rPr lang="en-US" sz="2300" b="0" i="1" smtClean="0">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𝑚</m:t>
                          </m:r>
                        </m:e>
                        <m:sub>
                          <m:r>
                            <a:rPr lang="en-US" sz="2300" i="1">
                              <a:latin typeface="Cambria Math" panose="02040503050406030204" pitchFamily="18" charset="0"/>
                            </a:rPr>
                            <m:t>𝑞</m:t>
                          </m:r>
                        </m:sub>
                      </m:sSub>
                      <m:d>
                        <m:dPr>
                          <m:begChr m:val="["/>
                          <m:endChr m:val="]"/>
                          <m:ctrlPr>
                            <a:rPr lang="en-US" sz="2300" i="1">
                              <a:latin typeface="Cambria Math" panose="02040503050406030204" pitchFamily="18" charset="0"/>
                            </a:rPr>
                          </m:ctrlPr>
                        </m:dPr>
                        <m:e>
                          <m:r>
                            <a:rPr lang="en-US" sz="2300" i="1">
                              <a:latin typeface="Cambria Math" panose="02040503050406030204" pitchFamily="18" charset="0"/>
                            </a:rPr>
                            <m:t>𝑘</m:t>
                          </m:r>
                          <m:r>
                            <a:rPr lang="en-US" sz="2300" b="0" i="1" smtClean="0">
                              <a:latin typeface="Cambria Math" panose="02040503050406030204" pitchFamily="18" charset="0"/>
                            </a:rPr>
                            <m:t>−2</m:t>
                          </m:r>
                        </m:e>
                      </m:d>
                      <m:r>
                        <a:rPr lang="en-US" sz="2300" b="0" i="1" smtClean="0">
                          <a:latin typeface="Cambria Math" panose="02040503050406030204" pitchFamily="18" charset="0"/>
                        </a:rPr>
                        <m:t>+</m:t>
                      </m:r>
                      <m:sSub>
                        <m:sSubPr>
                          <m:ctrlPr>
                            <a:rPr lang="en-US" sz="2300" i="1">
                              <a:latin typeface="Cambria Math" panose="02040503050406030204" pitchFamily="18" charset="0"/>
                            </a:rPr>
                          </m:ctrlPr>
                        </m:sSubPr>
                        <m:e>
                          <m:sSub>
                            <m:sSubPr>
                              <m:ctrlPr>
                                <a:rPr lang="en-US" sz="2300" i="1">
                                  <a:latin typeface="Cambria Math" panose="02040503050406030204" pitchFamily="18" charset="0"/>
                                </a:rPr>
                              </m:ctrlPr>
                            </m:sSubPr>
                            <m:e>
                              <m:r>
                                <a:rPr lang="en-US" sz="2300" b="0" i="1" smtClean="0">
                                  <a:latin typeface="Cambria Math" panose="02040503050406030204" pitchFamily="18" charset="0"/>
                                </a:rPr>
                                <m:t>𝑑</m:t>
                              </m:r>
                            </m:e>
                            <m:sub>
                              <m:r>
                                <a:rPr lang="en-US" sz="2300" i="1">
                                  <a:latin typeface="Cambria Math" panose="02040503050406030204" pitchFamily="18" charset="0"/>
                                </a:rPr>
                                <m:t>𝑞</m:t>
                              </m:r>
                            </m:sub>
                          </m:sSub>
                          <m:d>
                            <m:dPr>
                              <m:begChr m:val="["/>
                              <m:endChr m:val="]"/>
                              <m:ctrlPr>
                                <a:rPr lang="en-US" sz="2300" i="1">
                                  <a:latin typeface="Cambria Math" panose="02040503050406030204" pitchFamily="18" charset="0"/>
                                </a:rPr>
                              </m:ctrlPr>
                            </m:dPr>
                            <m:e>
                              <m:r>
                                <a:rPr lang="en-US" sz="2300" i="1">
                                  <a:latin typeface="Cambria Math" panose="02040503050406030204" pitchFamily="18" charset="0"/>
                                </a:rPr>
                                <m:t>𝑘</m:t>
                              </m:r>
                            </m:e>
                          </m:d>
                          <m:r>
                            <a:rPr lang="en-US" sz="2300" b="0" i="1" smtClean="0">
                              <a:latin typeface="Cambria Math" panose="02040503050406030204" pitchFamily="18" charset="0"/>
                            </a:rPr>
                            <m:t>+</m:t>
                          </m:r>
                          <m:r>
                            <a:rPr lang="en-US" sz="2300" b="0" i="1" smtClean="0">
                              <a:latin typeface="Cambria Math" panose="02040503050406030204" pitchFamily="18" charset="0"/>
                            </a:rPr>
                            <m:t>𝑑</m:t>
                          </m:r>
                        </m:e>
                        <m:sub>
                          <m:r>
                            <a:rPr lang="en-US" sz="2300" i="1">
                              <a:latin typeface="Cambria Math" panose="02040503050406030204" pitchFamily="18" charset="0"/>
                            </a:rPr>
                            <m:t>𝑞</m:t>
                          </m:r>
                        </m:sub>
                      </m:sSub>
                      <m:d>
                        <m:dPr>
                          <m:begChr m:val="["/>
                          <m:endChr m:val="]"/>
                          <m:ctrlPr>
                            <a:rPr lang="en-US" sz="2300" i="1">
                              <a:latin typeface="Cambria Math" panose="02040503050406030204" pitchFamily="18" charset="0"/>
                            </a:rPr>
                          </m:ctrlPr>
                        </m:dPr>
                        <m:e>
                          <m:r>
                            <a:rPr lang="en-US" sz="2300" i="1">
                              <a:latin typeface="Cambria Math" panose="02040503050406030204" pitchFamily="18" charset="0"/>
                            </a:rPr>
                            <m:t>𝑘</m:t>
                          </m:r>
                          <m:r>
                            <a:rPr lang="en-US" sz="2300" b="0" i="1" smtClean="0">
                              <a:latin typeface="Cambria Math" panose="02040503050406030204" pitchFamily="18" charset="0"/>
                            </a:rPr>
                            <m:t>−1</m:t>
                          </m:r>
                        </m:e>
                      </m:d>
                    </m:oMath>
                  </m:oMathPara>
                </a14:m>
                <a:endParaRPr lang="en-US" sz="23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4571742"/>
                <a:ext cx="5134098" cy="381258"/>
              </a:xfrm>
              <a:prstGeom prst="rect">
                <a:avLst/>
              </a:prstGeom>
              <a:blipFill>
                <a:blip r:embed="rId5"/>
                <a:stretch>
                  <a:fillRect l="-119"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0559" y="4973552"/>
                <a:ext cx="2661241" cy="1046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𝑞</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=0</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𝑞</m:t>
                              </m:r>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𝑚</m:t>
                              </m:r>
                            </m:e>
                          </m:d>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0559" y="4973552"/>
                <a:ext cx="2661241" cy="1046248"/>
              </a:xfrm>
              <a:prstGeom prst="rect">
                <a:avLst/>
              </a:prstGeom>
              <a:blipFill>
                <a:blip r:embed="rId6"/>
                <a:stretch>
                  <a:fillRect/>
                </a:stretch>
              </a:blipFill>
            </p:spPr>
            <p:txBody>
              <a:bodyPr/>
              <a:lstStyle/>
              <a:p>
                <a:r>
                  <a:rPr lang="en-US">
                    <a:noFill/>
                  </a:rPr>
                  <a:t> </a:t>
                </a:r>
              </a:p>
            </p:txBody>
          </p:sp>
        </mc:Fallback>
      </mc:AlternateContent>
      <p:sp>
        <p:nvSpPr>
          <p:cNvPr id="12" name="Slide Number Placeholder 1"/>
          <p:cNvSpPr>
            <a:spLocks noGrp="1"/>
          </p:cNvSpPr>
          <p:nvPr>
            <p:ph type="sldNum" sz="quarter" idx="12"/>
          </p:nvPr>
        </p:nvSpPr>
        <p:spPr>
          <a:xfrm>
            <a:off x="8458200" y="6476999"/>
            <a:ext cx="665570" cy="366839"/>
          </a:xfrm>
        </p:spPr>
        <p:txBody>
          <a:bodyPr/>
          <a:lstStyle/>
          <a:p>
            <a:pPr>
              <a:defRPr/>
            </a:pPr>
            <a:r>
              <a:rPr lang="en-US" dirty="0"/>
              <a:t>39</a:t>
            </a:r>
          </a:p>
        </p:txBody>
      </p:sp>
      <p:sp>
        <p:nvSpPr>
          <p:cNvPr id="13" name="TextBox 12"/>
          <p:cNvSpPr txBox="1"/>
          <p:nvPr/>
        </p:nvSpPr>
        <p:spPr>
          <a:xfrm>
            <a:off x="2384375" y="6396335"/>
            <a:ext cx="5464225" cy="461665"/>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dirty="0"/>
              <a:t>[120  3     3     3     -3    3 ]</a:t>
            </a:r>
          </a:p>
        </p:txBody>
      </p:sp>
      <p:sp>
        <p:nvSpPr>
          <p:cNvPr id="14" name="TextBox 13"/>
          <p:cNvSpPr txBox="1"/>
          <p:nvPr/>
        </p:nvSpPr>
        <p:spPr>
          <a:xfrm>
            <a:off x="0" y="6019800"/>
            <a:ext cx="6245251" cy="461665"/>
          </a:xfrm>
          <a:prstGeom prst="rect">
            <a:avLst/>
          </a:prstGeom>
          <a:noFill/>
        </p:spPr>
        <p:txBody>
          <a:bodyPr wrap="square" rtlCol="0">
            <a:spAutoFit/>
          </a:bodyPr>
          <a:lstStyle/>
          <a:p>
            <a:r>
              <a:rPr lang="en-US" dirty="0">
                <a:solidFill>
                  <a:srgbClr val="0000FF"/>
                </a:solidFill>
              </a:rPr>
              <a:t>Example</a:t>
            </a:r>
            <a:r>
              <a:rPr lang="en-US" dirty="0"/>
              <a:t>: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dirty="0"/>
              <a:t> = [120 126 128 130 129 132 ]</a:t>
            </a:r>
          </a:p>
        </p:txBody>
      </p:sp>
      <p:sp>
        <p:nvSpPr>
          <p:cNvPr id="2" name="Rectangle 1"/>
          <p:cNvSpPr/>
          <p:nvPr/>
        </p:nvSpPr>
        <p:spPr>
          <a:xfrm>
            <a:off x="-41734" y="6429585"/>
            <a:ext cx="2229328"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L </a:t>
            </a:r>
            <a:r>
              <a:rPr lang="en-US" dirty="0"/>
              <a:t>= 2</a:t>
            </a:r>
            <a:r>
              <a:rPr lang="en-US" dirty="0">
                <a:sym typeface="Wingdings" panose="05000000000000000000" pitchFamily="2" charset="2"/>
              </a:rPr>
              <a:t> E = ± 3</a:t>
            </a:r>
            <a:endParaRPr lang="en-US" dirty="0"/>
          </a:p>
        </p:txBody>
      </p:sp>
    </p:spTree>
    <p:extLst>
      <p:ext uri="{BB962C8B-B14F-4D97-AF65-F5344CB8AC3E}">
        <p14:creationId xmlns:p14="http://schemas.microsoft.com/office/powerpoint/2010/main" val="2114374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La06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04692"/>
            <a:ext cx="4419600" cy="565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Delta Modulator and Demodulator</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5"/>
          <p:cNvSpPr>
            <a:spLocks noChangeArrowheads="1"/>
          </p:cNvSpPr>
          <p:nvPr/>
        </p:nvSpPr>
        <p:spPr bwMode="auto">
          <a:xfrm>
            <a:off x="152400" y="1295400"/>
            <a:ext cx="4468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a) Delta modulation</a:t>
            </a:r>
          </a:p>
        </p:txBody>
      </p:sp>
      <p:sp>
        <p:nvSpPr>
          <p:cNvPr id="14" name="Rectangle 5"/>
          <p:cNvSpPr>
            <a:spLocks noChangeArrowheads="1"/>
          </p:cNvSpPr>
          <p:nvPr/>
        </p:nvSpPr>
        <p:spPr bwMode="auto">
          <a:xfrm>
            <a:off x="152400" y="1828800"/>
            <a:ext cx="4616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b) Delta demodulators</a:t>
            </a:r>
          </a:p>
        </p:txBody>
      </p:sp>
      <p:sp>
        <p:nvSpPr>
          <p:cNvPr id="15" name="Rectangle 5"/>
          <p:cNvSpPr>
            <a:spLocks noChangeArrowheads="1"/>
          </p:cNvSpPr>
          <p:nvPr/>
        </p:nvSpPr>
        <p:spPr bwMode="auto">
          <a:xfrm>
            <a:off x="152400" y="2362200"/>
            <a:ext cx="518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c) Message signal versus integrator   </a:t>
            </a:r>
          </a:p>
          <a:p>
            <a:pPr eaLnBrk="1" hangingPunct="1"/>
            <a:r>
              <a:rPr lang="en-US" dirty="0"/>
              <a:t>    output signal</a:t>
            </a:r>
          </a:p>
        </p:txBody>
      </p:sp>
      <p:sp>
        <p:nvSpPr>
          <p:cNvPr id="16" name="Rectangle 5"/>
          <p:cNvSpPr>
            <a:spLocks noChangeArrowheads="1"/>
          </p:cNvSpPr>
          <p:nvPr/>
        </p:nvSpPr>
        <p:spPr bwMode="auto">
          <a:xfrm>
            <a:off x="130366" y="3276600"/>
            <a:ext cx="4609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d) Delta-modulated pulse trains</a:t>
            </a:r>
          </a:p>
        </p:txBody>
      </p:sp>
      <p:sp>
        <p:nvSpPr>
          <p:cNvPr id="17" name="Rectangle 5"/>
          <p:cNvSpPr>
            <a:spLocks noChangeArrowheads="1"/>
          </p:cNvSpPr>
          <p:nvPr/>
        </p:nvSpPr>
        <p:spPr bwMode="auto">
          <a:xfrm>
            <a:off x="120268" y="3810000"/>
            <a:ext cx="4258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e) Modulation errors</a:t>
            </a:r>
          </a:p>
        </p:txBody>
      </p:sp>
      <mc:AlternateContent xmlns:mc="http://schemas.openxmlformats.org/markup-compatibility/2006" xmlns:a14="http://schemas.microsoft.com/office/drawing/2010/main">
        <mc:Choice Requires="a14">
          <p:sp>
            <p:nvSpPr>
              <p:cNvPr id="3" name="TextBox 2"/>
              <p:cNvSpPr txBox="1"/>
              <p:nvPr/>
            </p:nvSpPr>
            <p:spPr>
              <a:xfrm>
                <a:off x="228600" y="6355796"/>
                <a:ext cx="2017475" cy="422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𝑇𝑠</m:t>
                      </m:r>
                      <m:r>
                        <a:rPr lang="en-US" b="0" i="1" smtClean="0">
                          <a:latin typeface="Cambria Math" panose="02040503050406030204" pitchFamily="18" charset="0"/>
                        </a:rPr>
                        <m:t>&gt;</m:t>
                      </m:r>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6355796"/>
                <a:ext cx="2017475" cy="422552"/>
              </a:xfrm>
              <a:prstGeom prst="rect">
                <a:avLst/>
              </a:prstGeom>
              <a:blipFill>
                <a:blip r:embed="rId4"/>
                <a:stretch>
                  <a:fillRect/>
                </a:stretch>
              </a:blipFill>
            </p:spPr>
            <p:txBody>
              <a:bodyPr/>
              <a:lstStyle/>
              <a:p>
                <a:r>
                  <a:rPr lang="en-US">
                    <a:noFill/>
                  </a:rPr>
                  <a:t> </a:t>
                </a:r>
              </a:p>
            </p:txBody>
          </p:sp>
        </mc:Fallback>
      </mc:AlternateContent>
      <p:sp>
        <p:nvSpPr>
          <p:cNvPr id="2" name="TextBox 1"/>
          <p:cNvSpPr txBox="1"/>
          <p:nvPr/>
        </p:nvSpPr>
        <p:spPr>
          <a:xfrm>
            <a:off x="76200" y="4419600"/>
            <a:ext cx="5213732" cy="1938992"/>
          </a:xfrm>
          <a:prstGeom prst="rect">
            <a:avLst/>
          </a:prstGeom>
          <a:noFill/>
        </p:spPr>
        <p:txBody>
          <a:bodyPr wrap="square" rtlCol="0">
            <a:spAutoFit/>
          </a:bodyPr>
          <a:lstStyle/>
          <a:p>
            <a:r>
              <a:rPr lang="en-US" dirty="0">
                <a:solidFill>
                  <a:srgbClr val="0000FF"/>
                </a:solidFill>
              </a:rPr>
              <a:t>Threshold of Coding and overloading</a:t>
            </a:r>
          </a:p>
          <a:p>
            <a:r>
              <a:rPr lang="en-US" dirty="0"/>
              <a:t>1- small step size </a:t>
            </a:r>
            <a:r>
              <a:rPr lang="en-US" i="1" dirty="0">
                <a:latin typeface="Times New Roman" panose="02020603050405020304" pitchFamily="18" charset="0"/>
                <a:cs typeface="Times New Roman" panose="02020603050405020304" pitchFamily="18" charset="0"/>
              </a:rPr>
              <a:t>E</a:t>
            </a:r>
            <a:r>
              <a:rPr lang="en-US" dirty="0"/>
              <a:t> causes slope overload</a:t>
            </a:r>
          </a:p>
          <a:p>
            <a:r>
              <a:rPr lang="en-US" dirty="0"/>
              <a:t>2- Large step size (</a:t>
            </a:r>
            <a:r>
              <a:rPr lang="en-US" i="1" dirty="0">
                <a:latin typeface="Times New Roman" panose="02020603050405020304" pitchFamily="18" charset="0"/>
                <a:cs typeface="Times New Roman" panose="02020603050405020304" pitchFamily="18" charset="0"/>
              </a:rPr>
              <a:t>E</a:t>
            </a:r>
            <a:r>
              <a:rPr lang="en-US" dirty="0"/>
              <a:t>) causes granular noise.</a:t>
            </a:r>
          </a:p>
        </p:txBody>
      </p:sp>
      <p:sp>
        <p:nvSpPr>
          <p:cNvPr id="20" name="Slide Number Placeholder 1"/>
          <p:cNvSpPr>
            <a:spLocks noGrp="1"/>
          </p:cNvSpPr>
          <p:nvPr>
            <p:ph type="sldNum" sz="quarter" idx="12"/>
          </p:nvPr>
        </p:nvSpPr>
        <p:spPr>
          <a:xfrm>
            <a:off x="8458200" y="6476999"/>
            <a:ext cx="665570" cy="366839"/>
          </a:xfrm>
        </p:spPr>
        <p:txBody>
          <a:bodyPr/>
          <a:lstStyle/>
          <a:p>
            <a:pPr>
              <a:defRPr/>
            </a:pPr>
            <a:r>
              <a:rPr lang="en-US" dirty="0"/>
              <a:t>40</a:t>
            </a:r>
          </a:p>
        </p:txBody>
      </p:sp>
      <mc:AlternateContent xmlns:mc="http://schemas.openxmlformats.org/markup-compatibility/2006" xmlns:a14="http://schemas.microsoft.com/office/drawing/2010/main">
        <mc:Choice Requires="a14">
          <p:sp>
            <p:nvSpPr>
              <p:cNvPr id="18" name="TextBox 17"/>
              <p:cNvSpPr txBox="1"/>
              <p:nvPr/>
            </p:nvSpPr>
            <p:spPr>
              <a:xfrm>
                <a:off x="2706925" y="6324600"/>
                <a:ext cx="1793824" cy="422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𝐸𝑓</m:t>
                      </m:r>
                      <m:r>
                        <a:rPr lang="en-US" b="0" i="1" baseline="-25000" smtClean="0">
                          <a:latin typeface="Cambria Math" panose="02040503050406030204" pitchFamily="18" charset="0"/>
                        </a:rPr>
                        <m:t>𝑠</m:t>
                      </m:r>
                      <m:r>
                        <a:rPr lang="en-US" b="0" i="1" smtClean="0">
                          <a:latin typeface="Cambria Math" panose="02040503050406030204" pitchFamily="18" charset="0"/>
                        </a:rPr>
                        <m:t>&gt;</m:t>
                      </m:r>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706925" y="6324600"/>
                <a:ext cx="1793824" cy="42255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60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34728682"/>
              </p:ext>
            </p:extLst>
          </p:nvPr>
        </p:nvGraphicFramePr>
        <p:xfrm>
          <a:off x="3048000" y="2514600"/>
          <a:ext cx="6017483" cy="4300538"/>
        </p:xfrm>
        <a:graphic>
          <a:graphicData uri="http://schemas.openxmlformats.org/presentationml/2006/ole">
            <mc:AlternateContent xmlns:mc="http://schemas.openxmlformats.org/markup-compatibility/2006">
              <mc:Choice xmlns:v="urn:schemas-microsoft-com:vml" Requires="v">
                <p:oleObj name="Bitmap Image" r:id="rId3" imgW="3505320" imgH="2505240" progId="Paint.Picture">
                  <p:embed/>
                </p:oleObj>
              </mc:Choice>
              <mc:Fallback>
                <p:oleObj name="Bitmap Image" r:id="rId3" imgW="3505320" imgH="2505240" progId="Paint.Picture">
                  <p:embed/>
                  <p:pic>
                    <p:nvPicPr>
                      <p:cNvPr id="3" name="Object 2"/>
                      <p:cNvPicPr/>
                      <p:nvPr/>
                    </p:nvPicPr>
                    <p:blipFill>
                      <a:blip r:embed="rId4"/>
                      <a:stretch>
                        <a:fillRect/>
                      </a:stretch>
                    </p:blipFill>
                    <p:spPr>
                      <a:xfrm>
                        <a:off x="3048000" y="2514600"/>
                        <a:ext cx="6017483" cy="430053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8756709" y="6381750"/>
            <a:ext cx="380999" cy="476250"/>
          </a:xfrm>
        </p:spPr>
        <p:txBody>
          <a:bodyPr/>
          <a:lstStyle/>
          <a:p>
            <a:pPr>
              <a:defRPr/>
            </a:pPr>
            <a:fld id="{5017314A-E3F3-4D1C-AB20-A61B451E6369}" type="slidenum">
              <a:rPr lang="en-US" smtClean="0"/>
              <a:pPr>
                <a:defRPr/>
              </a:pPr>
              <a:t>43</a:t>
            </a:fld>
            <a:endParaRPr lang="en-US" dirty="0"/>
          </a:p>
        </p:txBody>
      </p:sp>
      <p:pic>
        <p:nvPicPr>
          <p:cNvPr id="4" name="Picture 3"/>
          <p:cNvPicPr>
            <a:picLocks noChangeAspect="1"/>
          </p:cNvPicPr>
          <p:nvPr/>
        </p:nvPicPr>
        <p:blipFill>
          <a:blip r:embed="rId5"/>
          <a:stretch>
            <a:fillRect/>
          </a:stretch>
        </p:blipFill>
        <p:spPr>
          <a:xfrm>
            <a:off x="76200" y="86686"/>
            <a:ext cx="4942764" cy="1970714"/>
          </a:xfrm>
          <a:prstGeom prst="rect">
            <a:avLst/>
          </a:prstGeom>
        </p:spPr>
      </p:pic>
      <p:pic>
        <p:nvPicPr>
          <p:cNvPr id="5" name="Picture 4"/>
          <p:cNvPicPr>
            <a:picLocks noChangeAspect="1"/>
          </p:cNvPicPr>
          <p:nvPr/>
        </p:nvPicPr>
        <p:blipFill>
          <a:blip r:embed="rId6"/>
          <a:stretch>
            <a:fillRect/>
          </a:stretch>
        </p:blipFill>
        <p:spPr>
          <a:xfrm>
            <a:off x="5067246" y="533400"/>
            <a:ext cx="4070462" cy="95494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42900" y="3097099"/>
                <a:ext cx="1771319" cy="422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r>
                        <a:rPr lang="en-US" b="0" i="1" smtClean="0">
                          <a:latin typeface="Cambria Math" panose="02040503050406030204" pitchFamily="18" charset="0"/>
                        </a:rPr>
                        <m:t>&gt;</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acc>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2900" y="3097099"/>
                <a:ext cx="1771319" cy="422552"/>
              </a:xfrm>
              <a:prstGeom prst="rect">
                <a:avLst/>
              </a:prstGeom>
              <a:blipFill rotWithShape="0">
                <a:blip r:embed="rId8"/>
                <a:stretch>
                  <a:fillRect/>
                </a:stretch>
              </a:blipFill>
            </p:spPr>
            <p:txBody>
              <a:bodyPr/>
              <a:lstStyle/>
              <a:p>
                <a:r>
                  <a:rPr lang="en-US">
                    <a:noFill/>
                  </a:rPr>
                  <a:t> </a:t>
                </a:r>
              </a:p>
            </p:txBody>
          </p:sp>
        </mc:Fallback>
      </mc:AlternateContent>
      <p:sp>
        <p:nvSpPr>
          <p:cNvPr id="7" name="TextBox 6"/>
          <p:cNvSpPr txBox="1"/>
          <p:nvPr/>
        </p:nvSpPr>
        <p:spPr>
          <a:xfrm>
            <a:off x="304800" y="3810000"/>
            <a:ext cx="2335576" cy="461665"/>
          </a:xfrm>
          <a:prstGeom prst="rect">
            <a:avLst/>
          </a:prstGeom>
          <a:noFill/>
        </p:spPr>
        <p:txBody>
          <a:bodyPr wrap="none" rtlCol="0">
            <a:spAutoFit/>
          </a:bodyPr>
          <a:lstStyle/>
          <a:p>
            <a:r>
              <a:rPr lang="en-US" dirty="0"/>
              <a:t>If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cos </a:t>
            </a:r>
            <a:r>
              <a:rPr lang="el-GR" dirty="0">
                <a:latin typeface="Times New Roman" panose="02020603050405020304" pitchFamily="18" charset="0"/>
                <a:cs typeface="Times New Roman" panose="02020603050405020304" pitchFamily="18" charset="0"/>
              </a:rPr>
              <a:t>ω</a:t>
            </a:r>
            <a:r>
              <a:rPr lang="en-US" dirty="0">
                <a:latin typeface="Times New Roman" panose="02020603050405020304" pitchFamily="18" charset="0"/>
                <a:cs typeface="Times New Roman" panose="02020603050405020304" pitchFamily="18" charset="0"/>
              </a:rPr>
              <a:t>t</a:t>
            </a:r>
          </a:p>
        </p:txBody>
      </p:sp>
      <mc:AlternateContent xmlns:mc="http://schemas.openxmlformats.org/markup-compatibility/2006" xmlns:a14="http://schemas.microsoft.com/office/drawing/2010/main">
        <mc:Choice Requires="a14">
          <p:sp>
            <p:nvSpPr>
              <p:cNvPr id="8" name="TextBox 7"/>
              <p:cNvSpPr txBox="1"/>
              <p:nvPr/>
            </p:nvSpPr>
            <p:spPr>
              <a:xfrm>
                <a:off x="304800" y="6030660"/>
                <a:ext cx="2434705" cy="702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𝑚𝑎𝑥</m:t>
                                  </m:r>
                                </m:sub>
                              </m:sSub>
                            </m:e>
                          </m:d>
                        </m:e>
                        <m:sub>
                          <m:r>
                            <a:rPr lang="en-US" b="0" i="1" smtClean="0">
                              <a:latin typeface="Cambria Math" panose="02040503050406030204" pitchFamily="18" charset="0"/>
                            </a:rPr>
                            <m:t>𝑣𝑜𝑖𝑐𝑒</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sub>
                          </m:sSub>
                        </m:num>
                        <m:den>
                          <m:r>
                            <a:rPr lang="en-US" i="1" smtClean="0">
                              <a:latin typeface="Cambria Math" panose="02040503050406030204" pitchFamily="18" charset="0"/>
                              <a:ea typeface="Cambria Math" panose="02040503050406030204" pitchFamily="18" charset="0"/>
                            </a:rPr>
                            <m:t>𝜔</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04800" y="6030660"/>
                <a:ext cx="2434705" cy="70218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800" y="4552489"/>
                <a:ext cx="1753942" cy="406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e>
                      </m:acc>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4800" y="4552489"/>
                <a:ext cx="1753942" cy="40620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4800" y="5189873"/>
                <a:ext cx="1389291" cy="778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b="0" i="1" smtClean="0">
                          <a:latin typeface="Cambria Math" panose="02040503050406030204" pitchFamily="18" charset="0"/>
                        </a:rPr>
                        <m:t>&gt;</m:t>
                      </m:r>
                      <m:f>
                        <m:fPr>
                          <m:ctrlPr>
                            <a:rPr lang="en-US"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ea typeface="Cambria Math" panose="02040503050406030204" pitchFamily="18" charset="0"/>
                                </a:rPr>
                                <m:t>𝜔</m:t>
                              </m:r>
                              <m:r>
                                <m:rPr>
                                  <m:nor/>
                                </m:rPr>
                                <a:rPr lang="en-US" dirty="0"/>
                                <m:t> </m:t>
                              </m:r>
                            </m:e>
                          </m:d>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04800" y="5189873"/>
                <a:ext cx="1389291" cy="77880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2900" y="2092048"/>
                <a:ext cx="1597745" cy="753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𝐸</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r>
                        <a:rPr lang="en-US" i="1">
                          <a:latin typeface="Cambria Math" panose="02040503050406030204" pitchFamily="18" charset="0"/>
                          <a:ea typeface="Cambria Math" panose="02040503050406030204" pitchFamily="18" charset="0"/>
                        </a:rPr>
                        <m:t>&gt;</m:t>
                      </m:r>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acc>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42900" y="2092048"/>
                <a:ext cx="1597745" cy="753861"/>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18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Linear Prediction Coding (LPC) </a:t>
            </a:r>
            <a:r>
              <a:rPr lang="en-US" sz="3600" dirty="0" err="1">
                <a:solidFill>
                  <a:srgbClr val="0000FF"/>
                </a:solidFill>
              </a:rPr>
              <a:t>Vocoders</a:t>
            </a:r>
            <a:endParaRPr lang="en-US" sz="3600" dirty="0">
              <a:solidFill>
                <a:srgbClr val="0000FF"/>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6" descr="La06F3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495800" cy="25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La06F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36655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p:cNvSpPr>
            <a:spLocks noChangeArrowheads="1"/>
          </p:cNvSpPr>
          <p:nvPr/>
        </p:nvSpPr>
        <p:spPr bwMode="auto">
          <a:xfrm>
            <a:off x="4572000" y="3657600"/>
            <a:ext cx="4608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800" dirty="0"/>
              <a:t>The human speech production mechanism.</a:t>
            </a:r>
          </a:p>
        </p:txBody>
      </p:sp>
      <mc:AlternateContent xmlns:mc="http://schemas.openxmlformats.org/markup-compatibility/2006" xmlns:a14="http://schemas.microsoft.com/office/drawing/2010/main">
        <mc:Choice Requires="a14">
          <p:sp>
            <p:nvSpPr>
              <p:cNvPr id="3" name="TextBox 2"/>
              <p:cNvSpPr txBox="1"/>
              <p:nvPr/>
            </p:nvSpPr>
            <p:spPr>
              <a:xfrm>
                <a:off x="249716" y="1397520"/>
                <a:ext cx="1737783" cy="6980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49716" y="1397520"/>
                <a:ext cx="1737783" cy="69801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28600" y="2304903"/>
                <a:ext cx="3808607" cy="1080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r>
                                        <a:rPr lang="en-US" b="0" i="1" smtClean="0">
                                          <a:latin typeface="Cambria Math" panose="02040503050406030204" pitchFamily="18" charset="0"/>
                                        </a:rPr>
                                        <m:t>𝑖</m:t>
                                      </m:r>
                                    </m:sup>
                                  </m:sSup>
                                </m:e>
                              </m:nary>
                            </m:e>
                          </m:d>
                        </m:e>
                        <m:sup>
                          <m:r>
                            <a:rPr lang="en-US" b="0" i="1" smtClean="0">
                              <a:latin typeface="Cambria Math" panose="02040503050406030204" pitchFamily="18" charset="0"/>
                            </a:rPr>
                            <m:t>−1</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228600" y="2304903"/>
                <a:ext cx="3808607" cy="1080424"/>
              </a:xfrm>
              <a:prstGeom prst="rect">
                <a:avLst/>
              </a:prstGeom>
              <a:blipFill rotWithShape="0">
                <a:blip r:embed="rId5"/>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6"/>
          <a:stretch>
            <a:fillRect/>
          </a:stretch>
        </p:blipFill>
        <p:spPr>
          <a:xfrm>
            <a:off x="0" y="4807749"/>
            <a:ext cx="6781800" cy="2012182"/>
          </a:xfrm>
          <a:prstGeom prst="rect">
            <a:avLst/>
          </a:prstGeom>
        </p:spPr>
      </p:pic>
      <p:sp>
        <p:nvSpPr>
          <p:cNvPr id="20" name="Rectangle 5"/>
          <p:cNvSpPr>
            <a:spLocks noChangeArrowheads="1"/>
          </p:cNvSpPr>
          <p:nvPr/>
        </p:nvSpPr>
        <p:spPr bwMode="auto">
          <a:xfrm>
            <a:off x="5257800" y="4648200"/>
            <a:ext cx="32065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t>Typical pressure impulses.</a:t>
            </a:r>
          </a:p>
        </p:txBody>
      </p:sp>
    </p:spTree>
    <p:extLst>
      <p:ext uri="{BB962C8B-B14F-4D97-AF65-F5344CB8AC3E}">
        <p14:creationId xmlns:p14="http://schemas.microsoft.com/office/powerpoint/2010/main" val="3022836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Linear Prediction Coding (LPC) </a:t>
            </a:r>
            <a:r>
              <a:rPr lang="en-US" sz="3600" dirty="0" err="1">
                <a:solidFill>
                  <a:srgbClr val="0000FF"/>
                </a:solidFill>
              </a:rPr>
              <a:t>Vocoders</a:t>
            </a:r>
            <a:endParaRPr lang="en-US" sz="3600" dirty="0">
              <a:solidFill>
                <a:srgbClr val="0000FF"/>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5"/>
          <p:cNvSpPr>
            <a:spLocks noChangeArrowheads="1"/>
          </p:cNvSpPr>
          <p:nvPr/>
        </p:nvSpPr>
        <p:spPr bwMode="auto">
          <a:xfrm>
            <a:off x="170649" y="3930134"/>
            <a:ext cx="89733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solidFill>
                  <a:srgbClr val="0000FF"/>
                </a:solidFill>
              </a:rPr>
              <a:t>The LPC analyzer </a:t>
            </a:r>
          </a:p>
          <a:p>
            <a:pPr eaLnBrk="1" hangingPunct="1"/>
            <a:r>
              <a:rPr lang="en-US" dirty="0"/>
              <a:t>- Estimate the all-pole filter coefficients in </a:t>
            </a:r>
            <a:r>
              <a:rPr lang="en-US" i="1" dirty="0">
                <a:latin typeface="Times New Roman" panose="02020603050405020304" pitchFamily="18" charset="0"/>
                <a:cs typeface="Times New Roman" panose="02020603050405020304" pitchFamily="18" charset="0"/>
              </a:rPr>
              <a:t>A</a:t>
            </a:r>
            <a:r>
              <a:rPr lang="en-US" dirty="0"/>
              <a:t>(</a:t>
            </a:r>
            <a:r>
              <a:rPr lang="en-US" i="1" dirty="0">
                <a:latin typeface="Times New Roman" panose="02020603050405020304" pitchFamily="18" charset="0"/>
                <a:cs typeface="Times New Roman" panose="02020603050405020304" pitchFamily="18" charset="0"/>
              </a:rPr>
              <a:t>z</a:t>
            </a:r>
            <a:r>
              <a:rPr lang="en-US" dirty="0"/>
              <a:t>).</a:t>
            </a:r>
          </a:p>
          <a:p>
            <a:pPr marL="342900" indent="-342900" eaLnBrk="1" hangingPunct="1">
              <a:buFontTx/>
              <a:buChar char="-"/>
            </a:pPr>
            <a:r>
              <a:rPr lang="en-US" dirty="0"/>
              <a:t>The optimum filter coefficients are  determined by minimizing the mean square error (</a:t>
            </a:r>
            <a:r>
              <a:rPr lang="en-US" i="1" dirty="0">
                <a:solidFill>
                  <a:srgbClr val="0000FF"/>
                </a:solidFill>
                <a:latin typeface="Times New Roman" panose="02020603050405020304" pitchFamily="18" charset="0"/>
                <a:cs typeface="Times New Roman" panose="02020603050405020304" pitchFamily="18" charset="0"/>
              </a:rPr>
              <a:t>MSE</a:t>
            </a:r>
            <a:r>
              <a:rPr lang="en-US" dirty="0"/>
              <a:t>) of the linear prediction error.</a:t>
            </a:r>
          </a:p>
          <a:p>
            <a:pPr marL="342900" indent="-342900" eaLnBrk="1" hangingPunct="1">
              <a:buFontTx/>
              <a:buChar char="-"/>
            </a:pPr>
            <a:r>
              <a:rPr lang="en-US" dirty="0"/>
              <a:t>Speech segment is 22.5 </a:t>
            </a:r>
            <a:r>
              <a:rPr lang="en-US" dirty="0" err="1"/>
              <a:t>ms</a:t>
            </a:r>
            <a:r>
              <a:rPr lang="en-US" dirty="0"/>
              <a:t>, sampling rate 8000 Hz.</a:t>
            </a:r>
          </a:p>
        </p:txBody>
      </p:sp>
      <p:pic>
        <p:nvPicPr>
          <p:cNvPr id="21" name="Picture 6" descr="La06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49" y="1179809"/>
            <a:ext cx="8802701" cy="16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p:cNvSpPr txBox="1"/>
              <p:nvPr/>
            </p:nvSpPr>
            <p:spPr>
              <a:xfrm>
                <a:off x="914400" y="2895600"/>
                <a:ext cx="4412297" cy="990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𝐻</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𝑧</m:t>
                          </m:r>
                        </m:e>
                      </m:d>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𝑔</m:t>
                          </m:r>
                        </m:num>
                        <m:den>
                          <m:r>
                            <a:rPr lang="en-US" sz="2200" i="1">
                              <a:latin typeface="Cambria Math" panose="02040503050406030204" pitchFamily="18" charset="0"/>
                            </a:rPr>
                            <m:t>𝐴</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den>
                      </m:f>
                      <m:r>
                        <a:rPr lang="en-US" sz="2200" b="0" i="1" smtClean="0">
                          <a:latin typeface="Cambria Math" panose="02040503050406030204" pitchFamily="18" charset="0"/>
                        </a:rPr>
                        <m:t>=</m:t>
                      </m:r>
                      <m:r>
                        <a:rPr lang="en-US" sz="2200" b="0" i="1" smtClean="0">
                          <a:latin typeface="Cambria Math" panose="02040503050406030204" pitchFamily="18" charset="0"/>
                        </a:rPr>
                        <m:t>𝑔</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1−</m:t>
                              </m:r>
                              <m:nary>
                                <m:naryPr>
                                  <m:chr m:val="∑"/>
                                  <m:ctrlPr>
                                    <a:rPr lang="en-US" sz="2200" b="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𝑝</m:t>
                                  </m:r>
                                </m:sup>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𝑖</m:t>
                                      </m:r>
                                    </m:sub>
                                  </m:sSub>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𝑧</m:t>
                                      </m:r>
                                    </m:e>
                                    <m:sup>
                                      <m:r>
                                        <a:rPr lang="en-US" sz="2200" b="0" i="1" smtClean="0">
                                          <a:latin typeface="Cambria Math" panose="02040503050406030204" pitchFamily="18" charset="0"/>
                                        </a:rPr>
                                        <m:t>−</m:t>
                                      </m:r>
                                      <m:r>
                                        <a:rPr lang="en-US" sz="2200" b="0" i="1" smtClean="0">
                                          <a:latin typeface="Cambria Math" panose="02040503050406030204" pitchFamily="18" charset="0"/>
                                        </a:rPr>
                                        <m:t>𝑖</m:t>
                                      </m:r>
                                    </m:sup>
                                  </m:sSup>
                                </m:e>
                              </m:nary>
                            </m:e>
                          </m:d>
                        </m:e>
                        <m:sup>
                          <m:r>
                            <a:rPr lang="en-US" sz="2200" b="0" i="1" smtClean="0">
                              <a:latin typeface="Cambria Math" panose="02040503050406030204" pitchFamily="18" charset="0"/>
                            </a:rPr>
                            <m:t>−1</m:t>
                          </m:r>
                        </m:sup>
                      </m:sSup>
                    </m:oMath>
                  </m:oMathPara>
                </a14:m>
                <a:endParaRPr lang="en-US" sz="2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14400" y="2895600"/>
                <a:ext cx="4412297" cy="990336"/>
              </a:xfrm>
              <a:prstGeom prst="rect">
                <a:avLst/>
              </a:prstGeom>
              <a:blipFill rotWithShape="0">
                <a:blip r:embed="rId3"/>
                <a:stretch>
                  <a:fillRect/>
                </a:stretch>
              </a:blipFill>
            </p:spPr>
            <p:txBody>
              <a:bodyPr/>
              <a:lstStyle/>
              <a:p>
                <a:r>
                  <a:rPr lang="en-US">
                    <a:noFill/>
                  </a:rPr>
                  <a:t> </a:t>
                </a:r>
              </a:p>
            </p:txBody>
          </p:sp>
        </mc:Fallback>
      </mc:AlternateContent>
      <p:sp>
        <p:nvSpPr>
          <p:cNvPr id="2" name="Rectangle 1"/>
          <p:cNvSpPr/>
          <p:nvPr/>
        </p:nvSpPr>
        <p:spPr>
          <a:xfrm>
            <a:off x="38099" y="6172200"/>
            <a:ext cx="9067800" cy="430887"/>
          </a:xfrm>
          <a:prstGeom prst="rect">
            <a:avLst/>
          </a:prstGeom>
        </p:spPr>
        <p:txBody>
          <a:bodyPr wrap="square">
            <a:spAutoFit/>
          </a:bodyPr>
          <a:lstStyle/>
          <a:p>
            <a:pPr eaLnBrk="1" hangingPunct="1"/>
            <a:r>
              <a:rPr lang="en-US" sz="2200" dirty="0"/>
              <a:t>PCM = 64 </a:t>
            </a:r>
            <a:r>
              <a:rPr lang="en-US" sz="2200" dirty="0" err="1"/>
              <a:t>kbit</a:t>
            </a:r>
            <a:r>
              <a:rPr lang="en-US" sz="2200" dirty="0"/>
              <a:t>/s	ADPCM = 32 </a:t>
            </a:r>
            <a:r>
              <a:rPr lang="en-US" sz="2200" dirty="0" err="1"/>
              <a:t>kbit</a:t>
            </a:r>
            <a:r>
              <a:rPr lang="en-US" sz="2200" dirty="0"/>
              <a:t>/s		LPC10 = 2.4 </a:t>
            </a:r>
            <a:r>
              <a:rPr lang="en-US" sz="2200" dirty="0" err="1"/>
              <a:t>kbit</a:t>
            </a:r>
            <a:r>
              <a:rPr lang="en-US" sz="2200" dirty="0"/>
              <a:t>/s. </a:t>
            </a:r>
          </a:p>
        </p:txBody>
      </p:sp>
    </p:spTree>
    <p:extLst>
      <p:ext uri="{BB962C8B-B14F-4D97-AF65-F5344CB8AC3E}">
        <p14:creationId xmlns:p14="http://schemas.microsoft.com/office/powerpoint/2010/main" val="2610652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Video Compression</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6" descr="La06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0" y="1100137"/>
            <a:ext cx="8999010" cy="3167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06F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342" y="4267200"/>
            <a:ext cx="3677858"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61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Basis Function of image</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 descr="Image result for basis images for DCT com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9775"/>
            <a:ext cx="4953000" cy="4737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51096"/>
            <a:ext cx="64389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924800" y="4419600"/>
            <a:ext cx="838200" cy="769441"/>
          </a:xfrm>
          <a:prstGeom prst="rect">
            <a:avLst/>
          </a:prstGeom>
          <a:solidFill>
            <a:srgbClr val="FFFF99"/>
          </a:solidFill>
        </p:spPr>
        <p:txBody>
          <a:bodyPr wrap="square">
            <a:spAutoFit/>
          </a:bodyPr>
          <a:lstStyle/>
          <a:p>
            <a:pPr eaLnBrk="1" hangingPunct="1"/>
            <a:r>
              <a:rPr lang="en-US" sz="2200" i="1"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 = 8 </a:t>
            </a:r>
          </a:p>
          <a:p>
            <a:pPr eaLnBrk="1" hangingPunct="1"/>
            <a:r>
              <a:rPr lang="en-US" sz="2200" i="1"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 = 8</a:t>
            </a:r>
          </a:p>
        </p:txBody>
      </p:sp>
      <p:cxnSp>
        <p:nvCxnSpPr>
          <p:cNvPr id="3" name="Straight Arrow Connector 2"/>
          <p:cNvCxnSpPr/>
          <p:nvPr/>
        </p:nvCxnSpPr>
        <p:spPr>
          <a:xfrm flipH="1">
            <a:off x="7353300" y="5160467"/>
            <a:ext cx="571500" cy="177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19200" y="1143856"/>
            <a:ext cx="838200" cy="769441"/>
          </a:xfrm>
          <a:prstGeom prst="rect">
            <a:avLst/>
          </a:prstGeom>
          <a:solidFill>
            <a:srgbClr val="FFFF99"/>
          </a:solidFill>
        </p:spPr>
        <p:txBody>
          <a:bodyPr wrap="square">
            <a:spAutoFit/>
          </a:bodyPr>
          <a:lstStyle/>
          <a:p>
            <a:pPr eaLnBrk="1" hangingPunct="1"/>
            <a:r>
              <a:rPr lang="en-US" sz="2200" i="1"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 = 0 </a:t>
            </a:r>
          </a:p>
          <a:p>
            <a:pPr eaLnBrk="1" hangingPunct="1"/>
            <a:r>
              <a:rPr lang="en-US" sz="2200" i="1"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 = 0</a:t>
            </a:r>
          </a:p>
        </p:txBody>
      </p:sp>
      <p:cxnSp>
        <p:nvCxnSpPr>
          <p:cNvPr id="15" name="Straight Arrow Connector 14"/>
          <p:cNvCxnSpPr/>
          <p:nvPr/>
        </p:nvCxnSpPr>
        <p:spPr>
          <a:xfrm>
            <a:off x="2057400" y="1524000"/>
            <a:ext cx="60960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581900" y="3954695"/>
            <a:ext cx="1524000" cy="430887"/>
          </a:xfrm>
          <a:prstGeom prst="rect">
            <a:avLst/>
          </a:prstGeom>
          <a:noFill/>
        </p:spPr>
        <p:txBody>
          <a:bodyPr wrap="square">
            <a:spAutoFit/>
          </a:bodyPr>
          <a:lstStyle/>
          <a:p>
            <a:pPr eaLnBrk="1" hangingPunct="1"/>
            <a:r>
              <a:rPr lang="en-US" sz="2200" dirty="0">
                <a:latin typeface="Times New Roman" panose="02020603050405020304" pitchFamily="18" charset="0"/>
                <a:cs typeface="Times New Roman" panose="02020603050405020304" pitchFamily="18" charset="0"/>
              </a:rPr>
              <a:t>frequencies</a:t>
            </a:r>
          </a:p>
        </p:txBody>
      </p:sp>
      <p:cxnSp>
        <p:nvCxnSpPr>
          <p:cNvPr id="20" name="Straight Arrow Connector 19"/>
          <p:cNvCxnSpPr>
            <a:stCxn id="22" idx="1"/>
          </p:cNvCxnSpPr>
          <p:nvPr/>
        </p:nvCxnSpPr>
        <p:spPr>
          <a:xfrm flipH="1" flipV="1">
            <a:off x="7086600" y="5803983"/>
            <a:ext cx="531359" cy="234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17959" y="5822882"/>
            <a:ext cx="1524000" cy="430887"/>
          </a:xfrm>
          <a:prstGeom prst="rect">
            <a:avLst/>
          </a:prstGeom>
          <a:noFill/>
        </p:spPr>
        <p:txBody>
          <a:bodyPr wrap="square">
            <a:spAutoFit/>
          </a:bodyPr>
          <a:lstStyle/>
          <a:p>
            <a:pPr eaLnBrk="1" hangingPunct="1"/>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-axis </a:t>
            </a:r>
            <a:r>
              <a:rPr lang="en-US" sz="2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sym typeface="Wingdings" panose="05000000000000000000" pitchFamily="2" charset="2"/>
              </a:rPr>
              <a:t>7</a:t>
            </a:r>
            <a:endParaRPr lang="en-US" sz="2000" dirty="0">
              <a:latin typeface="Times New Roman" panose="02020603050405020304" pitchFamily="18" charset="0"/>
              <a:cs typeface="Times New Roman" panose="02020603050405020304" pitchFamily="18" charset="0"/>
            </a:endParaRPr>
          </a:p>
        </p:txBody>
      </p:sp>
      <p:sp>
        <p:nvSpPr>
          <p:cNvPr id="24" name="Rectangle 23"/>
          <p:cNvSpPr/>
          <p:nvPr/>
        </p:nvSpPr>
        <p:spPr>
          <a:xfrm>
            <a:off x="7617959" y="5318330"/>
            <a:ext cx="1451882" cy="430887"/>
          </a:xfrm>
          <a:prstGeom prst="rect">
            <a:avLst/>
          </a:prstGeom>
          <a:noFill/>
        </p:spPr>
        <p:txBody>
          <a:bodyPr wrap="square">
            <a:spAutoFit/>
          </a:bodyPr>
          <a:lstStyle/>
          <a:p>
            <a:pPr eaLnBrk="1" hangingPunct="1"/>
            <a:r>
              <a:rPr lang="en-US" sz="2200" i="1" dirty="0">
                <a:latin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cs typeface="Times New Roman" panose="02020603050405020304" pitchFamily="18" charset="0"/>
              </a:rPr>
              <a:t>-axis </a:t>
            </a:r>
            <a:r>
              <a:rPr lang="en-US" sz="2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sym typeface="Wingdings" panose="05000000000000000000" pitchFamily="2" charset="2"/>
              </a:rPr>
              <a:t>7</a:t>
            </a:r>
            <a:endParaRPr lang="en-US" sz="2000"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a:off x="7315201" y="5557688"/>
            <a:ext cx="304799" cy="4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024132" y="1151915"/>
            <a:ext cx="838200" cy="769441"/>
          </a:xfrm>
          <a:prstGeom prst="rect">
            <a:avLst/>
          </a:prstGeom>
          <a:solidFill>
            <a:srgbClr val="FFFF99"/>
          </a:solidFill>
        </p:spPr>
        <p:txBody>
          <a:bodyPr wrap="square">
            <a:spAutoFit/>
          </a:bodyPr>
          <a:lstStyle/>
          <a:p>
            <a:pPr eaLnBrk="1" hangingPunct="1"/>
            <a:r>
              <a:rPr lang="en-US" sz="2200" i="1"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 = 8 </a:t>
            </a:r>
          </a:p>
          <a:p>
            <a:pPr eaLnBrk="1" hangingPunct="1"/>
            <a:r>
              <a:rPr lang="en-US" sz="2200" i="1"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 = 0</a:t>
            </a:r>
          </a:p>
        </p:txBody>
      </p:sp>
      <p:cxnSp>
        <p:nvCxnSpPr>
          <p:cNvPr id="29" name="Straight Arrow Connector 28"/>
          <p:cNvCxnSpPr/>
          <p:nvPr/>
        </p:nvCxnSpPr>
        <p:spPr>
          <a:xfrm flipH="1">
            <a:off x="7395482" y="1524000"/>
            <a:ext cx="571500" cy="12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7615"/>
            <a:ext cx="2487566" cy="147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838200" y="2904215"/>
            <a:ext cx="609600" cy="430887"/>
          </a:xfrm>
          <a:prstGeom prst="rect">
            <a:avLst/>
          </a:prstGeom>
          <a:noFill/>
        </p:spPr>
        <p:txBody>
          <a:bodyPr wrap="square">
            <a:spAutoFit/>
          </a:bodyPr>
          <a:lstStyle/>
          <a:p>
            <a:pPr eaLnBrk="1" hangingPunct="1"/>
            <a:r>
              <a:rPr lang="en-US" sz="2200" i="1" dirty="0" err="1">
                <a:latin typeface="Times New Roman" panose="02020603050405020304" pitchFamily="18" charset="0"/>
                <a:cs typeface="Times New Roman" panose="02020603050405020304" pitchFamily="18" charset="0"/>
              </a:rPr>
              <a:t>g</a:t>
            </a:r>
            <a:r>
              <a:rPr lang="en-US" sz="2200" i="1" baseline="-25000" dirty="0" err="1">
                <a:latin typeface="Times New Roman" panose="02020603050405020304" pitchFamily="18" charset="0"/>
                <a:cs typeface="Times New Roman" panose="02020603050405020304" pitchFamily="18" charset="0"/>
              </a:rPr>
              <a:t>x,y</a:t>
            </a:r>
            <a:endParaRPr lang="en-US" sz="2200" i="1" baseline="-25000" dirty="0">
              <a:latin typeface="Times New Roman" panose="02020603050405020304" pitchFamily="18" charset="0"/>
              <a:cs typeface="Times New Roman" panose="02020603050405020304" pitchFamily="18" charset="0"/>
            </a:endParaRPr>
          </a:p>
        </p:txBody>
      </p:sp>
      <p:sp>
        <p:nvSpPr>
          <p:cNvPr id="33" name="Rectangle 32"/>
          <p:cNvSpPr/>
          <p:nvPr/>
        </p:nvSpPr>
        <p:spPr>
          <a:xfrm>
            <a:off x="6867524" y="6389885"/>
            <a:ext cx="2047875" cy="430887"/>
          </a:xfrm>
          <a:prstGeom prst="rect">
            <a:avLst/>
          </a:prstGeom>
          <a:noFill/>
        </p:spPr>
        <p:txBody>
          <a:bodyPr wrap="square">
            <a:spAutoFit/>
          </a:bodyPr>
          <a:lstStyle/>
          <a:p>
            <a:pPr eaLnBrk="1" hangingPunct="1"/>
            <a:r>
              <a:rPr lang="en-US" sz="2200" dirty="0">
                <a:latin typeface="Times New Roman" panose="02020603050405020304" pitchFamily="18" charset="0"/>
                <a:cs typeface="Times New Roman" panose="02020603050405020304" pitchFamily="18" charset="0"/>
              </a:rPr>
              <a:t>&gt;&gt; G = dct2(g);</a:t>
            </a:r>
          </a:p>
        </p:txBody>
      </p:sp>
    </p:spTree>
    <p:extLst>
      <p:ext uri="{BB962C8B-B14F-4D97-AF65-F5344CB8AC3E}">
        <p14:creationId xmlns:p14="http://schemas.microsoft.com/office/powerpoint/2010/main" val="1119066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Video Compression</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339" y="4800600"/>
            <a:ext cx="3365951" cy="173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06" y="1371600"/>
            <a:ext cx="4038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388" y="1471966"/>
            <a:ext cx="4795058" cy="219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0" y="4876800"/>
            <a:ext cx="5697692"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714750"/>
            <a:ext cx="64389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59971" y="1078468"/>
            <a:ext cx="1659429" cy="369332"/>
          </a:xfrm>
          <a:prstGeom prst="rect">
            <a:avLst/>
          </a:prstGeom>
          <a:noFill/>
        </p:spPr>
        <p:txBody>
          <a:bodyPr wrap="none" rtlCol="0">
            <a:spAutoFit/>
          </a:bodyPr>
          <a:lstStyle/>
          <a:p>
            <a:r>
              <a:rPr lang="en-US" sz="1800" dirty="0"/>
              <a:t>Pixel intensity </a:t>
            </a:r>
          </a:p>
        </p:txBody>
      </p:sp>
      <p:sp>
        <p:nvSpPr>
          <p:cNvPr id="16" name="TextBox 15"/>
          <p:cNvSpPr txBox="1"/>
          <p:nvPr/>
        </p:nvSpPr>
        <p:spPr>
          <a:xfrm>
            <a:off x="6096000" y="1078468"/>
            <a:ext cx="2121093" cy="369332"/>
          </a:xfrm>
          <a:prstGeom prst="rect">
            <a:avLst/>
          </a:prstGeom>
          <a:noFill/>
        </p:spPr>
        <p:txBody>
          <a:bodyPr wrap="none" rtlCol="0">
            <a:spAutoFit/>
          </a:bodyPr>
          <a:lstStyle/>
          <a:p>
            <a:r>
              <a:rPr lang="en-US" sz="1800" dirty="0"/>
              <a:t>Pixel intensity-128 </a:t>
            </a:r>
          </a:p>
        </p:txBody>
      </p:sp>
      <p:sp>
        <p:nvSpPr>
          <p:cNvPr id="18" name="TextBox 17"/>
          <p:cNvSpPr txBox="1"/>
          <p:nvPr/>
        </p:nvSpPr>
        <p:spPr>
          <a:xfrm>
            <a:off x="533400" y="4507468"/>
            <a:ext cx="1920398" cy="369332"/>
          </a:xfrm>
          <a:prstGeom prst="rect">
            <a:avLst/>
          </a:prstGeom>
          <a:noFill/>
        </p:spPr>
        <p:txBody>
          <a:bodyPr wrap="none" rtlCol="0">
            <a:spAutoFit/>
          </a:bodyPr>
          <a:lstStyle/>
          <a:p>
            <a:r>
              <a:rPr lang="en-US" sz="1800" dirty="0"/>
              <a:t>DCT Coefficients</a:t>
            </a:r>
          </a:p>
        </p:txBody>
      </p:sp>
      <p:sp>
        <p:nvSpPr>
          <p:cNvPr id="19" name="TextBox 18"/>
          <p:cNvSpPr txBox="1"/>
          <p:nvPr/>
        </p:nvSpPr>
        <p:spPr>
          <a:xfrm>
            <a:off x="6781800" y="4419600"/>
            <a:ext cx="2091342" cy="369332"/>
          </a:xfrm>
          <a:prstGeom prst="rect">
            <a:avLst/>
          </a:prstGeom>
          <a:noFill/>
        </p:spPr>
        <p:txBody>
          <a:bodyPr wrap="none" rtlCol="0">
            <a:spAutoFit/>
          </a:bodyPr>
          <a:lstStyle/>
          <a:p>
            <a:r>
              <a:rPr lang="en-US" sz="1800" dirty="0"/>
              <a:t>Quantization Table</a:t>
            </a:r>
          </a:p>
        </p:txBody>
      </p:sp>
    </p:spTree>
    <p:extLst>
      <p:ext uri="{BB962C8B-B14F-4D97-AF65-F5344CB8AC3E}">
        <p14:creationId xmlns:p14="http://schemas.microsoft.com/office/powerpoint/2010/main" val="2353614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Video Compression</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697692"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7520"/>
            <a:ext cx="3581400" cy="208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La06F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843" y="3773772"/>
            <a:ext cx="2262557" cy="22460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023616"/>
            <a:ext cx="2552700" cy="362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 y="3289741"/>
            <a:ext cx="3036088" cy="369332"/>
          </a:xfrm>
          <a:prstGeom prst="rect">
            <a:avLst/>
          </a:prstGeom>
          <a:noFill/>
        </p:spPr>
        <p:txBody>
          <a:bodyPr wrap="none" rtlCol="0">
            <a:spAutoFit/>
          </a:bodyPr>
          <a:lstStyle/>
          <a:p>
            <a:r>
              <a:rPr lang="en-US" sz="1800" dirty="0"/>
              <a:t>Quantized DCT Coefficients</a:t>
            </a:r>
          </a:p>
        </p:txBody>
      </p:sp>
      <p:pic>
        <p:nvPicPr>
          <p:cNvPr id="2" name="Picture 1"/>
          <p:cNvPicPr>
            <a:picLocks noChangeAspect="1"/>
          </p:cNvPicPr>
          <p:nvPr/>
        </p:nvPicPr>
        <p:blipFill>
          <a:blip r:embed="rId6"/>
          <a:stretch>
            <a:fillRect/>
          </a:stretch>
        </p:blipFill>
        <p:spPr>
          <a:xfrm>
            <a:off x="5791200" y="1167492"/>
            <a:ext cx="3314700" cy="1773655"/>
          </a:xfrm>
          <a:prstGeom prst="rect">
            <a:avLst/>
          </a:prstGeom>
        </p:spPr>
      </p:pic>
      <p:sp>
        <p:nvSpPr>
          <p:cNvPr id="10" name="Rectangle 9"/>
          <p:cNvSpPr/>
          <p:nvPr/>
        </p:nvSpPr>
        <p:spPr>
          <a:xfrm>
            <a:off x="304800" y="6322206"/>
            <a:ext cx="5867400" cy="430887"/>
          </a:xfrm>
          <a:prstGeom prst="rect">
            <a:avLst/>
          </a:prstGeom>
          <a:noFill/>
        </p:spPr>
        <p:txBody>
          <a:bodyPr wrap="square">
            <a:spAutoFit/>
          </a:bodyPr>
          <a:lstStyle/>
          <a:p>
            <a:pPr eaLnBrk="1" hangingPunct="1"/>
            <a:r>
              <a:rPr lang="en-US" sz="2200" dirty="0">
                <a:latin typeface="Times New Roman" panose="02020603050405020304" pitchFamily="18" charset="0"/>
                <a:cs typeface="Times New Roman" panose="02020603050405020304" pitchFamily="18" charset="0"/>
              </a:rPr>
              <a:t>&gt;&gt; </a:t>
            </a:r>
            <a:r>
              <a:rPr lang="en-US" sz="2200" dirty="0" err="1">
                <a:latin typeface="Times New Roman" panose="02020603050405020304" pitchFamily="18" charset="0"/>
                <a:cs typeface="Times New Roman" panose="02020603050405020304" pitchFamily="18" charset="0"/>
              </a:rPr>
              <a:t>ImgOut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blockproc</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imgIn</a:t>
            </a:r>
            <a:r>
              <a:rPr lang="en-US" sz="2200" dirty="0">
                <a:latin typeface="Times New Roman" panose="02020603050405020304" pitchFamily="18" charset="0"/>
                <a:cs typeface="Times New Roman" panose="02020603050405020304" pitchFamily="18" charset="0"/>
              </a:rPr>
              <a:t>, [8,8], ‘dct2’);</a:t>
            </a:r>
          </a:p>
        </p:txBody>
      </p:sp>
    </p:spTree>
    <p:extLst>
      <p:ext uri="{BB962C8B-B14F-4D97-AF65-F5344CB8AC3E}">
        <p14:creationId xmlns:p14="http://schemas.microsoft.com/office/powerpoint/2010/main" val="26585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Sampling Theorem</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5</a:t>
            </a:fld>
            <a:endParaRPr lang="en-US"/>
          </a:p>
        </p:txBody>
      </p:sp>
      <mc:AlternateContent xmlns:mc="http://schemas.openxmlformats.org/markup-compatibility/2006" xmlns:a14="http://schemas.microsoft.com/office/drawing/2010/main">
        <mc:Choice Requires="a14">
          <p:sp>
            <p:nvSpPr>
              <p:cNvPr id="15" name="TextBox 14"/>
              <p:cNvSpPr txBox="1"/>
              <p:nvPr/>
            </p:nvSpPr>
            <p:spPr>
              <a:xfrm>
                <a:off x="168289" y="1154054"/>
                <a:ext cx="3093411"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68289" y="1154054"/>
                <a:ext cx="3093411" cy="896207"/>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523313" y="2923198"/>
            <a:ext cx="4544488" cy="1267802"/>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42618" y="2227993"/>
                <a:ext cx="5546711"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42618" y="2227993"/>
                <a:ext cx="5546711" cy="896207"/>
              </a:xfrm>
              <a:prstGeom prst="rect">
                <a:avLst/>
              </a:prstGeom>
              <a:blipFill rotWithShape="0">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4606048" y="1143000"/>
            <a:ext cx="4461752" cy="12192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52400" y="3066193"/>
                <a:ext cx="3130024"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m:t>
                          </m:r>
                          <m:r>
                            <m:rPr>
                              <m:brk m:alnAt="23"/>
                            </m:rP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𝑛</m:t>
                          </m:r>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𝑠</m:t>
                                  </m:r>
                                </m:sub>
                              </m:sSub>
                              <m:r>
                                <a:rPr lang="en-US" b="0" i="1" smtClean="0">
                                  <a:latin typeface="Cambria Math" panose="02040503050406030204" pitchFamily="18" charset="0"/>
                                </a:rPr>
                                <m:t>𝑡</m:t>
                              </m:r>
                            </m:sup>
                          </m:sSup>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400" y="3066193"/>
                <a:ext cx="3130024" cy="100822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2400" y="4132993"/>
                <a:ext cx="5266826"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m:t>
                          </m:r>
                        </m:sub>
                        <m:sup>
                          <m:r>
                            <a:rPr lang="en-US" i="1">
                              <a:latin typeface="Cambria Math" panose="02040503050406030204" pitchFamily="18" charset="0"/>
                            </a:rPr>
                            <m:t>𝑛</m:t>
                          </m:r>
                          <m:r>
                            <a:rPr lang="en-US" i="1">
                              <a:latin typeface="Cambria Math" panose="02040503050406030204" pitchFamily="18" charset="0"/>
                            </a:rPr>
                            <m:t>=∞</m:t>
                          </m:r>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𝑗𝑛</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𝑠</m:t>
                                  </m:r>
                                </m:sub>
                              </m:sSub>
                              <m:r>
                                <a:rPr lang="en-US" i="1">
                                  <a:latin typeface="Cambria Math" panose="02040503050406030204" pitchFamily="18" charset="0"/>
                                </a:rPr>
                                <m:t>𝑡</m:t>
                              </m:r>
                            </m:sup>
                          </m:sSup>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52400" y="4132993"/>
                <a:ext cx="5266826" cy="1008225"/>
              </a:xfrm>
              <a:prstGeom prst="rect">
                <a:avLst/>
              </a:prstGeom>
              <a:blipFill rotWithShape="0">
                <a:blip r:embed="rId7"/>
                <a:stretch>
                  <a:fillRect/>
                </a:stretch>
              </a:blipFill>
            </p:spPr>
            <p:txBody>
              <a:bodyPr/>
              <a:lstStyle/>
              <a:p>
                <a:r>
                  <a:rPr lang="en-US">
                    <a:noFill/>
                  </a:rPr>
                  <a:t> </a:t>
                </a:r>
              </a:p>
            </p:txBody>
          </p:sp>
        </mc:Fallback>
      </mc:AlternateContent>
      <p:sp>
        <p:nvSpPr>
          <p:cNvPr id="16" name="TextBox 15"/>
          <p:cNvSpPr txBox="1"/>
          <p:nvPr/>
        </p:nvSpPr>
        <p:spPr>
          <a:xfrm>
            <a:off x="76201" y="5177135"/>
            <a:ext cx="8839200" cy="830997"/>
          </a:xfrm>
          <a:prstGeom prst="rect">
            <a:avLst/>
          </a:prstGeom>
          <a:noFill/>
        </p:spPr>
        <p:txBody>
          <a:bodyPr wrap="square" rtlCol="0">
            <a:spAutoFit/>
          </a:bodyPr>
          <a:lstStyle/>
          <a:p>
            <a:r>
              <a:rPr lang="en-US" dirty="0"/>
              <a:t>Use the frequency shifting property to find the spectrum of the sampled signal</a:t>
            </a:r>
          </a:p>
        </p:txBody>
      </p:sp>
      <mc:AlternateContent xmlns:mc="http://schemas.openxmlformats.org/markup-compatibility/2006" xmlns:a14="http://schemas.microsoft.com/office/drawing/2010/main">
        <mc:Choice Requires="a14">
          <p:sp>
            <p:nvSpPr>
              <p:cNvPr id="17" name="TextBox 16"/>
              <p:cNvSpPr txBox="1"/>
              <p:nvPr/>
            </p:nvSpPr>
            <p:spPr>
              <a:xfrm>
                <a:off x="2650261" y="5697375"/>
                <a:ext cx="3674339"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𝐺</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m:t>
                          </m:r>
                        </m:sub>
                        <m:sup>
                          <m:r>
                            <a:rPr lang="en-US" i="1">
                              <a:latin typeface="Cambria Math" panose="02040503050406030204" pitchFamily="18" charset="0"/>
                            </a:rPr>
                            <m:t>𝑛</m:t>
                          </m:r>
                          <m:r>
                            <a:rPr lang="en-US" i="1">
                              <a:latin typeface="Cambria Math" panose="02040503050406030204" pitchFamily="18" charset="0"/>
                            </a:rPr>
                            <m:t>=∞</m:t>
                          </m:r>
                        </m:sup>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i="1" smtClean="0">
                              <a:latin typeface="Cambria Math" panose="02040503050406030204" pitchFamily="18" charset="0"/>
                            </a:rPr>
                            <m:t> </m:t>
                          </m:r>
                        </m:e>
                      </m:nary>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650261" y="5697375"/>
                <a:ext cx="3674339" cy="100822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433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Reconstruction from Uniform Samples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8763000" y="6523867"/>
            <a:ext cx="381000" cy="334133"/>
          </a:xfrm>
        </p:spPr>
        <p:txBody>
          <a:bodyPr/>
          <a:lstStyle/>
          <a:p>
            <a:pPr>
              <a:defRPr/>
            </a:pPr>
            <a:fld id="{CFAFE87E-9987-4B05-90A5-38F3B4A800BA}" type="slidenum">
              <a:rPr lang="en-US" smtClean="0"/>
              <a:pPr>
                <a:defRPr/>
              </a:pPr>
              <a:t>6</a:t>
            </a:fld>
            <a:endParaRPr lang="en-US"/>
          </a:p>
        </p:txBody>
      </p:sp>
      <mc:AlternateContent xmlns:mc="http://schemas.openxmlformats.org/markup-compatibility/2006" xmlns:a14="http://schemas.microsoft.com/office/drawing/2010/main">
        <mc:Choice Requires="a14">
          <p:sp>
            <p:nvSpPr>
              <p:cNvPr id="15" name="TextBox 14"/>
              <p:cNvSpPr txBox="1"/>
              <p:nvPr/>
            </p:nvSpPr>
            <p:spPr>
              <a:xfrm>
                <a:off x="228600" y="1989028"/>
                <a:ext cx="2612574" cy="653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d>
                        <m:dPr>
                          <m:ctrlPr>
                            <a:rPr lang="el-GR" i="1" smtClean="0">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r>
                                <a:rPr lang="el-GR"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𝐵</m:t>
                              </m:r>
                            </m:den>
                          </m:f>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28600" y="1989028"/>
                <a:ext cx="2612574" cy="653128"/>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546449" y="2008255"/>
            <a:ext cx="4544488" cy="126780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8600" y="2895600"/>
                <a:ext cx="32019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𝐵</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𝑠𝑖𝑛𝑐</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𝐵𝑡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28600" y="2895600"/>
                <a:ext cx="3201967" cy="369332"/>
              </a:xfrm>
              <a:prstGeom prst="rect">
                <a:avLst/>
              </a:prstGeom>
              <a:blipFill rotWithShape="0">
                <a:blip r:embed="rId4"/>
                <a:stretch>
                  <a:fillRect l="-1714" r="-2667" b="-36066"/>
                </a:stretch>
              </a:blipFill>
            </p:spPr>
            <p:txBody>
              <a:bodyPr/>
              <a:lstStyle/>
              <a:p>
                <a:r>
                  <a:rPr lang="en-US">
                    <a:noFill/>
                  </a:rPr>
                  <a:t> </a:t>
                </a:r>
              </a:p>
            </p:txBody>
          </p:sp>
        </mc:Fallback>
      </mc:AlternateContent>
      <p:sp>
        <p:nvSpPr>
          <p:cNvPr id="16" name="TextBox 15"/>
          <p:cNvSpPr txBox="1"/>
          <p:nvPr/>
        </p:nvSpPr>
        <p:spPr>
          <a:xfrm>
            <a:off x="0" y="984159"/>
            <a:ext cx="9104708" cy="830997"/>
          </a:xfrm>
          <a:prstGeom prst="rect">
            <a:avLst/>
          </a:prstGeom>
          <a:noFill/>
        </p:spPr>
        <p:txBody>
          <a:bodyPr wrap="square" rtlCol="0">
            <a:spAutoFit/>
          </a:bodyPr>
          <a:lstStyle/>
          <a:p>
            <a:r>
              <a:rPr lang="en-US" dirty="0"/>
              <a:t>To reconstruct the continuous signal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a:t>from the samples, pass the samples through a low-pass filter with cutoff frequency =</a:t>
            </a:r>
            <a:r>
              <a:rPr lang="en-US" i="1" dirty="0">
                <a:latin typeface="Times New Roman" panose="02020603050405020304" pitchFamily="18" charset="0"/>
                <a:cs typeface="Times New Roman" panose="02020603050405020304" pitchFamily="18" charset="0"/>
              </a:rPr>
              <a:t>B</a:t>
            </a:r>
            <a:r>
              <a:rPr lang="en-US" dirty="0"/>
              <a:t> Hz.</a:t>
            </a:r>
          </a:p>
        </p:txBody>
      </p:sp>
      <mc:AlternateContent xmlns:mc="http://schemas.openxmlformats.org/markup-compatibility/2006" xmlns:a14="http://schemas.microsoft.com/office/drawing/2010/main">
        <mc:Choice Requires="a14">
          <p:sp>
            <p:nvSpPr>
              <p:cNvPr id="14" name="TextBox 13"/>
              <p:cNvSpPr txBox="1"/>
              <p:nvPr/>
            </p:nvSpPr>
            <p:spPr>
              <a:xfrm>
                <a:off x="310307" y="4209717"/>
                <a:ext cx="25547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𝑠𝑖𝑛𝑐</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𝐵𝑡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10307" y="4209717"/>
                <a:ext cx="2554737" cy="369332"/>
              </a:xfrm>
              <a:prstGeom prst="rect">
                <a:avLst/>
              </a:prstGeom>
              <a:blipFill rotWithShape="0">
                <a:blip r:embed="rId5"/>
                <a:stretch>
                  <a:fillRect l="-2148" r="-3341" b="-38333"/>
                </a:stretch>
              </a:blipFill>
            </p:spPr>
            <p:txBody>
              <a:bodyPr/>
              <a:lstStyle/>
              <a:p>
                <a:r>
                  <a:rPr lang="en-US">
                    <a:noFill/>
                  </a:rPr>
                  <a:t> </a:t>
                </a:r>
              </a:p>
            </p:txBody>
          </p:sp>
        </mc:Fallback>
      </mc:AlternateContent>
      <p:sp>
        <p:nvSpPr>
          <p:cNvPr id="18" name="TextBox 17"/>
          <p:cNvSpPr txBox="1"/>
          <p:nvPr/>
        </p:nvSpPr>
        <p:spPr>
          <a:xfrm>
            <a:off x="228600" y="3505200"/>
            <a:ext cx="5029200" cy="461665"/>
          </a:xfrm>
          <a:prstGeom prst="rect">
            <a:avLst/>
          </a:prstGeom>
          <a:noFill/>
        </p:spPr>
        <p:txBody>
          <a:bodyPr wrap="square" rtlCol="0">
            <a:spAutoFit/>
          </a:bodyPr>
          <a:lstStyle/>
          <a:p>
            <a:r>
              <a:rPr lang="en-US" dirty="0"/>
              <a:t>Sampling at </a:t>
            </a:r>
            <a:r>
              <a:rPr lang="en-US" dirty="0" err="1"/>
              <a:t>Nyquist</a:t>
            </a:r>
            <a:r>
              <a:rPr lang="en-US" dirty="0"/>
              <a:t> rate: 2BT</a:t>
            </a:r>
            <a:r>
              <a:rPr lang="en-US" baseline="-25000" dirty="0"/>
              <a:t>s</a:t>
            </a:r>
            <a:r>
              <a:rPr lang="en-US" dirty="0"/>
              <a:t> = 1</a:t>
            </a:r>
          </a:p>
        </p:txBody>
      </p:sp>
      <p:sp>
        <p:nvSpPr>
          <p:cNvPr id="2" name="Rectangle 1"/>
          <p:cNvSpPr/>
          <p:nvPr/>
        </p:nvSpPr>
        <p:spPr>
          <a:xfrm>
            <a:off x="6392646" y="4572000"/>
            <a:ext cx="134604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LPF</a:t>
            </a:r>
          </a:p>
        </p:txBody>
      </p:sp>
      <mc:AlternateContent xmlns:mc="http://schemas.openxmlformats.org/markup-compatibility/2006" xmlns:a14="http://schemas.microsoft.com/office/drawing/2010/main">
        <mc:Choice Requires="a14">
          <p:sp>
            <p:nvSpPr>
              <p:cNvPr id="19" name="TextBox 18"/>
              <p:cNvSpPr txBox="1"/>
              <p:nvPr/>
            </p:nvSpPr>
            <p:spPr>
              <a:xfrm>
                <a:off x="152400" y="4724400"/>
                <a:ext cx="3797643"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52400" y="4724400"/>
                <a:ext cx="3797643" cy="896207"/>
              </a:xfrm>
              <a:prstGeom prst="rect">
                <a:avLst/>
              </a:prstGeom>
              <a:blipFill rotWithShape="0">
                <a:blip r:embed="rId6"/>
                <a:stretch>
                  <a:fillRect/>
                </a:stretch>
              </a:blipFill>
            </p:spPr>
            <p:txBody>
              <a:bodyPr/>
              <a:lstStyle/>
              <a:p>
                <a:r>
                  <a:rPr lang="en-US">
                    <a:noFill/>
                  </a:rPr>
                  <a:t> </a:t>
                </a:r>
              </a:p>
            </p:txBody>
          </p:sp>
        </mc:Fallback>
      </mc:AlternateContent>
      <p:cxnSp>
        <p:nvCxnSpPr>
          <p:cNvPr id="8" name="Straight Arrow Connector 7"/>
          <p:cNvCxnSpPr>
            <a:endCxn id="2" idx="1"/>
          </p:cNvCxnSpPr>
          <p:nvPr/>
        </p:nvCxnSpPr>
        <p:spPr>
          <a:xfrm>
            <a:off x="5922671" y="4838700"/>
            <a:ext cx="469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63828" y="4632806"/>
                <a:ext cx="66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𝑔</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5163828" y="4632806"/>
                <a:ext cx="662554" cy="369332"/>
              </a:xfrm>
              <a:prstGeom prst="rect">
                <a:avLst/>
              </a:prstGeom>
              <a:blipFill rotWithShape="0">
                <a:blip r:embed="rId7"/>
                <a:stretch>
                  <a:fillRect l="-10092" r="-5505" b="-27869"/>
                </a:stretch>
              </a:blipFill>
            </p:spPr>
            <p:txBody>
              <a:bodyPr/>
              <a:lstStyle/>
              <a:p>
                <a:r>
                  <a:rPr lang="en-US">
                    <a:noFill/>
                  </a:rPr>
                  <a:t> </a:t>
                </a:r>
              </a:p>
            </p:txBody>
          </p:sp>
        </mc:Fallback>
      </mc:AlternateContent>
      <p:cxnSp>
        <p:nvCxnSpPr>
          <p:cNvPr id="21" name="Straight Arrow Connector 20"/>
          <p:cNvCxnSpPr/>
          <p:nvPr/>
        </p:nvCxnSpPr>
        <p:spPr>
          <a:xfrm>
            <a:off x="7738695" y="4838700"/>
            <a:ext cx="469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252846" y="4624249"/>
                <a:ext cx="66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8252846" y="4624249"/>
                <a:ext cx="662554" cy="369332"/>
              </a:xfrm>
              <a:prstGeom prst="rect">
                <a:avLst/>
              </a:prstGeom>
              <a:blipFill rotWithShape="0">
                <a:blip r:embed="rId8"/>
                <a:stretch>
                  <a:fillRect l="-10092"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52400" y="5638800"/>
                <a:ext cx="8177880"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nary>
                      <m:r>
                        <a:rPr lang="en-US" b="0" i="0"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e>
                          </m:d>
                        </m:e>
                      </m:nary>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52400" y="5638800"/>
                <a:ext cx="8177880" cy="896207"/>
              </a:xfrm>
              <a:prstGeom prst="rect">
                <a:avLst/>
              </a:prstGeom>
              <a:blipFill rotWithShape="0">
                <a:blip r:embed="rId9"/>
                <a:stretch>
                  <a:fillRect/>
                </a:stretch>
              </a:blipFill>
            </p:spPr>
            <p:txBody>
              <a:bodyPr/>
              <a:lstStyle/>
              <a:p>
                <a:r>
                  <a:rPr lang="en-US">
                    <a:noFill/>
                  </a:rPr>
                  <a:t> </a:t>
                </a:r>
              </a:p>
            </p:txBody>
          </p:sp>
        </mc:Fallback>
      </mc:AlternateContent>
      <p:sp>
        <p:nvSpPr>
          <p:cNvPr id="4" name="TextBox 3"/>
          <p:cNvSpPr txBox="1"/>
          <p:nvPr/>
        </p:nvSpPr>
        <p:spPr>
          <a:xfrm>
            <a:off x="6745069" y="4114800"/>
            <a:ext cx="646331" cy="46166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201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Reconstruction from Uniform Samples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7</a:t>
            </a:fld>
            <a:endParaRPr lang="en-US"/>
          </a:p>
        </p:txBody>
      </p:sp>
      <mc:AlternateContent xmlns:mc="http://schemas.openxmlformats.org/markup-compatibility/2006" xmlns:a14="http://schemas.microsoft.com/office/drawing/2010/main">
        <mc:Choice Requires="a14">
          <p:sp>
            <p:nvSpPr>
              <p:cNvPr id="23" name="TextBox 22"/>
              <p:cNvSpPr txBox="1"/>
              <p:nvPr/>
            </p:nvSpPr>
            <p:spPr>
              <a:xfrm>
                <a:off x="0" y="5688679"/>
                <a:ext cx="4736873"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smtClean="0">
                                  <a:latin typeface="Cambria Math" panose="02040503050406030204" pitchFamily="18" charset="0"/>
                                  <a:ea typeface="Cambria Math" panose="02040503050406030204" pitchFamily="18" charset="0"/>
                                </a:rPr>
                                <m:t>𝜋</m:t>
                              </m:r>
                            </m:e>
                          </m:d>
                        </m:e>
                      </m:nary>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0" y="5688679"/>
                <a:ext cx="4736873" cy="896207"/>
              </a:xfrm>
              <a:prstGeom prst="rect">
                <a:avLst/>
              </a:prstGeom>
              <a:blipFill rotWithShape="0">
                <a:blip r:embed="rId2"/>
                <a:stretch>
                  <a:fillRect/>
                </a:stretch>
              </a:blipFill>
            </p:spPr>
            <p:txBody>
              <a:bodyPr/>
              <a:lstStyle/>
              <a:p>
                <a:r>
                  <a:rPr lang="en-US">
                    <a:noFill/>
                  </a:rPr>
                  <a:t> </a:t>
                </a:r>
              </a:p>
            </p:txBody>
          </p:sp>
        </mc:Fallback>
      </mc:AlternateContent>
      <p:pic>
        <p:nvPicPr>
          <p:cNvPr id="24" name="Picture 6" descr="La06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618" y="1818634"/>
            <a:ext cx="6481182" cy="39382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45261" y="1141197"/>
                <a:ext cx="496013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𝑠𝑖𝑛𝑐</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e>
                          </m:d>
                        </m:e>
                      </m:nary>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261" y="1141197"/>
                <a:ext cx="4960139" cy="896207"/>
              </a:xfrm>
              <a:prstGeom prst="rect">
                <a:avLst/>
              </a:prstGeom>
              <a:blipFill rotWithShape="0">
                <a:blip r:embed="rId4"/>
                <a:stretch>
                  <a:fillRect/>
                </a:stretch>
              </a:blipFill>
            </p:spPr>
            <p:txBody>
              <a:bodyPr/>
              <a:lstStyle/>
              <a:p>
                <a:r>
                  <a:rPr lang="en-US">
                    <a:noFill/>
                  </a:rPr>
                  <a:t> </a:t>
                </a:r>
              </a:p>
            </p:txBody>
          </p:sp>
        </mc:Fallback>
      </mc:AlternateContent>
      <p:sp>
        <p:nvSpPr>
          <p:cNvPr id="26" name="TextBox 25"/>
          <p:cNvSpPr txBox="1"/>
          <p:nvPr/>
        </p:nvSpPr>
        <p:spPr>
          <a:xfrm>
            <a:off x="5638800" y="1249083"/>
            <a:ext cx="3124200" cy="461665"/>
          </a:xfrm>
          <a:prstGeom prst="rect">
            <a:avLst/>
          </a:prstGeom>
          <a:noFill/>
        </p:spPr>
        <p:txBody>
          <a:bodyPr wrap="square" rtlCol="0">
            <a:spAutoFit/>
          </a:bodyPr>
          <a:lstStyle/>
          <a:p>
            <a:r>
              <a:rPr lang="en-US" dirty="0">
                <a:solidFill>
                  <a:srgbClr val="FF0000"/>
                </a:solidFill>
              </a:rPr>
              <a:t>Interpolation formula</a:t>
            </a:r>
          </a:p>
        </p:txBody>
      </p:sp>
    </p:spTree>
    <p:extLst>
      <p:ext uri="{BB962C8B-B14F-4D97-AF65-F5344CB8AC3E}">
        <p14:creationId xmlns:p14="http://schemas.microsoft.com/office/powerpoint/2010/main" val="207191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Practical Issues in Sampling</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8991600" cy="830997"/>
          </a:xfrm>
          <a:prstGeom prst="rect">
            <a:avLst/>
          </a:prstGeom>
          <a:noFill/>
        </p:spPr>
        <p:txBody>
          <a:bodyPr wrap="square" rtlCol="0">
            <a:spAutoFit/>
          </a:bodyPr>
          <a:lstStyle/>
          <a:p>
            <a:r>
              <a:rPr lang="en-US" dirty="0"/>
              <a:t>Sampling at the </a:t>
            </a:r>
            <a:r>
              <a:rPr lang="en-US" dirty="0" err="1"/>
              <a:t>Nyquist</a:t>
            </a:r>
            <a:r>
              <a:rPr lang="en-US" dirty="0"/>
              <a:t> rate require ideal low-pass filter which is unrealizable in practice.</a:t>
            </a:r>
          </a:p>
        </p:txBody>
      </p:sp>
      <p:pic>
        <p:nvPicPr>
          <p:cNvPr id="8" name="Picture 6" descr="La06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4572000" cy="298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9000" y="3124200"/>
            <a:ext cx="928459" cy="46166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p>
        </p:txBody>
      </p:sp>
      <p:sp>
        <p:nvSpPr>
          <p:cNvPr id="10" name="TextBox 9"/>
          <p:cNvSpPr txBox="1"/>
          <p:nvPr/>
        </p:nvSpPr>
        <p:spPr>
          <a:xfrm>
            <a:off x="7239000" y="4572000"/>
            <a:ext cx="1027845" cy="46166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 </a:t>
            </a:r>
            <a:r>
              <a:rPr lang="en-US" i="1" dirty="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p>
        </p:txBody>
      </p:sp>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8</a:t>
            </a:fld>
            <a:endParaRPr lang="en-US"/>
          </a:p>
        </p:txBody>
      </p:sp>
    </p:spTree>
    <p:extLst>
      <p:ext uri="{BB962C8B-B14F-4D97-AF65-F5344CB8AC3E}">
        <p14:creationId xmlns:p14="http://schemas.microsoft.com/office/powerpoint/2010/main" val="354262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76200" y="1219200"/>
            <a:ext cx="2133600" cy="523220"/>
          </a:xfrm>
          <a:prstGeom prst="rect">
            <a:avLst/>
          </a:prstGeom>
          <a:noFill/>
        </p:spPr>
        <p:txBody>
          <a:bodyPr wrap="square" rtlCol="0">
            <a:spAutoFit/>
          </a:bodyPr>
          <a:lstStyle/>
          <a:p>
            <a:r>
              <a:rPr lang="en-US" sz="2800" dirty="0">
                <a:solidFill>
                  <a:srgbClr val="0000FF"/>
                </a:solidFill>
              </a:rPr>
              <a:t>Aliasing</a:t>
            </a:r>
          </a:p>
        </p:txBody>
      </p:sp>
      <p:sp>
        <p:nvSpPr>
          <p:cNvPr id="2" name="TextBox 1"/>
          <p:cNvSpPr txBox="1"/>
          <p:nvPr/>
        </p:nvSpPr>
        <p:spPr>
          <a:xfrm>
            <a:off x="152400" y="1828800"/>
            <a:ext cx="52578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Practical signals are time-limited by nature which means they can not be band-limited at the same time.</a:t>
            </a:r>
          </a:p>
        </p:txBody>
      </p:sp>
      <p:pic>
        <p:nvPicPr>
          <p:cNvPr id="9" name="Picture 7" descr="La06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526"/>
            <a:ext cx="4286250" cy="669568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0" y="152400"/>
            <a:ext cx="5943600" cy="715963"/>
          </a:xfrm>
        </p:spPr>
        <p:txBody>
          <a:bodyPr/>
          <a:lstStyle/>
          <a:p>
            <a:pPr eaLnBrk="1" hangingPunct="1"/>
            <a:r>
              <a:rPr lang="en-US" sz="3600" dirty="0">
                <a:solidFill>
                  <a:srgbClr val="0000FF"/>
                </a:solidFill>
              </a:rPr>
              <a:t>Practical Issues in Sampling</a:t>
            </a:r>
            <a:endParaRPr lang="en-US" sz="36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CFAFE87E-9987-4B05-90A5-38F3B4A800BA}" type="slidenum">
              <a:rPr lang="en-US" smtClean="0"/>
              <a:pPr>
                <a:defRPr/>
              </a:pPr>
              <a:t>9</a:t>
            </a:fld>
            <a:endParaRPr lang="en-US"/>
          </a:p>
        </p:txBody>
      </p:sp>
    </p:spTree>
    <p:extLst>
      <p:ext uri="{BB962C8B-B14F-4D97-AF65-F5344CB8AC3E}">
        <p14:creationId xmlns:p14="http://schemas.microsoft.com/office/powerpoint/2010/main" val="102357071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9133</TotalTime>
  <Words>2785</Words>
  <Application>Microsoft Office PowerPoint</Application>
  <PresentationFormat>On-screen Show (4:3)</PresentationFormat>
  <Paragraphs>414</Paragraphs>
  <Slides>49</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Calibri</vt:lpstr>
      <vt:lpstr>Cambria Math</vt:lpstr>
      <vt:lpstr>Symbol</vt:lpstr>
      <vt:lpstr>Times New Roman</vt:lpstr>
      <vt:lpstr>Wingdings</vt:lpstr>
      <vt:lpstr>Default Design</vt:lpstr>
      <vt:lpstr>Bitmap Image</vt:lpstr>
      <vt:lpstr>Ch 5 Digitization of Analog Source Signals</vt:lpstr>
      <vt:lpstr>Chapter Outline</vt:lpstr>
      <vt:lpstr>Sampling Theorem</vt:lpstr>
      <vt:lpstr>Sampling Theorem</vt:lpstr>
      <vt:lpstr>Sampling Theorem</vt:lpstr>
      <vt:lpstr>Reconstruction from Uniform Samples</vt:lpstr>
      <vt:lpstr>Reconstruction from Uniform Samples</vt:lpstr>
      <vt:lpstr>Practical Issues in Sampling</vt:lpstr>
      <vt:lpstr>Practical Issues in Sampling</vt:lpstr>
      <vt:lpstr>Maximum Information Rate</vt:lpstr>
      <vt:lpstr>Example 6.1</vt:lpstr>
      <vt:lpstr>Practical Signal Reconstruction</vt:lpstr>
      <vt:lpstr>Practical Signal Reconstruction</vt:lpstr>
      <vt:lpstr>Practical Signal Reconstruction-Example</vt:lpstr>
      <vt:lpstr>Practical Sampling Analysis</vt:lpstr>
      <vt:lpstr>Sampling Theorem and Pulse Modulation</vt:lpstr>
      <vt:lpstr>Pulse Modulation</vt:lpstr>
      <vt:lpstr>PowerPoint Presentation</vt:lpstr>
      <vt:lpstr>Pulse Code Modulation (PCM)</vt:lpstr>
      <vt:lpstr>Telephone Vs. Music</vt:lpstr>
      <vt:lpstr>Example</vt:lpstr>
      <vt:lpstr>Advantage of Digital Communication</vt:lpstr>
      <vt:lpstr>Quantization Error Analysis</vt:lpstr>
      <vt:lpstr>Quantization Error Analysis</vt:lpstr>
      <vt:lpstr>Nonuniform Quantization</vt:lpstr>
      <vt:lpstr>Nonuniform Quantization</vt:lpstr>
      <vt:lpstr>Transmission Bandwidth</vt:lpstr>
      <vt:lpstr>Channel Bandwidth and SNR</vt:lpstr>
      <vt:lpstr>Digital Telephony: PCM in T1 Carrier Systems</vt:lpstr>
      <vt:lpstr>Synchronizing and Signaling</vt:lpstr>
      <vt:lpstr>Synchronizing and Signaling</vt:lpstr>
      <vt:lpstr>Digital Multiplexing (DM)</vt:lpstr>
      <vt:lpstr>North America Digital Hierarchy (AT&amp;T)</vt:lpstr>
      <vt:lpstr>Signal Format DM 1/2</vt:lpstr>
      <vt:lpstr>PowerPoint Presentation</vt:lpstr>
      <vt:lpstr>Europe ITU System </vt:lpstr>
      <vt:lpstr>Differential Pulse Code Modulation (DPCM)</vt:lpstr>
      <vt:lpstr>PowerPoint Presentation</vt:lpstr>
      <vt:lpstr>Analysis of DPCM System</vt:lpstr>
      <vt:lpstr>Adaptive Differential PCM (ADPCM)</vt:lpstr>
      <vt:lpstr>Delta Modulation (DM)</vt:lpstr>
      <vt:lpstr>Delta Modulator and Demodulator</vt:lpstr>
      <vt:lpstr>PowerPoint Presentation</vt:lpstr>
      <vt:lpstr>Linear Prediction Coding (LPC) Vocoders</vt:lpstr>
      <vt:lpstr>Linear Prediction Coding (LPC) Vocoders</vt:lpstr>
      <vt:lpstr>Video Compression</vt:lpstr>
      <vt:lpstr>Basis Function of image</vt:lpstr>
      <vt:lpstr>Video Compression</vt:lpstr>
      <vt:lpstr>Video Compression</vt:lpstr>
    </vt:vector>
  </TitlesOfParts>
  <Company>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Continuous-Time Signal Analysis: The Fourier Transform</dc:title>
  <dc:creator>mbingabr</dc:creator>
  <cp:lastModifiedBy>Mohamed Bingabr</cp:lastModifiedBy>
  <cp:revision>652</cp:revision>
  <cp:lastPrinted>2016-04-07T18:41:14Z</cp:lastPrinted>
  <dcterms:created xsi:type="dcterms:W3CDTF">2008-11-21T04:29:08Z</dcterms:created>
  <dcterms:modified xsi:type="dcterms:W3CDTF">2024-01-18T18:36:44Z</dcterms:modified>
</cp:coreProperties>
</file>