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57" r:id="rId3"/>
    <p:sldId id="263" r:id="rId4"/>
    <p:sldId id="264" r:id="rId5"/>
    <p:sldId id="265" r:id="rId6"/>
    <p:sldId id="276" r:id="rId7"/>
    <p:sldId id="266" r:id="rId8"/>
    <p:sldId id="267" r:id="rId9"/>
    <p:sldId id="268" r:id="rId10"/>
    <p:sldId id="269" r:id="rId11"/>
    <p:sldId id="270" r:id="rId12"/>
    <p:sldId id="271" r:id="rId13"/>
    <p:sldId id="316" r:id="rId14"/>
    <p:sldId id="272" r:id="rId15"/>
    <p:sldId id="273" r:id="rId16"/>
    <p:sldId id="274" r:id="rId17"/>
    <p:sldId id="275" r:id="rId18"/>
    <p:sldId id="313" r:id="rId19"/>
    <p:sldId id="277" r:id="rId20"/>
    <p:sldId id="304" r:id="rId21"/>
    <p:sldId id="279" r:id="rId22"/>
    <p:sldId id="280" r:id="rId23"/>
    <p:sldId id="281" r:id="rId24"/>
    <p:sldId id="282" r:id="rId25"/>
    <p:sldId id="283" r:id="rId26"/>
    <p:sldId id="286" r:id="rId27"/>
    <p:sldId id="314" r:id="rId28"/>
    <p:sldId id="315" r:id="rId29"/>
    <p:sldId id="293" r:id="rId30"/>
    <p:sldId id="294" r:id="rId31"/>
    <p:sldId id="295" r:id="rId32"/>
    <p:sldId id="296" r:id="rId3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5AFF9"/>
    <a:srgbClr val="CC0000"/>
    <a:srgbClr val="006666"/>
    <a:srgbClr val="A50021"/>
    <a:srgbClr val="FF0000"/>
    <a:srgbClr val="FBFDA1"/>
    <a:srgbClr val="84F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2" autoAdjust="0"/>
  </p:normalViewPr>
  <p:slideViewPr>
    <p:cSldViewPr>
      <p:cViewPr varScale="1">
        <p:scale>
          <a:sx n="86" d="100"/>
          <a:sy n="86" d="100"/>
        </p:scale>
        <p:origin x="1200" y="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ingabr" userId="00864009-1172-4536-93d5-4dbe32f81f3e" providerId="ADAL" clId="{CEE5BC2A-DF80-4D99-B852-720667732E3A}"/>
    <pc:docChg chg="modSld">
      <pc:chgData name="Mohamed Bingabr" userId="00864009-1172-4536-93d5-4dbe32f81f3e" providerId="ADAL" clId="{CEE5BC2A-DF80-4D99-B852-720667732E3A}" dt="2024-01-18T18:37:43.322" v="12" actId="20577"/>
      <pc:docMkLst>
        <pc:docMk/>
      </pc:docMkLst>
      <pc:sldChg chg="modSp mod">
        <pc:chgData name="Mohamed Bingabr" userId="00864009-1172-4536-93d5-4dbe32f81f3e" providerId="ADAL" clId="{CEE5BC2A-DF80-4D99-B852-720667732E3A}" dt="2024-01-18T18:37:43.322" v="12" actId="20577"/>
        <pc:sldMkLst>
          <pc:docMk/>
          <pc:sldMk cId="0" sldId="256"/>
        </pc:sldMkLst>
        <pc:spChg chg="mod">
          <ac:chgData name="Mohamed Bingabr" userId="00864009-1172-4536-93d5-4dbe32f81f3e" providerId="ADAL" clId="{CEE5BC2A-DF80-4D99-B852-720667732E3A}" dt="2024-01-18T18:37:43.322" v="12" actId="20577"/>
          <ac:spMkLst>
            <pc:docMk/>
            <pc:sldMk cId="0" sldId="256"/>
            <ac:spMk id="5" creationId="{00000000-0000-0000-0000-000000000000}"/>
          </ac:spMkLst>
        </pc:spChg>
        <pc:spChg chg="mod">
          <ac:chgData name="Mohamed Bingabr" userId="00864009-1172-4536-93d5-4dbe32f81f3e" providerId="ADAL" clId="{CEE5BC2A-DF80-4D99-B852-720667732E3A}" dt="2024-01-18T18:37:33.427" v="1" actId="20577"/>
          <ac:spMkLst>
            <pc:docMk/>
            <pc:sldMk cId="0" sldId="256"/>
            <ac:spMk id="307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7190B79-741E-4328-97DD-E2B03ECFFC35}" type="datetimeFigureOut">
              <a:rPr lang="en-US"/>
              <a:pPr>
                <a:defRPr/>
              </a:pPr>
              <a:t>1/18/2024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91B3D7-316B-4CF9-BE8E-83190EDEBFC0}" type="slidenum">
              <a:rPr lang="en-US"/>
              <a:pPr>
                <a:defRPr/>
              </a:pPr>
              <a:t>‹#›</a:t>
            </a:fld>
            <a:endParaRPr lang="en-US"/>
          </a:p>
        </p:txBody>
      </p:sp>
    </p:spTree>
    <p:extLst>
      <p:ext uri="{BB962C8B-B14F-4D97-AF65-F5344CB8AC3E}">
        <p14:creationId xmlns:p14="http://schemas.microsoft.com/office/powerpoint/2010/main" val="2258135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B3F8D868-49DF-4137-B088-2DFB28C126A3}" type="datetimeFigureOut">
              <a:rPr lang="en-US" smtClean="0"/>
              <a:t>1/18/2024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7E832FB7-69C0-4B89-BAE6-27F9B11CCC71}" type="slidenum">
              <a:rPr lang="en-US" smtClean="0"/>
              <a:t>‹#›</a:t>
            </a:fld>
            <a:endParaRPr lang="en-US"/>
          </a:p>
        </p:txBody>
      </p:sp>
    </p:spTree>
    <p:extLst>
      <p:ext uri="{BB962C8B-B14F-4D97-AF65-F5344CB8AC3E}">
        <p14:creationId xmlns:p14="http://schemas.microsoft.com/office/powerpoint/2010/main" val="121374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t>2</a:t>
            </a:fld>
            <a:endParaRPr lang="en-US" dirty="0"/>
          </a:p>
        </p:txBody>
      </p:sp>
    </p:spTree>
    <p:extLst>
      <p:ext uri="{BB962C8B-B14F-4D97-AF65-F5344CB8AC3E}">
        <p14:creationId xmlns:p14="http://schemas.microsoft.com/office/powerpoint/2010/main" val="145190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32FB7-69C0-4B89-BAE6-27F9B11CCC7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3412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96C53-6417-4CFD-B0A4-6D49624F6440}" type="slidenum">
              <a:rPr lang="en-US"/>
              <a:pPr>
                <a:defRPr/>
              </a:pPr>
              <a:t>‹#›</a:t>
            </a:fld>
            <a:endParaRPr lang="en-US"/>
          </a:p>
        </p:txBody>
      </p:sp>
    </p:spTree>
    <p:extLst>
      <p:ext uri="{BB962C8B-B14F-4D97-AF65-F5344CB8AC3E}">
        <p14:creationId xmlns:p14="http://schemas.microsoft.com/office/powerpoint/2010/main" val="8346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5C749-9CFF-4076-A3DF-60F2263A627D}" type="slidenum">
              <a:rPr lang="en-US"/>
              <a:pPr>
                <a:defRPr/>
              </a:pPr>
              <a:t>‹#›</a:t>
            </a:fld>
            <a:endParaRPr lang="en-US"/>
          </a:p>
        </p:txBody>
      </p:sp>
    </p:spTree>
    <p:extLst>
      <p:ext uri="{BB962C8B-B14F-4D97-AF65-F5344CB8AC3E}">
        <p14:creationId xmlns:p14="http://schemas.microsoft.com/office/powerpoint/2010/main" val="359156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FF0659-6328-43EF-95B4-40E07C514714}" type="slidenum">
              <a:rPr lang="en-US"/>
              <a:pPr>
                <a:defRPr/>
              </a:pPr>
              <a:t>‹#›</a:t>
            </a:fld>
            <a:endParaRPr lang="en-US"/>
          </a:p>
        </p:txBody>
      </p:sp>
    </p:spTree>
    <p:extLst>
      <p:ext uri="{BB962C8B-B14F-4D97-AF65-F5344CB8AC3E}">
        <p14:creationId xmlns:p14="http://schemas.microsoft.com/office/powerpoint/2010/main" val="369452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D73C05-17FC-4BDE-B441-D8EC64FDC054}" type="slidenum">
              <a:rPr lang="en-US"/>
              <a:pPr>
                <a:defRPr/>
              </a:pPr>
              <a:t>‹#›</a:t>
            </a:fld>
            <a:endParaRPr lang="en-US"/>
          </a:p>
        </p:txBody>
      </p:sp>
    </p:spTree>
    <p:extLst>
      <p:ext uri="{BB962C8B-B14F-4D97-AF65-F5344CB8AC3E}">
        <p14:creationId xmlns:p14="http://schemas.microsoft.com/office/powerpoint/2010/main" val="24746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6E17D1-2F0B-4F75-9952-2A060FB3FB38}" type="slidenum">
              <a:rPr lang="en-US"/>
              <a:pPr>
                <a:defRPr/>
              </a:pPr>
              <a:t>‹#›</a:t>
            </a:fld>
            <a:endParaRPr lang="en-US"/>
          </a:p>
        </p:txBody>
      </p:sp>
    </p:spTree>
    <p:extLst>
      <p:ext uri="{BB962C8B-B14F-4D97-AF65-F5344CB8AC3E}">
        <p14:creationId xmlns:p14="http://schemas.microsoft.com/office/powerpoint/2010/main" val="42292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07683-7346-48A5-AF81-006733F72760}" type="slidenum">
              <a:rPr lang="en-US"/>
              <a:pPr>
                <a:defRPr/>
              </a:pPr>
              <a:t>‹#›</a:t>
            </a:fld>
            <a:endParaRPr lang="en-US"/>
          </a:p>
        </p:txBody>
      </p:sp>
    </p:spTree>
    <p:extLst>
      <p:ext uri="{BB962C8B-B14F-4D97-AF65-F5344CB8AC3E}">
        <p14:creationId xmlns:p14="http://schemas.microsoft.com/office/powerpoint/2010/main" val="124635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26E649-2AB3-4F79-ACE0-70227137F978}" type="slidenum">
              <a:rPr lang="en-US"/>
              <a:pPr>
                <a:defRPr/>
              </a:pPr>
              <a:t>‹#›</a:t>
            </a:fld>
            <a:endParaRPr lang="en-US"/>
          </a:p>
        </p:txBody>
      </p:sp>
    </p:spTree>
    <p:extLst>
      <p:ext uri="{BB962C8B-B14F-4D97-AF65-F5344CB8AC3E}">
        <p14:creationId xmlns:p14="http://schemas.microsoft.com/office/powerpoint/2010/main" val="342565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AFE87E-9987-4B05-90A5-38F3B4A800BA}" type="slidenum">
              <a:rPr lang="en-US"/>
              <a:pPr>
                <a:defRPr/>
              </a:pPr>
              <a:t>‹#›</a:t>
            </a:fld>
            <a:endParaRPr lang="en-US"/>
          </a:p>
        </p:txBody>
      </p:sp>
    </p:spTree>
    <p:extLst>
      <p:ext uri="{BB962C8B-B14F-4D97-AF65-F5344CB8AC3E}">
        <p14:creationId xmlns:p14="http://schemas.microsoft.com/office/powerpoint/2010/main" val="105554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17314A-E3F3-4D1C-AB20-A61B451E6369}" type="slidenum">
              <a:rPr lang="en-US"/>
              <a:pPr>
                <a:defRPr/>
              </a:pPr>
              <a:t>‹#›</a:t>
            </a:fld>
            <a:endParaRPr lang="en-US"/>
          </a:p>
        </p:txBody>
      </p:sp>
    </p:spTree>
    <p:extLst>
      <p:ext uri="{BB962C8B-B14F-4D97-AF65-F5344CB8AC3E}">
        <p14:creationId xmlns:p14="http://schemas.microsoft.com/office/powerpoint/2010/main" val="235691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B2C72-5FEC-400A-A519-62A29794EEDD}" type="slidenum">
              <a:rPr lang="en-US"/>
              <a:pPr>
                <a:defRPr/>
              </a:pPr>
              <a:t>‹#›</a:t>
            </a:fld>
            <a:endParaRPr lang="en-US"/>
          </a:p>
        </p:txBody>
      </p:sp>
    </p:spTree>
    <p:extLst>
      <p:ext uri="{BB962C8B-B14F-4D97-AF65-F5344CB8AC3E}">
        <p14:creationId xmlns:p14="http://schemas.microsoft.com/office/powerpoint/2010/main" val="85943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C4CB5-0E18-475E-AD06-39331100026F}" type="slidenum">
              <a:rPr lang="en-US"/>
              <a:pPr>
                <a:defRPr/>
              </a:pPr>
              <a:t>‹#›</a:t>
            </a:fld>
            <a:endParaRPr lang="en-US"/>
          </a:p>
        </p:txBody>
      </p:sp>
    </p:spTree>
    <p:extLst>
      <p:ext uri="{BB962C8B-B14F-4D97-AF65-F5344CB8AC3E}">
        <p14:creationId xmlns:p14="http://schemas.microsoft.com/office/powerpoint/2010/main" val="290459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913E79-DEAB-446B-A15A-2AC16BBBAD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50.png"/><Relationship Id="rId1" Type="http://schemas.openxmlformats.org/officeDocument/2006/relationships/slideLayout" Target="../slideLayouts/slideLayout6.xml"/><Relationship Id="rId4" Type="http://schemas.openxmlformats.org/officeDocument/2006/relationships/image" Target="../media/image7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0.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png"/><Relationship Id="rId2" Type="http://schemas.openxmlformats.org/officeDocument/2006/relationships/image" Target="../media/image220.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320.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350.png"/><Relationship Id="rId1" Type="http://schemas.openxmlformats.org/officeDocument/2006/relationships/slideLayout" Target="../slideLayouts/slideLayout6.xml"/><Relationship Id="rId5" Type="http://schemas.openxmlformats.org/officeDocument/2006/relationships/image" Target="../media/image500.png"/><Relationship Id="rId4" Type="http://schemas.openxmlformats.org/officeDocument/2006/relationships/image" Target="../media/image4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0.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2590800"/>
            <a:ext cx="8991600" cy="1470025"/>
          </a:xfrm>
        </p:spPr>
        <p:txBody>
          <a:bodyPr/>
          <a:lstStyle/>
          <a:p>
            <a:pPr eaLnBrk="1" hangingPunct="1"/>
            <a:r>
              <a:rPr lang="en-US" sz="3600" dirty="0">
                <a:solidFill>
                  <a:schemeClr val="accent2"/>
                </a:solidFill>
              </a:rPr>
              <a:t>Ch 7</a:t>
            </a:r>
            <a:br>
              <a:rPr lang="en-US" sz="3600" dirty="0">
                <a:solidFill>
                  <a:schemeClr val="accent2"/>
                </a:solidFill>
              </a:rPr>
            </a:br>
            <a:r>
              <a:rPr lang="en-US" sz="3600" dirty="0">
                <a:solidFill>
                  <a:schemeClr val="accent2"/>
                </a:solidFill>
              </a:rPr>
              <a:t>Fundamentals of Probability Theory</a:t>
            </a:r>
          </a:p>
        </p:txBody>
      </p:sp>
      <p:sp>
        <p:nvSpPr>
          <p:cNvPr id="3075" name="Text Box 8"/>
          <p:cNvSpPr txBox="1">
            <a:spLocks noChangeArrowheads="1"/>
          </p:cNvSpPr>
          <p:nvPr/>
        </p:nvSpPr>
        <p:spPr bwMode="auto">
          <a:xfrm>
            <a:off x="387350" y="1085850"/>
            <a:ext cx="8283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dirty="0">
                <a:solidFill>
                  <a:srgbClr val="1C03D7"/>
                </a:solidFill>
              </a:rPr>
              <a:t>ENGR 4323/5323</a:t>
            </a:r>
          </a:p>
          <a:p>
            <a:pPr algn="ctr" eaLnBrk="1" hangingPunct="1">
              <a:spcBef>
                <a:spcPct val="0"/>
              </a:spcBef>
              <a:buFontTx/>
              <a:buNone/>
            </a:pPr>
            <a:r>
              <a:rPr lang="en-US" altLang="en-US" sz="4000" dirty="0">
                <a:solidFill>
                  <a:srgbClr val="1C03D7"/>
                </a:solidFill>
              </a:rPr>
              <a:t>Digital and Analog Communication</a:t>
            </a:r>
          </a:p>
        </p:txBody>
      </p:sp>
      <p:sp>
        <p:nvSpPr>
          <p:cNvPr id="5" name="Rectangle 3"/>
          <p:cNvSpPr txBox="1">
            <a:spLocks noChangeArrowheads="1"/>
          </p:cNvSpPr>
          <p:nvPr/>
        </p:nvSpPr>
        <p:spPr bwMode="auto">
          <a:xfrm>
            <a:off x="1358900" y="4610100"/>
            <a:ext cx="6032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eaLnBrk="1" hangingPunct="1">
              <a:lnSpc>
                <a:spcPct val="90000"/>
              </a:lnSpc>
              <a:defRPr/>
            </a:pPr>
            <a:r>
              <a:rPr lang="en-US" kern="0" dirty="0">
                <a:solidFill>
                  <a:schemeClr val="accent2"/>
                </a:solidFill>
              </a:rPr>
              <a:t>School of Engineering University of Central Oklahoma</a:t>
            </a:r>
          </a:p>
          <a:p>
            <a:pPr eaLnBrk="1" hangingPunct="1">
              <a:lnSpc>
                <a:spcPct val="90000"/>
              </a:lnSpc>
              <a:defRPr/>
            </a:pPr>
            <a:r>
              <a:rPr lang="en-US" kern="0" dirty="0">
                <a:latin typeface="+mj-lt"/>
                <a:cs typeface="+mj-cs"/>
              </a:rPr>
              <a:t>Dr. Mohamed Bingabr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Example 2</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10</a:t>
            </a:fld>
            <a:endParaRPr lang="en-US"/>
          </a:p>
        </p:txBody>
      </p:sp>
      <p:sp>
        <p:nvSpPr>
          <p:cNvPr id="11" name="Text Box 4"/>
          <p:cNvSpPr txBox="1">
            <a:spLocks noChangeArrowheads="1"/>
          </p:cNvSpPr>
          <p:nvPr/>
        </p:nvSpPr>
        <p:spPr bwMode="auto">
          <a:xfrm>
            <a:off x="76200" y="1147870"/>
            <a:ext cx="89154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In binary communication, one of the techniques used to increase the reliability of a channel is to repeat a message several times. For example, we can send each message (0 or 1) three times. Hence, the transmitted digits are 000 (for message 0) or 111 (for message 1). Because of channel noise, we may receive any one of the eight possible combinations of three binary digits. The decision as to which message is transmitted is made by the majority rule. If </a:t>
            </a:r>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e</a:t>
            </a:r>
            <a:r>
              <a:rPr lang="en-US" sz="2400" dirty="0"/>
              <a:t> is the error probability of one digit, and </a:t>
            </a:r>
            <a:r>
              <a:rPr lang="en-US" sz="2400" i="1" dirty="0">
                <a:latin typeface="Times New Roman" panose="02020603050405020304" pitchFamily="18" charset="0"/>
                <a:cs typeface="Times New Roman" panose="02020603050405020304" pitchFamily="18" charset="0"/>
              </a:rPr>
              <a:t>P</a:t>
            </a:r>
            <a:r>
              <a:rPr lang="en-US" sz="2400" dirty="0"/>
              <a:t>(</a:t>
            </a:r>
            <a:r>
              <a:rPr lang="el-GR" sz="2400" i="1" dirty="0">
                <a:latin typeface="Times New Roman" panose="02020603050405020304" pitchFamily="18" charset="0"/>
                <a:cs typeface="Times New Roman" panose="02020603050405020304" pitchFamily="18" charset="0"/>
              </a:rPr>
              <a:t>ϵ</a:t>
            </a:r>
            <a:r>
              <a:rPr lang="en-US" sz="2400" dirty="0"/>
              <a:t>) is the probability of making a wrong decision in this scheme. Find </a:t>
            </a:r>
            <a:r>
              <a:rPr lang="en-US" sz="2400" i="1" dirty="0">
                <a:latin typeface="Times New Roman" panose="02020603050405020304" pitchFamily="18" charset="0"/>
                <a:cs typeface="Times New Roman" panose="02020603050405020304" pitchFamily="18" charset="0"/>
              </a:rPr>
              <a:t>P</a:t>
            </a:r>
            <a:r>
              <a:rPr lang="en-US" sz="2400" dirty="0"/>
              <a:t>(</a:t>
            </a:r>
            <a:r>
              <a:rPr lang="el-GR" sz="2400" i="1" dirty="0">
                <a:latin typeface="Times New Roman" panose="02020603050405020304" pitchFamily="18" charset="0"/>
                <a:cs typeface="Times New Roman" panose="02020603050405020304" pitchFamily="18" charset="0"/>
              </a:rPr>
              <a:t>ϵ</a:t>
            </a:r>
            <a:r>
              <a:rPr lang="en-US" sz="2400" dirty="0"/>
              <a:t>) in term of </a:t>
            </a:r>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e</a:t>
            </a:r>
            <a:r>
              <a:rPr lang="en-US" sz="2400" dirty="0"/>
              <a:t>. If </a:t>
            </a:r>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e</a:t>
            </a:r>
            <a:r>
              <a:rPr lang="en-US" sz="2400" dirty="0"/>
              <a:t> = 0.01 then what is </a:t>
            </a:r>
            <a:r>
              <a:rPr lang="en-US" sz="2400" i="1" dirty="0">
                <a:latin typeface="Times New Roman" panose="02020603050405020304" pitchFamily="18" charset="0"/>
                <a:cs typeface="Times New Roman" panose="02020603050405020304" pitchFamily="18" charset="0"/>
              </a:rPr>
              <a:t>P</a:t>
            </a:r>
            <a:r>
              <a:rPr lang="en-US" sz="2400" dirty="0"/>
              <a:t>(</a:t>
            </a:r>
            <a:r>
              <a:rPr lang="el-GR" sz="2400" i="1" dirty="0">
                <a:latin typeface="Times New Roman" panose="02020603050405020304" pitchFamily="18" charset="0"/>
                <a:cs typeface="Times New Roman" panose="02020603050405020304" pitchFamily="18" charset="0"/>
              </a:rPr>
              <a:t>ϵ</a:t>
            </a:r>
            <a:r>
              <a:rPr lang="en-US" sz="2400" dirty="0"/>
              <a:t>) ?</a:t>
            </a:r>
          </a:p>
        </p:txBody>
      </p:sp>
      <mc:AlternateContent xmlns:mc="http://schemas.openxmlformats.org/markup-compatibility/2006" xmlns:a14="http://schemas.microsoft.com/office/drawing/2010/main">
        <mc:Choice Requires="a14">
          <p:sp>
            <p:nvSpPr>
              <p:cNvPr id="6" name="TextBox 5"/>
              <p:cNvSpPr txBox="1"/>
              <p:nvPr/>
            </p:nvSpPr>
            <p:spPr>
              <a:xfrm>
                <a:off x="76200" y="6320135"/>
                <a:ext cx="2452338" cy="461665"/>
              </a:xfrm>
              <a:prstGeom prst="rect">
                <a:avLst/>
              </a:prstGeom>
              <a:noFill/>
            </p:spPr>
            <p:txBody>
              <a:bodyPr wrap="none" rtlCol="0">
                <a:spAutoFit/>
              </a:bodyPr>
              <a:lstStyle/>
              <a:p>
                <a:r>
                  <a:rPr lang="en-US" dirty="0">
                    <a:solidFill>
                      <a:srgbClr val="FF0000"/>
                    </a:solidFill>
                  </a:rPr>
                  <a:t>Ans =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3</m:t>
                        </m:r>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𝑒</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m:t>
                    </m:r>
                    <m:sSubSup>
                      <m:sSubSupPr>
                        <m:ctrlPr>
                          <a:rPr lang="en-US" i="1">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𝑃</m:t>
                        </m:r>
                      </m:e>
                      <m:sub>
                        <m:r>
                          <a:rPr lang="en-US" i="1">
                            <a:solidFill>
                              <a:srgbClr val="FF0000"/>
                            </a:solidFill>
                            <a:latin typeface="Cambria Math" panose="02040503050406030204" pitchFamily="18" charset="0"/>
                          </a:rPr>
                          <m:t>𝑒</m:t>
                        </m:r>
                      </m:sub>
                      <m:sup>
                        <m:r>
                          <a:rPr lang="en-US" b="0" i="1" smtClean="0">
                            <a:solidFill>
                              <a:srgbClr val="FF0000"/>
                            </a:solidFill>
                            <a:latin typeface="Cambria Math" panose="02040503050406030204" pitchFamily="18" charset="0"/>
                          </a:rPr>
                          <m:t>3</m:t>
                        </m:r>
                      </m:sup>
                    </m:sSubSup>
                  </m:oMath>
                </a14:m>
                <a:endParaRPr lang="en-US" baseline="300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200" y="6320135"/>
                <a:ext cx="2452338" cy="461665"/>
              </a:xfrm>
              <a:prstGeom prst="rect">
                <a:avLst/>
              </a:prstGeom>
              <a:blipFill rotWithShape="0">
                <a:blip r:embed="rId2"/>
                <a:stretch>
                  <a:fillRect l="-3980"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79203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Multiplication Rule for Conditional Probability</a:t>
            </a:r>
            <a:endParaRPr lang="en-US" sz="3600" dirty="0">
              <a:solidFill>
                <a:schemeClr val="accent2"/>
              </a:solidFill>
            </a:endParaRPr>
          </a:p>
        </p:txBody>
      </p:sp>
      <p:sp>
        <p:nvSpPr>
          <p:cNvPr id="5126" name="Line 10"/>
          <p:cNvSpPr>
            <a:spLocks noChangeShapeType="1"/>
          </p:cNvSpPr>
          <p:nvPr/>
        </p:nvSpPr>
        <p:spPr bwMode="auto">
          <a:xfrm>
            <a:off x="0" y="11430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11</a:t>
            </a:fld>
            <a:endParaRPr lang="en-US"/>
          </a:p>
        </p:txBody>
      </p:sp>
      <mc:AlternateContent xmlns:mc="http://schemas.openxmlformats.org/markup-compatibility/2006" xmlns:a14="http://schemas.microsoft.com/office/drawing/2010/main">
        <mc:Choice Requires="a14">
          <p:sp>
            <p:nvSpPr>
              <p:cNvPr id="2" name="Rectangle 1"/>
              <p:cNvSpPr/>
              <p:nvPr/>
            </p:nvSpPr>
            <p:spPr>
              <a:xfrm>
                <a:off x="304800" y="1447800"/>
                <a:ext cx="35446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𝐴</m:t>
                          </m:r>
                        </m:e>
                      </m:d>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d>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04800" y="1447800"/>
                <a:ext cx="3544688" cy="461665"/>
              </a:xfrm>
              <a:prstGeom prst="rect">
                <a:avLst/>
              </a:prstGeom>
              <a:blipFill rotWithShape="0">
                <a:blip r:embed="rId2"/>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6200" y="3422222"/>
                <a:ext cx="922020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𝑛</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6200" y="3422222"/>
                <a:ext cx="9220200" cy="461665"/>
              </a:xfrm>
              <a:prstGeom prst="rect">
                <a:avLst/>
              </a:prstGeom>
              <a:blipFill rotWithShape="0">
                <a:blip r:embed="rId3"/>
                <a:stretch>
                  <a:fillRect b="-19737"/>
                </a:stretch>
              </a:blipFill>
            </p:spPr>
            <p:txBody>
              <a:bodyPr/>
              <a:lstStyle/>
              <a:p>
                <a:r>
                  <a:rPr lang="en-US">
                    <a:noFill/>
                  </a:rPr>
                  <a:t> </a:t>
                </a:r>
              </a:p>
            </p:txBody>
          </p:sp>
        </mc:Fallback>
      </mc:AlternateContent>
      <p:sp>
        <p:nvSpPr>
          <p:cNvPr id="8" name="Text Box 4"/>
          <p:cNvSpPr txBox="1">
            <a:spLocks noChangeArrowheads="1"/>
          </p:cNvSpPr>
          <p:nvPr/>
        </p:nvSpPr>
        <p:spPr bwMode="auto">
          <a:xfrm>
            <a:off x="80801" y="4332823"/>
            <a:ext cx="8915400"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solidFill>
                  <a:srgbClr val="0000FF"/>
                </a:solidFill>
              </a:rPr>
              <a:t>Example</a:t>
            </a:r>
          </a:p>
          <a:p>
            <a:pPr>
              <a:spcBef>
                <a:spcPts val="1600"/>
              </a:spcBef>
              <a:buNone/>
            </a:pPr>
            <a:r>
              <a:rPr lang="en-US" sz="2400" dirty="0"/>
              <a:t>Suppose a box of diodes consist of </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g</a:t>
            </a:r>
            <a:r>
              <a:rPr lang="en-US" sz="2400" dirty="0"/>
              <a:t> good diodes and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b</a:t>
            </a:r>
            <a:r>
              <a:rPr lang="en-US" sz="2400" dirty="0"/>
              <a:t> bad diodes. If five diodes are randomly selected, one at a time, without replacement, determine the probability of obtaining the sequence of diodes in the order of </a:t>
            </a:r>
            <a:r>
              <a:rPr lang="en-US" sz="2400" i="1" dirty="0"/>
              <a:t>good, bad, good, good, bad</a:t>
            </a:r>
            <a:r>
              <a:rPr lang="en-US" sz="2400" dirty="0"/>
              <a:t>. </a:t>
            </a:r>
          </a:p>
        </p:txBody>
      </p:sp>
      <p:pic>
        <p:nvPicPr>
          <p:cNvPr id="9" name="Picture 8"/>
          <p:cNvPicPr>
            <a:picLocks noChangeAspect="1"/>
          </p:cNvPicPr>
          <p:nvPr/>
        </p:nvPicPr>
        <p:blipFill>
          <a:blip r:embed="rId4"/>
          <a:stretch>
            <a:fillRect/>
          </a:stretch>
        </p:blipFill>
        <p:spPr>
          <a:xfrm>
            <a:off x="5715000" y="1321542"/>
            <a:ext cx="3352800" cy="2031258"/>
          </a:xfrm>
          <a:prstGeom prst="rect">
            <a:avLst/>
          </a:prstGeom>
        </p:spPr>
      </p:pic>
    </p:spTree>
    <p:extLst>
      <p:ext uri="{BB962C8B-B14F-4D97-AF65-F5344CB8AC3E}">
        <p14:creationId xmlns:p14="http://schemas.microsoft.com/office/powerpoint/2010/main" val="309288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The Total Probability Theorem</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12</a:t>
            </a:fld>
            <a:endParaRPr lang="en-US"/>
          </a:p>
        </p:txBody>
      </p:sp>
      <p:sp>
        <p:nvSpPr>
          <p:cNvPr id="8" name="Text Box 4"/>
          <p:cNvSpPr txBox="1">
            <a:spLocks noChangeArrowheads="1"/>
          </p:cNvSpPr>
          <p:nvPr/>
        </p:nvSpPr>
        <p:spPr bwMode="auto">
          <a:xfrm>
            <a:off x="80801" y="1103293"/>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Let </a:t>
            </a:r>
            <a:r>
              <a:rPr lang="en-US" sz="2400" i="1" dirty="0">
                <a:latin typeface="Times New Roman" panose="02020603050405020304" pitchFamily="18" charset="0"/>
                <a:cs typeface="Times New Roman" panose="02020603050405020304" pitchFamily="18" charset="0"/>
              </a:rPr>
              <a:t>n</a:t>
            </a:r>
            <a:r>
              <a:rPr lang="en-US" sz="2400" dirty="0"/>
              <a:t> disjoint events </a:t>
            </a:r>
            <a:r>
              <a:rPr lang="en-US" sz="2400" i="1" dirty="0">
                <a:latin typeface="Times New Roman" panose="02020603050405020304" pitchFamily="18" charset="0"/>
                <a:cs typeface="Times New Roman" panose="02020603050405020304" pitchFamily="18" charset="0"/>
              </a:rPr>
              <a:t>A</a:t>
            </a:r>
            <a:r>
              <a:rPr lang="en-US" sz="2400" baseline="-25000" dirty="0"/>
              <a:t>1</a:t>
            </a:r>
            <a:r>
              <a:rPr lang="en-US" sz="2400" dirty="0"/>
              <a:t>, …,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n</a:t>
            </a:r>
            <a:r>
              <a:rPr lang="en-US" sz="2400" dirty="0"/>
              <a:t> from a partition of the sample spaces </a:t>
            </a:r>
            <a:r>
              <a:rPr lang="en-US" sz="2400" i="1" dirty="0">
                <a:latin typeface="Times New Roman" panose="02020603050405020304" pitchFamily="18" charset="0"/>
                <a:cs typeface="Times New Roman" panose="02020603050405020304" pitchFamily="18" charset="0"/>
              </a:rPr>
              <a:t>S</a:t>
            </a:r>
            <a:r>
              <a:rPr lang="en-US" sz="2400" dirty="0"/>
              <a:t> such that </a:t>
            </a:r>
          </a:p>
        </p:txBody>
      </p:sp>
      <p:sp>
        <p:nvSpPr>
          <p:cNvPr id="9" name="Text Box 4"/>
          <p:cNvSpPr txBox="1">
            <a:spLocks noChangeArrowheads="1"/>
          </p:cNvSpPr>
          <p:nvPr/>
        </p:nvSpPr>
        <p:spPr bwMode="auto">
          <a:xfrm>
            <a:off x="76200" y="3260308"/>
            <a:ext cx="5319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buNone/>
            </a:pPr>
            <a:r>
              <a:rPr lang="en-US" sz="2400" dirty="0"/>
              <a:t>Then the probability of an event </a:t>
            </a:r>
          </a:p>
          <a:p>
            <a:pPr>
              <a:spcBef>
                <a:spcPts val="0"/>
              </a:spcBef>
              <a:buNone/>
            </a:pPr>
            <a:r>
              <a:rPr lang="en-US" sz="2400" i="1" dirty="0">
                <a:latin typeface="Times New Roman" panose="02020603050405020304" pitchFamily="18" charset="0"/>
                <a:cs typeface="Times New Roman" panose="02020603050405020304" pitchFamily="18" charset="0"/>
              </a:rPr>
              <a:t>B</a:t>
            </a:r>
            <a:r>
              <a:rPr lang="en-US" sz="2400" dirty="0"/>
              <a:t> can be written as</a:t>
            </a:r>
          </a:p>
        </p:txBody>
      </p:sp>
      <mc:AlternateContent xmlns:mc="http://schemas.openxmlformats.org/markup-compatibility/2006" xmlns:a14="http://schemas.microsoft.com/office/drawing/2010/main">
        <mc:Choice Requires="a14">
          <p:sp>
            <p:nvSpPr>
              <p:cNvPr id="4" name="TextBox 3"/>
              <p:cNvSpPr txBox="1"/>
              <p:nvPr/>
            </p:nvSpPr>
            <p:spPr>
              <a:xfrm>
                <a:off x="129449" y="4343400"/>
                <a:ext cx="4114800" cy="1008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pt-BR" i="1" smtClean="0">
                              <a:latin typeface="Cambria Math" panose="02040503050406030204" pitchFamily="18" charset="0"/>
                            </a:rPr>
                            <m:t>𝑛</m:t>
                          </m:r>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pt-BR" i="1" smtClean="0">
                              <a:latin typeface="Cambria Math" panose="02040503050406030204" pitchFamily="18" charset="0"/>
                            </a:rPr>
                            <m:t> </m:t>
                          </m:r>
                        </m:e>
                      </m:nary>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29449" y="4343400"/>
                <a:ext cx="4114800" cy="1008225"/>
              </a:xfrm>
              <a:prstGeom prst="rect">
                <a:avLst/>
              </a:prstGeom>
              <a:blipFill rotWithShape="0">
                <a:blip r:embed="rId2"/>
                <a:stretch>
                  <a:fillRect/>
                </a:stretch>
              </a:blipFill>
            </p:spPr>
            <p:txBody>
              <a:bodyPr/>
              <a:lstStyle/>
              <a:p>
                <a:r>
                  <a:rPr lang="en-US">
                    <a:noFill/>
                  </a:rPr>
                  <a:t> </a:t>
                </a:r>
              </a:p>
            </p:txBody>
          </p:sp>
        </mc:Fallback>
      </mc:AlternateContent>
      <p:pic>
        <p:nvPicPr>
          <p:cNvPr id="10" name="Picture 9" descr="La08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2563812"/>
            <a:ext cx="3671887" cy="25415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109251" y="2094007"/>
                <a:ext cx="5857501" cy="110639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m:rPr>
                          <m:nor/>
                        </m:rPr>
                        <a:rPr lang="en-US" b="0" i="0" smtClean="0">
                          <a:latin typeface="Cambria Math" panose="02040503050406030204" pitchFamily="18" charset="0"/>
                        </a:rPr>
                        <m:t>and</m:t>
                      </m:r>
                      <m:r>
                        <m:rPr>
                          <m:nor/>
                        </m:rP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if</m:t>
                      </m:r>
                      <m:r>
                        <m:rPr>
                          <m:nor/>
                        </m:rP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09251" y="2094007"/>
                <a:ext cx="5857501" cy="1106393"/>
              </a:xfrm>
              <a:prstGeom prst="rect">
                <a:avLst/>
              </a:prstGeom>
              <a:blipFill rotWithShape="0">
                <a:blip r:embed="rId4"/>
                <a:stretch>
                  <a:fillRect/>
                </a:stretch>
              </a:blipFill>
            </p:spPr>
            <p:txBody>
              <a:bodyPr/>
              <a:lstStyle/>
              <a:p>
                <a:r>
                  <a:rPr lang="en-US">
                    <a:noFill/>
                  </a:rPr>
                  <a:t> </a:t>
                </a:r>
              </a:p>
            </p:txBody>
          </p:sp>
        </mc:Fallback>
      </mc:AlternateContent>
      <p:sp>
        <p:nvSpPr>
          <p:cNvPr id="11" name="Text Box 4"/>
          <p:cNvSpPr txBox="1">
            <a:spLocks noChangeArrowheads="1"/>
          </p:cNvSpPr>
          <p:nvPr/>
        </p:nvSpPr>
        <p:spPr bwMode="auto">
          <a:xfrm>
            <a:off x="152400" y="5410200"/>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This theorem simplifies the analysis of the more complex events of interest, </a:t>
            </a:r>
            <a:r>
              <a:rPr lang="en-US" sz="2400" i="1" dirty="0">
                <a:latin typeface="Times New Roman" panose="02020603050405020304" pitchFamily="18" charset="0"/>
                <a:cs typeface="Times New Roman" panose="02020603050405020304" pitchFamily="18" charset="0"/>
              </a:rPr>
              <a:t>B</a:t>
            </a:r>
            <a:r>
              <a:rPr lang="en-US" sz="2400" dirty="0"/>
              <a:t>, by identifying all different causes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i</a:t>
            </a:r>
            <a:r>
              <a:rPr lang="en-US" sz="2400" dirty="0"/>
              <a:t>.</a:t>
            </a:r>
          </a:p>
        </p:txBody>
      </p:sp>
    </p:spTree>
    <p:extLst>
      <p:ext uri="{BB962C8B-B14F-4D97-AF65-F5344CB8AC3E}">
        <p14:creationId xmlns:p14="http://schemas.microsoft.com/office/powerpoint/2010/main" val="254901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13</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6200" y="4495800"/>
                <a:ext cx="4114800" cy="1008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pt-BR" i="1" smtClean="0">
                              <a:latin typeface="Cambria Math" panose="02040503050406030204" pitchFamily="18" charset="0"/>
                            </a:rPr>
                            <m:t>𝑛</m:t>
                          </m:r>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pt-BR" i="1" smtClean="0">
                              <a:latin typeface="Cambria Math" panose="02040503050406030204" pitchFamily="18" charset="0"/>
                            </a:rPr>
                            <m:t> </m:t>
                          </m:r>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 y="4495800"/>
                <a:ext cx="4114800" cy="1008225"/>
              </a:xfrm>
              <a:prstGeom prst="rect">
                <a:avLst/>
              </a:prstGeom>
              <a:blipFill rotWithShape="0">
                <a:blip r:embed="rId2"/>
                <a:stretch>
                  <a:fillRect/>
                </a:stretch>
              </a:blipFill>
            </p:spPr>
            <p:txBody>
              <a:bodyPr/>
              <a:lstStyle/>
              <a:p>
                <a:r>
                  <a:rPr lang="en-US">
                    <a:noFill/>
                  </a:rPr>
                  <a:t> </a:t>
                </a:r>
              </a:p>
            </p:txBody>
          </p:sp>
        </mc:Fallback>
      </mc:AlternateContent>
      <p:sp>
        <p:nvSpPr>
          <p:cNvPr id="9" name="Text Box 4"/>
          <p:cNvSpPr txBox="1">
            <a:spLocks noChangeArrowheads="1"/>
          </p:cNvSpPr>
          <p:nvPr/>
        </p:nvSpPr>
        <p:spPr bwMode="auto">
          <a:xfrm>
            <a:off x="80801" y="1103293"/>
            <a:ext cx="8915400" cy="28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A communication system always encounter one of three possible interference waveforms: </a:t>
            </a:r>
            <a:r>
              <a:rPr lang="en-US" sz="2400" i="1" dirty="0">
                <a:latin typeface="Times New Roman" panose="02020603050405020304" pitchFamily="18" charset="0"/>
                <a:cs typeface="Times New Roman" panose="02020603050405020304" pitchFamily="18" charset="0"/>
              </a:rPr>
              <a:t>F</a:t>
            </a:r>
            <a:r>
              <a:rPr lang="en-US" sz="2400" baseline="-25000" dirty="0"/>
              <a:t>1</a:t>
            </a:r>
            <a:r>
              <a:rPr lang="en-US" sz="2400" dirty="0"/>
              <a:t>, </a:t>
            </a:r>
            <a:r>
              <a:rPr lang="en-US" sz="2400" i="1" dirty="0">
                <a:latin typeface="Times New Roman" panose="02020603050405020304" pitchFamily="18" charset="0"/>
                <a:cs typeface="Times New Roman" panose="02020603050405020304" pitchFamily="18" charset="0"/>
              </a:rPr>
              <a:t>F</a:t>
            </a:r>
            <a:r>
              <a:rPr lang="en-US" sz="2400" baseline="-25000" dirty="0"/>
              <a:t>2</a:t>
            </a:r>
            <a:r>
              <a:rPr lang="en-US" sz="2400" dirty="0"/>
              <a:t>, or </a:t>
            </a:r>
            <a:r>
              <a:rPr lang="en-US" sz="2400" i="1" dirty="0">
                <a:latin typeface="Times New Roman" panose="02020603050405020304" pitchFamily="18" charset="0"/>
                <a:cs typeface="Times New Roman" panose="02020603050405020304" pitchFamily="18" charset="0"/>
              </a:rPr>
              <a:t>F</a:t>
            </a:r>
            <a:r>
              <a:rPr lang="en-US" sz="2400" baseline="-25000" dirty="0"/>
              <a:t>3</a:t>
            </a:r>
            <a:r>
              <a:rPr lang="en-US" sz="2400" dirty="0"/>
              <a:t>. The probability of each interference is 0.8, 0.16, and 0.04, respectively. The communication system fails with probability 0.01, 0.1, and 0.4 when it encounters </a:t>
            </a:r>
            <a:r>
              <a:rPr lang="en-US" sz="2400" i="1" dirty="0">
                <a:latin typeface="Times New Roman" panose="02020603050405020304" pitchFamily="18" charset="0"/>
                <a:cs typeface="Times New Roman" panose="02020603050405020304" pitchFamily="18" charset="0"/>
              </a:rPr>
              <a:t>F</a:t>
            </a:r>
            <a:r>
              <a:rPr lang="en-US" sz="2400" baseline="-25000" dirty="0"/>
              <a:t>1</a:t>
            </a:r>
            <a:r>
              <a:rPr lang="en-US" sz="2400" dirty="0"/>
              <a:t>, </a:t>
            </a:r>
            <a:r>
              <a:rPr lang="en-US" sz="2400" i="1" dirty="0">
                <a:latin typeface="Times New Roman" panose="02020603050405020304" pitchFamily="18" charset="0"/>
                <a:cs typeface="Times New Roman" panose="02020603050405020304" pitchFamily="18" charset="0"/>
              </a:rPr>
              <a:t>F</a:t>
            </a:r>
            <a:r>
              <a:rPr lang="en-US" sz="2400" baseline="-25000" dirty="0"/>
              <a:t>2</a:t>
            </a:r>
            <a:r>
              <a:rPr lang="en-US" sz="2400" dirty="0"/>
              <a:t>, and </a:t>
            </a:r>
            <a:r>
              <a:rPr lang="en-US" sz="2400" i="1" dirty="0">
                <a:latin typeface="Times New Roman" panose="02020603050405020304" pitchFamily="18" charset="0"/>
                <a:cs typeface="Times New Roman" panose="02020603050405020304" pitchFamily="18" charset="0"/>
              </a:rPr>
              <a:t>F</a:t>
            </a:r>
            <a:r>
              <a:rPr lang="en-US" sz="2400" baseline="-25000" dirty="0"/>
              <a:t>3</a:t>
            </a:r>
            <a:r>
              <a:rPr lang="en-US" sz="2400" dirty="0"/>
              <a:t>, respectively. Find the probability of system failure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a:t>
            </a:r>
            <a:r>
              <a:rPr lang="en-US" sz="2400" dirty="0"/>
              <a:t>.</a:t>
            </a:r>
          </a:p>
          <a:p>
            <a:pPr>
              <a:spcBef>
                <a:spcPts val="1600"/>
              </a:spcBef>
              <a:buNone/>
            </a:pPr>
            <a:endParaRPr lang="en-US" sz="2400" dirty="0"/>
          </a:p>
        </p:txBody>
      </p:sp>
    </p:spTree>
    <p:extLst>
      <p:ext uri="{BB962C8B-B14F-4D97-AF65-F5344CB8AC3E}">
        <p14:creationId xmlns:p14="http://schemas.microsoft.com/office/powerpoint/2010/main" val="12117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14</a:t>
            </a:fld>
            <a:endParaRPr lang="en-US"/>
          </a:p>
        </p:txBody>
      </p:sp>
      <p:sp>
        <p:nvSpPr>
          <p:cNvPr id="8" name="Text Box 4"/>
          <p:cNvSpPr txBox="1">
            <a:spLocks noChangeArrowheads="1"/>
          </p:cNvSpPr>
          <p:nvPr/>
        </p:nvSpPr>
        <p:spPr bwMode="auto">
          <a:xfrm>
            <a:off x="80801" y="1103293"/>
            <a:ext cx="891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The decoding of a data packet may be in error because of </a:t>
            </a:r>
            <a:r>
              <a:rPr lang="en-US" sz="2400" i="1" dirty="0">
                <a:latin typeface="Times New Roman" panose="02020603050405020304" pitchFamily="18" charset="0"/>
                <a:cs typeface="Times New Roman" panose="02020603050405020304" pitchFamily="18" charset="0"/>
              </a:rPr>
              <a:t>N</a:t>
            </a:r>
            <a:r>
              <a:rPr lang="en-US" sz="2400" dirty="0"/>
              <a:t> distinct error patterns </a:t>
            </a:r>
            <a:r>
              <a:rPr lang="en-US" sz="2400" i="1" dirty="0">
                <a:latin typeface="Times New Roman" panose="02020603050405020304" pitchFamily="18" charset="0"/>
                <a:cs typeface="Times New Roman" panose="02020603050405020304" pitchFamily="18" charset="0"/>
              </a:rPr>
              <a:t>E</a:t>
            </a:r>
            <a:r>
              <a:rPr lang="en-US" sz="2400" i="1"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E</a:t>
            </a:r>
            <a:r>
              <a:rPr lang="en-US" sz="2400" i="1"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 E</a:t>
            </a:r>
            <a:r>
              <a:rPr lang="en-US" sz="2400" i="1" baseline="-25000" dirty="0">
                <a:latin typeface="Times New Roman" panose="02020603050405020304" pitchFamily="18" charset="0"/>
                <a:cs typeface="Times New Roman" panose="02020603050405020304" pitchFamily="18" charset="0"/>
              </a:rPr>
              <a:t>n</a:t>
            </a:r>
            <a:r>
              <a:rPr lang="en-US" sz="2400" i="1" dirty="0">
                <a:latin typeface="Times New Roman" panose="02020603050405020304" pitchFamily="18" charset="0"/>
                <a:cs typeface="Times New Roman" panose="02020603050405020304" pitchFamily="18" charset="0"/>
              </a:rPr>
              <a:t> </a:t>
            </a:r>
            <a:r>
              <a:rPr lang="en-US" sz="2400" dirty="0"/>
              <a:t>it encounters. These error patterns are mutually exclusive, each with probability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E</a:t>
            </a:r>
            <a:r>
              <a:rPr lang="en-US" sz="2400" i="1"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t>= </a:t>
            </a:r>
            <a:r>
              <a:rPr lang="en-US" sz="2400" i="1" dirty="0">
                <a:latin typeface="Times New Roman" panose="02020603050405020304" pitchFamily="18" charset="0"/>
                <a:cs typeface="Times New Roman" panose="02020603050405020304" pitchFamily="18" charset="0"/>
              </a:rPr>
              <a:t>p</a:t>
            </a:r>
            <a:r>
              <a:rPr lang="en-US" sz="2400" i="1" baseline="-25000" dirty="0">
                <a:latin typeface="Times New Roman" panose="02020603050405020304" pitchFamily="18" charset="0"/>
                <a:cs typeface="Times New Roman" panose="02020603050405020304" pitchFamily="18" charset="0"/>
              </a:rPr>
              <a:t>i</a:t>
            </a:r>
            <a:r>
              <a:rPr lang="en-US" sz="2400" dirty="0"/>
              <a:t>. When the error pattern </a:t>
            </a:r>
            <a:r>
              <a:rPr lang="en-US" sz="2400" i="1" dirty="0" err="1">
                <a:latin typeface="Times New Roman" panose="02020603050405020304" pitchFamily="18" charset="0"/>
                <a:cs typeface="Times New Roman" panose="02020603050405020304" pitchFamily="18" charset="0"/>
              </a:rPr>
              <a:t>E</a:t>
            </a:r>
            <a:r>
              <a:rPr lang="en-US" sz="2400" i="1" baseline="-25000" dirty="0" err="1">
                <a:latin typeface="Times New Roman" panose="02020603050405020304" pitchFamily="18" charset="0"/>
                <a:cs typeface="Times New Roman" panose="02020603050405020304" pitchFamily="18" charset="0"/>
              </a:rPr>
              <a:t>i</a:t>
            </a:r>
            <a:r>
              <a:rPr lang="en-US" sz="2400" dirty="0"/>
              <a:t> occurs, the data packet would be incorrectly decoded with probability </a:t>
            </a:r>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i</a:t>
            </a:r>
            <a:r>
              <a:rPr lang="en-US" sz="2400" dirty="0"/>
              <a:t>. Find the probability that the data packet is incorrectly decoded. </a:t>
            </a:r>
          </a:p>
        </p:txBody>
      </p:sp>
      <mc:AlternateContent xmlns:mc="http://schemas.openxmlformats.org/markup-compatibility/2006" xmlns:a14="http://schemas.microsoft.com/office/drawing/2010/main">
        <mc:Choice Requires="a14">
          <p:sp>
            <p:nvSpPr>
              <p:cNvPr id="7" name="TextBox 6"/>
              <p:cNvSpPr txBox="1"/>
              <p:nvPr/>
            </p:nvSpPr>
            <p:spPr>
              <a:xfrm>
                <a:off x="4724400" y="4440196"/>
                <a:ext cx="4114800" cy="1008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pt-BR" i="1" smtClean="0">
                              <a:latin typeface="Cambria Math" panose="02040503050406030204" pitchFamily="18" charset="0"/>
                            </a:rPr>
                            <m:t>𝑛</m:t>
                          </m:r>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pt-BR" i="1" smtClean="0">
                              <a:latin typeface="Cambria Math" panose="02040503050406030204" pitchFamily="18" charset="0"/>
                            </a:rPr>
                            <m:t> </m:t>
                          </m:r>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724400" y="4440196"/>
                <a:ext cx="4114800" cy="1008225"/>
              </a:xfrm>
              <a:prstGeom prst="rect">
                <a:avLst/>
              </a:prstGeom>
              <a:blipFill rotWithShape="0">
                <a:blip r:embed="rId2"/>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0" y="4267200"/>
            <a:ext cx="3657600" cy="2571750"/>
          </a:xfrm>
          <a:prstGeom prst="rect">
            <a:avLst/>
          </a:prstGeom>
        </p:spPr>
      </p:pic>
    </p:spTree>
    <p:extLst>
      <p:ext uri="{BB962C8B-B14F-4D97-AF65-F5344CB8AC3E}">
        <p14:creationId xmlns:p14="http://schemas.microsoft.com/office/powerpoint/2010/main" val="9108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err="1">
                <a:solidFill>
                  <a:srgbClr val="0000FF"/>
                </a:solidFill>
              </a:rPr>
              <a:t>Baye’s</a:t>
            </a:r>
            <a:r>
              <a:rPr lang="en-US" sz="3600" dirty="0">
                <a:solidFill>
                  <a:srgbClr val="0000FF"/>
                </a:solidFill>
              </a:rPr>
              <a:t> Theorem</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15</a:t>
            </a:fld>
            <a:endParaRPr lang="en-US"/>
          </a:p>
        </p:txBody>
      </p:sp>
      <p:sp>
        <p:nvSpPr>
          <p:cNvPr id="8" name="Text Box 4"/>
          <p:cNvSpPr txBox="1">
            <a:spLocks noChangeArrowheads="1"/>
          </p:cNvSpPr>
          <p:nvPr/>
        </p:nvSpPr>
        <p:spPr bwMode="auto">
          <a:xfrm>
            <a:off x="80801" y="1103293"/>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err="1"/>
              <a:t>Baye’s</a:t>
            </a:r>
            <a:r>
              <a:rPr lang="en-US" sz="2400" dirty="0"/>
              <a:t> theorem determines the likelihood of a particular cause of an event among many disjoint possible causes.</a:t>
            </a:r>
          </a:p>
        </p:txBody>
      </p:sp>
      <mc:AlternateContent xmlns:mc="http://schemas.openxmlformats.org/markup-compatibility/2006" xmlns:a14="http://schemas.microsoft.com/office/drawing/2010/main">
        <mc:Choice Requires="a14">
          <p:sp>
            <p:nvSpPr>
              <p:cNvPr id="2" name="TextBox 1"/>
              <p:cNvSpPr txBox="1"/>
              <p:nvPr/>
            </p:nvSpPr>
            <p:spPr>
              <a:xfrm>
                <a:off x="49306" y="5615873"/>
                <a:ext cx="8229600" cy="8566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i="1">
                              <a:latin typeface="Cambria Math" panose="02040503050406030204" pitchFamily="18" charset="0"/>
                            </a:rPr>
                            <m:t>)</m:t>
                          </m:r>
                        </m:num>
                        <m:den>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m:t>
                              </m:r>
                              <m:r>
                                <a:rPr lang="pt-BR" i="1">
                                  <a:latin typeface="Cambria Math" panose="02040503050406030204" pitchFamily="18" charset="0"/>
                                </a:rPr>
                                <m:t> </m:t>
                              </m:r>
                            </m:e>
                          </m:nary>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9306" y="5615873"/>
                <a:ext cx="8229600" cy="856645"/>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descr="La08F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8002" y="1934290"/>
            <a:ext cx="3233598" cy="223821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152400" y="3822189"/>
            <a:ext cx="8915400" cy="14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800" dirty="0">
                <a:solidFill>
                  <a:srgbClr val="0000FF"/>
                </a:solidFill>
              </a:rPr>
              <a:t>Theorem</a:t>
            </a:r>
          </a:p>
          <a:p>
            <a:pPr>
              <a:spcBef>
                <a:spcPts val="1600"/>
              </a:spcBef>
              <a:buNone/>
            </a:pPr>
            <a:r>
              <a:rPr lang="en-US" sz="2400" dirty="0"/>
              <a:t>Let </a:t>
            </a:r>
            <a:r>
              <a:rPr lang="en-US" sz="2400" i="1" dirty="0">
                <a:latin typeface="Times New Roman" panose="02020603050405020304" pitchFamily="18" charset="0"/>
                <a:cs typeface="Times New Roman" panose="02020603050405020304" pitchFamily="18" charset="0"/>
              </a:rPr>
              <a:t>n</a:t>
            </a:r>
            <a:r>
              <a:rPr lang="en-US" sz="2400" dirty="0"/>
              <a:t> disjoint events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a:t>
            </a:r>
            <a:r>
              <a:rPr lang="en-US" sz="2400" dirty="0"/>
              <a:t>, …,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n</a:t>
            </a:r>
            <a:r>
              <a:rPr lang="en-US" sz="2400" dirty="0"/>
              <a:t> form a partition of the sample space </a:t>
            </a:r>
            <a:r>
              <a:rPr lang="en-US" sz="2400" i="1" dirty="0">
                <a:latin typeface="Times New Roman" panose="02020603050405020304" pitchFamily="18" charset="0"/>
                <a:cs typeface="Times New Roman" panose="02020603050405020304" pitchFamily="18" charset="0"/>
              </a:rPr>
              <a:t>S</a:t>
            </a:r>
            <a:r>
              <a:rPr lang="en-US" sz="2400" dirty="0"/>
              <a:t>. Let </a:t>
            </a:r>
            <a:r>
              <a:rPr lang="en-US" sz="2400" i="1" dirty="0">
                <a:latin typeface="Times New Roman" panose="02020603050405020304" pitchFamily="18" charset="0"/>
                <a:cs typeface="Times New Roman" panose="02020603050405020304" pitchFamily="18" charset="0"/>
              </a:rPr>
              <a:t>B</a:t>
            </a:r>
            <a:r>
              <a:rPr lang="en-US" sz="2400" dirty="0"/>
              <a:t> be an event with </a:t>
            </a:r>
            <a:r>
              <a:rPr lang="en-US" sz="24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&gt;0</a:t>
            </a:r>
            <a:r>
              <a:rPr lang="en-US" sz="2400" dirty="0"/>
              <a:t>. Then for </a:t>
            </a:r>
            <a:r>
              <a:rPr lang="en-US" sz="2400" i="1" dirty="0">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n</a:t>
            </a:r>
            <a:r>
              <a:rPr lang="en-US" sz="2400" dirty="0"/>
              <a:t>,</a:t>
            </a:r>
          </a:p>
        </p:txBody>
      </p:sp>
    </p:spTree>
    <p:extLst>
      <p:ext uri="{BB962C8B-B14F-4D97-AF65-F5344CB8AC3E}">
        <p14:creationId xmlns:p14="http://schemas.microsoft.com/office/powerpoint/2010/main" val="10455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16</a:t>
            </a:fld>
            <a:endParaRPr lang="en-US"/>
          </a:p>
        </p:txBody>
      </p:sp>
      <p:sp>
        <p:nvSpPr>
          <p:cNvPr id="8" name="Text Box 4"/>
          <p:cNvSpPr txBox="1">
            <a:spLocks noChangeArrowheads="1"/>
          </p:cNvSpPr>
          <p:nvPr/>
        </p:nvSpPr>
        <p:spPr bwMode="auto">
          <a:xfrm>
            <a:off x="80801" y="1103293"/>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A communication system always encounter one of three possible interference waveforms: </a:t>
            </a:r>
            <a:r>
              <a:rPr lang="en-US" sz="2400" i="1" dirty="0">
                <a:latin typeface="Times New Roman" panose="02020603050405020304" pitchFamily="18" charset="0"/>
                <a:cs typeface="Times New Roman" panose="02020603050405020304" pitchFamily="18" charset="0"/>
              </a:rPr>
              <a:t>F</a:t>
            </a:r>
            <a:r>
              <a:rPr lang="en-US" sz="2400" baseline="-25000" dirty="0"/>
              <a:t>1</a:t>
            </a:r>
            <a:r>
              <a:rPr lang="en-US" sz="2400" dirty="0"/>
              <a:t>, </a:t>
            </a:r>
            <a:r>
              <a:rPr lang="en-US" sz="2400" i="1" dirty="0">
                <a:latin typeface="Times New Roman" panose="02020603050405020304" pitchFamily="18" charset="0"/>
                <a:cs typeface="Times New Roman" panose="02020603050405020304" pitchFamily="18" charset="0"/>
              </a:rPr>
              <a:t>F</a:t>
            </a:r>
            <a:r>
              <a:rPr lang="en-US" sz="2400" baseline="-25000" dirty="0"/>
              <a:t>2</a:t>
            </a:r>
            <a:r>
              <a:rPr lang="en-US" sz="2400" dirty="0"/>
              <a:t>, or </a:t>
            </a:r>
            <a:r>
              <a:rPr lang="en-US" sz="2400" i="1" dirty="0">
                <a:latin typeface="Times New Roman" panose="02020603050405020304" pitchFamily="18" charset="0"/>
                <a:cs typeface="Times New Roman" panose="02020603050405020304" pitchFamily="18" charset="0"/>
              </a:rPr>
              <a:t>F</a:t>
            </a:r>
            <a:r>
              <a:rPr lang="en-US" sz="2400" baseline="-25000" dirty="0"/>
              <a:t>3</a:t>
            </a:r>
            <a:r>
              <a:rPr lang="en-US" sz="2400" dirty="0"/>
              <a:t>. The probability of each interference is 0.8, 0.16, and 0.04, respectively. The communication system fails with probability 0.01, 0.1, and 0.4 when it encounters </a:t>
            </a:r>
            <a:r>
              <a:rPr lang="en-US" sz="2400" i="1" dirty="0">
                <a:latin typeface="Times New Roman" panose="02020603050405020304" pitchFamily="18" charset="0"/>
                <a:cs typeface="Times New Roman" panose="02020603050405020304" pitchFamily="18" charset="0"/>
              </a:rPr>
              <a:t>F</a:t>
            </a:r>
            <a:r>
              <a:rPr lang="en-US" sz="2400" baseline="-25000" dirty="0"/>
              <a:t>1</a:t>
            </a:r>
            <a:r>
              <a:rPr lang="en-US" sz="2400" dirty="0"/>
              <a:t>, </a:t>
            </a:r>
            <a:r>
              <a:rPr lang="en-US" sz="2400" i="1" dirty="0">
                <a:latin typeface="Times New Roman" panose="02020603050405020304" pitchFamily="18" charset="0"/>
                <a:cs typeface="Times New Roman" panose="02020603050405020304" pitchFamily="18" charset="0"/>
              </a:rPr>
              <a:t>F</a:t>
            </a:r>
            <a:r>
              <a:rPr lang="en-US" sz="2400" baseline="-25000" dirty="0"/>
              <a:t>2</a:t>
            </a:r>
            <a:r>
              <a:rPr lang="en-US" sz="2400" dirty="0"/>
              <a:t>, and </a:t>
            </a:r>
            <a:r>
              <a:rPr lang="en-US" sz="2400" i="1" dirty="0">
                <a:latin typeface="Times New Roman" panose="02020603050405020304" pitchFamily="18" charset="0"/>
                <a:cs typeface="Times New Roman" panose="02020603050405020304" pitchFamily="18" charset="0"/>
              </a:rPr>
              <a:t>F</a:t>
            </a:r>
            <a:r>
              <a:rPr lang="en-US" sz="2400" baseline="-25000" dirty="0"/>
              <a:t>3</a:t>
            </a:r>
            <a:r>
              <a:rPr lang="en-US" sz="2400" dirty="0"/>
              <a:t>, respectively. Given that the system has failed, find the probability that the failure is a result of </a:t>
            </a:r>
            <a:r>
              <a:rPr lang="en-US" sz="2400" i="1" dirty="0">
                <a:latin typeface="Times New Roman" panose="02020603050405020304" pitchFamily="18" charset="0"/>
                <a:cs typeface="Times New Roman" panose="02020603050405020304" pitchFamily="18" charset="0"/>
              </a:rPr>
              <a:t>F</a:t>
            </a:r>
            <a:r>
              <a:rPr lang="en-US" sz="2400" baseline="-25000" dirty="0"/>
              <a:t>1</a:t>
            </a:r>
            <a:r>
              <a:rPr lang="en-US" sz="2400" dirty="0"/>
              <a:t>, </a:t>
            </a:r>
            <a:r>
              <a:rPr lang="en-US" sz="2400" i="1" dirty="0">
                <a:latin typeface="Times New Roman" panose="02020603050405020304" pitchFamily="18" charset="0"/>
                <a:cs typeface="Times New Roman" panose="02020603050405020304" pitchFamily="18" charset="0"/>
              </a:rPr>
              <a:t>F</a:t>
            </a:r>
            <a:r>
              <a:rPr lang="en-US" sz="2400" baseline="-25000" dirty="0"/>
              <a:t>2</a:t>
            </a:r>
            <a:r>
              <a:rPr lang="en-US" sz="2400" dirty="0"/>
              <a:t>, or </a:t>
            </a:r>
            <a:r>
              <a:rPr lang="en-US" sz="2400" i="1" dirty="0">
                <a:latin typeface="Times New Roman" panose="02020603050405020304" pitchFamily="18" charset="0"/>
                <a:cs typeface="Times New Roman" panose="02020603050405020304" pitchFamily="18" charset="0"/>
              </a:rPr>
              <a:t>F</a:t>
            </a:r>
            <a:r>
              <a:rPr lang="en-US" sz="2400" baseline="-25000" dirty="0"/>
              <a:t>3</a:t>
            </a:r>
            <a:r>
              <a:rPr lang="en-US" sz="2400" dirty="0"/>
              <a:t>, respectively.</a:t>
            </a:r>
          </a:p>
        </p:txBody>
      </p:sp>
      <mc:AlternateContent xmlns:mc="http://schemas.openxmlformats.org/markup-compatibility/2006" xmlns:a14="http://schemas.microsoft.com/office/drawing/2010/main">
        <mc:Choice Requires="a14">
          <p:sp>
            <p:nvSpPr>
              <p:cNvPr id="6" name="TextBox 5"/>
              <p:cNvSpPr txBox="1"/>
              <p:nvPr/>
            </p:nvSpPr>
            <p:spPr>
              <a:xfrm>
                <a:off x="-685800" y="5638284"/>
                <a:ext cx="8229600" cy="8566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𝑗</m:t>
                              </m:r>
                            </m:sub>
                          </m:sSub>
                          <m:r>
                            <a:rPr lang="en-US" i="1">
                              <a:latin typeface="Cambria Math" panose="02040503050406030204" pitchFamily="18" charset="0"/>
                            </a:rPr>
                            <m:t>)</m:t>
                          </m:r>
                        </m:num>
                        <m:den>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r>
                                <a:rPr lang="en-US" i="1">
                                  <a:latin typeface="Cambria Math" panose="02040503050406030204" pitchFamily="18" charset="0"/>
                                </a:rPr>
                                <m:t>)</m:t>
                              </m:r>
                              <m:r>
                                <a:rPr lang="pt-BR" i="1">
                                  <a:latin typeface="Cambria Math" panose="02040503050406030204" pitchFamily="18" charset="0"/>
                                </a:rPr>
                                <m:t> </m:t>
                              </m:r>
                            </m:e>
                          </m:nary>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85800" y="5638284"/>
                <a:ext cx="8229600" cy="85664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027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Random Variable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17</a:t>
            </a:fld>
            <a:endParaRPr lang="en-US"/>
          </a:p>
        </p:txBody>
      </p:sp>
      <p:sp>
        <p:nvSpPr>
          <p:cNvPr id="8" name="Text Box 4"/>
          <p:cNvSpPr txBox="1">
            <a:spLocks noChangeArrowheads="1"/>
          </p:cNvSpPr>
          <p:nvPr/>
        </p:nvSpPr>
        <p:spPr bwMode="auto">
          <a:xfrm>
            <a:off x="80801" y="1161871"/>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A discrete random variable has numerical values that resulted from mapping sample points (outcomes of experiment) to these numbers.</a:t>
            </a:r>
          </a:p>
        </p:txBody>
      </p:sp>
      <p:sp>
        <p:nvSpPr>
          <p:cNvPr id="6" name="TextBox 5"/>
          <p:cNvSpPr txBox="1"/>
          <p:nvPr/>
        </p:nvSpPr>
        <p:spPr>
          <a:xfrm>
            <a:off x="76200" y="2514600"/>
            <a:ext cx="8686801" cy="830997"/>
          </a:xfrm>
          <a:prstGeom prst="rect">
            <a:avLst/>
          </a:prstGeom>
          <a:noFill/>
        </p:spPr>
        <p:txBody>
          <a:bodyPr wrap="square" rtlCol="0">
            <a:spAutoFit/>
          </a:bodyPr>
          <a:lstStyle/>
          <a:p>
            <a:r>
              <a:rPr lang="en-US" dirty="0"/>
              <a:t>The outcomes of tossing a coin are {</a:t>
            </a:r>
            <a:r>
              <a:rPr lang="en-US" i="1" dirty="0">
                <a:latin typeface="Times New Roman" panose="02020603050405020304" pitchFamily="18" charset="0"/>
                <a:cs typeface="Times New Roman" panose="02020603050405020304" pitchFamily="18" charset="0"/>
              </a:rPr>
              <a:t>H</a:t>
            </a:r>
            <a:r>
              <a:rPr lang="en-US" dirty="0"/>
              <a:t>, </a:t>
            </a:r>
            <a:r>
              <a:rPr lang="en-US" i="1" dirty="0">
                <a:latin typeface="Times New Roman" panose="02020603050405020304" pitchFamily="18" charset="0"/>
                <a:cs typeface="Times New Roman" panose="02020603050405020304" pitchFamily="18" charset="0"/>
              </a:rPr>
              <a:t>T</a:t>
            </a:r>
            <a:r>
              <a:rPr lang="en-US" dirty="0"/>
              <a:t>} we can assign 1 for head and -1 for tail. The random variable </a:t>
            </a:r>
            <a:r>
              <a:rPr lang="en-US" i="1" dirty="0">
                <a:latin typeface="Times New Roman" panose="02020603050405020304" pitchFamily="18" charset="0"/>
                <a:cs typeface="Times New Roman" panose="02020603050405020304" pitchFamily="18" charset="0"/>
              </a:rPr>
              <a:t>X</a:t>
            </a:r>
            <a:r>
              <a:rPr lang="en-US" dirty="0"/>
              <a:t> = {1, -1}</a:t>
            </a: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762000" y="4687907"/>
                <a:ext cx="2738599" cy="114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nary>
                        <m:naryPr>
                          <m:chr m:val="∑"/>
                          <m:supHide m:val="on"/>
                          <m:ctrlPr>
                            <a:rPr lang="en-US" sz="2800" i="1" smtClean="0">
                              <a:solidFill>
                                <a:schemeClr val="tx1"/>
                              </a:solidFill>
                              <a:latin typeface="Cambria Math" panose="02040503050406030204" pitchFamily="18" charset="0"/>
                            </a:rPr>
                          </m:ctrlPr>
                        </m:naryPr>
                        <m:sub>
                          <m:r>
                            <m:rPr>
                              <m:brk m:alnAt="7"/>
                            </m:rPr>
                            <a:rPr lang="en-US" sz="2800" b="0" i="1" smtClean="0">
                              <a:solidFill>
                                <a:schemeClr val="tx1"/>
                              </a:solidFill>
                              <a:latin typeface="Cambria Math" panose="02040503050406030204" pitchFamily="18" charset="0"/>
                            </a:rPr>
                            <m:t>𝑖</m:t>
                          </m:r>
                        </m:sub>
                        <m:sup/>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𝑥</m:t>
                              </m:r>
                            </m:sub>
                          </m:sSub>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𝑖</m:t>
                                  </m:r>
                                </m:sub>
                              </m:sSub>
                            </m:e>
                          </m:d>
                          <m:r>
                            <a:rPr lang="en-US" sz="2800" b="0" i="1" smtClean="0">
                              <a:solidFill>
                                <a:schemeClr val="tx1"/>
                              </a:solidFill>
                              <a:latin typeface="Cambria Math" panose="02040503050406030204" pitchFamily="18" charset="0"/>
                            </a:rPr>
                            <m:t>=1</m:t>
                          </m:r>
                        </m:e>
                      </m:nary>
                    </m:oMath>
                  </m:oMathPara>
                </a14:m>
                <a:endParaRPr lang="en-US" sz="2800" dirty="0">
                  <a:solidFill>
                    <a:schemeClr val="tx1"/>
                  </a:solidFill>
                </a:endParaRP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762000" y="4687907"/>
                <a:ext cx="2738599" cy="1145378"/>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 name="Picture 4" descr="La08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699" y="3975448"/>
            <a:ext cx="4581525" cy="2806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54998" y="4428981"/>
            <a:ext cx="407484"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H</a:t>
            </a:r>
            <a:endParaRPr lang="en-US" dirty="0"/>
          </a:p>
        </p:txBody>
      </p:sp>
      <p:sp>
        <p:nvSpPr>
          <p:cNvPr id="4" name="Rectangle 3"/>
          <p:cNvSpPr/>
          <p:nvPr/>
        </p:nvSpPr>
        <p:spPr>
          <a:xfrm>
            <a:off x="4241506" y="4457074"/>
            <a:ext cx="356188"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T</a:t>
            </a:r>
            <a:endParaRPr lang="en-US" dirty="0"/>
          </a:p>
        </p:txBody>
      </p:sp>
    </p:spTree>
    <p:extLst>
      <p:ext uri="{BB962C8B-B14F-4D97-AF65-F5344CB8AC3E}">
        <p14:creationId xmlns:p14="http://schemas.microsoft.com/office/powerpoint/2010/main" val="3803681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Random Variable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18</a:t>
            </a:fld>
            <a:endParaRPr lang="en-US"/>
          </a:p>
        </p:txBody>
      </p:sp>
      <p:sp>
        <p:nvSpPr>
          <p:cNvPr id="6" name="TextBox 5"/>
          <p:cNvSpPr txBox="1"/>
          <p:nvPr/>
        </p:nvSpPr>
        <p:spPr>
          <a:xfrm>
            <a:off x="106392" y="1219200"/>
            <a:ext cx="8961408" cy="1200329"/>
          </a:xfrm>
          <a:prstGeom prst="rect">
            <a:avLst/>
          </a:prstGeom>
          <a:noFill/>
        </p:spPr>
        <p:txBody>
          <a:bodyPr wrap="square" rtlCol="0">
            <a:spAutoFit/>
          </a:bodyPr>
          <a:lstStyle/>
          <a:p>
            <a:r>
              <a:rPr lang="en-US" dirty="0"/>
              <a:t>Two dice are thrown. The sum of the points appearing on the two dice is an RV x. Find values taken by x, and the corresponding probabilities.</a:t>
            </a:r>
          </a:p>
        </p:txBody>
      </p:sp>
      <p:pic>
        <p:nvPicPr>
          <p:cNvPr id="2" name="Picture 1"/>
          <p:cNvPicPr>
            <a:picLocks noChangeAspect="1"/>
          </p:cNvPicPr>
          <p:nvPr/>
        </p:nvPicPr>
        <p:blipFill>
          <a:blip r:embed="rId2"/>
          <a:stretch>
            <a:fillRect/>
          </a:stretch>
        </p:blipFill>
        <p:spPr>
          <a:xfrm>
            <a:off x="1358929" y="2819400"/>
            <a:ext cx="6455792" cy="4038600"/>
          </a:xfrm>
          <a:prstGeom prst="rect">
            <a:avLst/>
          </a:prstGeom>
        </p:spPr>
      </p:pic>
    </p:spTree>
    <p:extLst>
      <p:ext uri="{BB962C8B-B14F-4D97-AF65-F5344CB8AC3E}">
        <p14:creationId xmlns:p14="http://schemas.microsoft.com/office/powerpoint/2010/main" val="371189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Random Variable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19</a:t>
            </a:fld>
            <a:endParaRPr lang="en-US"/>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76200" y="2306849"/>
                <a:ext cx="4876800" cy="5887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𝑥𝑦</m:t>
                          </m:r>
                        </m:sub>
                      </m:sSub>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𝑗</m:t>
                              </m:r>
                            </m:sub>
                          </m:sSub>
                        </m:e>
                      </m:d>
                      <m:r>
                        <a:rPr lang="en-US" sz="2800" b="0" i="1" smtClean="0">
                          <a:solidFill>
                            <a:schemeClr val="tx1"/>
                          </a:solidFill>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𝑥</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𝑦</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𝑗</m:t>
                              </m:r>
                            </m:sub>
                          </m:sSub>
                        </m:e>
                      </m:d>
                    </m:oMath>
                  </m:oMathPara>
                </a14:m>
                <a:endParaRPr lang="en-US" sz="2800" dirty="0">
                  <a:solidFill>
                    <a:schemeClr val="tx1"/>
                  </a:solidFill>
                </a:endParaRP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76200" y="2306849"/>
                <a:ext cx="4876800" cy="588751"/>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 Box 4"/>
          <p:cNvSpPr txBox="1">
            <a:spLocks noChangeArrowheads="1"/>
          </p:cNvSpPr>
          <p:nvPr/>
        </p:nvSpPr>
        <p:spPr bwMode="auto">
          <a:xfrm>
            <a:off x="80801" y="1103293"/>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For two independent random variables </a:t>
            </a:r>
            <a:r>
              <a:rPr lang="en-US" sz="2400" i="1" dirty="0">
                <a:latin typeface="Times New Roman" panose="02020603050405020304" pitchFamily="18" charset="0"/>
                <a:cs typeface="Times New Roman" panose="02020603050405020304" pitchFamily="18" charset="0"/>
              </a:rPr>
              <a:t>X</a:t>
            </a:r>
            <a:r>
              <a:rPr lang="en-US" sz="2400" dirty="0"/>
              <a:t> and </a:t>
            </a:r>
            <a:r>
              <a:rPr lang="en-US" sz="2400" i="1" dirty="0">
                <a:latin typeface="Times New Roman" panose="02020603050405020304" pitchFamily="18" charset="0"/>
                <a:cs typeface="Times New Roman" panose="02020603050405020304" pitchFamily="18" charset="0"/>
              </a:rPr>
              <a:t>Y</a:t>
            </a:r>
            <a:r>
              <a:rPr lang="en-US" sz="2400" dirty="0"/>
              <a:t> (tossing two coins):</a:t>
            </a:r>
          </a:p>
        </p:txBody>
      </p:sp>
      <p:pic>
        <p:nvPicPr>
          <p:cNvPr id="9" name="Picture 4" descr="La08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2613025"/>
            <a:ext cx="4598987" cy="36353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 Box 4"/>
              <p:cNvSpPr txBox="1">
                <a:spLocks noChangeArrowheads="1"/>
              </p:cNvSpPr>
              <p:nvPr/>
            </p:nvSpPr>
            <p:spPr bwMode="auto">
              <a:xfrm>
                <a:off x="381000" y="3145049"/>
                <a:ext cx="2738599" cy="1186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nary>
                        <m:naryPr>
                          <m:chr m:val="∑"/>
                          <m:supHide m:val="on"/>
                          <m:ctrlPr>
                            <a:rPr lang="en-US" sz="2800" i="1" smtClean="0">
                              <a:solidFill>
                                <a:schemeClr val="tx1"/>
                              </a:solidFill>
                              <a:latin typeface="Cambria Math" panose="02040503050406030204" pitchFamily="18" charset="0"/>
                            </a:rPr>
                          </m:ctrlPr>
                        </m:naryPr>
                        <m:sub>
                          <m:r>
                            <m:rPr>
                              <m:brk m:alnAt="7"/>
                            </m:rPr>
                            <a:rPr lang="en-US" sz="2800" b="0" i="1" smtClean="0">
                              <a:solidFill>
                                <a:schemeClr val="tx1"/>
                              </a:solidFill>
                              <a:latin typeface="Cambria Math" panose="02040503050406030204" pitchFamily="18" charset="0"/>
                            </a:rPr>
                            <m:t>𝑖</m:t>
                          </m:r>
                        </m:sub>
                        <m:sup/>
                        <m:e>
                          <m:nary>
                            <m:naryPr>
                              <m:chr m:val="∑"/>
                              <m:supHide m:val="on"/>
                              <m:ctrlPr>
                                <a:rPr lang="en-US" sz="2800" i="1">
                                  <a:latin typeface="Cambria Math" panose="02040503050406030204" pitchFamily="18" charset="0"/>
                                </a:rPr>
                              </m:ctrlPr>
                            </m:naryPr>
                            <m:sub>
                              <m:r>
                                <a:rPr lang="en-US" sz="2800" b="0" i="1" smtClean="0">
                                  <a:latin typeface="Cambria Math"/>
                                </a:rPr>
                                <m:t>𝑗</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𝑥</m:t>
                                  </m:r>
                                  <m:r>
                                    <a:rPr lang="en-US" sz="2800" b="0" i="1" smtClean="0">
                                      <a:latin typeface="Cambria Math" panose="02040503050406030204" pitchFamily="18" charset="0"/>
                                    </a:rPr>
                                    <m:t>𝑦</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e>
                              </m:d>
                              <m:r>
                                <a:rPr lang="en-US" sz="2800" i="1">
                                  <a:latin typeface="Cambria Math" panose="02040503050406030204" pitchFamily="18" charset="0"/>
                                </a:rPr>
                                <m:t>=1</m:t>
                              </m:r>
                            </m:e>
                          </m:nary>
                        </m:e>
                      </m:nary>
                    </m:oMath>
                  </m:oMathPara>
                </a14:m>
                <a:endParaRPr lang="en-US" sz="2800" dirty="0">
                  <a:solidFill>
                    <a:schemeClr val="tx1"/>
                  </a:solidFill>
                </a:endParaRPr>
              </a:p>
            </p:txBody>
          </p:sp>
        </mc:Choice>
        <mc:Fallback xmlns="">
          <p:sp>
            <p:nvSpPr>
              <p:cNvPr id="10" name="Text Box 4"/>
              <p:cNvSpPr txBox="1">
                <a:spLocks noRot="1" noChangeAspect="1" noMove="1" noResize="1" noEditPoints="1" noAdjustHandles="1" noChangeArrowheads="1" noChangeShapeType="1" noTextEdit="1"/>
              </p:cNvSpPr>
              <p:nvPr/>
            </p:nvSpPr>
            <p:spPr bwMode="auto">
              <a:xfrm>
                <a:off x="381000" y="3145049"/>
                <a:ext cx="2738599" cy="1186672"/>
              </a:xfrm>
              <a:prstGeom prst="rect">
                <a:avLst/>
              </a:prstGeom>
              <a:blipFill rotWithShape="1">
                <a:blip r:embed="rId4"/>
                <a:stretch>
                  <a:fillRect r="-220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 name="Rectangle 10"/>
          <p:cNvSpPr/>
          <p:nvPr/>
        </p:nvSpPr>
        <p:spPr>
          <a:xfrm>
            <a:off x="7010400" y="5670203"/>
            <a:ext cx="630301"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HH</a:t>
            </a:r>
            <a:endParaRPr lang="en-US" dirty="0"/>
          </a:p>
        </p:txBody>
      </p:sp>
      <p:sp>
        <p:nvSpPr>
          <p:cNvPr id="12" name="Rectangle 11"/>
          <p:cNvSpPr/>
          <p:nvPr/>
        </p:nvSpPr>
        <p:spPr>
          <a:xfrm>
            <a:off x="3889808" y="4648200"/>
            <a:ext cx="579005"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HT</a:t>
            </a:r>
            <a:endParaRPr lang="en-US" dirty="0"/>
          </a:p>
        </p:txBody>
      </p:sp>
      <p:sp>
        <p:nvSpPr>
          <p:cNvPr id="13" name="Rectangle 12"/>
          <p:cNvSpPr/>
          <p:nvPr/>
        </p:nvSpPr>
        <p:spPr>
          <a:xfrm>
            <a:off x="8387458" y="2596742"/>
            <a:ext cx="579005"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TH</a:t>
            </a:r>
            <a:endParaRPr lang="en-US" dirty="0"/>
          </a:p>
        </p:txBody>
      </p:sp>
      <p:sp>
        <p:nvSpPr>
          <p:cNvPr id="14" name="Rectangle 13"/>
          <p:cNvSpPr/>
          <p:nvPr/>
        </p:nvSpPr>
        <p:spPr>
          <a:xfrm>
            <a:off x="5849130" y="2971800"/>
            <a:ext cx="527709" cy="461665"/>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TT</a:t>
            </a:r>
            <a:endParaRPr lang="en-US" dirty="0"/>
          </a:p>
        </p:txBody>
      </p:sp>
    </p:spTree>
    <p:extLst>
      <p:ext uri="{BB962C8B-B14F-4D97-AF65-F5344CB8AC3E}">
        <p14:creationId xmlns:p14="http://schemas.microsoft.com/office/powerpoint/2010/main" val="294859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Chapter Outline</a:t>
            </a:r>
          </a:p>
        </p:txBody>
      </p:sp>
      <p:sp>
        <p:nvSpPr>
          <p:cNvPr id="4099" name="Text Box 5"/>
          <p:cNvSpPr txBox="1">
            <a:spLocks noChangeArrowheads="1"/>
          </p:cNvSpPr>
          <p:nvPr/>
        </p:nvSpPr>
        <p:spPr bwMode="auto">
          <a:xfrm>
            <a:off x="288925" y="1216025"/>
            <a:ext cx="86264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pPr>
            <a:r>
              <a:rPr lang="en-US" sz="2800" dirty="0"/>
              <a:t>Concept of Probability</a:t>
            </a:r>
          </a:p>
          <a:p>
            <a:pPr eaLnBrk="1" hangingPunct="1">
              <a:lnSpc>
                <a:spcPct val="150000"/>
              </a:lnSpc>
              <a:spcBef>
                <a:spcPct val="0"/>
              </a:spcBef>
            </a:pPr>
            <a:r>
              <a:rPr lang="en-US" sz="2800" dirty="0"/>
              <a:t>Random Variables</a:t>
            </a:r>
          </a:p>
          <a:p>
            <a:pPr eaLnBrk="1" hangingPunct="1">
              <a:lnSpc>
                <a:spcPct val="150000"/>
              </a:lnSpc>
              <a:spcBef>
                <a:spcPct val="0"/>
              </a:spcBef>
            </a:pPr>
            <a:r>
              <a:rPr lang="en-US" sz="2800" dirty="0"/>
              <a:t>Statistical Averages (MEANS)</a:t>
            </a:r>
          </a:p>
          <a:p>
            <a:pPr eaLnBrk="1" hangingPunct="1">
              <a:lnSpc>
                <a:spcPct val="150000"/>
              </a:lnSpc>
              <a:spcBef>
                <a:spcPct val="0"/>
              </a:spcBef>
            </a:pPr>
            <a:r>
              <a:rPr lang="en-US" sz="2800" dirty="0"/>
              <a:t>Correlation</a:t>
            </a:r>
          </a:p>
          <a:p>
            <a:pPr eaLnBrk="1" hangingPunct="1">
              <a:lnSpc>
                <a:spcPct val="150000"/>
              </a:lnSpc>
              <a:spcBef>
                <a:spcPct val="0"/>
              </a:spcBef>
            </a:pPr>
            <a:r>
              <a:rPr lang="en-US" sz="2800" dirty="0"/>
              <a:t>Linear Mean Square Estimation</a:t>
            </a:r>
          </a:p>
          <a:p>
            <a:pPr eaLnBrk="1" hangingPunct="1">
              <a:lnSpc>
                <a:spcPct val="150000"/>
              </a:lnSpc>
              <a:spcBef>
                <a:spcPct val="0"/>
              </a:spcBef>
            </a:pPr>
            <a:r>
              <a:rPr lang="en-US" sz="2800" dirty="0"/>
              <a:t>Sum of Random Variables</a:t>
            </a:r>
          </a:p>
          <a:p>
            <a:pPr eaLnBrk="1" hangingPunct="1">
              <a:lnSpc>
                <a:spcPct val="150000"/>
              </a:lnSpc>
              <a:spcBef>
                <a:spcPct val="0"/>
              </a:spcBef>
            </a:pPr>
            <a:r>
              <a:rPr lang="en-US" sz="2800" dirty="0"/>
              <a:t>Central Limit Theorem</a:t>
            </a:r>
          </a:p>
        </p:txBody>
      </p:sp>
      <p:sp>
        <p:nvSpPr>
          <p:cNvPr id="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Slide Number Placeholder 1"/>
          <p:cNvSpPr>
            <a:spLocks noGrp="1"/>
          </p:cNvSpPr>
          <p:nvPr>
            <p:ph type="sldNum" sz="quarter" idx="12"/>
          </p:nvPr>
        </p:nvSpPr>
        <p:spPr>
          <a:xfrm>
            <a:off x="7924800" y="6400800"/>
            <a:ext cx="1143000" cy="381000"/>
          </a:xfrm>
        </p:spPr>
        <p:txBody>
          <a:bodyPr/>
          <a:lstStyle/>
          <a:p>
            <a:pPr>
              <a:defRPr/>
            </a:pPr>
            <a:fld id="{CFAFE87E-9987-4B05-90A5-38F3B4A800B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Conditional Probabilities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20</a:t>
            </a:fld>
            <a:endParaRPr lang="en-US"/>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80682" y="4218818"/>
                <a:ext cx="4953000" cy="114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𝑃</m:t>
                          </m:r>
                        </m:e>
                        <m:sub>
                          <m:r>
                            <m:rPr>
                              <m:sty m:val="p"/>
                            </m:rPr>
                            <a:rPr lang="en-US" sz="2800">
                              <a:latin typeface="Cambria Math" panose="02040503050406030204" pitchFamily="18" charset="0"/>
                            </a:rPr>
                            <m:t>y</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a:rPr>
                                <m:t>𝑗</m:t>
                              </m:r>
                            </m:sub>
                          </m:sSub>
                        </m:e>
                      </m:d>
                      <m:r>
                        <a:rPr lang="en-US" sz="2800" b="0" i="0" smtClean="0">
                          <a:latin typeface="Cambria Math"/>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y</m:t>
                              </m:r>
                              <m:r>
                                <a:rPr lang="en-US" sz="2800" i="1">
                                  <a:latin typeface="Cambria Math" panose="02040503050406030204" pitchFamily="18" charset="0"/>
                                </a:rPr>
                                <m:t>|</m:t>
                              </m:r>
                              <m:r>
                                <m:rPr>
                                  <m:sty m:val="p"/>
                                </m:rPr>
                                <a:rPr lang="en-US" sz="2800" b="0" i="0" smtClean="0">
                                  <a:latin typeface="Cambria Math"/>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𝑦</m:t>
                                  </m:r>
                                </m:e>
                                <m:sub>
                                  <m:r>
                                    <a:rPr lang="en-US" sz="2800" i="1">
                                      <a:latin typeface="Cambria Math"/>
                                    </a:rPr>
                                    <m:t>𝑗</m:t>
                                  </m:r>
                                </m:sub>
                              </m:sSub>
                            </m:e>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e>
                      </m:nary>
                    </m:oMath>
                  </m:oMathPara>
                </a14:m>
                <a:endParaRPr lang="en-US" sz="2800" dirty="0">
                  <a:solidFill>
                    <a:schemeClr val="tx1"/>
                  </a:solidFill>
                </a:endParaRP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80682" y="4218818"/>
                <a:ext cx="4953000" cy="1145378"/>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 Box 4"/>
          <p:cNvSpPr txBox="1">
            <a:spLocks noChangeArrowheads="1"/>
          </p:cNvSpPr>
          <p:nvPr/>
        </p:nvSpPr>
        <p:spPr bwMode="auto">
          <a:xfrm>
            <a:off x="80801" y="110329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latin typeface="Times New Roman" panose="02020603050405020304" pitchFamily="18" charset="0"/>
                <a:cs typeface="Times New Roman" panose="02020603050405020304" pitchFamily="18" charset="0"/>
              </a:rPr>
              <a:t>If </a:t>
            </a:r>
            <a:r>
              <a:rPr lang="en-US" sz="2400" b="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are two RVs, then the conditional probability of </a:t>
            </a:r>
            <a:r>
              <a:rPr lang="en-US" sz="2800" dirty="0">
                <a:latin typeface="Times New Roman" panose="02020603050405020304" pitchFamily="18" charset="0"/>
                <a:cs typeface="Times New Roman" panose="02020603050405020304" pitchFamily="18" charset="0"/>
              </a:rPr>
              <a:t>x</a:t>
            </a:r>
            <a:r>
              <a:rPr lang="en-US" sz="2800" i="1" dirty="0">
                <a:latin typeface="Times New Roman" panose="02020603050405020304" pitchFamily="18" charset="0"/>
                <a:cs typeface="Times New Roman" panose="02020603050405020304" pitchFamily="18" charset="0"/>
              </a:rPr>
              <a:t> = x</a:t>
            </a:r>
            <a:r>
              <a:rPr lang="en-US" sz="2800" i="1" baseline="-25000" dirty="0">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given y</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y</a:t>
            </a:r>
            <a:r>
              <a:rPr lang="en-US" sz="2800" i="1" baseline="-25000" dirty="0" err="1">
                <a:latin typeface="Times New Roman" panose="02020603050405020304" pitchFamily="18" charset="0"/>
                <a:cs typeface="Times New Roman" panose="02020603050405020304" pitchFamily="18" charset="0"/>
              </a:rPr>
              <a:t>j</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denoted by </a:t>
            </a:r>
            <a:r>
              <a:rPr lang="en-US" sz="2800" i="1"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x|y</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x</a:t>
            </a:r>
            <a:r>
              <a:rPr lang="en-US" sz="2800" i="1" baseline="-25000" dirty="0" err="1">
                <a:latin typeface="Times New Roman" panose="02020603050405020304" pitchFamily="18" charset="0"/>
                <a:cs typeface="Times New Roman" panose="02020603050405020304" pitchFamily="18" charset="0"/>
              </a:rPr>
              <a:t>i</a:t>
            </a:r>
            <a:r>
              <a:rPr lang="en-US" sz="2800" i="1" dirty="0" err="1">
                <a:latin typeface="Times New Roman" panose="02020603050405020304" pitchFamily="18" charset="0"/>
                <a:cs typeface="Times New Roman" panose="02020603050405020304" pitchFamily="18" charset="0"/>
              </a:rPr>
              <a:t>|y</a:t>
            </a:r>
            <a:r>
              <a:rPr lang="en-US" sz="2800" i="1" baseline="-25000" dirty="0" err="1">
                <a:latin typeface="Times New Roman" panose="02020603050405020304" pitchFamily="18" charset="0"/>
                <a:cs typeface="Times New Roman" panose="02020603050405020304" pitchFamily="18" charset="0"/>
              </a:rPr>
              <a:t>j</a:t>
            </a:r>
            <a:r>
              <a:rPr lang="en-US" sz="2800" i="1"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4" name="Text Box 4"/>
              <p:cNvSpPr txBox="1">
                <a:spLocks noChangeArrowheads="1"/>
              </p:cNvSpPr>
              <p:nvPr/>
            </p:nvSpPr>
            <p:spPr bwMode="auto">
              <a:xfrm>
                <a:off x="156882" y="5484879"/>
                <a:ext cx="4724400" cy="1186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r>
                        <a:rPr lang="en-US" sz="2800" b="0" i="0" smtClean="0">
                          <a:latin typeface="Cambria Math"/>
                        </a:rPr>
                        <m:t>=</m:t>
                      </m:r>
                      <m:nary>
                        <m:naryPr>
                          <m:chr m:val="∑"/>
                          <m:supHide m:val="on"/>
                          <m:ctrlPr>
                            <a:rPr lang="en-US" sz="2800" b="0" i="1" smtClean="0">
                              <a:latin typeface="Cambria Math" panose="02040503050406030204" pitchFamily="18" charset="0"/>
                            </a:rPr>
                          </m:ctrlPr>
                        </m:naryPr>
                        <m:sub>
                          <m:r>
                            <a:rPr lang="en-US" sz="2800" b="0" i="1" smtClean="0">
                              <a:latin typeface="Cambria Math"/>
                            </a:rPr>
                            <m:t>𝑗</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x</m:t>
                              </m:r>
                              <m:r>
                                <a:rPr lang="en-US" sz="2800" i="1">
                                  <a:latin typeface="Cambria Math" panose="02040503050406030204" pitchFamily="18" charset="0"/>
                                </a:rPr>
                                <m:t>|</m:t>
                              </m:r>
                              <m:r>
                                <m:rPr>
                                  <m:sty m:val="p"/>
                                </m:rPr>
                                <a:rPr lang="en-US" sz="2800" b="0" i="0" smtClean="0">
                                  <a:latin typeface="Cambria Math"/>
                                </a:rPr>
                                <m:t>y</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𝑥</m:t>
                                  </m:r>
                                </m:e>
                                <m:sub>
                                  <m:r>
                                    <a:rPr lang="en-US" sz="2800" i="1">
                                      <a:latin typeface="Cambria Math"/>
                                    </a:rPr>
                                    <m:t>𝑖</m:t>
                                  </m:r>
                                </m:sub>
                              </m:sSub>
                            </m:e>
                            <m:e>
                              <m:sSub>
                                <m:sSubPr>
                                  <m:ctrlPr>
                                    <a:rPr lang="en-US" sz="2800" i="1">
                                      <a:latin typeface="Cambria Math" panose="02040503050406030204" pitchFamily="18" charset="0"/>
                                    </a:rPr>
                                  </m:ctrlPr>
                                </m:sSubPr>
                                <m:e>
                                  <m:r>
                                    <a:rPr lang="en-US" sz="2800" b="0" i="1" smtClean="0">
                                      <a:latin typeface="Cambria Math"/>
                                    </a:rPr>
                                    <m:t>𝑦</m:t>
                                  </m:r>
                                </m:e>
                                <m:sub>
                                  <m:r>
                                    <a:rPr lang="en-US" sz="2800" b="0" i="1" smtClean="0">
                                      <a:latin typeface="Cambria Math"/>
                                    </a:rPr>
                                    <m:t>𝑗</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y</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b="0" i="1" smtClean="0">
                                      <a:latin typeface="Cambria Math"/>
                                    </a:rPr>
                                    <m:t>𝑗</m:t>
                                  </m:r>
                                </m:sub>
                              </m:sSub>
                            </m:e>
                          </m:d>
                        </m:e>
                      </m:nary>
                    </m:oMath>
                  </m:oMathPara>
                </a14:m>
                <a:endParaRPr lang="en-US" sz="2800" dirty="0">
                  <a:solidFill>
                    <a:schemeClr val="tx1"/>
                  </a:solidFill>
                </a:endParaRPr>
              </a:p>
            </p:txBody>
          </p:sp>
        </mc:Choice>
        <mc:Fallback xmlns="">
          <p:sp>
            <p:nvSpPr>
              <p:cNvPr id="14" name="Text Box 4"/>
              <p:cNvSpPr txBox="1">
                <a:spLocks noRot="1" noChangeAspect="1" noMove="1" noResize="1" noEditPoints="1" noAdjustHandles="1" noChangeArrowheads="1" noChangeShapeType="1" noTextEdit="1"/>
              </p:cNvSpPr>
              <p:nvPr/>
            </p:nvSpPr>
            <p:spPr bwMode="auto">
              <a:xfrm>
                <a:off x="156882" y="5484879"/>
                <a:ext cx="4724400" cy="1186672"/>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5105400" y="3110714"/>
            <a:ext cx="3962399" cy="2374165"/>
          </a:xfrm>
          <a:prstGeom prst="rect">
            <a:avLst/>
          </a:prstGeom>
        </p:spPr>
      </p:pic>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76200" y="2185527"/>
                <a:ext cx="4419600" cy="1137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a:latin typeface="Cambria Math" panose="02040503050406030204" pitchFamily="18" charset="0"/>
                            </a:rPr>
                            <m:t>y</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a:rPr>
                            <m:t>𝑗</m:t>
                          </m:r>
                        </m:sub>
                      </m:sSub>
                      <m:r>
                        <a:rPr lang="en-US" sz="2800" i="1">
                          <a:latin typeface="Cambria Math" panose="02040503050406030204" pitchFamily="18" charset="0"/>
                        </a:rPr>
                        <m:t>)</m:t>
                      </m:r>
                      <m:r>
                        <a:rPr lang="en-US" sz="2800" b="0" i="1" smtClean="0">
                          <a:latin typeface="Cambria Math" panose="02040503050406030204" pitchFamily="18" charset="0"/>
                        </a:rPr>
                        <m:t>=</m:t>
                      </m:r>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𝑖</m:t>
                          </m:r>
                        </m:sub>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m:rPr>
                                  <m:sty m:val="p"/>
                                </m:rPr>
                                <a:rPr lang="en-US" sz="2800" b="0" i="0" smtClean="0">
                                  <a:latin typeface="Cambria Math" panose="02040503050406030204" pitchFamily="18" charset="0"/>
                                </a:rPr>
                                <m:t>xy</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m:t>
                          </m:r>
                        </m:e>
                      </m:nary>
                    </m:oMath>
                  </m:oMathPara>
                </a14:m>
                <a:endParaRPr lang="en-US" sz="2800" dirty="0">
                  <a:solidFill>
                    <a:schemeClr val="tx1"/>
                  </a:solidFill>
                </a:endParaRP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76200" y="2185527"/>
                <a:ext cx="4419600" cy="1137876"/>
              </a:xfrm>
              <a:prstGeom prst="rect">
                <a:avLst/>
              </a:prstGeom>
              <a:blipFill rotWithShape="0">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4"/>
              <p:cNvSpPr txBox="1">
                <a:spLocks noChangeArrowheads="1"/>
              </p:cNvSpPr>
              <p:nvPr/>
            </p:nvSpPr>
            <p:spPr bwMode="auto">
              <a:xfrm>
                <a:off x="-76200" y="3240817"/>
                <a:ext cx="4419600" cy="1186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𝑃</m:t>
                          </m:r>
                        </m:e>
                        <m:sub>
                          <m:r>
                            <m:rPr>
                              <m:sty m:val="p"/>
                            </m:rPr>
                            <a:rPr lang="en-US" sz="2800">
                              <a:latin typeface="Cambria Math" panose="02040503050406030204" pitchFamily="18" charset="0"/>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e>
                      </m:d>
                      <m:r>
                        <a:rPr lang="en-US" sz="2800" b="0" i="1" smtClean="0">
                          <a:latin typeface="Cambria Math" panose="02040503050406030204" pitchFamily="18" charset="0"/>
                        </a:rPr>
                        <m:t>=</m:t>
                      </m:r>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𝑗</m:t>
                          </m:r>
                        </m:sub>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m:rPr>
                                  <m:sty m:val="p"/>
                                </m:rPr>
                                <a:rPr lang="en-US" sz="2800" b="0" i="0" smtClean="0">
                                  <a:latin typeface="Cambria Math" panose="02040503050406030204" pitchFamily="18" charset="0"/>
                                </a:rPr>
                                <m:t>xy</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m:t>
                          </m:r>
                        </m:e>
                      </m:nary>
                    </m:oMath>
                  </m:oMathPara>
                </a14:m>
                <a:endParaRPr lang="en-US" sz="2800" dirty="0">
                  <a:solidFill>
                    <a:schemeClr val="tx1"/>
                  </a:solidFill>
                </a:endParaRPr>
              </a:p>
            </p:txBody>
          </p:sp>
        </mc:Choice>
        <mc:Fallback xmlns="">
          <p:sp>
            <p:nvSpPr>
              <p:cNvPr id="11" name="Text Box 4"/>
              <p:cNvSpPr txBox="1">
                <a:spLocks noRot="1" noChangeAspect="1" noMove="1" noResize="1" noEditPoints="1" noAdjustHandles="1" noChangeArrowheads="1" noChangeShapeType="1" noTextEdit="1"/>
              </p:cNvSpPr>
              <p:nvPr/>
            </p:nvSpPr>
            <p:spPr bwMode="auto">
              <a:xfrm>
                <a:off x="-76200" y="3240817"/>
                <a:ext cx="4419600" cy="1186672"/>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08705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21</a:t>
            </a:fld>
            <a:endParaRPr lang="en-US"/>
          </a:p>
        </p:txBody>
      </p:sp>
      <p:sp>
        <p:nvSpPr>
          <p:cNvPr id="7" name="Text Box 4"/>
          <p:cNvSpPr txBox="1">
            <a:spLocks noChangeArrowheads="1"/>
          </p:cNvSpPr>
          <p:nvPr/>
        </p:nvSpPr>
        <p:spPr bwMode="auto">
          <a:xfrm>
            <a:off x="80801" y="1103293"/>
            <a:ext cx="89107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latin typeface="+mj-lt"/>
                <a:cs typeface="Times New Roman" panose="02020603050405020304" pitchFamily="18" charset="0"/>
              </a:rPr>
              <a:t>A binary symmetric channel (BSC) error probability is </a:t>
            </a:r>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e</a:t>
            </a:r>
            <a:r>
              <a:rPr lang="en-US" sz="2400" dirty="0">
                <a:latin typeface="+mj-lt"/>
                <a:cs typeface="Times New Roman" panose="02020603050405020304" pitchFamily="18" charset="0"/>
              </a:rPr>
              <a:t>. The probability of transmission </a:t>
            </a:r>
            <a:r>
              <a:rPr lang="en-US" sz="2400" b="1" dirty="0">
                <a:latin typeface="+mj-lt"/>
                <a:cs typeface="Times New Roman" panose="02020603050405020304" pitchFamily="18" charset="0"/>
              </a:rPr>
              <a:t>1</a:t>
            </a:r>
            <a:r>
              <a:rPr lang="en-US" sz="2400" dirty="0">
                <a:latin typeface="+mj-lt"/>
                <a:cs typeface="Times New Roman" panose="02020603050405020304" pitchFamily="18" charset="0"/>
              </a:rPr>
              <a:t> is </a:t>
            </a:r>
            <a:r>
              <a:rPr lang="en-US" sz="2400" i="1" dirty="0">
                <a:latin typeface="Times New Roman" panose="02020603050405020304" pitchFamily="18" charset="0"/>
                <a:cs typeface="Times New Roman" panose="02020603050405020304" pitchFamily="18" charset="0"/>
              </a:rPr>
              <a:t>Q</a:t>
            </a:r>
            <a:r>
              <a:rPr lang="en-US" sz="2400" dirty="0">
                <a:latin typeface="+mj-lt"/>
                <a:cs typeface="Times New Roman" panose="02020603050405020304" pitchFamily="18" charset="0"/>
              </a:rPr>
              <a:t>, and that of transmitting </a:t>
            </a:r>
            <a:r>
              <a:rPr lang="en-US" sz="2400" b="1" dirty="0">
                <a:latin typeface="+mj-lt"/>
                <a:cs typeface="Times New Roman" panose="02020603050405020304" pitchFamily="18" charset="0"/>
              </a:rPr>
              <a:t>0</a:t>
            </a:r>
            <a:r>
              <a:rPr lang="en-US" sz="2400" dirty="0">
                <a:latin typeface="+mj-lt"/>
                <a:cs typeface="Times New Roman" panose="02020603050405020304" pitchFamily="18" charset="0"/>
              </a:rPr>
              <a:t> is 1-</a:t>
            </a:r>
            <a:r>
              <a:rPr lang="en-US" sz="2400" i="1" dirty="0">
                <a:latin typeface="Times New Roman" panose="02020603050405020304" pitchFamily="18" charset="0"/>
                <a:cs typeface="Times New Roman" panose="02020603050405020304" pitchFamily="18" charset="0"/>
              </a:rPr>
              <a:t>Q</a:t>
            </a:r>
            <a:r>
              <a:rPr lang="en-US" sz="2400" dirty="0">
                <a:latin typeface="+mj-lt"/>
                <a:cs typeface="Times New Roman" panose="02020603050405020304" pitchFamily="18" charset="0"/>
              </a:rPr>
              <a:t>. Determine the probability of receiving </a:t>
            </a:r>
            <a:r>
              <a:rPr lang="en-US" sz="2400" b="1" dirty="0">
                <a:latin typeface="+mj-lt"/>
                <a:cs typeface="Times New Roman" panose="02020603050405020304" pitchFamily="18" charset="0"/>
              </a:rPr>
              <a:t>1</a:t>
            </a:r>
            <a:r>
              <a:rPr lang="en-US" sz="2400" dirty="0">
                <a:latin typeface="+mj-lt"/>
                <a:cs typeface="Times New Roman" panose="02020603050405020304" pitchFamily="18" charset="0"/>
              </a:rPr>
              <a:t> and </a:t>
            </a:r>
            <a:r>
              <a:rPr lang="en-US" sz="2400" b="1" dirty="0">
                <a:latin typeface="+mj-lt"/>
                <a:cs typeface="Times New Roman" panose="02020603050405020304" pitchFamily="18" charset="0"/>
              </a:rPr>
              <a:t>0</a:t>
            </a:r>
            <a:r>
              <a:rPr lang="en-US" sz="2400" dirty="0">
                <a:latin typeface="+mj-lt"/>
                <a:cs typeface="Times New Roman" panose="02020603050405020304" pitchFamily="18" charset="0"/>
              </a:rPr>
              <a:t> at the receiver.</a:t>
            </a:r>
            <a:endParaRPr lang="en-US" sz="2400" i="1" dirty="0">
              <a:latin typeface="+mj-lt"/>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57700" y="2416314"/>
            <a:ext cx="4610100" cy="2762250"/>
          </a:xfrm>
          <a:prstGeom prst="rect">
            <a:avLst/>
          </a:prstGeom>
        </p:spPr>
      </p:pic>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0" y="3156646"/>
                <a:ext cx="4953000" cy="114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𝑃</m:t>
                          </m:r>
                        </m:e>
                        <m:sub>
                          <m:r>
                            <m:rPr>
                              <m:sty m:val="p"/>
                            </m:rPr>
                            <a:rPr lang="en-US" sz="2800">
                              <a:latin typeface="Cambria Math" panose="02040503050406030204" pitchFamily="18" charset="0"/>
                            </a:rPr>
                            <m:t>y</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a:rPr>
                                <m:t>𝑗</m:t>
                              </m:r>
                            </m:sub>
                          </m:sSub>
                        </m:e>
                      </m:d>
                      <m:r>
                        <a:rPr lang="en-US" sz="2800" b="0" i="0" smtClean="0">
                          <a:latin typeface="Cambria Math"/>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y</m:t>
                              </m:r>
                              <m:r>
                                <a:rPr lang="en-US" sz="2800" i="1">
                                  <a:latin typeface="Cambria Math" panose="02040503050406030204" pitchFamily="18" charset="0"/>
                                </a:rPr>
                                <m:t>|</m:t>
                              </m:r>
                              <m:r>
                                <m:rPr>
                                  <m:sty m:val="p"/>
                                </m:rPr>
                                <a:rPr lang="en-US" sz="2800" b="0" i="0" smtClean="0">
                                  <a:latin typeface="Cambria Math"/>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𝑦</m:t>
                                  </m:r>
                                </m:e>
                                <m:sub>
                                  <m:r>
                                    <a:rPr lang="en-US" sz="2800" i="1">
                                      <a:latin typeface="Cambria Math"/>
                                    </a:rPr>
                                    <m:t>𝑗</m:t>
                                  </m:r>
                                </m:sub>
                              </m:sSub>
                            </m:e>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e>
                      </m:nary>
                    </m:oMath>
                  </m:oMathPara>
                </a14:m>
                <a:endParaRPr lang="en-US" sz="2800" dirty="0">
                  <a:solidFill>
                    <a:schemeClr val="tx1"/>
                  </a:solidFill>
                </a:endParaRP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0" y="3156646"/>
                <a:ext cx="4953000" cy="1145378"/>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06142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57700" y="3647488"/>
            <a:ext cx="4610100" cy="2476500"/>
          </a:xfrm>
          <a:prstGeom prst="rect">
            <a:avLst/>
          </a:prstGeom>
        </p:spPr>
      </p:pic>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22</a:t>
            </a:fld>
            <a:endParaRPr lang="en-US"/>
          </a:p>
        </p:txBody>
      </p:sp>
      <p:sp>
        <p:nvSpPr>
          <p:cNvPr id="7" name="Text Box 4"/>
          <p:cNvSpPr txBox="1">
            <a:spLocks noChangeArrowheads="1"/>
          </p:cNvSpPr>
          <p:nvPr/>
        </p:nvSpPr>
        <p:spPr bwMode="auto">
          <a:xfrm>
            <a:off x="76200" y="1155918"/>
            <a:ext cx="891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latin typeface="+mj-lt"/>
                <a:cs typeface="Times New Roman" panose="02020603050405020304" pitchFamily="18" charset="0"/>
              </a:rPr>
              <a:t>Over a certain binary communication channel, the symbol </a:t>
            </a:r>
            <a:r>
              <a:rPr lang="en-US" sz="2400" b="1" dirty="0">
                <a:latin typeface="+mj-lt"/>
                <a:cs typeface="Times New Roman" panose="02020603050405020304" pitchFamily="18" charset="0"/>
              </a:rPr>
              <a:t>0</a:t>
            </a:r>
            <a:r>
              <a:rPr lang="en-US" sz="2400" dirty="0">
                <a:latin typeface="+mj-lt"/>
                <a:cs typeface="Times New Roman" panose="02020603050405020304" pitchFamily="18" charset="0"/>
              </a:rPr>
              <a:t> is transmitted with probability 0.4 and </a:t>
            </a:r>
            <a:r>
              <a:rPr lang="en-US" sz="2400" b="1" dirty="0">
                <a:latin typeface="+mj-lt"/>
                <a:cs typeface="Times New Roman" panose="02020603050405020304" pitchFamily="18" charset="0"/>
              </a:rPr>
              <a:t>1</a:t>
            </a:r>
            <a:r>
              <a:rPr lang="en-US" sz="2400" dirty="0">
                <a:latin typeface="+mj-lt"/>
                <a:cs typeface="Times New Roman" panose="02020603050405020304" pitchFamily="18" charset="0"/>
              </a:rPr>
              <a:t> is transmitted with probability 0.6. It is given that </a:t>
            </a:r>
            <a:r>
              <a:rPr lang="en-US" sz="2400" i="1" dirty="0">
                <a:latin typeface="Times New Roman" panose="02020603050405020304" pitchFamily="18" charset="0"/>
                <a:cs typeface="Times New Roman" panose="02020603050405020304" pitchFamily="18" charset="0"/>
              </a:rPr>
              <a:t>P</a:t>
            </a:r>
            <a:r>
              <a:rPr lang="en-US" sz="2400" dirty="0">
                <a:latin typeface="+mj-lt"/>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ϵ</a:t>
            </a:r>
            <a:r>
              <a:rPr lang="en-US" sz="2400" dirty="0">
                <a:latin typeface="+mj-lt"/>
                <a:cs typeface="Times New Roman" panose="02020603050405020304" pitchFamily="18" charset="0"/>
              </a:rPr>
              <a:t>|</a:t>
            </a:r>
            <a:r>
              <a:rPr lang="en-US" sz="2400" b="1" dirty="0">
                <a:latin typeface="+mj-lt"/>
                <a:cs typeface="Times New Roman" panose="02020603050405020304" pitchFamily="18" charset="0"/>
              </a:rPr>
              <a:t>0</a:t>
            </a:r>
            <a:r>
              <a:rPr lang="en-US" sz="2400" dirty="0">
                <a:latin typeface="+mj-lt"/>
                <a:cs typeface="Times New Roman" panose="02020603050405020304" pitchFamily="18" charset="0"/>
              </a:rPr>
              <a:t>) = 10</a:t>
            </a:r>
            <a:r>
              <a:rPr lang="en-US" sz="2400" baseline="30000" dirty="0">
                <a:latin typeface="+mj-lt"/>
                <a:cs typeface="Times New Roman" panose="02020603050405020304" pitchFamily="18" charset="0"/>
              </a:rPr>
              <a:t>-6</a:t>
            </a:r>
            <a:r>
              <a:rPr lang="en-US" sz="2400" dirty="0">
                <a:latin typeface="+mj-lt"/>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P</a:t>
            </a:r>
            <a:r>
              <a:rPr lang="en-US" sz="2400" dirty="0">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ϵ</a:t>
            </a:r>
            <a:r>
              <a:rPr lang="en-US" sz="2400" dirty="0">
                <a:cs typeface="Times New Roman" panose="02020603050405020304" pitchFamily="18" charset="0"/>
              </a:rPr>
              <a:t>|</a:t>
            </a:r>
            <a:r>
              <a:rPr lang="en-US" sz="2400" b="1" dirty="0">
                <a:cs typeface="Times New Roman" panose="02020603050405020304" pitchFamily="18" charset="0"/>
              </a:rPr>
              <a:t>1</a:t>
            </a:r>
            <a:r>
              <a:rPr lang="en-US" sz="2400" dirty="0">
                <a:cs typeface="Times New Roman" panose="02020603050405020304" pitchFamily="18" charset="0"/>
              </a:rPr>
              <a:t>) = 10</a:t>
            </a:r>
            <a:r>
              <a:rPr lang="en-US" sz="2400" baseline="30000" dirty="0">
                <a:cs typeface="Times New Roman" panose="02020603050405020304" pitchFamily="18" charset="0"/>
              </a:rPr>
              <a:t>-4</a:t>
            </a:r>
            <a:r>
              <a:rPr lang="en-US" sz="2400" dirty="0">
                <a:cs typeface="Times New Roman" panose="02020603050405020304" pitchFamily="18" charset="0"/>
              </a:rPr>
              <a:t>, where </a:t>
            </a:r>
            <a:r>
              <a:rPr lang="en-US" sz="2400" i="1" dirty="0">
                <a:latin typeface="Times New Roman" panose="02020603050405020304" pitchFamily="18" charset="0"/>
                <a:cs typeface="Times New Roman" panose="02020603050405020304" pitchFamily="18" charset="0"/>
              </a:rPr>
              <a:t>P</a:t>
            </a:r>
            <a:r>
              <a:rPr lang="en-US" sz="2400" dirty="0">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ϵ</a:t>
            </a:r>
            <a:r>
              <a:rPr lang="en-US" sz="2400" dirty="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i</a:t>
            </a:r>
            <a:r>
              <a:rPr lang="en-US" sz="2400" dirty="0">
                <a:cs typeface="Times New Roman" panose="02020603050405020304" pitchFamily="18" charset="0"/>
              </a:rPr>
              <a:t>) is the probability of detecting the error given that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i</a:t>
            </a:r>
            <a:r>
              <a:rPr lang="en-US" sz="2400" dirty="0">
                <a:cs typeface="Times New Roman" panose="02020603050405020304" pitchFamily="18" charset="0"/>
              </a:rPr>
              <a:t> is transmitted. Determine </a:t>
            </a:r>
            <a:r>
              <a:rPr lang="en-US" sz="2400" i="1" dirty="0">
                <a:latin typeface="Times New Roman" panose="02020603050405020304" pitchFamily="18" charset="0"/>
                <a:cs typeface="Times New Roman" panose="02020603050405020304" pitchFamily="18" charset="0"/>
              </a:rPr>
              <a:t>P</a:t>
            </a:r>
            <a:r>
              <a:rPr lang="en-US" sz="2400" dirty="0">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ϵ</a:t>
            </a:r>
            <a:r>
              <a:rPr lang="en-US" sz="2400" dirty="0">
                <a:cs typeface="Times New Roman" panose="02020603050405020304" pitchFamily="18" charset="0"/>
              </a:rPr>
              <a:t>), the error probability of the channel.</a:t>
            </a:r>
            <a:endParaRPr lang="en-US" sz="2400" i="1" dirty="0">
              <a:latin typeface="+mj-lt"/>
              <a:cs typeface="Times New Roman" panose="02020603050405020304" pitchFamily="18" charset="0"/>
            </a:endParaRPr>
          </a:p>
        </p:txBody>
      </p:sp>
      <p:sp>
        <p:nvSpPr>
          <p:cNvPr id="2" name="Rectangle 1"/>
          <p:cNvSpPr/>
          <p:nvPr/>
        </p:nvSpPr>
        <p:spPr>
          <a:xfrm>
            <a:off x="6134100" y="4114800"/>
            <a:ext cx="894797"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P</a:t>
            </a:r>
            <a:r>
              <a:rPr lang="en-US" sz="2000" dirty="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ϵ</a:t>
            </a:r>
            <a:r>
              <a:rPr lang="en-US" sz="2000" dirty="0">
                <a:cs typeface="Times New Roman" panose="02020603050405020304" pitchFamily="18" charset="0"/>
              </a:rPr>
              <a:t>|</a:t>
            </a:r>
            <a:r>
              <a:rPr lang="en-US" sz="2000" b="1" dirty="0">
                <a:cs typeface="Times New Roman" panose="02020603050405020304" pitchFamily="18" charset="0"/>
              </a:rPr>
              <a:t>1</a:t>
            </a:r>
            <a:r>
              <a:rPr lang="en-US" sz="2000" dirty="0">
                <a:cs typeface="Times New Roman" panose="02020603050405020304" pitchFamily="18" charset="0"/>
              </a:rPr>
              <a:t>) </a:t>
            </a:r>
            <a:endParaRPr lang="en-US" sz="2000" dirty="0"/>
          </a:p>
        </p:txBody>
      </p:sp>
      <p:sp>
        <p:nvSpPr>
          <p:cNvPr id="8" name="Rectangle 7"/>
          <p:cNvSpPr/>
          <p:nvPr/>
        </p:nvSpPr>
        <p:spPr>
          <a:xfrm>
            <a:off x="5981700" y="5334000"/>
            <a:ext cx="894797" cy="400110"/>
          </a:xfrm>
          <a:prstGeom prst="rect">
            <a:avLst/>
          </a:prstGeom>
        </p:spPr>
        <p:txBody>
          <a:bodyPr wrap="none">
            <a:spAutoFit/>
          </a:bodyPr>
          <a:lstStyle/>
          <a:p>
            <a:r>
              <a:rPr lang="en-US" sz="2000" i="1" dirty="0">
                <a:latin typeface="Times New Roman" panose="02020603050405020304" pitchFamily="18" charset="0"/>
                <a:cs typeface="Times New Roman" panose="02020603050405020304" pitchFamily="18" charset="0"/>
              </a:rPr>
              <a:t>P</a:t>
            </a:r>
            <a:r>
              <a:rPr lang="en-US" sz="2000" dirty="0">
                <a:cs typeface="Times New Roman" panose="02020603050405020304" pitchFamily="18" charset="0"/>
              </a:rPr>
              <a:t>(</a:t>
            </a:r>
            <a:r>
              <a:rPr lang="el-GR" sz="2000" i="1" dirty="0">
                <a:latin typeface="Times New Roman" panose="02020603050405020304" pitchFamily="18" charset="0"/>
                <a:cs typeface="Times New Roman" panose="02020603050405020304" pitchFamily="18" charset="0"/>
              </a:rPr>
              <a:t>ϵ</a:t>
            </a:r>
            <a:r>
              <a:rPr lang="en-US" sz="2000" dirty="0">
                <a:cs typeface="Times New Roman" panose="02020603050405020304" pitchFamily="18" charset="0"/>
              </a:rPr>
              <a:t>|</a:t>
            </a:r>
            <a:r>
              <a:rPr lang="en-US" sz="2000" b="1" dirty="0">
                <a:cs typeface="Times New Roman" panose="02020603050405020304" pitchFamily="18" charset="0"/>
              </a:rPr>
              <a:t>0</a:t>
            </a:r>
            <a:r>
              <a:rPr lang="en-US" sz="2000" dirty="0">
                <a:cs typeface="Times New Roman" panose="02020603050405020304" pitchFamily="18" charset="0"/>
              </a:rPr>
              <a:t>) </a:t>
            </a:r>
            <a:endParaRPr lang="en-US" sz="2000" dirty="0"/>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76200" y="4218818"/>
                <a:ext cx="4953000" cy="1137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i="1">
                              <a:latin typeface="Cambria Math" panose="02040503050406030204" pitchFamily="18" charset="0"/>
                            </a:rPr>
                          </m:ctrlPr>
                        </m:dPr>
                        <m:e>
                          <m:r>
                            <m:rPr>
                              <m:nor/>
                            </m:rPr>
                            <a:rPr lang="el-GR" sz="2800" i="1" dirty="0">
                              <a:latin typeface="Times New Roman" panose="02020603050405020304" pitchFamily="18" charset="0"/>
                              <a:cs typeface="Times New Roman" panose="02020603050405020304" pitchFamily="18" charset="0"/>
                            </a:rPr>
                            <m:t>ϵ</m:t>
                          </m:r>
                        </m:e>
                      </m:d>
                      <m:r>
                        <a:rPr lang="en-US" sz="2800" b="0" i="0" smtClean="0">
                          <a:latin typeface="Cambria Math"/>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nor/>
                                </m:rPr>
                                <a:rPr lang="el-GR" sz="2800" i="1" dirty="0">
                                  <a:latin typeface="Times New Roman" panose="02020603050405020304" pitchFamily="18" charset="0"/>
                                  <a:cs typeface="Times New Roman" panose="02020603050405020304" pitchFamily="18" charset="0"/>
                                </a:rPr>
                                <m:t>ϵ</m:t>
                              </m:r>
                              <m:r>
                                <a:rPr lang="en-US" sz="2800" i="1">
                                  <a:latin typeface="Cambria Math" panose="02040503050406030204" pitchFamily="18" charset="0"/>
                                </a:rPr>
                                <m:t>|</m:t>
                              </m:r>
                              <m:r>
                                <m:rPr>
                                  <m:sty m:val="p"/>
                                </m:rPr>
                                <a:rPr lang="en-US" sz="2800" b="0" i="0" smtClean="0">
                                  <a:latin typeface="Cambria Math"/>
                                </a:rPr>
                                <m:t>x</m:t>
                              </m:r>
                            </m:sub>
                          </m:sSub>
                          <m:d>
                            <m:dPr>
                              <m:ctrlPr>
                                <a:rPr lang="en-US" sz="2800" i="1">
                                  <a:latin typeface="Cambria Math" panose="02040503050406030204" pitchFamily="18" charset="0"/>
                                </a:rPr>
                              </m:ctrlPr>
                            </m:dPr>
                            <m:e>
                              <m:r>
                                <m:rPr>
                                  <m:nor/>
                                </m:rPr>
                                <a:rPr lang="el-GR" sz="2800" i="1" dirty="0">
                                  <a:latin typeface="Times New Roman" panose="02020603050405020304" pitchFamily="18" charset="0"/>
                                  <a:cs typeface="Times New Roman" panose="02020603050405020304" pitchFamily="18" charset="0"/>
                                </a:rPr>
                                <m:t>ϵ</m:t>
                              </m:r>
                            </m:e>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a:rPr>
                                <m:t>x</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a:rPr>
                                    <m:t>𝑥</m:t>
                                  </m:r>
                                </m:e>
                                <m:sub>
                                  <m:r>
                                    <a:rPr lang="en-US" sz="2800" b="0" i="1" smtClean="0">
                                      <a:latin typeface="Cambria Math"/>
                                    </a:rPr>
                                    <m:t>𝑖</m:t>
                                  </m:r>
                                </m:sub>
                              </m:sSub>
                            </m:e>
                          </m:d>
                        </m:e>
                      </m:nary>
                    </m:oMath>
                  </m:oMathPara>
                </a14:m>
                <a:endParaRPr lang="en-US" sz="2800" dirty="0">
                  <a:solidFill>
                    <a:schemeClr val="tx1"/>
                  </a:solidFill>
                </a:endParaRP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76200" y="4218818"/>
                <a:ext cx="4953000" cy="1137876"/>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227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Cumulative Distribution Function (CDF)</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23</a:t>
            </a:fld>
            <a:endParaRPr lang="en-US"/>
          </a:p>
        </p:txBody>
      </p:sp>
      <p:sp>
        <p:nvSpPr>
          <p:cNvPr id="7" name="Text Box 4"/>
          <p:cNvSpPr txBox="1">
            <a:spLocks noChangeArrowheads="1"/>
          </p:cNvSpPr>
          <p:nvPr/>
        </p:nvSpPr>
        <p:spPr bwMode="auto">
          <a:xfrm>
            <a:off x="76200" y="1155918"/>
            <a:ext cx="8915400" cy="37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latin typeface="+mj-lt"/>
                <a:cs typeface="Times New Roman" panose="02020603050405020304" pitchFamily="18" charset="0"/>
              </a:rPr>
              <a:t>A CDF, </a:t>
            </a: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dirty="0">
                <a:latin typeface="+mj-lt"/>
                <a:cs typeface="Times New Roman" panose="02020603050405020304" pitchFamily="18" charset="0"/>
              </a:rPr>
              <a:t>, of an RV </a:t>
            </a:r>
            <a:r>
              <a:rPr lang="en-US" sz="2400" i="1" dirty="0">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 is the probability that </a:t>
            </a:r>
            <a:r>
              <a:rPr lang="en-US" sz="2400" i="1" dirty="0">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 takes a value less than or equal to </a:t>
            </a:r>
            <a:r>
              <a:rPr lang="en-US" sz="2400" i="1" dirty="0">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a:t>
            </a:r>
          </a:p>
          <a:p>
            <a:pPr>
              <a:spcBef>
                <a:spcPts val="1600"/>
              </a:spcBef>
              <a:buNone/>
            </a:pPr>
            <a:r>
              <a:rPr lang="en-US" sz="2800" dirty="0">
                <a:solidFill>
                  <a:srgbClr val="0000FF"/>
                </a:solidFill>
                <a:latin typeface="+mj-lt"/>
                <a:cs typeface="Times New Roman" panose="02020603050405020304" pitchFamily="18" charset="0"/>
              </a:rPr>
              <a:t>Property of CDF</a:t>
            </a:r>
          </a:p>
          <a:p>
            <a:pPr marL="514350" indent="-514350">
              <a:spcBef>
                <a:spcPts val="1600"/>
              </a:spcBef>
              <a:buAutoNum type="arabicParenR"/>
            </a:pP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dirty="0">
                <a:latin typeface="+mj-lt"/>
                <a:cs typeface="Times New Roman" panose="02020603050405020304" pitchFamily="18" charset="0"/>
                <a:sym typeface="Symbol" panose="05050102010706020507" pitchFamily="18" charset="2"/>
              </a:rPr>
              <a:t>0</a:t>
            </a:r>
          </a:p>
          <a:p>
            <a:pPr marL="514350" indent="-514350">
              <a:spcBef>
                <a:spcPts val="1600"/>
              </a:spcBef>
              <a:buAutoNum type="arabicParenR"/>
            </a:pP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sym typeface="Symbol" panose="05050102010706020507" pitchFamily="18" charset="2"/>
              </a:rPr>
              <a:t>() = 1</a:t>
            </a:r>
          </a:p>
          <a:p>
            <a:pPr marL="514350" indent="-514350">
              <a:spcBef>
                <a:spcPts val="1600"/>
              </a:spcBef>
              <a:buAutoNum type="arabicParenR"/>
            </a:pP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sym typeface="Symbol" panose="05050102010706020507" pitchFamily="18" charset="2"/>
              </a:rPr>
              <a:t> (-)=0</a:t>
            </a:r>
          </a:p>
          <a:p>
            <a:pPr marL="514350" indent="-514350">
              <a:spcBef>
                <a:spcPts val="1600"/>
              </a:spcBef>
              <a:buAutoNum type="arabicParenR"/>
            </a:pP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mj-lt"/>
                <a:cs typeface="Times New Roman" panose="02020603050405020304" pitchFamily="18" charset="0"/>
                <a:sym typeface="Symbol" panose="05050102010706020507" pitchFamily="18" charset="2"/>
              </a:rPr>
              <a:t>) is a </a:t>
            </a:r>
            <a:r>
              <a:rPr lang="en-US" sz="2400" dirty="0" err="1">
                <a:latin typeface="+mj-lt"/>
                <a:cs typeface="Times New Roman" panose="02020603050405020304" pitchFamily="18" charset="0"/>
                <a:sym typeface="Symbol" panose="05050102010706020507" pitchFamily="18" charset="2"/>
              </a:rPr>
              <a:t>nondecreasing</a:t>
            </a:r>
            <a:r>
              <a:rPr lang="en-US" sz="2400" dirty="0">
                <a:latin typeface="+mj-lt"/>
                <a:cs typeface="Times New Roman" panose="02020603050405020304" pitchFamily="18" charset="0"/>
                <a:sym typeface="Symbol" panose="05050102010706020507" pitchFamily="18" charset="2"/>
              </a:rPr>
              <a:t> function.</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74979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24</a:t>
            </a:fld>
            <a:endParaRPr lang="en-US"/>
          </a:p>
        </p:txBody>
      </p:sp>
      <p:sp>
        <p:nvSpPr>
          <p:cNvPr id="7" name="Text Box 4"/>
          <p:cNvSpPr txBox="1">
            <a:spLocks noChangeArrowheads="1"/>
          </p:cNvSpPr>
          <p:nvPr/>
        </p:nvSpPr>
        <p:spPr bwMode="auto">
          <a:xfrm>
            <a:off x="76200" y="1155918"/>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latin typeface="+mj-lt"/>
                <a:cs typeface="Times New Roman" panose="02020603050405020304" pitchFamily="18" charset="0"/>
              </a:rPr>
              <a:t>In an experiment, a trial consists of four successive tosses of a coin. If we define an RV </a:t>
            </a:r>
            <a:r>
              <a:rPr lang="en-US" sz="2400" dirty="0">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 as the number of heads appearing in a trial, determine </a:t>
            </a:r>
            <a:r>
              <a:rPr lang="en-US" sz="2400" i="1"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dirty="0">
                <a:latin typeface="+mj-lt"/>
                <a:cs typeface="Times New Roman" panose="02020603050405020304" pitchFamily="18" charset="0"/>
              </a:rPr>
              <a:t>.</a:t>
            </a:r>
          </a:p>
        </p:txBody>
      </p:sp>
      <p:pic>
        <p:nvPicPr>
          <p:cNvPr id="6" name="Picture 4" descr="La08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071292"/>
            <a:ext cx="64008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2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Continuous Random Variable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25</a:t>
            </a:fld>
            <a:endParaRPr lang="en-US" dirty="0"/>
          </a:p>
        </p:txBody>
      </p:sp>
      <p:sp>
        <p:nvSpPr>
          <p:cNvPr id="7" name="Text Box 4"/>
          <p:cNvSpPr txBox="1">
            <a:spLocks noChangeArrowheads="1"/>
          </p:cNvSpPr>
          <p:nvPr/>
        </p:nvSpPr>
        <p:spPr bwMode="auto">
          <a:xfrm>
            <a:off x="76200" y="1155918"/>
            <a:ext cx="8915400"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latin typeface="+mj-lt"/>
                <a:cs typeface="Times New Roman" panose="02020603050405020304" pitchFamily="18" charset="0"/>
              </a:rPr>
              <a:t>The random variable has continuous value. </a:t>
            </a:r>
          </a:p>
          <a:p>
            <a:pPr>
              <a:spcBef>
                <a:spcPts val="1600"/>
              </a:spcBef>
              <a:buNone/>
            </a:pPr>
            <a:r>
              <a:rPr lang="en-US" sz="2400" i="1"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mj-lt"/>
                <a:cs typeface="Times New Roman" panose="02020603050405020304" pitchFamily="18" charset="0"/>
              </a:rPr>
              <a:t>is the probability density function (</a:t>
            </a:r>
            <a:r>
              <a:rPr lang="en-US" sz="2400" i="1" dirty="0">
                <a:latin typeface="Times New Roman" panose="02020603050405020304" pitchFamily="18" charset="0"/>
                <a:cs typeface="Times New Roman" panose="02020603050405020304" pitchFamily="18" charset="0"/>
              </a:rPr>
              <a:t>pdf</a:t>
            </a:r>
            <a:r>
              <a:rPr lang="en-US" sz="2400" dirty="0">
                <a:latin typeface="+mj-lt"/>
                <a:cs typeface="Times New Roman" panose="02020603050405020304" pitchFamily="18" charset="0"/>
              </a:rPr>
              <a:t>) that describes the relative frequency of occurrence of different values of </a:t>
            </a:r>
            <a:r>
              <a:rPr lang="en-US" sz="2400" i="1" dirty="0">
                <a:latin typeface="Times New Roman" panose="02020603050405020304" pitchFamily="18" charset="0"/>
                <a:cs typeface="Times New Roman" panose="02020603050405020304" pitchFamily="18" charset="0"/>
              </a:rPr>
              <a:t>x</a:t>
            </a:r>
            <a:r>
              <a:rPr lang="en-US" sz="2400" dirty="0">
                <a:latin typeface="+mj-lt"/>
                <a:cs typeface="Times New Roman" panose="02020603050405020304" pitchFamily="18" charset="0"/>
              </a:rPr>
              <a:t>.  </a:t>
            </a:r>
          </a:p>
          <a:p>
            <a:pPr>
              <a:spcBef>
                <a:spcPts val="1600"/>
              </a:spcBef>
              <a:buNone/>
            </a:pPr>
            <a:r>
              <a:rPr lang="en-US" sz="2800" dirty="0">
                <a:solidFill>
                  <a:srgbClr val="0000FF"/>
                </a:solidFill>
                <a:latin typeface="+mj-lt"/>
                <a:cs typeface="Times New Roman" panose="02020603050405020304" pitchFamily="18" charset="0"/>
              </a:rPr>
              <a:t>Properties of the probability density function:</a:t>
            </a:r>
          </a:p>
        </p:txBody>
      </p:sp>
      <mc:AlternateContent xmlns:mc="http://schemas.openxmlformats.org/markup-compatibility/2006" xmlns:a14="http://schemas.microsoft.com/office/drawing/2010/main">
        <mc:Choice Requires="a14">
          <p:sp>
            <p:nvSpPr>
              <p:cNvPr id="2" name="TextBox 1"/>
              <p:cNvSpPr txBox="1"/>
              <p:nvPr/>
            </p:nvSpPr>
            <p:spPr>
              <a:xfrm>
                <a:off x="2971800" y="3200400"/>
                <a:ext cx="2250488"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x</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r>
                        <a:rPr lang="en-US"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971800" y="3200400"/>
                <a:ext cx="2250488" cy="796821"/>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39742" y="3349908"/>
                <a:ext cx="13962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739742" y="3349908"/>
                <a:ext cx="1396280" cy="369332"/>
              </a:xfrm>
              <a:prstGeom prst="rect">
                <a:avLst/>
              </a:prstGeom>
              <a:blipFill rotWithShape="0">
                <a:blip r:embed="rId3"/>
                <a:stretch>
                  <a:fillRect l="-3930" r="-3930" b="-30000"/>
                </a:stretch>
              </a:blipFill>
            </p:spPr>
            <p:txBody>
              <a:bodyPr/>
              <a:lstStyle/>
              <a:p>
                <a:r>
                  <a:rPr lang="en-US">
                    <a:noFill/>
                  </a:rPr>
                  <a:t> </a:t>
                </a:r>
              </a:p>
            </p:txBody>
          </p:sp>
        </mc:Fallback>
      </mc:AlternateContent>
      <p:sp>
        <p:nvSpPr>
          <p:cNvPr id="4" name="TextBox 3"/>
          <p:cNvSpPr txBox="1"/>
          <p:nvPr/>
        </p:nvSpPr>
        <p:spPr>
          <a:xfrm>
            <a:off x="76200" y="4110869"/>
            <a:ext cx="4636206" cy="461665"/>
          </a:xfrm>
          <a:prstGeom prst="rect">
            <a:avLst/>
          </a:prstGeom>
          <a:noFill/>
        </p:spPr>
        <p:txBody>
          <a:bodyPr wrap="none" rtlCol="0">
            <a:spAutoFit/>
          </a:bodyPr>
          <a:lstStyle/>
          <a:p>
            <a:r>
              <a:rPr lang="en-US" dirty="0"/>
              <a:t>Cumulative distribution function:</a:t>
            </a:r>
          </a:p>
        </p:txBody>
      </p:sp>
      <mc:AlternateContent xmlns:mc="http://schemas.openxmlformats.org/markup-compatibility/2006" xmlns:a14="http://schemas.microsoft.com/office/drawing/2010/main">
        <mc:Choice Requires="a14">
          <p:sp>
            <p:nvSpPr>
              <p:cNvPr id="10" name="TextBox 9"/>
              <p:cNvSpPr txBox="1"/>
              <p:nvPr/>
            </p:nvSpPr>
            <p:spPr>
              <a:xfrm>
                <a:off x="4597706" y="3942681"/>
                <a:ext cx="3380926" cy="798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m:rPr>
                              <m:sty m:val="p"/>
                            </m:rPr>
                            <a:rPr lang="en-US" b="0" i="0" smtClean="0">
                              <a:latin typeface="Cambria Math" panose="02040503050406030204" pitchFamily="18" charset="0"/>
                            </a:rPr>
                            <m:t>x</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𝑥</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x</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𝑑𝑢</m:t>
                          </m:r>
                        </m:e>
                      </m:nary>
                      <m:r>
                        <a:rPr lang="en-US"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97706" y="3942681"/>
                <a:ext cx="3380926" cy="79803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 y="4742908"/>
                <a:ext cx="2120004" cy="716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𝐹</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i="1">
                                  <a:latin typeface="Cambria Math" panose="02040503050406030204" pitchFamily="18" charset="0"/>
                                </a:rPr>
                                <m:t>𝑥</m:t>
                              </m:r>
                            </m:e>
                          </m:d>
                        </m:num>
                        <m:den>
                          <m:r>
                            <a:rPr lang="en-US" i="1">
                              <a:latin typeface="Cambria Math" panose="02040503050406030204" pitchFamily="18" charset="0"/>
                            </a:rPr>
                            <m:t>𝑑𝑥</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200" y="4742908"/>
                <a:ext cx="2120004" cy="716799"/>
              </a:xfrm>
              <a:prstGeom prst="rect">
                <a:avLst/>
              </a:prstGeom>
              <a:blipFill rotWithShape="0">
                <a:blip r:embed="rId5"/>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6172200" y="5161060"/>
            <a:ext cx="2935941" cy="165007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1992" y="5518340"/>
                <a:ext cx="6629828" cy="843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d>
                      <m:r>
                        <a:rPr lang="en-US" b="0" i="1" smtClean="0">
                          <a:latin typeface="Cambria Math" panose="02040503050406030204" pitchFamily="18" charset="0"/>
                          <a:ea typeface="Cambria Math" panose="02040503050406030204" pitchFamily="18" charset="0"/>
                        </a:rPr>
                        <m:t>=</m:t>
                      </m:r>
                      <m:nary>
                        <m:naryPr>
                          <m:ctrlPr>
                            <a:rPr lang="en-US" i="1" smtClean="0">
                              <a:latin typeface="Cambria Math" panose="02040503050406030204" pitchFamily="18" charset="0"/>
                            </a:rPr>
                          </m:ctrlPr>
                        </m:naryPr>
                        <m: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ub>
                        <m:sup>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x</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m:rPr>
                                  <m:sty m:val="p"/>
                                </m:rPr>
                                <a:rPr lang="en-US" b="0" i="0" smtClean="0">
                                  <a:latin typeface="Cambria Math" panose="02040503050406030204" pitchFamily="18" charset="0"/>
                                </a:rPr>
                                <m:t>x</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e>
                      </m:nary>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m:rPr>
                              <m:sty m:val="p"/>
                            </m:rPr>
                            <a:rPr lang="en-US" i="0">
                              <a:latin typeface="Cambria Math" panose="02040503050406030204" pitchFamily="18" charset="0"/>
                            </a:rPr>
                            <m:t>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992" y="5518340"/>
                <a:ext cx="6629828" cy="843821"/>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51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The Gaussian (Normal) Random Variable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26</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522299" y="2394624"/>
                <a:ext cx="3818225"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x</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22299" y="2394624"/>
                <a:ext cx="3818225" cy="76296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1959" y="3693911"/>
                <a:ext cx="4528869" cy="798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m:rPr>
                              <m:sty m:val="p"/>
                            </m:rPr>
                            <a:rPr lang="en-US" b="0" i="0" smtClean="0">
                              <a:latin typeface="Cambria Math" panose="02040503050406030204" pitchFamily="18" charset="0"/>
                            </a:rPr>
                            <m:t>x</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𝜎</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𝑥</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sup>
                          </m:sSup>
                          <m:r>
                            <a:rPr lang="en-US" b="0" i="1" smtClean="0">
                              <a:latin typeface="Cambria Math" panose="02040503050406030204" pitchFamily="18" charset="0"/>
                            </a:rPr>
                            <m:t>𝑑𝑥</m:t>
                          </m:r>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71959" y="3693911"/>
                <a:ext cx="4528869" cy="79803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1959" y="4800600"/>
                <a:ext cx="4681346" cy="653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x</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𝜎</m:t>
                              </m:r>
                            </m:den>
                          </m:f>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1959" y="4800600"/>
                <a:ext cx="4681346" cy="6531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1959" y="5715000"/>
                <a:ext cx="3037626" cy="653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x</m:t>
                          </m:r>
                          <m:r>
                            <a:rPr lang="en-US" b="0" i="1" smtClean="0">
                              <a:latin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𝑥</m:t>
                          </m:r>
                        </m:e>
                      </m:d>
                      <m:r>
                        <a:rPr lang="en-US" i="1" smtClean="0">
                          <a:latin typeface="Cambria Math" panose="02040503050406030204" pitchFamily="18" charset="0"/>
                        </a:rPr>
                        <m:t>=</m:t>
                      </m:r>
                      <m:r>
                        <a:rPr lang="en-US" b="0" i="1" smtClean="0">
                          <a:latin typeface="Cambria Math" panose="02040503050406030204" pitchFamily="18" charset="0"/>
                        </a:rPr>
                        <m:t>𝑄</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𝜎</m:t>
                              </m:r>
                            </m:den>
                          </m:f>
                        </m:e>
                      </m:d>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71959" y="5715000"/>
                <a:ext cx="3037626" cy="653128"/>
              </a:xfrm>
              <a:prstGeom prst="rect">
                <a:avLst/>
              </a:prstGeom>
              <a:blipFill rotWithShape="0">
                <a:blip r:embed="rId5"/>
                <a:stretch>
                  <a:fillRect/>
                </a:stretch>
              </a:blipFill>
            </p:spPr>
            <p:txBody>
              <a:bodyPr/>
              <a:lstStyle/>
              <a:p>
                <a:r>
                  <a:rPr lang="en-US">
                    <a:noFill/>
                  </a:rPr>
                  <a:t> </a:t>
                </a:r>
              </a:p>
            </p:txBody>
          </p:sp>
        </mc:Fallback>
      </mc:AlternateContent>
      <p:sp>
        <p:nvSpPr>
          <p:cNvPr id="8" name="TextBox 7"/>
          <p:cNvSpPr txBox="1"/>
          <p:nvPr/>
        </p:nvSpPr>
        <p:spPr>
          <a:xfrm>
            <a:off x="228600" y="1219200"/>
            <a:ext cx="4119269" cy="461665"/>
          </a:xfrm>
          <a:prstGeom prst="rect">
            <a:avLst/>
          </a:prstGeom>
          <a:noFill/>
        </p:spPr>
        <p:txBody>
          <a:bodyPr wrap="none" rtlCol="0">
            <a:spAutoFit/>
          </a:bodyPr>
          <a:lstStyle/>
          <a:p>
            <a:r>
              <a:rPr lang="en-US" dirty="0">
                <a:solidFill>
                  <a:srgbClr val="0000FF"/>
                </a:solidFill>
              </a:rPr>
              <a:t>General Gaussian RV (</a:t>
            </a:r>
            <a:r>
              <a:rPr lang="en-US" i="1" dirty="0">
                <a:solidFill>
                  <a:srgbClr val="0000FF"/>
                </a:solidFill>
                <a:latin typeface="Times New Roman" panose="02020603050405020304" pitchFamily="18" charset="0"/>
                <a:cs typeface="Times New Roman" panose="02020603050405020304" pitchFamily="18" charset="0"/>
              </a:rPr>
              <a:t>µ </a:t>
            </a:r>
            <a:r>
              <a:rPr lang="en-US" dirty="0">
                <a:solidFill>
                  <a:srgbClr val="0000FF"/>
                </a:solidFill>
              </a:rPr>
              <a:t>, </a:t>
            </a:r>
            <a:r>
              <a:rPr lang="el-GR" i="1" dirty="0">
                <a:solidFill>
                  <a:srgbClr val="0000FF"/>
                </a:solidFill>
                <a:latin typeface="Times New Roman" panose="02020603050405020304" pitchFamily="18" charset="0"/>
                <a:cs typeface="Times New Roman" panose="02020603050405020304" pitchFamily="18" charset="0"/>
              </a:rPr>
              <a:t>σ</a:t>
            </a:r>
            <a:r>
              <a:rPr lang="en-US" dirty="0">
                <a:solidFill>
                  <a:srgbClr val="0000FF"/>
                </a:solidFill>
              </a:rPr>
              <a:t>)</a:t>
            </a:r>
          </a:p>
        </p:txBody>
      </p:sp>
      <p:pic>
        <p:nvPicPr>
          <p:cNvPr id="13" name="Picture 4" descr="La08F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9250" y="1143000"/>
            <a:ext cx="4278550" cy="25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3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solidFill>
                  <a:srgbClr val="000000"/>
                </a:solidFill>
              </a:rPr>
              <a:pPr>
                <a:defRPr/>
              </a:pPr>
              <a:t>27</a:t>
            </a:fld>
            <a:endParaRPr lang="en-US">
              <a:solidFill>
                <a:srgbClr val="0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8600" y="1219200"/>
                <a:ext cx="8686800" cy="4154984"/>
              </a:xfrm>
              <a:prstGeom prst="rect">
                <a:avLst/>
              </a:prstGeom>
              <a:noFill/>
            </p:spPr>
            <p:txBody>
              <a:bodyPr wrap="square" rtlCol="0">
                <a:spAutoFit/>
              </a:bodyPr>
              <a:lstStyle/>
              <a:p>
                <a:r>
                  <a:rPr lang="en-US" dirty="0">
                    <a:solidFill>
                      <a:srgbClr val="000000"/>
                    </a:solidFill>
                  </a:rPr>
                  <a:t>Over a certain binary channel, message </a:t>
                </a:r>
                <a:r>
                  <a:rPr lang="en-US" i="1" dirty="0">
                    <a:solidFill>
                      <a:srgbClr val="000000"/>
                    </a:solidFill>
                    <a:latin typeface="Times New Roman" panose="02020603050405020304" pitchFamily="18" charset="0"/>
                    <a:cs typeface="Times New Roman" panose="02020603050405020304" pitchFamily="18" charset="0"/>
                  </a:rPr>
                  <a:t>m </a:t>
                </a:r>
                <a:r>
                  <a:rPr lang="en-US" dirty="0">
                    <a:solidFill>
                      <a:srgbClr val="000000"/>
                    </a:solidFill>
                  </a:rPr>
                  <a:t>= </a:t>
                </a:r>
                <a:r>
                  <a:rPr lang="en-US" b="1" dirty="0">
                    <a:solidFill>
                      <a:srgbClr val="000000"/>
                    </a:solidFill>
                  </a:rPr>
                  <a:t>0</a:t>
                </a:r>
                <a:r>
                  <a:rPr lang="en-US" dirty="0">
                    <a:solidFill>
                      <a:srgbClr val="000000"/>
                    </a:solidFill>
                  </a:rPr>
                  <a:t> and </a:t>
                </a:r>
                <a:r>
                  <a:rPr lang="en-US" b="1" dirty="0">
                    <a:solidFill>
                      <a:srgbClr val="000000"/>
                    </a:solidFill>
                  </a:rPr>
                  <a:t>1</a:t>
                </a:r>
                <a:r>
                  <a:rPr lang="en-US" dirty="0">
                    <a:solidFill>
                      <a:srgbClr val="000000"/>
                    </a:solidFill>
                  </a:rPr>
                  <a:t> are transmitted with equal probability by using a positive and negative pulse, respectively. The received pulse corresponding to </a:t>
                </a:r>
                <a:r>
                  <a:rPr lang="en-US" b="1" dirty="0">
                    <a:solidFill>
                      <a:srgbClr val="000000"/>
                    </a:solidFill>
                  </a:rPr>
                  <a:t>1</a:t>
                </a:r>
                <a:r>
                  <a:rPr lang="en-US" dirty="0">
                    <a:solidFill>
                      <a:srgbClr val="000000"/>
                    </a:solidFill>
                  </a:rPr>
                  <a:t> is </a:t>
                </a:r>
                <a:r>
                  <a:rPr lang="en-US" i="1" dirty="0">
                    <a:solidFill>
                      <a:srgbClr val="000000"/>
                    </a:solidFill>
                    <a:latin typeface="Times New Roman" panose="02020603050405020304" pitchFamily="18" charset="0"/>
                    <a:cs typeface="Times New Roman" panose="02020603050405020304" pitchFamily="18" charset="0"/>
                  </a:rPr>
                  <a:t>p</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rPr>
                  <a:t>shown in the figure, and the received pulse corresponding to </a:t>
                </a:r>
                <a:r>
                  <a:rPr lang="en-US" b="1" dirty="0">
                    <a:solidFill>
                      <a:srgbClr val="000000"/>
                    </a:solidFill>
                  </a:rPr>
                  <a:t>0</a:t>
                </a:r>
                <a:r>
                  <a:rPr lang="en-US" dirty="0">
                    <a:solidFill>
                      <a:srgbClr val="000000"/>
                    </a:solidFill>
                  </a:rPr>
                  <a:t> is –</a:t>
                </a:r>
                <a:r>
                  <a:rPr lang="en-US" i="1" dirty="0">
                    <a:solidFill>
                      <a:srgbClr val="000000"/>
                    </a:solidFill>
                    <a:latin typeface="Times New Roman" panose="02020603050405020304" pitchFamily="18" charset="0"/>
                    <a:cs typeface="Times New Roman" panose="02020603050405020304" pitchFamily="18" charset="0"/>
                  </a:rPr>
                  <a:t>p</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rPr>
                  <a:t>Let the peak amplitude of </a:t>
                </a:r>
                <a:r>
                  <a:rPr lang="en-US" i="1" dirty="0">
                    <a:solidFill>
                      <a:srgbClr val="000000"/>
                    </a:solidFill>
                    <a:latin typeface="Times New Roman" panose="02020603050405020304" pitchFamily="18" charset="0"/>
                    <a:cs typeface="Times New Roman" panose="02020603050405020304" pitchFamily="18" charset="0"/>
                  </a:rPr>
                  <a:t>p</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rPr>
                  <a:t>be </a:t>
                </a:r>
                <a:r>
                  <a:rPr lang="en-US" i="1" dirty="0" err="1">
                    <a:solidFill>
                      <a:srgbClr val="000000"/>
                    </a:solidFill>
                    <a:latin typeface="Times New Roman" panose="02020603050405020304" pitchFamily="18" charset="0"/>
                    <a:cs typeface="Times New Roman" panose="02020603050405020304" pitchFamily="18" charset="0"/>
                  </a:rPr>
                  <a:t>A</a:t>
                </a:r>
                <a:r>
                  <a:rPr lang="en-US" i="1" baseline="-25000" dirty="0" err="1">
                    <a:solidFill>
                      <a:srgbClr val="000000"/>
                    </a:solidFill>
                    <a:latin typeface="Times New Roman" panose="02020603050405020304" pitchFamily="18" charset="0"/>
                    <a:cs typeface="Times New Roman" panose="02020603050405020304" pitchFamily="18" charset="0"/>
                  </a:rPr>
                  <a:t>p</a:t>
                </a:r>
                <a:r>
                  <a:rPr lang="en-US" dirty="0">
                    <a:solidFill>
                      <a:srgbClr val="000000"/>
                    </a:solidFill>
                  </a:rPr>
                  <a:t> at </a:t>
                </a:r>
                <a:r>
                  <a:rPr lang="en-US" i="1"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rPr>
                  <a:t> = </a:t>
                </a:r>
                <a:r>
                  <a:rPr lang="en-US" i="1" dirty="0">
                    <a:solidFill>
                      <a:srgbClr val="000000"/>
                    </a:solidFill>
                    <a:latin typeface="Times New Roman" panose="02020603050405020304" pitchFamily="18" charset="0"/>
                    <a:cs typeface="Times New Roman" panose="02020603050405020304" pitchFamily="18" charset="0"/>
                  </a:rPr>
                  <a:t>T</a:t>
                </a:r>
                <a:r>
                  <a:rPr lang="en-US" i="1" baseline="-25000" dirty="0">
                    <a:solidFill>
                      <a:srgbClr val="000000"/>
                    </a:solidFill>
                    <a:latin typeface="Times New Roman" panose="02020603050405020304" pitchFamily="18" charset="0"/>
                    <a:cs typeface="Times New Roman" panose="02020603050405020304" pitchFamily="18" charset="0"/>
                  </a:rPr>
                  <a:t>p</a:t>
                </a:r>
                <a:r>
                  <a:rPr lang="en-US" dirty="0">
                    <a:solidFill>
                      <a:srgbClr val="000000"/>
                    </a:solidFill>
                  </a:rPr>
                  <a:t>. The channel noise </a:t>
                </a:r>
                <a:r>
                  <a:rPr lang="en-US" i="1" dirty="0">
                    <a:solidFill>
                      <a:srgbClr val="000000"/>
                    </a:solidFill>
                    <a:latin typeface="Times New Roman" panose="02020603050405020304" pitchFamily="18" charset="0"/>
                    <a:cs typeface="Times New Roman" panose="02020603050405020304" pitchFamily="18" charset="0"/>
                  </a:rPr>
                  <a:t>n</a:t>
                </a:r>
                <a:r>
                  <a:rPr lang="en-US" dirty="0">
                    <a:solidFill>
                      <a:srgbClr val="000000"/>
                    </a:solidFill>
                  </a:rPr>
                  <a:t>(</a:t>
                </a:r>
                <a:r>
                  <a:rPr lang="en-US" i="1" dirty="0">
                    <a:solidFill>
                      <a:srgbClr val="000000"/>
                    </a:solidFill>
                    <a:latin typeface="Times New Roman" panose="02020603050405020304" pitchFamily="18" charset="0"/>
                    <a:cs typeface="Times New Roman" panose="02020603050405020304" pitchFamily="18" charset="0"/>
                  </a:rPr>
                  <a:t>t</a:t>
                </a:r>
                <a:r>
                  <a:rPr lang="en-US" dirty="0">
                    <a:solidFill>
                      <a:srgbClr val="000000"/>
                    </a:solidFill>
                  </a:rPr>
                  <a:t>) has a normal distribution with zero mean and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a:ea typeface="Cambria Math"/>
                          </a:rPr>
                          <m:t>𝜎</m:t>
                        </m:r>
                      </m:e>
                      <m:sub>
                        <m:r>
                          <a:rPr lang="en-US" i="1" dirty="0" smtClean="0">
                            <a:solidFill>
                              <a:srgbClr val="000000"/>
                            </a:solidFill>
                            <a:latin typeface="Cambria Math"/>
                          </a:rPr>
                          <m:t>𝑛</m:t>
                        </m:r>
                      </m:sub>
                    </m:sSub>
                  </m:oMath>
                </a14:m>
                <a:r>
                  <a:rPr lang="en-US" dirty="0">
                    <a:solidFill>
                      <a:srgbClr val="000000"/>
                    </a:solidFill>
                  </a:rPr>
                  <a:t> standard deviation. Because of the channel noise, the received pulse will be</a:t>
                </a:r>
              </a:p>
              <a:p>
                <a:endParaRPr lang="en-US" dirty="0">
                  <a:solidFill>
                    <a:srgbClr val="000000"/>
                  </a:solidFill>
                </a:endParaRPr>
              </a:p>
              <a:p>
                <a:endParaRPr lang="en-US" dirty="0">
                  <a:solidFill>
                    <a:srgbClr val="000000"/>
                  </a:solidFill>
                </a:endParaRPr>
              </a:p>
              <a:p>
                <a:r>
                  <a:rPr lang="en-US" dirty="0">
                    <a:solidFill>
                      <a:srgbClr val="000000"/>
                    </a:solidFill>
                  </a:rPr>
                  <a:t>What is the probability of error </a:t>
                </a:r>
                <a:r>
                  <a:rPr lang="en-US" i="1" dirty="0" err="1">
                    <a:solidFill>
                      <a:srgbClr val="000000"/>
                    </a:solidFill>
                    <a:latin typeface="Times New Roman" panose="02020603050405020304" pitchFamily="18" charset="0"/>
                    <a:cs typeface="Times New Roman" panose="02020603050405020304" pitchFamily="18" charset="0"/>
                  </a:rPr>
                  <a:t>P</a:t>
                </a:r>
                <a:r>
                  <a:rPr lang="en-US" i="1" baseline="-25000" dirty="0" err="1">
                    <a:solidFill>
                      <a:srgbClr val="000000"/>
                    </a:solidFill>
                    <a:latin typeface="Times New Roman" panose="02020603050405020304" pitchFamily="18" charset="0"/>
                    <a:cs typeface="Times New Roman" panose="02020603050405020304" pitchFamily="18" charset="0"/>
                  </a:rPr>
                  <a:t>e</a:t>
                </a:r>
                <a:r>
                  <a:rPr lang="en-US" dirty="0">
                    <a:solidFill>
                      <a:srgbClr val="000000"/>
                    </a:solidFill>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228600" y="1219200"/>
                <a:ext cx="8686800" cy="4154984"/>
              </a:xfrm>
              <a:prstGeom prst="rect">
                <a:avLst/>
              </a:prstGeom>
              <a:blipFill rotWithShape="1">
                <a:blip r:embed="rId3"/>
                <a:stretch>
                  <a:fillRect l="-1123" t="-1173" r="-1825" b="-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667000" y="4355068"/>
                <a:ext cx="27453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𝑟</m:t>
                      </m:r>
                      <m:d>
                        <m:dPr>
                          <m:ctrlPr>
                            <a:rPr lang="en-US"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𝑡</m:t>
                          </m:r>
                        </m:e>
                      </m:d>
                      <m:r>
                        <a:rPr lang="en-US"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m:t>
                      </m:r>
                      <m:r>
                        <a:rPr lang="en-US" i="1" smtClean="0">
                          <a:solidFill>
                            <a:srgbClr val="000000"/>
                          </a:solidFill>
                          <a:latin typeface="Cambria Math" panose="02040503050406030204" pitchFamily="18" charset="0"/>
                        </a:rPr>
                        <m:t>𝑝</m:t>
                      </m:r>
                      <m:d>
                        <m:dPr>
                          <m:ctrlPr>
                            <a:rPr lang="en-US"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𝑡</m:t>
                          </m:r>
                        </m:e>
                      </m:d>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𝑛</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𝑡</m:t>
                      </m:r>
                      <m:r>
                        <a:rPr lang="en-US" i="1" smtClean="0">
                          <a:solidFill>
                            <a:srgbClr val="000000"/>
                          </a:solidFill>
                          <a:latin typeface="Cambria Math" panose="02040503050406030204" pitchFamily="18" charset="0"/>
                        </a:rPr>
                        <m:t>)</m:t>
                      </m:r>
                    </m:oMath>
                  </m:oMathPara>
                </a14:m>
                <a:endParaRPr lang="en-US"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67000" y="4355068"/>
                <a:ext cx="2745303" cy="369332"/>
              </a:xfrm>
              <a:prstGeom prst="rect">
                <a:avLst/>
              </a:prstGeom>
              <a:blipFill rotWithShape="0">
                <a:blip r:embed="rId4"/>
                <a:stretch>
                  <a:fillRect l="-889" r="-3111" b="-37705"/>
                </a:stretch>
              </a:blipFill>
            </p:spPr>
            <p:txBody>
              <a:bodyPr/>
              <a:lstStyle/>
              <a:p>
                <a:r>
                  <a:rPr lang="en-US">
                    <a:noFill/>
                  </a:rPr>
                  <a:t> </a:t>
                </a:r>
              </a:p>
            </p:txBody>
          </p:sp>
        </mc:Fallback>
      </mc:AlternateContent>
    </p:spTree>
    <p:extLst>
      <p:ext uri="{BB962C8B-B14F-4D97-AF65-F5344CB8AC3E}">
        <p14:creationId xmlns:p14="http://schemas.microsoft.com/office/powerpoint/2010/main" val="40957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 (cont.)</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solidFill>
                  <a:srgbClr val="000000"/>
                </a:solidFill>
              </a:rPr>
              <a:pPr>
                <a:defRPr/>
              </a:pPr>
              <a:t>28</a:t>
            </a:fld>
            <a:endParaRPr lang="en-US">
              <a:solidFill>
                <a:srgbClr val="0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76200" y="1600200"/>
                <a:ext cx="229453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𝑃</m:t>
                          </m:r>
                        </m:e>
                        <m:sub>
                          <m:r>
                            <a:rPr lang="en-US" i="1" smtClean="0">
                              <a:solidFill>
                                <a:srgbClr val="000000"/>
                              </a:solidFill>
                              <a:latin typeface="Cambria Math" panose="02040503050406030204" pitchFamily="18" charset="0"/>
                            </a:rPr>
                            <m:t>𝑒</m:t>
                          </m:r>
                        </m:sub>
                      </m:sSub>
                      <m:r>
                        <a:rPr lang="en-US" i="1" smtClean="0">
                          <a:solidFill>
                            <a:srgbClr val="000000"/>
                          </a:solidFill>
                          <a:latin typeface="Cambria Math" panose="02040503050406030204" pitchFamily="18" charset="0"/>
                        </a:rPr>
                        <m:t>=</m:t>
                      </m:r>
                      <m:nary>
                        <m:naryPr>
                          <m:chr m:val="∑"/>
                          <m:supHide m:val="on"/>
                          <m:ctrlPr>
                            <a:rPr lang="en-US" i="1" smtClean="0">
                              <a:solidFill>
                                <a:srgbClr val="000000"/>
                              </a:solidFill>
                              <a:latin typeface="Cambria Math" panose="02040503050406030204" pitchFamily="18" charset="0"/>
                            </a:rPr>
                          </m:ctrlPr>
                        </m:naryPr>
                        <m:sub>
                          <m:r>
                            <m:rPr>
                              <m:brk m:alnAt="7"/>
                            </m:rPr>
                            <a:rPr lang="en-US" i="1" smtClean="0">
                              <a:solidFill>
                                <a:srgbClr val="000000"/>
                              </a:solidFill>
                              <a:latin typeface="Cambria Math" panose="02040503050406030204" pitchFamily="18" charset="0"/>
                            </a:rPr>
                            <m:t>𝑖</m:t>
                          </m:r>
                        </m:sub>
                        <m:sup/>
                        <m:e>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ea typeface="Cambria Math" panose="02040503050406030204" pitchFamily="18" charset="0"/>
                            </a:rPr>
                            <m:t>𝜖</m:t>
                          </m:r>
                          <m:r>
                            <a:rPr lang="en-US" i="1" smtClean="0">
                              <a:solidFill>
                                <a:srgbClr val="000000"/>
                              </a:solidFill>
                              <a:latin typeface="Cambria Math" panose="02040503050406030204" pitchFamily="18" charset="0"/>
                              <a:ea typeface="Cambria Math" panose="02040503050406030204" pitchFamily="18" charset="0"/>
                            </a:rPr>
                            <m:t>,</m:t>
                          </m:r>
                          <m:sSub>
                            <m:sSubPr>
                              <m:ctrlPr>
                                <a:rPr lang="en-US" i="1" smtClean="0">
                                  <a:solidFill>
                                    <a:srgbClr val="000000"/>
                                  </a:solidFill>
                                  <a:latin typeface="Cambria Math" panose="02040503050406030204" pitchFamily="18" charset="0"/>
                                  <a:ea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𝑚</m:t>
                              </m:r>
                            </m:e>
                            <m:sub>
                              <m:r>
                                <a:rPr lang="en-US" i="1" smtClean="0">
                                  <a:solidFill>
                                    <a:srgbClr val="000000"/>
                                  </a:solidFill>
                                  <a:latin typeface="Cambria Math" panose="02040503050406030204" pitchFamily="18" charset="0"/>
                                  <a:ea typeface="Cambria Math" panose="02040503050406030204" pitchFamily="18" charset="0"/>
                                </a:rPr>
                                <m:t>𝑖</m:t>
                              </m:r>
                            </m:sub>
                          </m:sSub>
                          <m:r>
                            <a:rPr lang="en-US" i="1" smtClean="0">
                              <a:solidFill>
                                <a:srgbClr val="000000"/>
                              </a:solidFill>
                              <a:latin typeface="Cambria Math" panose="02040503050406030204" pitchFamily="18" charset="0"/>
                              <a:ea typeface="Cambria Math" panose="02040503050406030204" pitchFamily="18" charset="0"/>
                            </a:rPr>
                            <m:t>)</m:t>
                          </m:r>
                        </m:e>
                      </m:nary>
                    </m:oMath>
                  </m:oMathPara>
                </a14:m>
                <a:endParaRPr lang="en-US"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6200" y="1600200"/>
                <a:ext cx="2294539" cy="89620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200" y="2608993"/>
                <a:ext cx="3090333"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𝑃</m:t>
                          </m:r>
                        </m:e>
                        <m:sub>
                          <m:r>
                            <a:rPr lang="en-US" i="1" smtClean="0">
                              <a:solidFill>
                                <a:srgbClr val="000000"/>
                              </a:solidFill>
                              <a:latin typeface="Cambria Math" panose="02040503050406030204" pitchFamily="18" charset="0"/>
                            </a:rPr>
                            <m:t>𝑒</m:t>
                          </m:r>
                        </m:sub>
                      </m:sSub>
                      <m:r>
                        <a:rPr lang="en-US" i="1" smtClean="0">
                          <a:solidFill>
                            <a:srgbClr val="000000"/>
                          </a:solidFill>
                          <a:latin typeface="Cambria Math" panose="02040503050406030204" pitchFamily="18" charset="0"/>
                        </a:rPr>
                        <m:t>=</m:t>
                      </m:r>
                      <m:nary>
                        <m:naryPr>
                          <m:chr m:val="∑"/>
                          <m:supHide m:val="on"/>
                          <m:ctrlPr>
                            <a:rPr lang="en-US" i="1" smtClean="0">
                              <a:solidFill>
                                <a:srgbClr val="000000"/>
                              </a:solidFill>
                              <a:latin typeface="Cambria Math" panose="02040503050406030204" pitchFamily="18" charset="0"/>
                            </a:rPr>
                          </m:ctrlPr>
                        </m:naryPr>
                        <m:sub>
                          <m:r>
                            <m:rPr>
                              <m:brk m:alnAt="7"/>
                            </m:rPr>
                            <a:rPr lang="en-US" i="1" smtClean="0">
                              <a:solidFill>
                                <a:srgbClr val="000000"/>
                              </a:solidFill>
                              <a:latin typeface="Cambria Math" panose="02040503050406030204" pitchFamily="18" charset="0"/>
                            </a:rPr>
                            <m:t>𝑖</m:t>
                          </m:r>
                        </m:sub>
                        <m:sup/>
                        <m:e>
                          <m:r>
                            <a:rPr lang="en-US" i="1" smtClean="0">
                              <a:solidFill>
                                <a:srgbClr val="000000"/>
                              </a:solidFill>
                              <a:latin typeface="Cambria Math" panose="02040503050406030204" pitchFamily="18" charset="0"/>
                            </a:rPr>
                            <m:t>𝑃</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ea typeface="Cambria Math" panose="02040503050406030204" pitchFamily="18" charset="0"/>
                            </a:rPr>
                            <m:t>𝜖</m:t>
                          </m:r>
                          <m:r>
                            <a:rPr lang="en-US" i="1" smtClean="0">
                              <a:solidFill>
                                <a:srgbClr val="000000"/>
                              </a:solidFill>
                              <a:latin typeface="Cambria Math" panose="02040503050406030204" pitchFamily="18" charset="0"/>
                              <a:ea typeface="Cambria Math" panose="02040503050406030204" pitchFamily="18" charset="0"/>
                            </a:rPr>
                            <m:t>|</m:t>
                          </m:r>
                          <m:sSub>
                            <m:sSubPr>
                              <m:ctrlPr>
                                <a:rPr lang="en-US" i="1" smtClean="0">
                                  <a:solidFill>
                                    <a:srgbClr val="000000"/>
                                  </a:solidFill>
                                  <a:latin typeface="Cambria Math" panose="02040503050406030204" pitchFamily="18" charset="0"/>
                                  <a:ea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𝑚</m:t>
                              </m:r>
                            </m:e>
                            <m:sub>
                              <m:r>
                                <a:rPr lang="en-US" i="1" smtClean="0">
                                  <a:solidFill>
                                    <a:srgbClr val="000000"/>
                                  </a:solidFill>
                                  <a:latin typeface="Cambria Math" panose="02040503050406030204" pitchFamily="18" charset="0"/>
                                  <a:ea typeface="Cambria Math" panose="02040503050406030204" pitchFamily="18" charset="0"/>
                                </a:rPr>
                                <m:t>𝑖</m:t>
                              </m:r>
                            </m:sub>
                          </m:sSub>
                          <m:r>
                            <a:rPr lang="en-US" i="1" smtClean="0">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𝑚</m:t>
                              </m:r>
                            </m:e>
                            <m:sub>
                              <m:r>
                                <a:rPr lang="en-US" i="1">
                                  <a:solidFill>
                                    <a:srgbClr val="000000"/>
                                  </a:solidFill>
                                  <a:latin typeface="Cambria Math" panose="02040503050406030204" pitchFamily="18" charset="0"/>
                                  <a:ea typeface="Cambria Math" panose="02040503050406030204" pitchFamily="18" charset="0"/>
                                </a:rPr>
                                <m:t>𝑖</m:t>
                              </m:r>
                            </m:sub>
                          </m:sSub>
                          <m:r>
                            <a:rPr lang="en-US" i="1">
                              <a:solidFill>
                                <a:srgbClr val="000000"/>
                              </a:solidFill>
                              <a:latin typeface="Cambria Math" panose="02040503050406030204" pitchFamily="18" charset="0"/>
                              <a:ea typeface="Cambria Math" panose="02040503050406030204" pitchFamily="18" charset="0"/>
                            </a:rPr>
                            <m:t>)</m:t>
                          </m:r>
                        </m:e>
                      </m:nary>
                    </m:oMath>
                  </m:oMathPara>
                </a14:m>
                <a:endParaRPr lang="en-US"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200" y="2608993"/>
                <a:ext cx="3090333" cy="89620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200" y="3523393"/>
                <a:ext cx="4119846" cy="369332"/>
              </a:xfrm>
              <a:prstGeom prst="rect">
                <a:avLst/>
              </a:prstGeom>
              <a:noFill/>
            </p:spPr>
            <p:txBody>
              <a:bodyPr wrap="none" lIns="0" tIns="0" rIns="0" bIns="0" rtlCol="0">
                <a:spAutoFit/>
              </a:bodyPr>
              <a:lstStyle/>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𝑃</m:t>
                        </m:r>
                      </m:e>
                      <m:sub>
                        <m:r>
                          <a:rPr lang="en-US" i="1" smtClean="0">
                            <a:solidFill>
                              <a:srgbClr val="000000"/>
                            </a:solidFill>
                            <a:latin typeface="Cambria Math" panose="02040503050406030204" pitchFamily="18" charset="0"/>
                          </a:rPr>
                          <m:t>𝑒</m:t>
                        </m:r>
                      </m:sub>
                    </m:sSub>
                    <m:r>
                      <a:rPr lang="en-US"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ea typeface="Cambria Math" panose="02040503050406030204" pitchFamily="18" charset="0"/>
                          </a:rPr>
                          <m:t>𝜖</m:t>
                        </m:r>
                      </m:e>
                      <m:e>
                        <m:r>
                          <a:rPr lang="en-US" i="1" smtClean="0">
                            <a:solidFill>
                              <a:srgbClr val="000000"/>
                            </a:solidFill>
                            <a:latin typeface="Cambria Math" panose="02040503050406030204" pitchFamily="18" charset="0"/>
                            <a:ea typeface="Cambria Math" panose="02040503050406030204" pitchFamily="18" charset="0"/>
                          </a:rPr>
                          <m:t>0</m:t>
                        </m:r>
                      </m:e>
                    </m:d>
                    <m:r>
                      <a:rPr lang="en-US" i="1">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m:t>
                        </m:r>
                      </m:e>
                    </m:d>
                    <m:r>
                      <a:rPr lang="en-US" i="1" smtClean="0">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𝜖</m:t>
                    </m:r>
                    <m:r>
                      <a:rPr lang="en-US" i="1">
                        <a:solidFill>
                          <a:srgbClr val="000000"/>
                        </a:solidFill>
                        <a:latin typeface="Cambria Math" panose="02040503050406030204" pitchFamily="18" charset="0"/>
                        <a:ea typeface="Cambria Math" panose="02040503050406030204" pitchFamily="18" charset="0"/>
                      </a:rPr>
                      <m:t>|1)</m:t>
                    </m:r>
                  </m:oMath>
                </a14:m>
                <a:r>
                  <a:rPr lang="en-US" dirty="0">
                    <a:solidFill>
                      <a:srgbClr val="000000"/>
                    </a:solidFill>
                  </a:rPr>
                  <a:t> </a:t>
                </a:r>
                <a14:m>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(1)</m:t>
                    </m:r>
                  </m:oMath>
                </a14:m>
                <a:endParaRPr lang="en-US"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6200" y="3523393"/>
                <a:ext cx="4119846" cy="369332"/>
              </a:xfrm>
              <a:prstGeom prst="rect">
                <a:avLst/>
              </a:prstGeom>
              <a:blipFill rotWithShape="0">
                <a:blip r:embed="rId4"/>
                <a:stretch>
                  <a:fillRect l="-2667" r="-2667"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6200" y="4114800"/>
                <a:ext cx="4278864"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ea typeface="Cambria Math" panose="02040503050406030204" pitchFamily="18" charset="0"/>
                            </a:rPr>
                            <m:t>𝜖</m:t>
                          </m:r>
                        </m:e>
                        <m:e>
                          <m:r>
                            <a:rPr lang="en-US" i="1" smtClean="0">
                              <a:solidFill>
                                <a:srgbClr val="000000"/>
                              </a:solidFill>
                              <a:latin typeface="Cambria Math" panose="02040503050406030204" pitchFamily="18" charset="0"/>
                              <a:ea typeface="Cambria Math" panose="02040503050406030204" pitchFamily="18" charset="0"/>
                            </a:rPr>
                            <m:t>0</m:t>
                          </m:r>
                        </m:e>
                      </m:d>
                      <m:r>
                        <a:rPr lang="en-US" i="1" smtClean="0">
                          <a:solidFill>
                            <a:srgbClr val="000000"/>
                          </a:solidFill>
                          <a:latin typeface="Cambria Math" panose="02040503050406030204" pitchFamily="18" charset="0"/>
                          <a:ea typeface="Cambria Math" panose="02040503050406030204" pitchFamily="18" charset="0"/>
                        </a:rPr>
                        <m:t>=</m:t>
                      </m:r>
                      <m:r>
                        <a:rPr lang="en-US" i="1" smtClean="0">
                          <a:solidFill>
                            <a:srgbClr val="000000"/>
                          </a:solidFill>
                          <a:latin typeface="Cambria Math" panose="02040503050406030204" pitchFamily="18" charset="0"/>
                          <a:ea typeface="Cambria Math" panose="02040503050406030204" pitchFamily="18" charset="0"/>
                        </a:rPr>
                        <m:t>𝑃</m:t>
                      </m:r>
                      <m:d>
                        <m:dPr>
                          <m:ctrlPr>
                            <a:rPr lang="en-US" i="1" smtClean="0">
                              <a:solidFill>
                                <a:srgbClr val="000000"/>
                              </a:solidFill>
                              <a:latin typeface="Cambria Math" panose="02040503050406030204" pitchFamily="18" charset="0"/>
                              <a:ea typeface="Cambria Math" panose="02040503050406030204" pitchFamily="18" charset="0"/>
                            </a:rPr>
                          </m:ctrlPr>
                        </m:dPr>
                        <m:e>
                          <m:r>
                            <a:rPr lang="en-US" i="1" smtClean="0">
                              <a:solidFill>
                                <a:srgbClr val="000000"/>
                              </a:solidFill>
                              <a:latin typeface="Cambria Math" panose="02040503050406030204" pitchFamily="18" charset="0"/>
                            </a:rPr>
                            <m:t>𝑛</m:t>
                          </m:r>
                          <m:r>
                            <a:rPr lang="en-US" i="1" smtClean="0">
                              <a:solidFill>
                                <a:srgbClr val="000000"/>
                              </a:solidFill>
                              <a:latin typeface="Cambria Math" panose="02040503050406030204" pitchFamily="18" charset="0"/>
                            </a:rPr>
                            <m:t>&gt;</m:t>
                          </m:r>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𝐴</m:t>
                              </m:r>
                            </m:e>
                            <m:sub>
                              <m:r>
                                <a:rPr lang="en-US" i="1" smtClean="0">
                                  <a:solidFill>
                                    <a:srgbClr val="000000"/>
                                  </a:solidFill>
                                  <a:latin typeface="Cambria Math" panose="02040503050406030204" pitchFamily="18" charset="0"/>
                                </a:rPr>
                                <m:t>𝑃</m:t>
                              </m:r>
                            </m:sub>
                          </m:sSub>
                        </m:e>
                      </m:d>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𝑄</m:t>
                      </m:r>
                      <m:d>
                        <m:dPr>
                          <m:ctrlPr>
                            <a:rPr lang="en-US" i="1" smtClean="0">
                              <a:solidFill>
                                <a:srgbClr val="000000"/>
                              </a:solidFill>
                              <a:latin typeface="Cambria Math" panose="02040503050406030204" pitchFamily="18" charset="0"/>
                            </a:rPr>
                          </m:ctrlPr>
                        </m:dPr>
                        <m:e>
                          <m:f>
                            <m:fPr>
                              <m:ctrlPr>
                                <a:rPr lang="en-US" i="1" smtClean="0">
                                  <a:solidFill>
                                    <a:srgbClr val="000000"/>
                                  </a:solidFill>
                                  <a:latin typeface="Cambria Math" panose="02040503050406030204" pitchFamily="18" charset="0"/>
                                </a:rPr>
                              </m:ctrlPr>
                            </m:fPr>
                            <m:num>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𝐴</m:t>
                                  </m:r>
                                </m:e>
                                <m:sub>
                                  <m:r>
                                    <a:rPr lang="en-US" i="1" smtClean="0">
                                      <a:solidFill>
                                        <a:srgbClr val="000000"/>
                                      </a:solidFill>
                                      <a:latin typeface="Cambria Math" panose="02040503050406030204" pitchFamily="18" charset="0"/>
                                    </a:rPr>
                                    <m:t>𝑝</m:t>
                                  </m:r>
                                </m:sub>
                              </m:sSub>
                            </m:num>
                            <m:den>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𝜎</m:t>
                                  </m:r>
                                </m:e>
                                <m:sub>
                                  <m:r>
                                    <a:rPr lang="en-US" i="1" smtClean="0">
                                      <a:solidFill>
                                        <a:srgbClr val="000000"/>
                                      </a:solidFill>
                                      <a:latin typeface="Cambria Math" panose="02040503050406030204" pitchFamily="18" charset="0"/>
                                    </a:rPr>
                                    <m:t>𝑛</m:t>
                                  </m:r>
                                </m:sub>
                              </m:sSub>
                            </m:den>
                          </m:f>
                        </m:e>
                      </m:d>
                    </m:oMath>
                  </m:oMathPara>
                </a14:m>
                <a:endParaRPr lang="en-US"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6200" y="4114800"/>
                <a:ext cx="4278864" cy="8298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200" y="5037557"/>
                <a:ext cx="435856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ea typeface="Cambria Math" panose="02040503050406030204" pitchFamily="18" charset="0"/>
                            </a:rPr>
                            <m:t>𝜖</m:t>
                          </m:r>
                        </m:e>
                        <m:e>
                          <m:r>
                            <a:rPr lang="en-US" i="1" smtClean="0">
                              <a:solidFill>
                                <a:srgbClr val="000000"/>
                              </a:solidFill>
                              <a:latin typeface="Cambria Math" panose="02040503050406030204" pitchFamily="18" charset="0"/>
                              <a:ea typeface="Cambria Math" panose="02040503050406030204" pitchFamily="18" charset="0"/>
                            </a:rPr>
                            <m:t>1</m:t>
                          </m:r>
                        </m:e>
                      </m:d>
                      <m:r>
                        <a:rPr lang="en-US" i="1" smtClean="0">
                          <a:solidFill>
                            <a:srgbClr val="000000"/>
                          </a:solidFill>
                          <a:latin typeface="Cambria Math" panose="02040503050406030204" pitchFamily="18" charset="0"/>
                          <a:ea typeface="Cambria Math" panose="02040503050406030204" pitchFamily="18" charset="0"/>
                        </a:rPr>
                        <m:t>=</m:t>
                      </m:r>
                      <m:r>
                        <a:rPr lang="en-US" i="1" smtClean="0">
                          <a:solidFill>
                            <a:srgbClr val="000000"/>
                          </a:solidFill>
                          <a:latin typeface="Cambria Math" panose="02040503050406030204" pitchFamily="18" charset="0"/>
                          <a:ea typeface="Cambria Math" panose="02040503050406030204" pitchFamily="18" charset="0"/>
                        </a:rPr>
                        <m:t>𝑃</m:t>
                      </m:r>
                      <m:d>
                        <m:dPr>
                          <m:ctrlPr>
                            <a:rPr lang="en-US" i="1" smtClean="0">
                              <a:solidFill>
                                <a:srgbClr val="000000"/>
                              </a:solidFill>
                              <a:latin typeface="Cambria Math" panose="02040503050406030204" pitchFamily="18" charset="0"/>
                              <a:ea typeface="Cambria Math" panose="02040503050406030204" pitchFamily="18" charset="0"/>
                            </a:rPr>
                          </m:ctrlPr>
                        </m:dPr>
                        <m:e>
                          <m:r>
                            <a:rPr lang="en-US" i="1" smtClean="0">
                              <a:solidFill>
                                <a:srgbClr val="000000"/>
                              </a:solidFill>
                              <a:latin typeface="Cambria Math" panose="02040503050406030204" pitchFamily="18" charset="0"/>
                            </a:rPr>
                            <m:t>𝑛</m:t>
                          </m:r>
                          <m:r>
                            <a:rPr lang="en-US" i="1" smtClean="0">
                              <a:solidFill>
                                <a:srgbClr val="000000"/>
                              </a:solidFill>
                              <a:latin typeface="Cambria Math" panose="02040503050406030204" pitchFamily="18" charset="0"/>
                            </a:rPr>
                            <m:t>&lt;−</m:t>
                          </m:r>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𝐴</m:t>
                              </m:r>
                            </m:e>
                            <m:sub>
                              <m:r>
                                <a:rPr lang="en-US" i="1" smtClean="0">
                                  <a:solidFill>
                                    <a:srgbClr val="000000"/>
                                  </a:solidFill>
                                  <a:latin typeface="Cambria Math" panose="02040503050406030204" pitchFamily="18" charset="0"/>
                                </a:rPr>
                                <m:t>𝑃</m:t>
                              </m:r>
                            </m:sub>
                          </m:sSub>
                        </m:e>
                      </m:d>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𝑄</m:t>
                      </m:r>
                      <m:d>
                        <m:dPr>
                          <m:ctrlPr>
                            <a:rPr lang="en-US" i="1" smtClean="0">
                              <a:solidFill>
                                <a:srgbClr val="000000"/>
                              </a:solidFill>
                              <a:latin typeface="Cambria Math" panose="02040503050406030204" pitchFamily="18" charset="0"/>
                            </a:rPr>
                          </m:ctrlPr>
                        </m:dPr>
                        <m:e>
                          <m:f>
                            <m:fPr>
                              <m:ctrlPr>
                                <a:rPr lang="en-US" i="1" smtClean="0">
                                  <a:solidFill>
                                    <a:srgbClr val="000000"/>
                                  </a:solidFill>
                                  <a:latin typeface="Cambria Math" panose="02040503050406030204" pitchFamily="18" charset="0"/>
                                </a:rPr>
                              </m:ctrlPr>
                            </m:fPr>
                            <m:num>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𝐴</m:t>
                                  </m:r>
                                </m:e>
                                <m:sub>
                                  <m:r>
                                    <a:rPr lang="en-US" i="1" smtClean="0">
                                      <a:solidFill>
                                        <a:srgbClr val="000000"/>
                                      </a:solidFill>
                                      <a:latin typeface="Cambria Math" panose="02040503050406030204" pitchFamily="18" charset="0"/>
                                    </a:rPr>
                                    <m:t>𝑝</m:t>
                                  </m:r>
                                </m:sub>
                              </m:sSub>
                            </m:num>
                            <m:den>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𝜎</m:t>
                                  </m:r>
                                </m:e>
                                <m:sub>
                                  <m:r>
                                    <a:rPr lang="en-US" i="1" smtClean="0">
                                      <a:solidFill>
                                        <a:srgbClr val="000000"/>
                                      </a:solidFill>
                                      <a:latin typeface="Cambria Math" panose="02040503050406030204" pitchFamily="18" charset="0"/>
                                    </a:rPr>
                                    <m:t>𝑛</m:t>
                                  </m:r>
                                </m:sub>
                              </m:sSub>
                            </m:den>
                          </m:f>
                        </m:e>
                      </m:d>
                    </m:oMath>
                  </m:oMathPara>
                </a14:m>
                <a:endParaRPr lang="en-US"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200" y="5037557"/>
                <a:ext cx="4358565" cy="8298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30957" y="5867400"/>
                <a:ext cx="1731243"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rPr>
                            <m:t>𝑃</m:t>
                          </m:r>
                        </m:e>
                        <m:sub>
                          <m:r>
                            <a:rPr lang="en-US" i="1" smtClean="0">
                              <a:solidFill>
                                <a:srgbClr val="000000"/>
                              </a:solidFill>
                              <a:latin typeface="Cambria Math" panose="02040503050406030204" pitchFamily="18" charset="0"/>
                            </a:rPr>
                            <m:t>𝑒</m:t>
                          </m:r>
                        </m:sub>
                      </m:sSub>
                      <m:r>
                        <a:rPr lang="en-US"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𝑄</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𝜎</m:t>
                                  </m:r>
                                </m:e>
                                <m:sub>
                                  <m:r>
                                    <a:rPr lang="en-US" i="1">
                                      <a:solidFill>
                                        <a:srgbClr val="000000"/>
                                      </a:solidFill>
                                      <a:latin typeface="Cambria Math" panose="02040503050406030204" pitchFamily="18" charset="0"/>
                                    </a:rPr>
                                    <m:t>𝑛</m:t>
                                  </m:r>
                                </m:sub>
                              </m:sSub>
                            </m:den>
                          </m:f>
                        </m:e>
                      </m:d>
                    </m:oMath>
                  </m:oMathPara>
                </a14:m>
                <a:endParaRPr lang="en-US"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30957" y="5867400"/>
                <a:ext cx="1731243" cy="829843"/>
              </a:xfrm>
              <a:prstGeom prst="rect">
                <a:avLst/>
              </a:prstGeom>
              <a:blipFill rotWithShape="0">
                <a:blip r:embed="rId7"/>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8"/>
          <a:stretch>
            <a:fillRect/>
          </a:stretch>
        </p:blipFill>
        <p:spPr>
          <a:xfrm>
            <a:off x="4343400" y="1212676"/>
            <a:ext cx="4721889" cy="3162300"/>
          </a:xfrm>
          <a:prstGeom prst="rect">
            <a:avLst/>
          </a:prstGeom>
        </p:spPr>
      </p:pic>
    </p:spTree>
    <p:extLst>
      <p:ext uri="{BB962C8B-B14F-4D97-AF65-F5344CB8AC3E}">
        <p14:creationId xmlns:p14="http://schemas.microsoft.com/office/powerpoint/2010/main" val="285832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Statistical Averages (MEANS)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29</a:t>
            </a:fld>
            <a:endParaRPr lang="en-US"/>
          </a:p>
        </p:txBody>
      </p:sp>
      <p:sp>
        <p:nvSpPr>
          <p:cNvPr id="2" name="TextBox 1"/>
          <p:cNvSpPr txBox="1"/>
          <p:nvPr/>
        </p:nvSpPr>
        <p:spPr>
          <a:xfrm>
            <a:off x="76200" y="1219200"/>
            <a:ext cx="6425990" cy="461665"/>
          </a:xfrm>
          <a:prstGeom prst="rect">
            <a:avLst/>
          </a:prstGeom>
          <a:noFill/>
        </p:spPr>
        <p:txBody>
          <a:bodyPr wrap="none" rtlCol="0">
            <a:spAutoFit/>
          </a:bodyPr>
          <a:lstStyle/>
          <a:p>
            <a:r>
              <a:rPr lang="en-US" dirty="0"/>
              <a:t>The average value or expected value of RV x </a:t>
            </a:r>
          </a:p>
        </p:txBody>
      </p:sp>
      <mc:AlternateContent xmlns:mc="http://schemas.openxmlformats.org/markup-compatibility/2006" xmlns:a14="http://schemas.microsoft.com/office/drawing/2010/main">
        <mc:Choice Requires="a14">
          <p:sp>
            <p:nvSpPr>
              <p:cNvPr id="17" name="TextBox 16"/>
              <p:cNvSpPr txBox="1"/>
              <p:nvPr/>
            </p:nvSpPr>
            <p:spPr>
              <a:xfrm>
                <a:off x="381436" y="1909464"/>
                <a:ext cx="3143681"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x</m:t>
                          </m:r>
                        </m:e>
                      </m:acc>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m:rPr>
                                  <m:sty m:val="p"/>
                                </m:rPr>
                                <a:rPr lang="en-US" b="0" i="0" smtClean="0">
                                  <a:latin typeface="Cambria Math" panose="02040503050406030204" pitchFamily="18" charset="0"/>
                                </a:rPr>
                                <m:t>x</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81436" y="1909464"/>
                <a:ext cx="3143681" cy="100822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3124200"/>
                <a:ext cx="3394647"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x</m:t>
                          </m:r>
                        </m:e>
                      </m:acc>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𝑥</m:t>
                          </m:r>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81000" y="3124200"/>
                <a:ext cx="3394647" cy="796821"/>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76200" y="4191000"/>
            <a:ext cx="6465231" cy="461665"/>
          </a:xfrm>
          <a:prstGeom prst="rect">
            <a:avLst/>
          </a:prstGeom>
          <a:noFill/>
        </p:spPr>
        <p:txBody>
          <a:bodyPr wrap="none" rtlCol="0">
            <a:spAutoFit/>
          </a:bodyPr>
          <a:lstStyle/>
          <a:p>
            <a:r>
              <a:rPr lang="en-US" dirty="0"/>
              <a:t>Mean of a function </a:t>
            </a:r>
            <a:r>
              <a:rPr lang="en-US" i="1" dirty="0">
                <a:latin typeface="Times New Roman" panose="02020603050405020304" pitchFamily="18" charset="0"/>
                <a:cs typeface="Times New Roman" panose="02020603050405020304" pitchFamily="18" charset="0"/>
              </a:rPr>
              <a:t>g</a:t>
            </a:r>
            <a:r>
              <a:rPr lang="en-US" dirty="0"/>
              <a:t>(</a:t>
            </a:r>
            <a:r>
              <a:rPr lang="en-US" i="1" dirty="0">
                <a:latin typeface="Times New Roman" panose="02020603050405020304" pitchFamily="18" charset="0"/>
                <a:cs typeface="Times New Roman" panose="02020603050405020304" pitchFamily="18" charset="0"/>
              </a:rPr>
              <a:t>x</a:t>
            </a:r>
            <a:r>
              <a:rPr lang="en-US" dirty="0"/>
              <a:t>) of a random variable x</a:t>
            </a:r>
          </a:p>
        </p:txBody>
      </p:sp>
      <mc:AlternateContent xmlns:mc="http://schemas.openxmlformats.org/markup-compatibility/2006" xmlns:a14="http://schemas.microsoft.com/office/drawing/2010/main">
        <mc:Choice Requires="a14">
          <p:sp>
            <p:nvSpPr>
              <p:cNvPr id="10" name="TextBox 9"/>
              <p:cNvSpPr txBox="1"/>
              <p:nvPr/>
            </p:nvSpPr>
            <p:spPr>
              <a:xfrm>
                <a:off x="381000" y="4715919"/>
                <a:ext cx="3073790"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acc>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m:rPr>
                                  <m:sty m:val="p"/>
                                </m:rPr>
                                <a:rPr lang="en-US" b="0" i="0" smtClean="0">
                                  <a:latin typeface="Cambria Math" panose="02040503050406030204" pitchFamily="18" charset="0"/>
                                </a:rPr>
                                <m:t>x</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81000" y="4715919"/>
                <a:ext cx="3073790" cy="100822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7063" y="5832579"/>
                <a:ext cx="3324756"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acc>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47063" y="5832579"/>
                <a:ext cx="3324756" cy="796821"/>
              </a:xfrm>
              <a:prstGeom prst="rect">
                <a:avLst/>
              </a:prstGeom>
              <a:blipFill rotWithShape="1">
                <a:blip r:embed="rId5"/>
                <a:stretch>
                  <a:fillRect/>
                </a:stretch>
              </a:blipFill>
            </p:spPr>
            <p:txBody>
              <a:bodyPr/>
              <a:lstStyle/>
              <a:p>
                <a:r>
                  <a:rPr lang="en-US">
                    <a:noFill/>
                  </a:rPr>
                  <a:t> </a:t>
                </a:r>
              </a:p>
            </p:txBody>
          </p:sp>
        </mc:Fallback>
      </mc:AlternateContent>
      <p:sp>
        <p:nvSpPr>
          <p:cNvPr id="12" name="TextBox 11"/>
          <p:cNvSpPr txBox="1"/>
          <p:nvPr/>
        </p:nvSpPr>
        <p:spPr>
          <a:xfrm>
            <a:off x="4800600" y="4953000"/>
            <a:ext cx="4267199" cy="1200329"/>
          </a:xfrm>
          <a:prstGeom prst="rect">
            <a:avLst/>
          </a:prstGeom>
          <a:noFill/>
        </p:spPr>
        <p:txBody>
          <a:bodyPr wrap="square" rtlCol="0">
            <a:spAutoFit/>
          </a:bodyPr>
          <a:lstStyle/>
          <a:p>
            <a:r>
              <a:rPr lang="en-US" dirty="0"/>
              <a:t>The random variable x can be the alphabetic letters and the function could be the PCM </a:t>
            </a:r>
          </a:p>
        </p:txBody>
      </p:sp>
    </p:spTree>
    <p:extLst>
      <p:ext uri="{BB962C8B-B14F-4D97-AF65-F5344CB8AC3E}">
        <p14:creationId xmlns:p14="http://schemas.microsoft.com/office/powerpoint/2010/main" val="46229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Deterministic and Random Signals</a:t>
            </a:r>
          </a:p>
        </p:txBody>
      </p:sp>
      <p:sp>
        <p:nvSpPr>
          <p:cNvPr id="5125" name="Text Box 4"/>
          <p:cNvSpPr txBox="1">
            <a:spLocks noChangeArrowheads="1"/>
          </p:cNvSpPr>
          <p:nvPr/>
        </p:nvSpPr>
        <p:spPr bwMode="auto">
          <a:xfrm>
            <a:off x="304800" y="1147870"/>
            <a:ext cx="8626475" cy="362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ts val="1600"/>
              </a:spcBef>
              <a:buNone/>
            </a:pPr>
            <a:r>
              <a:rPr lang="en-US" sz="2400" dirty="0">
                <a:solidFill>
                  <a:srgbClr val="0000FF"/>
                </a:solidFill>
              </a:rPr>
              <a:t>Deterministic Signals: </a:t>
            </a:r>
            <a:r>
              <a:rPr lang="en-US" sz="2400" dirty="0"/>
              <a:t>Signals that can  be determined by mathematical equation or graph. It is possible to predict the future values with 100% certainty. </a:t>
            </a:r>
          </a:p>
          <a:p>
            <a:pPr>
              <a:lnSpc>
                <a:spcPct val="150000"/>
              </a:lnSpc>
              <a:spcBef>
                <a:spcPts val="1600"/>
              </a:spcBef>
              <a:buNone/>
            </a:pPr>
            <a:r>
              <a:rPr lang="en-US" sz="2400" dirty="0">
                <a:solidFill>
                  <a:srgbClr val="0000FF"/>
                </a:solidFill>
              </a:rPr>
              <a:t>Random Process Signals: </a:t>
            </a:r>
            <a:r>
              <a:rPr lang="en-US" sz="2400" dirty="0"/>
              <a:t>Unpredictable message signals and noise waveform. These type of signal are information-bearing signals and they play key roles in communications.</a:t>
            </a: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6934200" y="6400800"/>
            <a:ext cx="2133600" cy="407642"/>
          </a:xfrm>
        </p:spPr>
        <p:txBody>
          <a:bodyPr/>
          <a:lstStyle/>
          <a:p>
            <a:pPr>
              <a:defRPr/>
            </a:pPr>
            <a:fld id="{CFAFE87E-9987-4B05-90A5-38F3B4A800B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Statistical Averages (MEANS)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30</a:t>
            </a:fld>
            <a:endParaRPr lang="en-US"/>
          </a:p>
        </p:txBody>
      </p:sp>
      <p:sp>
        <p:nvSpPr>
          <p:cNvPr id="2" name="TextBox 1"/>
          <p:cNvSpPr txBox="1"/>
          <p:nvPr/>
        </p:nvSpPr>
        <p:spPr>
          <a:xfrm>
            <a:off x="76201" y="1219200"/>
            <a:ext cx="4190999" cy="461665"/>
          </a:xfrm>
          <a:prstGeom prst="rect">
            <a:avLst/>
          </a:prstGeom>
          <a:noFill/>
        </p:spPr>
        <p:txBody>
          <a:bodyPr wrap="square" rtlCol="0">
            <a:spAutoFit/>
          </a:bodyPr>
          <a:lstStyle/>
          <a:p>
            <a:r>
              <a:rPr lang="en-US" dirty="0"/>
              <a:t>Mean of the Sum</a:t>
            </a:r>
          </a:p>
        </p:txBody>
      </p:sp>
      <mc:AlternateContent xmlns:mc="http://schemas.openxmlformats.org/markup-compatibility/2006" xmlns:a14="http://schemas.microsoft.com/office/drawing/2010/main">
        <mc:Choice Requires="a14">
          <p:sp>
            <p:nvSpPr>
              <p:cNvPr id="8" name="TextBox 7"/>
              <p:cNvSpPr txBox="1"/>
              <p:nvPr/>
            </p:nvSpPr>
            <p:spPr>
              <a:xfrm>
                <a:off x="1143000" y="1764268"/>
                <a:ext cx="1724831" cy="369332"/>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x</m:t>
                        </m:r>
                        <m:r>
                          <a:rPr lang="en-US" b="0" i="1" smtClean="0">
                            <a:latin typeface="Cambria Math" panose="02040503050406030204" pitchFamily="18" charset="0"/>
                          </a:rPr>
                          <m:t>+</m:t>
                        </m:r>
                        <m:r>
                          <m:rPr>
                            <m:sty m:val="p"/>
                          </m:rPr>
                          <a:rPr lang="en-US" b="0" i="0" smtClean="0">
                            <a:latin typeface="Cambria Math" panose="02040503050406030204" pitchFamily="18" charset="0"/>
                          </a:rPr>
                          <m:t>y</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m:rPr>
                            <m:sty m:val="p"/>
                          </m:rPr>
                          <a:rPr lang="en-US" i="0">
                            <a:latin typeface="Cambria Math" panose="02040503050406030204" pitchFamily="18" charset="0"/>
                          </a:rPr>
                          <m:t>x</m:t>
                        </m:r>
                      </m:e>
                    </m:acc>
                  </m:oMath>
                </a14:m>
                <a:r>
                  <a:rPr lang="en-US" dirty="0"/>
                  <a:t> + </a:t>
                </a:r>
                <a14:m>
                  <m:oMath xmlns:m="http://schemas.openxmlformats.org/officeDocument/2006/math">
                    <m:acc>
                      <m:accPr>
                        <m:chr m:val="̅"/>
                        <m:ctrlPr>
                          <a:rPr lang="en-US" i="1">
                            <a:latin typeface="Cambria Math" panose="02040503050406030204" pitchFamily="18" charset="0"/>
                          </a:rPr>
                        </m:ctrlPr>
                      </m:accPr>
                      <m:e>
                        <m:r>
                          <m:rPr>
                            <m:sty m:val="p"/>
                          </m:rPr>
                          <a:rPr lang="en-US" i="0">
                            <a:latin typeface="Cambria Math" panose="02040503050406030204" pitchFamily="18" charset="0"/>
                          </a:rPr>
                          <m:t>y</m:t>
                        </m:r>
                      </m:e>
                    </m:acc>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143000" y="1764268"/>
                <a:ext cx="1724831" cy="369332"/>
              </a:xfrm>
              <a:prstGeom prst="rect">
                <a:avLst/>
              </a:prstGeom>
              <a:blipFill rotWithShape="0">
                <a:blip r:embed="rId2"/>
                <a:stretch>
                  <a:fillRect l="-4610" t="-22951" r="-24113" b="-508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5800" y="3013179"/>
                <a:ext cx="6396495"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e>
                      </m:acc>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nary>
                            <m:naryPr>
                              <m:ctrlPr>
                                <a:rPr lang="en-US" b="0" i="1" smtClean="0">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m:rPr>
                                      <m:sty m:val="p"/>
                                    </m:rPr>
                                    <a:rPr lang="en-US" i="0">
                                      <a:latin typeface="Cambria Math" panose="02040503050406030204" pitchFamily="18" charset="0"/>
                                    </a:rPr>
                                    <m:t>x</m:t>
                                  </m:r>
                                  <m:r>
                                    <m:rPr>
                                      <m:sty m:val="p"/>
                                    </m:rPr>
                                    <a:rPr lang="en-US" b="0" i="0" smtClean="0">
                                      <a:latin typeface="Cambria Math" panose="02040503050406030204" pitchFamily="18" charset="0"/>
                                    </a:rPr>
                                    <m:t>y</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i="1">
                                  <a:latin typeface="Cambria Math" panose="02040503050406030204" pitchFamily="18" charset="0"/>
                                </a:rPr>
                                <m:t>𝑑𝑥</m:t>
                              </m:r>
                              <m:r>
                                <a:rPr lang="en-US" b="0" i="1" smtClean="0">
                                  <a:latin typeface="Cambria Math" panose="02040503050406030204" pitchFamily="18" charset="0"/>
                                </a:rPr>
                                <m:t>𝑑𝑦</m:t>
                              </m:r>
                            </m:e>
                          </m:nary>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85800" y="3013179"/>
                <a:ext cx="6396495" cy="796821"/>
              </a:xfrm>
              <a:prstGeom prst="rect">
                <a:avLst/>
              </a:prstGeom>
              <a:blipFill rotWithShape="0">
                <a:blip r:embed="rId3"/>
                <a:stretch>
                  <a:fillRect/>
                </a:stretch>
              </a:blipFill>
            </p:spPr>
            <p:txBody>
              <a:bodyPr/>
              <a:lstStyle/>
              <a:p>
                <a:r>
                  <a:rPr lang="en-US">
                    <a:noFill/>
                  </a:rPr>
                  <a:t> </a:t>
                </a:r>
              </a:p>
            </p:txBody>
          </p:sp>
        </mc:Fallback>
      </mc:AlternateContent>
      <p:sp>
        <p:nvSpPr>
          <p:cNvPr id="11" name="TextBox 10"/>
          <p:cNvSpPr txBox="1"/>
          <p:nvPr/>
        </p:nvSpPr>
        <p:spPr>
          <a:xfrm>
            <a:off x="76200" y="2433935"/>
            <a:ext cx="4190999" cy="461665"/>
          </a:xfrm>
          <a:prstGeom prst="rect">
            <a:avLst/>
          </a:prstGeom>
          <a:noFill/>
        </p:spPr>
        <p:txBody>
          <a:bodyPr wrap="square" rtlCol="0">
            <a:spAutoFit/>
          </a:bodyPr>
          <a:lstStyle/>
          <a:p>
            <a:r>
              <a:rPr lang="en-US" dirty="0"/>
              <a:t>Mean of the product</a:t>
            </a:r>
          </a:p>
        </p:txBody>
      </p:sp>
      <p:sp>
        <p:nvSpPr>
          <p:cNvPr id="5" name="Rectangle 4"/>
          <p:cNvSpPr/>
          <p:nvPr/>
        </p:nvSpPr>
        <p:spPr>
          <a:xfrm>
            <a:off x="152400" y="4186535"/>
            <a:ext cx="5175648" cy="461665"/>
          </a:xfrm>
          <a:prstGeom prst="rect">
            <a:avLst/>
          </a:prstGeom>
        </p:spPr>
        <p:txBody>
          <a:bodyPr wrap="none">
            <a:spAutoFit/>
          </a:bodyPr>
          <a:lstStyle/>
          <a:p>
            <a:r>
              <a:rPr lang="en-US" dirty="0"/>
              <a:t>If RVs x and y are independent, then</a:t>
            </a:r>
          </a:p>
        </p:txBody>
      </p:sp>
      <mc:AlternateContent xmlns:mc="http://schemas.openxmlformats.org/markup-compatibility/2006" xmlns:a14="http://schemas.microsoft.com/office/drawing/2010/main">
        <mc:Choice Requires="a14">
          <p:sp>
            <p:nvSpPr>
              <p:cNvPr id="12" name="TextBox 11"/>
              <p:cNvSpPr txBox="1"/>
              <p:nvPr/>
            </p:nvSpPr>
            <p:spPr>
              <a:xfrm>
                <a:off x="678455" y="5756379"/>
                <a:ext cx="6781023"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acc>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nary>
                            <m:naryPr>
                              <m:ctrlPr>
                                <a:rPr lang="en-US" b="0" i="1" smtClean="0">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m:rPr>
                                      <m:sty m:val="p"/>
                                    </m:rPr>
                                    <a:rPr lang="en-US" b="0" i="0" smtClean="0">
                                      <a:latin typeface="Cambria Math" panose="02040503050406030204" pitchFamily="18" charset="0"/>
                                    </a:rPr>
                                    <m:t>y</m:t>
                                  </m:r>
                                </m:sub>
                              </m:sSub>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𝑑𝑦</m:t>
                              </m:r>
                            </m:e>
                          </m:nary>
                        </m:e>
                      </m:nary>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78455" y="5756379"/>
                <a:ext cx="6781023" cy="79682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21895" y="5029200"/>
                <a:ext cx="1179234" cy="369332"/>
              </a:xfrm>
              <a:prstGeom prst="rect">
                <a:avLst/>
              </a:prstGeom>
              <a:noFill/>
            </p:spPr>
            <p:txBody>
              <a:bodyPr wrap="none" lIns="0" tIns="0" rIns="0" bIns="0" rtlCol="0">
                <a:spAutoFit/>
              </a:bodyPr>
              <a:lstStyle/>
              <a:p>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panose="02040503050406030204" pitchFamily="18" charset="0"/>
                          </a:rPr>
                          <m:t>xy</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m:rPr>
                            <m:sty m:val="p"/>
                          </m:rPr>
                          <a:rPr lang="en-US" i="0">
                            <a:latin typeface="Cambria Math" panose="02040503050406030204" pitchFamily="18" charset="0"/>
                          </a:rPr>
                          <m:t>x</m:t>
                        </m:r>
                      </m:e>
                    </m:acc>
                  </m:oMath>
                </a14:m>
                <a:r>
                  <a:rPr lang="en-US" dirty="0"/>
                  <a:t>  </a:t>
                </a:r>
                <a14:m>
                  <m:oMath xmlns:m="http://schemas.openxmlformats.org/officeDocument/2006/math">
                    <m:acc>
                      <m:accPr>
                        <m:chr m:val="̅"/>
                        <m:ctrlPr>
                          <a:rPr lang="en-US" i="1">
                            <a:latin typeface="Cambria Math" panose="02040503050406030204" pitchFamily="18" charset="0"/>
                          </a:rPr>
                        </m:ctrlPr>
                      </m:accPr>
                      <m:e>
                        <m:r>
                          <m:rPr>
                            <m:sty m:val="p"/>
                          </m:rPr>
                          <a:rPr lang="en-US" i="0">
                            <a:latin typeface="Cambria Math" panose="02040503050406030204" pitchFamily="18" charset="0"/>
                          </a:rPr>
                          <m:t>y</m:t>
                        </m:r>
                      </m:e>
                    </m:acc>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21895" y="5029200"/>
                <a:ext cx="1179234" cy="369332"/>
              </a:xfrm>
              <a:prstGeom prst="rect">
                <a:avLst/>
              </a:prstGeom>
              <a:blipFill rotWithShape="1">
                <a:blip r:embed="rId5"/>
                <a:stretch>
                  <a:fillRect l="-8763" r="-35567" b="-26230"/>
                </a:stretch>
              </a:blipFill>
            </p:spPr>
            <p:txBody>
              <a:bodyPr/>
              <a:lstStyle/>
              <a:p>
                <a:r>
                  <a:rPr lang="en-US">
                    <a:noFill/>
                  </a:rPr>
                  <a:t> </a:t>
                </a:r>
              </a:p>
            </p:txBody>
          </p:sp>
        </mc:Fallback>
      </mc:AlternateContent>
    </p:spTree>
    <p:extLst>
      <p:ext uri="{BB962C8B-B14F-4D97-AF65-F5344CB8AC3E}">
        <p14:creationId xmlns:p14="http://schemas.microsoft.com/office/powerpoint/2010/main" val="293396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Moments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31</a:t>
            </a:fld>
            <a:endParaRPr lang="en-US"/>
          </a:p>
        </p:txBody>
      </p:sp>
      <p:sp>
        <p:nvSpPr>
          <p:cNvPr id="2" name="TextBox 1"/>
          <p:cNvSpPr txBox="1"/>
          <p:nvPr/>
        </p:nvSpPr>
        <p:spPr>
          <a:xfrm>
            <a:off x="76201" y="1219200"/>
            <a:ext cx="4190999" cy="461665"/>
          </a:xfrm>
          <a:prstGeom prst="rect">
            <a:avLst/>
          </a:prstGeom>
          <a:noFill/>
        </p:spPr>
        <p:txBody>
          <a:bodyPr wrap="square" rtlCol="0">
            <a:spAutoFit/>
          </a:bodyPr>
          <a:lstStyle/>
          <a:p>
            <a:r>
              <a:rPr lang="en-US" dirty="0"/>
              <a:t>The </a:t>
            </a:r>
            <a:r>
              <a:rPr lang="en-US" i="1" dirty="0">
                <a:latin typeface="Times New Roman" panose="02020603050405020304" pitchFamily="18" charset="0"/>
                <a:cs typeface="Times New Roman" panose="02020603050405020304" pitchFamily="18" charset="0"/>
              </a:rPr>
              <a:t>n</a:t>
            </a:r>
            <a:r>
              <a:rPr lang="en-US" dirty="0"/>
              <a:t>th </a:t>
            </a:r>
            <a:r>
              <a:rPr lang="en-US" dirty="0">
                <a:solidFill>
                  <a:srgbClr val="0000FF"/>
                </a:solidFill>
              </a:rPr>
              <a:t>moment</a:t>
            </a:r>
            <a:r>
              <a:rPr lang="en-US" dirty="0"/>
              <a:t> of an RV x</a:t>
            </a:r>
          </a:p>
        </p:txBody>
      </p:sp>
      <p:sp>
        <p:nvSpPr>
          <p:cNvPr id="11" name="TextBox 10"/>
          <p:cNvSpPr txBox="1"/>
          <p:nvPr/>
        </p:nvSpPr>
        <p:spPr>
          <a:xfrm>
            <a:off x="76200" y="2738735"/>
            <a:ext cx="5105400" cy="461665"/>
          </a:xfrm>
          <a:prstGeom prst="rect">
            <a:avLst/>
          </a:prstGeom>
          <a:noFill/>
        </p:spPr>
        <p:txBody>
          <a:bodyPr wrap="square" rtlCol="0">
            <a:spAutoFit/>
          </a:bodyPr>
          <a:lstStyle/>
          <a:p>
            <a:r>
              <a:rPr lang="en-US" dirty="0"/>
              <a:t>The </a:t>
            </a:r>
            <a:r>
              <a:rPr lang="en-US" i="1" dirty="0">
                <a:latin typeface="Times New Roman" panose="02020603050405020304" pitchFamily="18" charset="0"/>
                <a:cs typeface="Times New Roman" panose="02020603050405020304" pitchFamily="18" charset="0"/>
              </a:rPr>
              <a:t>n</a:t>
            </a:r>
            <a:r>
              <a:rPr lang="en-US" dirty="0"/>
              <a:t>th </a:t>
            </a:r>
            <a:r>
              <a:rPr lang="en-US" dirty="0">
                <a:solidFill>
                  <a:srgbClr val="0000FF"/>
                </a:solidFill>
              </a:rPr>
              <a:t>central moment </a:t>
            </a:r>
            <a:r>
              <a:rPr lang="en-US" dirty="0"/>
              <a:t>of an RV x</a:t>
            </a:r>
          </a:p>
        </p:txBody>
      </p:sp>
      <mc:AlternateContent xmlns:mc="http://schemas.openxmlformats.org/markup-compatibility/2006" xmlns:a14="http://schemas.microsoft.com/office/drawing/2010/main">
        <mc:Choice Requires="a14">
          <p:sp>
            <p:nvSpPr>
              <p:cNvPr id="5" name="Rectangle 4"/>
              <p:cNvSpPr/>
              <p:nvPr/>
            </p:nvSpPr>
            <p:spPr>
              <a:xfrm>
                <a:off x="152400" y="4819099"/>
                <a:ext cx="5988819" cy="461665"/>
              </a:xfrm>
              <a:prstGeom prst="rect">
                <a:avLst/>
              </a:prstGeom>
            </p:spPr>
            <p:txBody>
              <a:bodyPr wrap="none">
                <a:spAutoFit/>
              </a:bodyPr>
              <a:lstStyle/>
              <a:p>
                <a:r>
                  <a:rPr lang="en-US" dirty="0"/>
                  <a:t>The variance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m:rPr>
                            <m:sty m:val="p"/>
                          </m:rPr>
                          <a:rPr lang="en-US" b="0" i="0" smtClean="0">
                            <a:latin typeface="Cambria Math" panose="02040503050406030204" pitchFamily="18" charset="0"/>
                          </a:rPr>
                          <m:t>x</m:t>
                        </m:r>
                      </m:sub>
                      <m:sup>
                        <m:r>
                          <a:rPr lang="en-US" b="0" i="1" smtClean="0">
                            <a:latin typeface="Cambria Math" panose="02040503050406030204" pitchFamily="18" charset="0"/>
                          </a:rPr>
                          <m:t>2</m:t>
                        </m:r>
                      </m:sup>
                    </m:sSubSup>
                  </m:oMath>
                </a14:m>
                <a:r>
                  <a:rPr lang="en-US" dirty="0"/>
                  <a:t> and standard deviation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m:rPr>
                            <m:sty m:val="p"/>
                          </m:rPr>
                          <a:rPr lang="en-US" i="0">
                            <a:latin typeface="Cambria Math" panose="02040503050406030204" pitchFamily="18" charset="0"/>
                          </a:rPr>
                          <m:t>x</m:t>
                        </m:r>
                      </m:sub>
                    </m:sSub>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52400" y="4819099"/>
                <a:ext cx="5988819" cy="461665"/>
              </a:xfrm>
              <a:prstGeom prst="rect">
                <a:avLst/>
              </a:prstGeom>
              <a:blipFill rotWithShape="1">
                <a:blip r:embed="rId2"/>
                <a:stretch>
                  <a:fillRect l="-1527"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01058" y="1819676"/>
                <a:ext cx="2766142"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1" smtClean="0">
                                  <a:latin typeface="Cambria Math" panose="02040503050406030204" pitchFamily="18" charset="0"/>
                                </a:rPr>
                                <m:t>𝑛</m:t>
                              </m:r>
                            </m:sup>
                          </m:sSup>
                        </m:e>
                      </m:acc>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sup>
                          </m:sSup>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501058" y="1819676"/>
                <a:ext cx="2766142" cy="79682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57153" y="3619606"/>
                <a:ext cx="4256358" cy="796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m:rPr>
                                  <m:sty m:val="p"/>
                                </m:rPr>
                                <a:rPr lang="en-US" b="0" i="0" smtClean="0">
                                  <a:latin typeface="Cambria Math" panose="02040503050406030204" pitchFamily="18" charset="0"/>
                                </a:rPr>
                                <m:t>x</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x</m:t>
                                  </m:r>
                                </m:e>
                              </m:acc>
                              <m:r>
                                <a:rPr lang="en-US" b="0" i="1" smtClean="0">
                                  <a:latin typeface="Cambria Math" panose="02040503050406030204" pitchFamily="18" charset="0"/>
                                </a:rPr>
                                <m:t>)</m:t>
                              </m:r>
                            </m:e>
                            <m:sup>
                              <m:r>
                                <a:rPr lang="en-US" b="0" i="1" smtClean="0">
                                  <a:latin typeface="Cambria Math" panose="02040503050406030204" pitchFamily="18" charset="0"/>
                                </a:rPr>
                                <m:t>𝑛</m:t>
                              </m:r>
                            </m:sup>
                          </m:sSup>
                        </m:e>
                      </m:acc>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m:rPr>
                                      <m:sty m:val="p"/>
                                    </m:rPr>
                                    <a:rPr lang="en-US" i="0">
                                      <a:latin typeface="Cambria Math" panose="02040503050406030204" pitchFamily="18" charset="0"/>
                                    </a:rPr>
                                    <m:t>x</m:t>
                                  </m:r>
                                </m:e>
                              </m:acc>
                              <m:r>
                                <a:rPr lang="en-US" i="1">
                                  <a:latin typeface="Cambria Math" panose="02040503050406030204" pitchFamily="18" charset="0"/>
                                </a:rPr>
                                <m:t>)</m:t>
                              </m:r>
                            </m:e>
                            <m:sup>
                              <m:r>
                                <a:rPr lang="en-US" b="0" i="1" smtClean="0">
                                  <a:latin typeface="Cambria Math" panose="02040503050406030204" pitchFamily="18" charset="0"/>
                                </a:rPr>
                                <m:t>𝑛</m:t>
                              </m:r>
                            </m:sup>
                          </m:sSup>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m:rPr>
                                  <m:sty m:val="p"/>
                                </m:rPr>
                                <a:rPr lang="en-US" i="0">
                                  <a:latin typeface="Cambria Math" panose="02040503050406030204" pitchFamily="18" charset="0"/>
                                </a:rPr>
                                <m:t>x</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357153" y="3619606"/>
                <a:ext cx="4256358" cy="79682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14977" y="5606635"/>
                <a:ext cx="3514616" cy="489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m:rPr>
                              <m:sty m:val="p"/>
                            </m:rPr>
                            <a:rPr lang="en-US" i="0">
                              <a:latin typeface="Cambria Math" panose="02040503050406030204" pitchFamily="18" charset="0"/>
                            </a:rPr>
                            <m:t>x</m:t>
                          </m:r>
                        </m:sub>
                        <m:sup>
                          <m:r>
                            <a:rPr lang="en-US" i="1">
                              <a:latin typeface="Cambria Math" panose="02040503050406030204" pitchFamily="18" charset="0"/>
                            </a:rPr>
                            <m:t>2</m:t>
                          </m:r>
                        </m:sup>
                      </m:sSubSup>
                      <m:r>
                        <a:rPr lang="en-US" b="0" i="1" smtClean="0">
                          <a:latin typeface="Cambria Math" panose="02040503050406030204" pitchFamily="18" charset="0"/>
                        </a:rPr>
                        <m:t>=</m:t>
                      </m:r>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rPr>
                                <m:t>(</m:t>
                              </m:r>
                              <m:r>
                                <m:rPr>
                                  <m:sty m:val="p"/>
                                </m:rPr>
                                <a:rPr lang="en-US" i="0">
                                  <a:latin typeface="Cambria Math" panose="02040503050406030204" pitchFamily="18" charset="0"/>
                                </a:rPr>
                                <m:t>x</m:t>
                              </m:r>
                              <m:r>
                                <a:rPr lang="en-US" i="1">
                                  <a:latin typeface="Cambria Math" panose="02040503050406030204" pitchFamily="18" charset="0"/>
                                </a:rPr>
                                <m:t>−</m:t>
                              </m:r>
                              <m:acc>
                                <m:accPr>
                                  <m:chr m:val="̅"/>
                                  <m:ctrlPr>
                                    <a:rPr lang="en-US" i="1">
                                      <a:latin typeface="Cambria Math" panose="02040503050406030204" pitchFamily="18" charset="0"/>
                                    </a:rPr>
                                  </m:ctrlPr>
                                </m:accPr>
                                <m:e>
                                  <m:r>
                                    <m:rPr>
                                      <m:sty m:val="p"/>
                                    </m:rPr>
                                    <a:rPr lang="en-US" i="0">
                                      <a:latin typeface="Cambria Math" panose="02040503050406030204" pitchFamily="18" charset="0"/>
                                    </a:rPr>
                                    <m:t>x</m:t>
                                  </m:r>
                                </m:e>
                              </m:acc>
                              <m:r>
                                <a:rPr lang="en-US" i="1">
                                  <a:latin typeface="Cambria Math" panose="02040503050406030204" pitchFamily="18" charset="0"/>
                                </a:rPr>
                                <m:t>)</m:t>
                              </m:r>
                            </m:e>
                            <m:sup>
                              <m:r>
                                <a:rPr lang="en-US" b="0" i="1" smtClean="0">
                                  <a:latin typeface="Cambria Math" panose="02040503050406030204" pitchFamily="18" charset="0"/>
                                </a:rPr>
                                <m:t>2</m:t>
                              </m:r>
                            </m:sup>
                          </m:sSup>
                        </m:e>
                      </m:acc>
                      <m:r>
                        <a:rPr lang="en-US" b="0" i="1" smtClean="0">
                          <a:latin typeface="Cambria Math" panose="02040503050406030204" pitchFamily="18" charset="0"/>
                        </a:rPr>
                        <m:t> =</m:t>
                      </m:r>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m:rPr>
                                  <m:sty m:val="p"/>
                                </m:rPr>
                                <a:rPr lang="en-US" i="0">
                                  <a:latin typeface="Cambria Math" panose="02040503050406030204" pitchFamily="18" charset="0"/>
                                </a:rPr>
                                <m:t>x</m:t>
                              </m:r>
                            </m:e>
                            <m:sup>
                              <m:r>
                                <a:rPr lang="en-US" b="0" i="1" smtClean="0">
                                  <a:latin typeface="Cambria Math" panose="02040503050406030204" pitchFamily="18" charset="0"/>
                                </a:rPr>
                                <m:t>2</m:t>
                              </m:r>
                            </m:sup>
                          </m:sSup>
                        </m:e>
                      </m:acc>
                      <m:r>
                        <a:rPr lang="en-US" b="0" i="0" smtClean="0">
                          <a:latin typeface="Cambria Math" panose="02040503050406030204" pitchFamily="18" charset="0"/>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m:rPr>
                                  <m:sty m:val="p"/>
                                </m:rPr>
                                <a:rPr lang="en-US" i="0">
                                  <a:latin typeface="Cambria Math" panose="02040503050406030204" pitchFamily="18" charset="0"/>
                                </a:rPr>
                                <m:t>x</m:t>
                              </m:r>
                            </m:e>
                          </m:acc>
                        </m:e>
                        <m:sup>
                          <m:r>
                            <a:rPr lang="en-US" i="1">
                              <a:latin typeface="Cambria Math" panose="02040503050406030204" pitchFamily="18" charset="0"/>
                            </a:rPr>
                            <m:t>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214977" y="5606635"/>
                <a:ext cx="3514616" cy="48936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994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152400"/>
            <a:ext cx="8915400" cy="715963"/>
          </a:xfrm>
        </p:spPr>
        <p:txBody>
          <a:bodyPr/>
          <a:lstStyle/>
          <a:p>
            <a:pPr eaLnBrk="1" hangingPunct="1"/>
            <a:r>
              <a:rPr lang="en-US" sz="3600" dirty="0">
                <a:solidFill>
                  <a:srgbClr val="0000FF"/>
                </a:solidFill>
              </a:rPr>
              <a:t>Example</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32</a:t>
            </a:fld>
            <a:endParaRPr lang="en-US"/>
          </a:p>
        </p:txBody>
      </p:sp>
      <p:sp>
        <p:nvSpPr>
          <p:cNvPr id="2" name="TextBox 1"/>
          <p:cNvSpPr txBox="1"/>
          <p:nvPr/>
        </p:nvSpPr>
        <p:spPr>
          <a:xfrm>
            <a:off x="76201" y="1219200"/>
            <a:ext cx="8991599" cy="830997"/>
          </a:xfrm>
          <a:prstGeom prst="rect">
            <a:avLst/>
          </a:prstGeom>
          <a:noFill/>
        </p:spPr>
        <p:txBody>
          <a:bodyPr wrap="square" rtlCol="0">
            <a:spAutoFit/>
          </a:bodyPr>
          <a:lstStyle/>
          <a:p>
            <a:r>
              <a:rPr lang="en-US" dirty="0"/>
              <a:t>Find the mean, variance, and the Mean Square of the Uniform Quantization Error in PCM.</a:t>
            </a:r>
          </a:p>
        </p:txBody>
      </p:sp>
      <p:pic>
        <p:nvPicPr>
          <p:cNvPr id="4" name="Picture 3"/>
          <p:cNvPicPr>
            <a:picLocks noChangeAspect="1"/>
          </p:cNvPicPr>
          <p:nvPr/>
        </p:nvPicPr>
        <p:blipFill>
          <a:blip r:embed="rId2"/>
          <a:stretch>
            <a:fillRect/>
          </a:stretch>
        </p:blipFill>
        <p:spPr>
          <a:xfrm>
            <a:off x="5029200" y="5260753"/>
            <a:ext cx="2924175" cy="1504950"/>
          </a:xfrm>
          <a:prstGeom prst="rect">
            <a:avLst/>
          </a:prstGeom>
        </p:spPr>
      </p:pic>
      <p:pic>
        <p:nvPicPr>
          <p:cNvPr id="5" name="Picture 4"/>
          <p:cNvPicPr>
            <a:picLocks noChangeAspect="1"/>
          </p:cNvPicPr>
          <p:nvPr/>
        </p:nvPicPr>
        <p:blipFill>
          <a:blip r:embed="rId3"/>
          <a:stretch>
            <a:fillRect/>
          </a:stretch>
        </p:blipFill>
        <p:spPr>
          <a:xfrm>
            <a:off x="4684581" y="1905000"/>
            <a:ext cx="4283169" cy="3200399"/>
          </a:xfrm>
          <a:prstGeom prst="rect">
            <a:avLst/>
          </a:prstGeom>
        </p:spPr>
      </p:pic>
    </p:spTree>
    <p:extLst>
      <p:ext uri="{BB962C8B-B14F-4D97-AF65-F5344CB8AC3E}">
        <p14:creationId xmlns:p14="http://schemas.microsoft.com/office/powerpoint/2010/main" val="40760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Concept of Probability</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4</a:t>
            </a:fld>
            <a:endParaRPr lang="en-US" dirty="0"/>
          </a:p>
        </p:txBody>
      </p:sp>
      <p:sp>
        <p:nvSpPr>
          <p:cNvPr id="11" name="Text Box 4"/>
          <p:cNvSpPr txBox="1">
            <a:spLocks noChangeArrowheads="1"/>
          </p:cNvSpPr>
          <p:nvPr/>
        </p:nvSpPr>
        <p:spPr bwMode="auto">
          <a:xfrm>
            <a:off x="304800" y="958949"/>
            <a:ext cx="8626475" cy="589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ts val="1600"/>
              </a:spcBef>
              <a:buNone/>
            </a:pPr>
            <a:r>
              <a:rPr lang="en-US" sz="2400" dirty="0">
                <a:solidFill>
                  <a:srgbClr val="0000FF"/>
                </a:solidFill>
              </a:rPr>
              <a:t>Experiment: </a:t>
            </a:r>
            <a:r>
              <a:rPr lang="en-US" sz="2400" dirty="0"/>
              <a:t>In probability theory an experiment is a process whose outcome cannot be fully predicted. (</a:t>
            </a:r>
            <a:r>
              <a:rPr lang="en-US" sz="2400" dirty="0">
                <a:solidFill>
                  <a:srgbClr val="CC0000"/>
                </a:solidFill>
              </a:rPr>
              <a:t>Throwing a die</a:t>
            </a:r>
            <a:r>
              <a:rPr lang="en-US" sz="2400" dirty="0"/>
              <a:t>)</a:t>
            </a:r>
          </a:p>
          <a:p>
            <a:pPr>
              <a:lnSpc>
                <a:spcPct val="150000"/>
              </a:lnSpc>
              <a:spcBef>
                <a:spcPts val="1600"/>
              </a:spcBef>
              <a:buNone/>
            </a:pPr>
            <a:r>
              <a:rPr lang="en-US" sz="2400" dirty="0">
                <a:solidFill>
                  <a:srgbClr val="0000FF"/>
                </a:solidFill>
              </a:rPr>
              <a:t>Sample space: </a:t>
            </a:r>
            <a:r>
              <a:rPr lang="en-US" sz="2400" dirty="0"/>
              <a:t>A set that contain all possible outcomes of an experiment. {</a:t>
            </a:r>
            <a:r>
              <a:rPr lang="en-US" sz="2400" dirty="0">
                <a:solidFill>
                  <a:srgbClr val="FF0000"/>
                </a:solidFill>
              </a:rPr>
              <a:t>1, 2, 3, 4, 5, 6</a:t>
            </a:r>
            <a:r>
              <a:rPr lang="en-US" sz="2400" dirty="0"/>
              <a:t>}</a:t>
            </a:r>
          </a:p>
          <a:p>
            <a:pPr>
              <a:lnSpc>
                <a:spcPct val="150000"/>
              </a:lnSpc>
              <a:spcBef>
                <a:spcPts val="1600"/>
              </a:spcBef>
              <a:buNone/>
            </a:pPr>
            <a:r>
              <a:rPr lang="en-US" sz="2400" dirty="0">
                <a:solidFill>
                  <a:srgbClr val="0000FF"/>
                </a:solidFill>
              </a:rPr>
              <a:t>Sample point (element): </a:t>
            </a:r>
            <a:r>
              <a:rPr lang="en-US" sz="2400" dirty="0"/>
              <a:t>an outcome of an experiment. {</a:t>
            </a:r>
            <a:r>
              <a:rPr lang="en-US" sz="2400" dirty="0">
                <a:solidFill>
                  <a:srgbClr val="FF0000"/>
                </a:solidFill>
              </a:rPr>
              <a:t>3</a:t>
            </a:r>
            <a:r>
              <a:rPr lang="en-US" sz="2400" dirty="0"/>
              <a:t>}</a:t>
            </a:r>
            <a:endParaRPr lang="en-US" sz="2400" dirty="0">
              <a:solidFill>
                <a:srgbClr val="0000FF"/>
              </a:solidFill>
            </a:endParaRPr>
          </a:p>
          <a:p>
            <a:pPr>
              <a:lnSpc>
                <a:spcPct val="150000"/>
              </a:lnSpc>
              <a:spcBef>
                <a:spcPts val="1600"/>
              </a:spcBef>
              <a:buNone/>
            </a:pPr>
            <a:r>
              <a:rPr lang="en-US" sz="2400" dirty="0">
                <a:solidFill>
                  <a:srgbClr val="0000FF"/>
                </a:solidFill>
              </a:rPr>
              <a:t>Event: </a:t>
            </a:r>
            <a:r>
              <a:rPr lang="en-US" sz="2400" dirty="0"/>
              <a:t>A subset of the sample space that share some common characteristics. {</a:t>
            </a:r>
            <a:r>
              <a:rPr lang="en-US" sz="2400" dirty="0">
                <a:solidFill>
                  <a:srgbClr val="FF0000"/>
                </a:solidFill>
              </a:rPr>
              <a:t>2, 4, 6</a:t>
            </a:r>
            <a:r>
              <a:rPr lang="en-US" sz="2400" dirty="0"/>
              <a:t>} even number</a:t>
            </a:r>
          </a:p>
          <a:p>
            <a:pPr>
              <a:lnSpc>
                <a:spcPct val="150000"/>
              </a:lnSpc>
              <a:spcBef>
                <a:spcPts val="1600"/>
              </a:spcBef>
              <a:buNone/>
            </a:pPr>
            <a:r>
              <a:rPr lang="en-US" sz="2400" dirty="0">
                <a:solidFill>
                  <a:srgbClr val="0000FF"/>
                </a:solidFill>
              </a:rPr>
              <a:t>Complement of event A (A</a:t>
            </a:r>
            <a:r>
              <a:rPr lang="en-US" sz="2400" baseline="30000" dirty="0">
                <a:solidFill>
                  <a:srgbClr val="0000FF"/>
                </a:solidFill>
              </a:rPr>
              <a:t>c</a:t>
            </a:r>
            <a:r>
              <a:rPr lang="en-US" sz="2400" dirty="0">
                <a:solidFill>
                  <a:srgbClr val="0000FF"/>
                </a:solidFill>
              </a:rPr>
              <a:t>)</a:t>
            </a:r>
            <a:r>
              <a:rPr lang="en-US" sz="2400" dirty="0"/>
              <a:t>: Event containing all points not in A. {</a:t>
            </a:r>
            <a:r>
              <a:rPr lang="en-US" sz="2400" dirty="0">
                <a:solidFill>
                  <a:srgbClr val="FF0000"/>
                </a:solidFill>
              </a:rPr>
              <a:t>1, 3, 5</a:t>
            </a:r>
            <a:r>
              <a:rPr lang="en-US" sz="2400" dirty="0"/>
              <a:t>}</a:t>
            </a:r>
          </a:p>
        </p:txBody>
      </p:sp>
    </p:spTree>
    <p:extLst>
      <p:ext uri="{BB962C8B-B14F-4D97-AF65-F5344CB8AC3E}">
        <p14:creationId xmlns:p14="http://schemas.microsoft.com/office/powerpoint/2010/main" val="283990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Concept of Probability</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5</a:t>
            </a:fld>
            <a:endParaRPr lang="en-US" dirty="0"/>
          </a:p>
        </p:txBody>
      </p:sp>
      <mc:AlternateContent xmlns:mc="http://schemas.openxmlformats.org/markup-compatibility/2006" xmlns:a14="http://schemas.microsoft.com/office/drawing/2010/main">
        <mc:Choice Requires="a14">
          <p:sp>
            <p:nvSpPr>
              <p:cNvPr id="11" name="Text Box 4"/>
              <p:cNvSpPr txBox="1">
                <a:spLocks noChangeArrowheads="1"/>
              </p:cNvSpPr>
              <p:nvPr/>
            </p:nvSpPr>
            <p:spPr bwMode="auto">
              <a:xfrm>
                <a:off x="304800" y="1147870"/>
                <a:ext cx="8626475" cy="56357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solidFill>
                      <a:srgbClr val="0000FF"/>
                    </a:solidFill>
                  </a:rPr>
                  <a:t>Null event (ø): </a:t>
                </a:r>
                <a:r>
                  <a:rPr lang="en-US" sz="2400" dirty="0"/>
                  <a:t>Event that has no sample point.</a:t>
                </a:r>
              </a:p>
              <a:p>
                <a:pPr>
                  <a:spcBef>
                    <a:spcPts val="1600"/>
                  </a:spcBef>
                  <a:buNone/>
                </a:pPr>
                <a:r>
                  <a:rPr lang="en-US" sz="2400" dirty="0">
                    <a:solidFill>
                      <a:srgbClr val="0000FF"/>
                    </a:solidFill>
                  </a:rPr>
                  <a:t>Union of events A and/or B (A U B): </a:t>
                </a:r>
                <a:r>
                  <a:rPr lang="en-US" sz="2400" dirty="0"/>
                  <a:t>The event that contains all points in A or in B or in both.</a:t>
                </a:r>
              </a:p>
              <a:p>
                <a:pPr>
                  <a:spcBef>
                    <a:spcPts val="1600"/>
                  </a:spcBef>
                  <a:buNone/>
                </a:pPr>
                <a:r>
                  <a:rPr lang="en-US" sz="2400" dirty="0">
                    <a:solidFill>
                      <a:srgbClr val="0000FF"/>
                    </a:solidFill>
                  </a:rPr>
                  <a:t>Intersection (joint) of events A and B (A ∩ B, AB): </a:t>
                </a:r>
                <a:r>
                  <a:rPr lang="en-US" sz="2400" dirty="0"/>
                  <a:t>The event that contain all points common to event A and B.</a:t>
                </a:r>
              </a:p>
              <a:p>
                <a:pPr>
                  <a:spcBef>
                    <a:spcPts val="1600"/>
                  </a:spcBef>
                  <a:buNone/>
                </a:pPr>
                <a:r>
                  <a:rPr lang="en-US" sz="2400" dirty="0">
                    <a:solidFill>
                      <a:srgbClr val="0000FF"/>
                    </a:solidFill>
                  </a:rPr>
                  <a:t>Mutually Exclusive: </a:t>
                </a:r>
                <a:r>
                  <a:rPr lang="en-US" sz="2400" dirty="0"/>
                  <a:t>Events A and B are mutually exclusive if A occur then B can not occur. </a:t>
                </a:r>
                <a:endParaRPr lang="en-US" sz="2400" dirty="0">
                  <a:solidFill>
                    <a:srgbClr val="0000FF"/>
                  </a:solidFill>
                </a:endParaRPr>
              </a:p>
              <a:p>
                <a:pPr>
                  <a:spcBef>
                    <a:spcPts val="1600"/>
                  </a:spcBef>
                  <a:buNone/>
                </a:pPr>
                <a:r>
                  <a:rPr lang="en-US" sz="2400" dirty="0">
                    <a:solidFill>
                      <a:srgbClr val="0000FF"/>
                    </a:solidFill>
                  </a:rPr>
                  <a:t>Relative frequency and Probability: </a:t>
                </a:r>
                <a:r>
                  <a:rPr lang="en-US" sz="2400" dirty="0"/>
                  <a:t>If event A is of interest and an experiment is conducted N times then the relative frequency of A occurrence (probability) is  </a:t>
                </a:r>
              </a:p>
              <a:p>
                <a:pPr>
                  <a:spcBef>
                    <a:spcPts val="1600"/>
                  </a:spcBef>
                  <a:buNone/>
                </a:pPr>
                <a:endParaRPr lang="en-US" sz="800" b="0" i="1" dirty="0">
                  <a:latin typeface="Cambria Math" panose="02040503050406030204" pitchFamily="18" charset="0"/>
                </a:endParaRPr>
              </a:p>
              <a:p>
                <a:pPr>
                  <a:spcBef>
                    <a:spcPts val="160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lim</m:t>
                              </m:r>
                            </m:e>
                            <m:lim>
                              <m:r>
                                <a:rPr lang="en-US" sz="2400" b="0" i="1" smtClean="0">
                                  <a:latin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m:t>
                              </m:r>
                            </m:lim>
                          </m:limLow>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num>
                            <m:den>
                              <m:r>
                                <a:rPr lang="en-US" sz="2400" b="0" i="1" smtClean="0">
                                  <a:latin typeface="Cambria Math" panose="02040503050406030204" pitchFamily="18" charset="0"/>
                                </a:rPr>
                                <m:t>𝑁</m:t>
                              </m:r>
                            </m:den>
                          </m:f>
                        </m:e>
                      </m:func>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oMath>
                  </m:oMathPara>
                </a14:m>
                <a:endParaRPr lang="en-US" sz="2400" dirty="0"/>
              </a:p>
            </p:txBody>
          </p:sp>
        </mc:Choice>
        <mc:Fallback xmlns="">
          <p:sp>
            <p:nvSpPr>
              <p:cNvPr id="11" name="Text Box 4"/>
              <p:cNvSpPr txBox="1">
                <a:spLocks noRot="1" noChangeAspect="1" noMove="1" noResize="1" noEditPoints="1" noAdjustHandles="1" noChangeArrowheads="1" noChangeShapeType="1" noTextEdit="1"/>
              </p:cNvSpPr>
              <p:nvPr/>
            </p:nvSpPr>
            <p:spPr bwMode="auto">
              <a:xfrm>
                <a:off x="304800" y="1147870"/>
                <a:ext cx="8626475" cy="5635774"/>
              </a:xfrm>
              <a:prstGeom prst="rect">
                <a:avLst/>
              </a:prstGeom>
              <a:blipFill rotWithShape="0">
                <a:blip r:embed="rId2"/>
                <a:stretch>
                  <a:fillRect l="-1060" t="-757" r="-14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9078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Concept of Probability</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6</a:t>
            </a:fld>
            <a:endParaRPr lang="en-US" dirty="0"/>
          </a:p>
        </p:txBody>
      </p:sp>
      <p:pic>
        <p:nvPicPr>
          <p:cNvPr id="6" name="Picture 4" descr="La08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10" y="1600200"/>
            <a:ext cx="7288590"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38600" y="5334000"/>
            <a:ext cx="1479116"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79997" y="5695890"/>
            <a:ext cx="62578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13960" y="5410200"/>
            <a:ext cx="227556"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52733" y="5334000"/>
            <a:ext cx="356188" cy="400110"/>
          </a:xfrm>
          <a:prstGeom prst="rect">
            <a:avLst/>
          </a:prstGeom>
          <a:noFill/>
        </p:spPr>
        <p:txBody>
          <a:bodyPr wrap="none" rtlCol="0">
            <a:spAutoFit/>
          </a:bodyPr>
          <a:lstStyle/>
          <a:p>
            <a:r>
              <a:rPr lang="en-US" sz="2000" dirty="0"/>
              <a:t>A</a:t>
            </a:r>
          </a:p>
        </p:txBody>
      </p:sp>
      <p:sp>
        <p:nvSpPr>
          <p:cNvPr id="10" name="TextBox 9"/>
          <p:cNvSpPr txBox="1"/>
          <p:nvPr/>
        </p:nvSpPr>
        <p:spPr>
          <a:xfrm>
            <a:off x="4859157" y="5391090"/>
            <a:ext cx="356188" cy="400110"/>
          </a:xfrm>
          <a:prstGeom prst="rect">
            <a:avLst/>
          </a:prstGeom>
          <a:noFill/>
        </p:spPr>
        <p:txBody>
          <a:bodyPr wrap="none" rtlCol="0">
            <a:spAutoFit/>
          </a:bodyPr>
          <a:lstStyle/>
          <a:p>
            <a:r>
              <a:rPr lang="en-US" sz="2000" dirty="0"/>
              <a:t>B</a:t>
            </a:r>
          </a:p>
        </p:txBody>
      </p:sp>
      <p:sp>
        <p:nvSpPr>
          <p:cNvPr id="11" name="TextBox 10"/>
          <p:cNvSpPr txBox="1"/>
          <p:nvPr/>
        </p:nvSpPr>
        <p:spPr>
          <a:xfrm>
            <a:off x="4023067" y="4933890"/>
            <a:ext cx="356188" cy="400110"/>
          </a:xfrm>
          <a:prstGeom prst="rect">
            <a:avLst/>
          </a:prstGeom>
          <a:noFill/>
        </p:spPr>
        <p:txBody>
          <a:bodyPr wrap="none" rtlCol="0">
            <a:spAutoFit/>
          </a:bodyPr>
          <a:lstStyle/>
          <a:p>
            <a:r>
              <a:rPr lang="en-US" sz="2000" dirty="0"/>
              <a:t>S</a:t>
            </a:r>
          </a:p>
        </p:txBody>
      </p:sp>
    </p:spTree>
    <p:extLst>
      <p:ext uri="{BB962C8B-B14F-4D97-AF65-F5344CB8AC3E}">
        <p14:creationId xmlns:p14="http://schemas.microsoft.com/office/powerpoint/2010/main" val="58087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Concept of Probability</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7</a:t>
            </a:fld>
            <a:endParaRPr lang="en-US" dirty="0"/>
          </a:p>
        </p:txBody>
      </p:sp>
      <mc:AlternateContent xmlns:mc="http://schemas.openxmlformats.org/markup-compatibility/2006" xmlns:a14="http://schemas.microsoft.com/office/drawing/2010/main">
        <mc:Choice Requires="a14">
          <p:sp>
            <p:nvSpPr>
              <p:cNvPr id="11" name="Text Box 4"/>
              <p:cNvSpPr txBox="1">
                <a:spLocks noChangeArrowheads="1"/>
              </p:cNvSpPr>
              <p:nvPr/>
            </p:nvSpPr>
            <p:spPr bwMode="auto">
              <a:xfrm>
                <a:off x="304800" y="1147870"/>
                <a:ext cx="8626475" cy="55805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solidFill>
                      <a:srgbClr val="0000FF"/>
                    </a:solidFill>
                  </a:rPr>
                  <a:t>Joint Probability</a:t>
                </a:r>
                <a:r>
                  <a:rPr lang="en-US" sz="2400" dirty="0"/>
                  <a:t>: </a:t>
                </a:r>
              </a:p>
              <a:p>
                <a:pPr>
                  <a:spcBef>
                    <a:spcPts val="1600"/>
                  </a:spcBef>
                  <a:buNone/>
                </a:pPr>
                <a:r>
                  <a:rPr lang="en-US" sz="2400" dirty="0"/>
                  <a:t>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𝐵</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oMath>
                </a14:m>
                <a:endParaRPr lang="en-US" sz="2400" dirty="0"/>
              </a:p>
              <a:p>
                <a:pPr>
                  <a:spcBef>
                    <a:spcPts val="1600"/>
                  </a:spcBef>
                  <a:buNone/>
                </a:pPr>
                <a:r>
                  <a:rPr lang="en-US" sz="2400" dirty="0"/>
                  <a:t>If A and B are mutually exclusive A ∩ B = ø then </a:t>
                </a:r>
              </a:p>
              <a:p>
                <a:pPr>
                  <a:spcBef>
                    <a:spcPts val="1600"/>
                  </a:spcBef>
                  <a:buNone/>
                </a:pPr>
                <a:r>
                  <a:rPr lang="en-US" sz="2400" dirty="0"/>
                  <a:t>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oMath>
                </a14:m>
                <a:endParaRPr lang="en-US" sz="2400" dirty="0"/>
              </a:p>
              <a:p>
                <a:pPr>
                  <a:spcBef>
                    <a:spcPts val="1600"/>
                  </a:spcBef>
                  <a:buNone/>
                </a:pPr>
                <a:r>
                  <a:rPr lang="en-US" sz="2400" dirty="0">
                    <a:solidFill>
                      <a:srgbClr val="0000FF"/>
                    </a:solidFill>
                  </a:rPr>
                  <a:t>Conditional Probability: </a:t>
                </a:r>
                <a:r>
                  <a:rPr lang="en-US" sz="2400" dirty="0"/>
                  <a:t>the probability of one event is influenced by the outcome of another event.</a:t>
                </a:r>
              </a:p>
              <a:p>
                <a:pPr>
                  <a:spcBef>
                    <a:spcPts val="160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den>
                      </m:f>
                    </m:oMath>
                  </m:oMathPara>
                </a14:m>
                <a:endParaRPr lang="en-US" sz="2400" dirty="0"/>
              </a:p>
              <a:p>
                <a:pPr>
                  <a:spcBef>
                    <a:spcPts val="1600"/>
                  </a:spcBef>
                  <a:buNone/>
                </a:pPr>
                <a:r>
                  <a:rPr lang="en-US" sz="2400" dirty="0">
                    <a:solidFill>
                      <a:srgbClr val="0000FF"/>
                    </a:solidFill>
                  </a:rPr>
                  <a:t>Independent Events: </a:t>
                </a:r>
                <a:r>
                  <a:rPr lang="en-US" sz="2400" dirty="0"/>
                  <a:t>The occurrence of one event is not influenced by the occurrence of the other event.</a:t>
                </a:r>
              </a:p>
              <a:p>
                <a:pPr>
                  <a:spcBef>
                    <a:spcPts val="160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𝐴</m:t>
                          </m:r>
                        </m:e>
                      </m:d>
                      <m:r>
                        <a:rPr lang="en-US" sz="2400" b="0" i="1" smtClean="0">
                          <a:latin typeface="Cambria Math" panose="02040503050406030204" pitchFamily="18" charset="0"/>
                          <a:ea typeface="Cambria Math" panose="02040503050406030204" pitchFamily="18" charset="0"/>
                        </a:rPr>
                        <m:t>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𝐵</m:t>
                          </m:r>
                        </m:e>
                      </m:d>
                    </m:oMath>
                  </m:oMathPara>
                </a14:m>
                <a:endParaRPr lang="en-US" sz="2400" b="0" dirty="0">
                  <a:ea typeface="Cambria Math" panose="02040503050406030204" pitchFamily="18" charset="0"/>
                </a:endParaRPr>
              </a:p>
              <a:p>
                <a:pPr>
                  <a:spcBef>
                    <a:spcPts val="1600"/>
                  </a:spcBef>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oMath>
                  </m:oMathPara>
                </a14:m>
                <a:endParaRPr lang="en-US" sz="2400" dirty="0"/>
              </a:p>
            </p:txBody>
          </p:sp>
        </mc:Choice>
        <mc:Fallback xmlns="">
          <p:sp>
            <p:nvSpPr>
              <p:cNvPr id="11" name="Text Box 4"/>
              <p:cNvSpPr txBox="1">
                <a:spLocks noRot="1" noChangeAspect="1" noMove="1" noResize="1" noEditPoints="1" noAdjustHandles="1" noChangeArrowheads="1" noChangeShapeType="1" noTextEdit="1"/>
              </p:cNvSpPr>
              <p:nvPr/>
            </p:nvSpPr>
            <p:spPr bwMode="auto">
              <a:xfrm>
                <a:off x="304800" y="1147870"/>
                <a:ext cx="8626475" cy="5580567"/>
              </a:xfrm>
              <a:prstGeom prst="rect">
                <a:avLst/>
              </a:prstGeom>
              <a:blipFill rotWithShape="1">
                <a:blip r:embed="rId2"/>
                <a:stretch>
                  <a:fillRect l="-1060" t="-764" b="-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Rectangle 5"/>
          <p:cNvSpPr/>
          <p:nvPr/>
        </p:nvSpPr>
        <p:spPr>
          <a:xfrm>
            <a:off x="7391400" y="1257420"/>
            <a:ext cx="1479116" cy="895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47239" y="1466910"/>
            <a:ext cx="411337"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09586" y="1390710"/>
            <a:ext cx="396213"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05533" y="1219200"/>
            <a:ext cx="356188" cy="400110"/>
          </a:xfrm>
          <a:prstGeom prst="rect">
            <a:avLst/>
          </a:prstGeom>
          <a:noFill/>
        </p:spPr>
        <p:txBody>
          <a:bodyPr wrap="none" rtlCol="0">
            <a:spAutoFit/>
          </a:bodyPr>
          <a:lstStyle/>
          <a:p>
            <a:r>
              <a:rPr lang="en-US" sz="2000" dirty="0"/>
              <a:t>A</a:t>
            </a:r>
          </a:p>
        </p:txBody>
      </p:sp>
      <p:sp>
        <p:nvSpPr>
          <p:cNvPr id="10" name="TextBox 9"/>
          <p:cNvSpPr txBox="1"/>
          <p:nvPr/>
        </p:nvSpPr>
        <p:spPr>
          <a:xfrm>
            <a:off x="8211957" y="1219200"/>
            <a:ext cx="356188" cy="400110"/>
          </a:xfrm>
          <a:prstGeom prst="rect">
            <a:avLst/>
          </a:prstGeom>
          <a:noFill/>
        </p:spPr>
        <p:txBody>
          <a:bodyPr wrap="none" rtlCol="0">
            <a:spAutoFit/>
          </a:bodyPr>
          <a:lstStyle/>
          <a:p>
            <a:r>
              <a:rPr lang="en-US" sz="2000" dirty="0"/>
              <a:t>B</a:t>
            </a:r>
          </a:p>
        </p:txBody>
      </p:sp>
      <p:sp>
        <p:nvSpPr>
          <p:cNvPr id="12" name="TextBox 11"/>
          <p:cNvSpPr txBox="1"/>
          <p:nvPr/>
        </p:nvSpPr>
        <p:spPr>
          <a:xfrm>
            <a:off x="7012951" y="1533555"/>
            <a:ext cx="356188" cy="400110"/>
          </a:xfrm>
          <a:prstGeom prst="rect">
            <a:avLst/>
          </a:prstGeom>
          <a:noFill/>
        </p:spPr>
        <p:txBody>
          <a:bodyPr wrap="none" rtlCol="0">
            <a:spAutoFit/>
          </a:bodyPr>
          <a:lstStyle/>
          <a:p>
            <a:r>
              <a:rPr lang="en-US" sz="2000" dirty="0"/>
              <a:t>S</a:t>
            </a:r>
          </a:p>
        </p:txBody>
      </p:sp>
      <p:sp>
        <p:nvSpPr>
          <p:cNvPr id="13" name="Rectangle 12"/>
          <p:cNvSpPr/>
          <p:nvPr/>
        </p:nvSpPr>
        <p:spPr>
          <a:xfrm>
            <a:off x="7391400" y="2533710"/>
            <a:ext cx="1479116" cy="895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47239" y="2743200"/>
            <a:ext cx="411337"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180641" y="2667000"/>
            <a:ext cx="396213"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405533" y="2495490"/>
            <a:ext cx="356188" cy="400110"/>
          </a:xfrm>
          <a:prstGeom prst="rect">
            <a:avLst/>
          </a:prstGeom>
          <a:noFill/>
        </p:spPr>
        <p:txBody>
          <a:bodyPr wrap="none" rtlCol="0">
            <a:spAutoFit/>
          </a:bodyPr>
          <a:lstStyle/>
          <a:p>
            <a:r>
              <a:rPr lang="en-US" sz="2000" dirty="0"/>
              <a:t>A</a:t>
            </a:r>
          </a:p>
        </p:txBody>
      </p:sp>
      <p:sp>
        <p:nvSpPr>
          <p:cNvPr id="17" name="TextBox 16"/>
          <p:cNvSpPr txBox="1"/>
          <p:nvPr/>
        </p:nvSpPr>
        <p:spPr>
          <a:xfrm>
            <a:off x="8483012" y="2495490"/>
            <a:ext cx="356188" cy="400110"/>
          </a:xfrm>
          <a:prstGeom prst="rect">
            <a:avLst/>
          </a:prstGeom>
          <a:noFill/>
        </p:spPr>
        <p:txBody>
          <a:bodyPr wrap="none" rtlCol="0">
            <a:spAutoFit/>
          </a:bodyPr>
          <a:lstStyle/>
          <a:p>
            <a:r>
              <a:rPr lang="en-US" sz="2000" dirty="0"/>
              <a:t>B</a:t>
            </a:r>
          </a:p>
        </p:txBody>
      </p:sp>
      <p:sp>
        <p:nvSpPr>
          <p:cNvPr id="18" name="TextBox 17"/>
          <p:cNvSpPr txBox="1"/>
          <p:nvPr/>
        </p:nvSpPr>
        <p:spPr>
          <a:xfrm>
            <a:off x="6980216" y="2809845"/>
            <a:ext cx="356188" cy="400110"/>
          </a:xfrm>
          <a:prstGeom prst="rect">
            <a:avLst/>
          </a:prstGeom>
          <a:noFill/>
        </p:spPr>
        <p:txBody>
          <a:bodyPr wrap="none" rtlCol="0">
            <a:spAutoFit/>
          </a:bodyPr>
          <a:lstStyle/>
          <a:p>
            <a:r>
              <a:rPr lang="en-US" sz="2000" dirty="0"/>
              <a:t>S</a:t>
            </a:r>
          </a:p>
        </p:txBody>
      </p:sp>
    </p:spTree>
    <p:extLst>
      <p:ext uri="{BB962C8B-B14F-4D97-AF65-F5344CB8AC3E}">
        <p14:creationId xmlns:p14="http://schemas.microsoft.com/office/powerpoint/2010/main" val="399499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Bernoulli Trials</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8</a:t>
            </a:fld>
            <a:endParaRPr lang="en-US" dirty="0"/>
          </a:p>
        </p:txBody>
      </p:sp>
      <mc:AlternateContent xmlns:mc="http://schemas.openxmlformats.org/markup-compatibility/2006" xmlns:a14="http://schemas.microsoft.com/office/drawing/2010/main">
        <mc:Choice Requires="a14">
          <p:sp>
            <p:nvSpPr>
              <p:cNvPr id="11" name="Text Box 4"/>
              <p:cNvSpPr txBox="1">
                <a:spLocks noChangeArrowheads="1"/>
              </p:cNvSpPr>
              <p:nvPr/>
            </p:nvSpPr>
            <p:spPr bwMode="auto">
              <a:xfrm>
                <a:off x="76200" y="1147870"/>
                <a:ext cx="8915400" cy="2913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Bernoulli trial is an experiment where there are two possible outcomes, success or failure. If the probability of success is </a:t>
                </a:r>
                <a:r>
                  <a:rPr lang="en-US" sz="2400" i="1" dirty="0">
                    <a:latin typeface="Times New Roman" panose="02020603050405020304" pitchFamily="18" charset="0"/>
                    <a:cs typeface="Times New Roman" panose="02020603050405020304" pitchFamily="18" charset="0"/>
                  </a:rPr>
                  <a:t>p</a:t>
                </a:r>
                <a:r>
                  <a:rPr lang="en-US" sz="2400" dirty="0"/>
                  <a:t> then the probability of failure is (</a:t>
                </a:r>
                <a:r>
                  <a:rPr lang="en-US" sz="24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p</a:t>
                </a:r>
                <a:r>
                  <a:rPr lang="en-US" sz="2400" dirty="0"/>
                  <a:t>).</a:t>
                </a:r>
              </a:p>
              <a:p>
                <a:pPr>
                  <a:spcBef>
                    <a:spcPts val="1600"/>
                  </a:spcBef>
                  <a:buNone/>
                </a:pPr>
                <a:endParaRPr lang="en-US" sz="800" dirty="0"/>
              </a:p>
              <a:p>
                <a:pPr>
                  <a:spcBef>
                    <a:spcPts val="1600"/>
                  </a:spcBef>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 </m:t>
                      </m:r>
                      <m:r>
                        <m:rPr>
                          <m:nor/>
                        </m:rPr>
                        <a:rPr lang="en-US" sz="2800" b="0" i="0" smtClean="0">
                          <a:latin typeface="Cambria Math" panose="02040503050406030204" pitchFamily="18" charset="0"/>
                        </a:rPr>
                        <m:t>success</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in</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a</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specific</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order</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in</m:t>
                      </m:r>
                      <m:r>
                        <m:rPr>
                          <m:nor/>
                        </m:rPr>
                        <a:rPr lang="en-US" sz="2800" b="0" i="0" smtClean="0">
                          <a:latin typeface="Cambria Math" panose="02040503050406030204" pitchFamily="18" charset="0"/>
                        </a:rPr>
                        <m:t> </m:t>
                      </m:r>
                      <m:r>
                        <m:rPr>
                          <m:nor/>
                        </m:rPr>
                        <a:rPr lang="en-US" sz="2800" b="0" i="1" smtClean="0">
                          <a:latin typeface="Cambria Math" panose="02040503050406030204" pitchFamily="18" charset="0"/>
                        </a:rPr>
                        <m:t>n</m:t>
                      </m:r>
                      <m:r>
                        <m:rPr>
                          <m:nor/>
                        </m:rPr>
                        <a:rPr lang="en-US" sz="2800" b="0" i="0" smtClean="0">
                          <a:latin typeface="Cambria Math" panose="02040503050406030204" pitchFamily="18" charset="0"/>
                        </a:rPr>
                        <m:t> </m:t>
                      </m:r>
                      <m:r>
                        <m:rPr>
                          <m:nor/>
                        </m:rPr>
                        <a:rPr lang="en-US" sz="2800" b="0" i="0" smtClean="0">
                          <a:latin typeface="Cambria Math" panose="02040503050406030204" pitchFamily="18" charset="0"/>
                        </a:rPr>
                        <m:t>trials</m:t>
                      </m:r>
                      <m:r>
                        <m:rPr>
                          <m:nor/>
                        </m:rPr>
                        <a:rPr lang="en-US" sz="2800" b="0" i="0" smtClean="0">
                          <a:latin typeface="Cambria Math" panose="02040503050406030204" pitchFamily="18" charset="0"/>
                        </a:rPr>
                        <m:t>) = </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𝑘</m:t>
                          </m:r>
                        </m:sup>
                      </m:s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(1−</m:t>
                          </m:r>
                          <m:r>
                            <a:rPr lang="en-US" sz="2800" b="0" i="1" smtClean="0">
                              <a:latin typeface="Cambria Math" panose="02040503050406030204" pitchFamily="18" charset="0"/>
                            </a:rPr>
                            <m:t>𝑝</m:t>
                          </m:r>
                          <m:r>
                            <a:rPr lang="en-US" sz="2800" b="0" i="1" smtClean="0">
                              <a:latin typeface="Cambria Math" panose="02040503050406030204" pitchFamily="18" charset="0"/>
                            </a:rPr>
                            <m:t>)</m:t>
                          </m:r>
                        </m:e>
                        <m:sup>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sup>
                      </m:sSup>
                    </m:oMath>
                  </m:oMathPara>
                </a14:m>
                <a:endParaRPr lang="en-US" sz="2800" dirty="0"/>
              </a:p>
              <a:p>
                <a:pPr>
                  <a:spcBef>
                    <a:spcPts val="1600"/>
                  </a:spcBef>
                  <a:buNone/>
                </a:pPr>
                <a:r>
                  <a:rPr lang="en-US" sz="2400" dirty="0"/>
                  <a:t>Number of way to arrange </a:t>
                </a:r>
                <a:r>
                  <a:rPr lang="en-US" sz="2400" i="1" dirty="0">
                    <a:latin typeface="Times New Roman" panose="02020603050405020304" pitchFamily="18" charset="0"/>
                    <a:cs typeface="Times New Roman" panose="02020603050405020304" pitchFamily="18" charset="0"/>
                  </a:rPr>
                  <a:t>k</a:t>
                </a:r>
                <a:r>
                  <a:rPr lang="en-US" sz="2400" dirty="0"/>
                  <a:t> success in </a:t>
                </a:r>
                <a:r>
                  <a:rPr lang="en-US" sz="2400" i="1" dirty="0">
                    <a:latin typeface="Times New Roman" panose="02020603050405020304" pitchFamily="18" charset="0"/>
                    <a:cs typeface="Times New Roman" panose="02020603050405020304" pitchFamily="18" charset="0"/>
                  </a:rPr>
                  <a:t>n</a:t>
                </a:r>
                <a:r>
                  <a:rPr lang="en-US" sz="2400" dirty="0"/>
                  <a:t> trials = </a:t>
                </a:r>
                <a14:m>
                  <m:oMath xmlns:m="http://schemas.openxmlformats.org/officeDocument/2006/math">
                    <m:d>
                      <m:dPr>
                        <m:ctrlPr>
                          <a:rPr lang="en-US" sz="2800" i="1" smtClean="0">
                            <a:latin typeface="Cambria Math" panose="02040503050406030204" pitchFamily="18" charset="0"/>
                          </a:rPr>
                        </m:ctrlPr>
                      </m:dPr>
                      <m:e>
                        <m:m>
                          <m:mPr>
                            <m:mcs>
                              <m:mc>
                                <m:mcPr>
                                  <m:count m:val="1"/>
                                  <m:mcJc m:val="center"/>
                                </m:mcPr>
                              </m:mc>
                            </m:mcs>
                            <m:ctrlPr>
                              <a:rPr lang="en-US" sz="2800" i="1" smtClean="0">
                                <a:latin typeface="Cambria Math" panose="02040503050406030204" pitchFamily="18" charset="0"/>
                              </a:rPr>
                            </m:ctrlPr>
                          </m:mPr>
                          <m:mr>
                            <m:e>
                              <m:r>
                                <m:rPr>
                                  <m:brk m:alnAt="7"/>
                                </m:rPr>
                                <a:rPr lang="en-US" sz="2800" b="0" i="1" smtClean="0">
                                  <a:latin typeface="Cambria Math" panose="02040503050406030204" pitchFamily="18" charset="0"/>
                                </a:rPr>
                                <m:t>𝑛</m:t>
                              </m:r>
                            </m:e>
                          </m:mr>
                          <m:mr>
                            <m:e>
                              <m:r>
                                <a:rPr lang="en-US" sz="2800" b="0" i="1" smtClean="0">
                                  <a:latin typeface="Cambria Math" panose="02040503050406030204" pitchFamily="18" charset="0"/>
                                </a:rPr>
                                <m:t>𝑘</m:t>
                              </m:r>
                            </m:e>
                          </m:mr>
                        </m:m>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𝑘</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e>
                          <m:sup>
                            <m:r>
                              <a:rPr lang="en-US" sz="2800" b="0" i="1" smtClean="0">
                                <a:latin typeface="Cambria Math" panose="02040503050406030204" pitchFamily="18" charset="0"/>
                              </a:rPr>
                              <m:t>!</m:t>
                            </m:r>
                          </m:sup>
                        </m:sSup>
                      </m:den>
                    </m:f>
                  </m:oMath>
                </a14:m>
                <a:endParaRPr lang="en-US" sz="2800" dirty="0"/>
              </a:p>
            </p:txBody>
          </p:sp>
        </mc:Choice>
        <mc:Fallback xmlns="">
          <p:sp>
            <p:nvSpPr>
              <p:cNvPr id="11" name="Text Box 4"/>
              <p:cNvSpPr txBox="1">
                <a:spLocks noRot="1" noChangeAspect="1" noMove="1" noResize="1" noEditPoints="1" noAdjustHandles="1" noChangeArrowheads="1" noChangeShapeType="1" noTextEdit="1"/>
              </p:cNvSpPr>
              <p:nvPr/>
            </p:nvSpPr>
            <p:spPr bwMode="auto">
              <a:xfrm>
                <a:off x="76200" y="1147870"/>
                <a:ext cx="8915400" cy="2913170"/>
              </a:xfrm>
              <a:prstGeom prst="rect">
                <a:avLst/>
              </a:prstGeom>
              <a:blipFill rotWithShape="1">
                <a:blip r:embed="rId2"/>
                <a:stretch>
                  <a:fillRect l="-1094" t="-14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6200" y="4367064"/>
                <a:ext cx="7696200" cy="7393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𝑝</m:t>
                      </m:r>
                      <m:r>
                        <a:rPr lang="en-US" sz="2800" i="1" smtClean="0">
                          <a:latin typeface="Cambria Math" panose="02040503050406030204" pitchFamily="18" charset="0"/>
                        </a:rPr>
                        <m:t>(</m:t>
                      </m:r>
                      <m:r>
                        <a:rPr lang="en-US" sz="2800" i="1" smtClean="0">
                          <a:latin typeface="Cambria Math" panose="02040503050406030204" pitchFamily="18" charset="0"/>
                        </a:rPr>
                        <m:t>𝑘</m:t>
                      </m:r>
                      <m:r>
                        <a:rPr lang="en-US" sz="2800" i="1" smtClean="0">
                          <a:latin typeface="Cambria Math" panose="02040503050406030204" pitchFamily="18" charset="0"/>
                        </a:rPr>
                        <m:t> </m:t>
                      </m:r>
                      <m:r>
                        <m:rPr>
                          <m:nor/>
                        </m:rPr>
                        <a:rPr lang="en-US" sz="2800">
                          <a:latin typeface="Cambria Math" panose="02040503050406030204" pitchFamily="18" charset="0"/>
                        </a:rPr>
                        <m:t>success</m:t>
                      </m:r>
                      <m:r>
                        <m:rPr>
                          <m:nor/>
                        </m:rPr>
                        <a:rPr lang="en-US" sz="2800">
                          <a:latin typeface="Cambria Math" panose="02040503050406030204" pitchFamily="18" charset="0"/>
                        </a:rPr>
                        <m:t> </m:t>
                      </m:r>
                      <m:r>
                        <m:rPr>
                          <m:nor/>
                        </m:rPr>
                        <a:rPr lang="en-US" sz="2800">
                          <a:latin typeface="Cambria Math" panose="02040503050406030204" pitchFamily="18" charset="0"/>
                        </a:rPr>
                        <m:t>in</m:t>
                      </m:r>
                      <m:r>
                        <m:rPr>
                          <m:nor/>
                        </m:rPr>
                        <a:rPr lang="en-US" sz="2800">
                          <a:latin typeface="Cambria Math" panose="02040503050406030204" pitchFamily="18" charset="0"/>
                        </a:rPr>
                        <m:t> </m:t>
                      </m:r>
                      <m:r>
                        <m:rPr>
                          <m:nor/>
                        </m:rPr>
                        <a:rPr lang="en-US" sz="2800" i="1">
                          <a:latin typeface="Cambria Math" panose="02040503050406030204" pitchFamily="18" charset="0"/>
                        </a:rPr>
                        <m:t>n</m:t>
                      </m:r>
                      <m:r>
                        <m:rPr>
                          <m:nor/>
                        </m:rPr>
                        <a:rPr lang="en-US" sz="2800">
                          <a:latin typeface="Cambria Math" panose="02040503050406030204" pitchFamily="18" charset="0"/>
                        </a:rPr>
                        <m:t> </m:t>
                      </m:r>
                      <m:r>
                        <m:rPr>
                          <m:nor/>
                        </m:rPr>
                        <a:rPr lang="en-US" sz="2800">
                          <a:latin typeface="Cambria Math" panose="02040503050406030204" pitchFamily="18" charset="0"/>
                        </a:rPr>
                        <m:t>trials</m:t>
                      </m:r>
                      <m:r>
                        <m:rPr>
                          <m:nor/>
                        </m:rPr>
                        <a:rPr lang="en-US" sz="2800">
                          <a:latin typeface="Cambria Math" panose="02040503050406030204" pitchFamily="18" charset="0"/>
                        </a:rPr>
                        <m:t>) =</m:t>
                      </m:r>
                      <m:d>
                        <m:dPr>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𝑛</m:t>
                                </m:r>
                              </m:e>
                            </m:mr>
                            <m:mr>
                              <m:e>
                                <m:r>
                                  <a:rPr lang="en-US" sz="2800" b="0" i="1" smtClean="0">
                                    <a:latin typeface="Cambria Math" panose="02040503050406030204" pitchFamily="18" charset="0"/>
                                  </a:rPr>
                                  <m:t>𝑘</m:t>
                                </m:r>
                              </m:e>
                            </m:mr>
                          </m:m>
                        </m:e>
                      </m:d>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𝑘</m:t>
                          </m:r>
                        </m:sup>
                      </m:sSup>
                      <m:sSup>
                        <m:sSupPr>
                          <m:ctrlPr>
                            <a:rPr lang="en-US" sz="2800" i="1">
                              <a:latin typeface="Cambria Math" panose="02040503050406030204" pitchFamily="18" charset="0"/>
                            </a:rPr>
                          </m:ctrlPr>
                        </m:sSupPr>
                        <m:e>
                          <m:r>
                            <a:rPr lang="en-US" sz="2800" i="1">
                              <a:latin typeface="Cambria Math" panose="02040503050406030204" pitchFamily="18" charset="0"/>
                            </a:rPr>
                            <m:t>(1−</m:t>
                          </m:r>
                          <m:r>
                            <a:rPr lang="en-US" sz="2800" i="1">
                              <a:latin typeface="Cambria Math" panose="02040503050406030204" pitchFamily="18" charset="0"/>
                            </a:rPr>
                            <m:t>𝑝</m:t>
                          </m:r>
                          <m:r>
                            <a:rPr lang="en-US" sz="2800" i="1">
                              <a:latin typeface="Cambria Math" panose="02040503050406030204" pitchFamily="18" charset="0"/>
                            </a:rPr>
                            <m:t>)</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sup>
                      </m:sSup>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76200" y="4367064"/>
                <a:ext cx="7696200" cy="73930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879314" y="5206063"/>
                <a:ext cx="4191000" cy="10423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panose="02040503050406030204" pitchFamily="18" charset="0"/>
                        </a:rPr>
                        <m:t> =</m:t>
                      </m:r>
                      <m:sSup>
                        <m:sSupPr>
                          <m:ctrlPr>
                            <a:rPr lang="en-US" sz="2800" i="1">
                              <a:latin typeface="Cambria Math" panose="02040503050406030204" pitchFamily="18" charset="0"/>
                            </a:rPr>
                          </m:ctrlPr>
                        </m:sSup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m:t>
                                  </m:r>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𝑘</m:t>
                                  </m:r>
                                </m:e>
                                <m:sup>
                                  <m:r>
                                    <a:rPr lang="en-US" sz="2800" i="1">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e>
                                <m:sup>
                                  <m:r>
                                    <a:rPr lang="en-US" sz="2800" i="1">
                                      <a:latin typeface="Cambria Math" panose="02040503050406030204" pitchFamily="18" charset="0"/>
                                    </a:rPr>
                                    <m:t>!</m:t>
                                  </m:r>
                                </m:sup>
                              </m:sSup>
                            </m:den>
                          </m:f>
                          <m:r>
                            <a:rPr lang="en-US" sz="2800" i="1">
                              <a:latin typeface="Cambria Math" panose="02040503050406030204" pitchFamily="18" charset="0"/>
                            </a:rPr>
                            <m:t>𝑝</m:t>
                          </m:r>
                        </m:e>
                        <m:sup>
                          <m:r>
                            <a:rPr lang="en-US" sz="2800" i="1">
                              <a:latin typeface="Cambria Math" panose="02040503050406030204" pitchFamily="18" charset="0"/>
                            </a:rPr>
                            <m:t>𝑘</m:t>
                          </m:r>
                        </m:sup>
                      </m:sSup>
                      <m:sSup>
                        <m:sSupPr>
                          <m:ctrlPr>
                            <a:rPr lang="en-US" sz="2800" i="1">
                              <a:latin typeface="Cambria Math" panose="02040503050406030204" pitchFamily="18" charset="0"/>
                            </a:rPr>
                          </m:ctrlPr>
                        </m:sSupPr>
                        <m:e>
                          <m:r>
                            <a:rPr lang="en-US" sz="2800" i="1">
                              <a:latin typeface="Cambria Math" panose="02040503050406030204" pitchFamily="18" charset="0"/>
                            </a:rPr>
                            <m:t>(1−</m:t>
                          </m:r>
                          <m:r>
                            <a:rPr lang="en-US" sz="2800" i="1">
                              <a:latin typeface="Cambria Math" panose="02040503050406030204" pitchFamily="18" charset="0"/>
                            </a:rPr>
                            <m:t>𝑝</m:t>
                          </m:r>
                          <m:r>
                            <a:rPr lang="en-US" sz="2800" i="1">
                              <a:latin typeface="Cambria Math" panose="02040503050406030204" pitchFamily="18" charset="0"/>
                            </a:rPr>
                            <m:t>)</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sup>
                      </m:sSup>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3879314" y="5206063"/>
                <a:ext cx="4191000" cy="104233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282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715963"/>
          </a:xfrm>
        </p:spPr>
        <p:txBody>
          <a:bodyPr/>
          <a:lstStyle/>
          <a:p>
            <a:pPr eaLnBrk="1" hangingPunct="1"/>
            <a:r>
              <a:rPr lang="en-US" sz="3600" dirty="0">
                <a:solidFill>
                  <a:srgbClr val="0000FF"/>
                </a:solidFill>
              </a:rPr>
              <a:t>Example 1</a:t>
            </a:r>
            <a:endParaRPr lang="en-US" sz="3600" dirty="0">
              <a:solidFill>
                <a:schemeClr val="accent2"/>
              </a:solidFill>
            </a:endParaRPr>
          </a:p>
        </p:txBody>
      </p:sp>
      <p:sp>
        <p:nvSpPr>
          <p:cNvPr id="5126"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Slide Number Placeholder 2"/>
          <p:cNvSpPr>
            <a:spLocks noGrp="1"/>
          </p:cNvSpPr>
          <p:nvPr>
            <p:ph type="sldNum" sz="quarter" idx="12"/>
          </p:nvPr>
        </p:nvSpPr>
        <p:spPr>
          <a:xfrm>
            <a:off x="6858000" y="6477000"/>
            <a:ext cx="2133600" cy="334133"/>
          </a:xfrm>
        </p:spPr>
        <p:txBody>
          <a:bodyPr/>
          <a:lstStyle/>
          <a:p>
            <a:pPr>
              <a:defRPr/>
            </a:pPr>
            <a:fld id="{CFAFE87E-9987-4B05-90A5-38F3B4A800BA}" type="slidenum">
              <a:rPr lang="en-US" smtClean="0"/>
              <a:pPr>
                <a:defRPr/>
              </a:pPr>
              <a:t>9</a:t>
            </a:fld>
            <a:endParaRPr lang="en-US" dirty="0"/>
          </a:p>
        </p:txBody>
      </p:sp>
      <p:sp>
        <p:nvSpPr>
          <p:cNvPr id="11" name="Text Box 4"/>
          <p:cNvSpPr txBox="1">
            <a:spLocks noChangeArrowheads="1"/>
          </p:cNvSpPr>
          <p:nvPr/>
        </p:nvSpPr>
        <p:spPr bwMode="auto">
          <a:xfrm>
            <a:off x="76200" y="1147870"/>
            <a:ext cx="891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600"/>
              </a:spcBef>
              <a:buNone/>
            </a:pPr>
            <a:r>
              <a:rPr lang="en-US" sz="2400" dirty="0"/>
              <a:t>A binary symmetric channel (BSC) has an error probability </a:t>
            </a:r>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e</a:t>
            </a:r>
            <a:r>
              <a:rPr lang="en-US" sz="2400" dirty="0"/>
              <a:t> = 0.001 (i.e., the probability of receiving </a:t>
            </a:r>
            <a:r>
              <a:rPr lang="en-US" sz="2400" b="1" dirty="0"/>
              <a:t>0</a:t>
            </a:r>
            <a:r>
              <a:rPr lang="en-US" sz="2400" dirty="0"/>
              <a:t> when </a:t>
            </a:r>
            <a:r>
              <a:rPr lang="en-US" sz="2400" b="1" dirty="0"/>
              <a:t>1</a:t>
            </a:r>
            <a:r>
              <a:rPr lang="en-US" sz="2400" dirty="0"/>
              <a:t> is transmitted, or vice versa). Note that the channel behavior is symmetrical with respect to </a:t>
            </a:r>
            <a:r>
              <a:rPr lang="en-US" sz="2400" b="1" dirty="0"/>
              <a:t>0</a:t>
            </a:r>
            <a:r>
              <a:rPr lang="en-US" sz="2400" dirty="0"/>
              <a:t> and </a:t>
            </a:r>
            <a:r>
              <a:rPr lang="en-US" sz="2400" b="1" dirty="0"/>
              <a:t>1</a:t>
            </a:r>
            <a:r>
              <a:rPr lang="en-US" sz="2400" dirty="0"/>
              <a:t>. A sequence of 8 binary digits is transmitted over this channel. Determine the probability of receiving exactly 2 digits in error.</a:t>
            </a:r>
            <a:endParaRPr lang="en-US" sz="2800" dirty="0"/>
          </a:p>
        </p:txBody>
      </p:sp>
      <p:pic>
        <p:nvPicPr>
          <p:cNvPr id="4" name="Picture 3"/>
          <p:cNvPicPr>
            <a:picLocks noChangeAspect="1"/>
          </p:cNvPicPr>
          <p:nvPr/>
        </p:nvPicPr>
        <p:blipFill>
          <a:blip r:embed="rId2"/>
          <a:stretch>
            <a:fillRect/>
          </a:stretch>
        </p:blipFill>
        <p:spPr>
          <a:xfrm>
            <a:off x="2743200" y="3490449"/>
            <a:ext cx="3914775" cy="2371725"/>
          </a:xfrm>
          <a:prstGeom prst="rect">
            <a:avLst/>
          </a:prstGeom>
        </p:spPr>
      </p:pic>
      <p:sp>
        <p:nvSpPr>
          <p:cNvPr id="2" name="TextBox 1"/>
          <p:cNvSpPr txBox="1"/>
          <p:nvPr/>
        </p:nvSpPr>
        <p:spPr>
          <a:xfrm>
            <a:off x="76200" y="4357632"/>
            <a:ext cx="2852897" cy="461665"/>
          </a:xfrm>
          <a:prstGeom prst="rect">
            <a:avLst/>
          </a:prstGeom>
          <a:noFill/>
        </p:spPr>
        <p:txBody>
          <a:bodyPr wrap="none" rtlCol="0">
            <a:spAutoFit/>
          </a:bodyPr>
          <a:lstStyle/>
          <a:p>
            <a:r>
              <a:rPr lang="en-US" dirty="0"/>
              <a:t>T = [0 1 1 1 0 1 0 0]</a:t>
            </a:r>
          </a:p>
        </p:txBody>
      </p:sp>
      <p:grpSp>
        <p:nvGrpSpPr>
          <p:cNvPr id="12" name="Group 11"/>
          <p:cNvGrpSpPr/>
          <p:nvPr/>
        </p:nvGrpSpPr>
        <p:grpSpPr>
          <a:xfrm>
            <a:off x="6398610" y="3973130"/>
            <a:ext cx="2726013" cy="2506102"/>
            <a:chOff x="6398610" y="3973130"/>
            <a:chExt cx="2726013" cy="2506102"/>
          </a:xfrm>
        </p:grpSpPr>
        <p:sp>
          <p:nvSpPr>
            <p:cNvPr id="8" name="TextBox 7"/>
            <p:cNvSpPr txBox="1"/>
            <p:nvPr/>
          </p:nvSpPr>
          <p:spPr>
            <a:xfrm>
              <a:off x="6398611" y="4355399"/>
              <a:ext cx="2723823" cy="461665"/>
            </a:xfrm>
            <a:prstGeom prst="rect">
              <a:avLst/>
            </a:prstGeom>
            <a:noFill/>
          </p:spPr>
          <p:txBody>
            <a:bodyPr wrap="none" rtlCol="0">
              <a:spAutoFit/>
            </a:bodyPr>
            <a:lstStyle/>
            <a:p>
              <a:r>
                <a:rPr lang="en-US" dirty="0"/>
                <a:t>R=[0 </a:t>
              </a:r>
              <a:r>
                <a:rPr lang="en-US" dirty="0">
                  <a:solidFill>
                    <a:srgbClr val="FF0000"/>
                  </a:solidFill>
                </a:rPr>
                <a:t>0</a:t>
              </a:r>
              <a:r>
                <a:rPr lang="en-US" dirty="0"/>
                <a:t> 1 1 0 1 </a:t>
              </a:r>
              <a:r>
                <a:rPr lang="en-US" dirty="0">
                  <a:solidFill>
                    <a:srgbClr val="FF0000"/>
                  </a:solidFill>
                </a:rPr>
                <a:t>1</a:t>
              </a:r>
              <a:r>
                <a:rPr lang="en-US" dirty="0"/>
                <a:t> 0]</a:t>
              </a:r>
            </a:p>
          </p:txBody>
        </p:sp>
        <p:sp>
          <p:nvSpPr>
            <p:cNvPr id="9" name="TextBox 8"/>
            <p:cNvSpPr txBox="1"/>
            <p:nvPr/>
          </p:nvSpPr>
          <p:spPr>
            <a:xfrm>
              <a:off x="6400800" y="4796135"/>
              <a:ext cx="2723823" cy="461665"/>
            </a:xfrm>
            <a:prstGeom prst="rect">
              <a:avLst/>
            </a:prstGeom>
            <a:noFill/>
          </p:spPr>
          <p:txBody>
            <a:bodyPr wrap="none" rtlCol="0">
              <a:spAutoFit/>
            </a:bodyPr>
            <a:lstStyle/>
            <a:p>
              <a:r>
                <a:rPr lang="en-US" dirty="0"/>
                <a:t>R=[0 1 1 </a:t>
              </a:r>
              <a:r>
                <a:rPr lang="en-US" dirty="0">
                  <a:solidFill>
                    <a:srgbClr val="FF0000"/>
                  </a:solidFill>
                </a:rPr>
                <a:t>0</a:t>
              </a:r>
              <a:r>
                <a:rPr lang="en-US" dirty="0"/>
                <a:t> </a:t>
              </a:r>
              <a:r>
                <a:rPr lang="en-US" dirty="0">
                  <a:solidFill>
                    <a:srgbClr val="FF0000"/>
                  </a:solidFill>
                </a:rPr>
                <a:t>1</a:t>
              </a:r>
              <a:r>
                <a:rPr lang="en-US" dirty="0"/>
                <a:t> 1 1 0]</a:t>
              </a:r>
            </a:p>
          </p:txBody>
        </p:sp>
        <p:sp>
          <p:nvSpPr>
            <p:cNvPr id="10" name="TextBox 9"/>
            <p:cNvSpPr txBox="1"/>
            <p:nvPr/>
          </p:nvSpPr>
          <p:spPr>
            <a:xfrm>
              <a:off x="6400800" y="3973130"/>
              <a:ext cx="2723823" cy="461665"/>
            </a:xfrm>
            <a:prstGeom prst="rect">
              <a:avLst/>
            </a:prstGeom>
            <a:noFill/>
          </p:spPr>
          <p:txBody>
            <a:bodyPr wrap="none" rtlCol="0">
              <a:spAutoFit/>
            </a:bodyPr>
            <a:lstStyle/>
            <a:p>
              <a:r>
                <a:rPr lang="en-US" dirty="0"/>
                <a:t>R=[0 1 1 1 0 1 0 0]</a:t>
              </a:r>
            </a:p>
          </p:txBody>
        </p:sp>
        <p:cxnSp>
          <p:nvCxnSpPr>
            <p:cNvPr id="6" name="Straight Arrow Connector 5"/>
            <p:cNvCxnSpPr/>
            <p:nvPr/>
          </p:nvCxnSpPr>
          <p:spPr>
            <a:xfrm>
              <a:off x="7760522" y="5410200"/>
              <a:ext cx="0" cy="6858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98610" y="6017567"/>
              <a:ext cx="2723823" cy="461665"/>
            </a:xfrm>
            <a:prstGeom prst="rect">
              <a:avLst/>
            </a:prstGeom>
            <a:noFill/>
          </p:spPr>
          <p:txBody>
            <a:bodyPr wrap="none" rtlCol="0">
              <a:spAutoFit/>
            </a:bodyPr>
            <a:lstStyle/>
            <a:p>
              <a:r>
                <a:rPr lang="en-US" dirty="0"/>
                <a:t>R=[0 1 1 1 0 1 </a:t>
              </a:r>
              <a:r>
                <a:rPr lang="en-US" dirty="0">
                  <a:solidFill>
                    <a:srgbClr val="FF0000"/>
                  </a:solidFill>
                </a:rPr>
                <a:t>0</a:t>
              </a:r>
              <a:r>
                <a:rPr lang="en-US" dirty="0"/>
                <a:t> </a:t>
              </a:r>
              <a:r>
                <a:rPr lang="en-US" dirty="0">
                  <a:solidFill>
                    <a:srgbClr val="FF0000"/>
                  </a:solidFill>
                </a:rPr>
                <a:t>1</a:t>
              </a:r>
              <a:r>
                <a:rPr lang="en-US" dirty="0"/>
                <a:t>]</a:t>
              </a:r>
            </a:p>
          </p:txBody>
        </p:sp>
      </p:grpSp>
      <p:sp>
        <p:nvSpPr>
          <p:cNvPr id="13" name="TextBox 12"/>
          <p:cNvSpPr txBox="1"/>
          <p:nvPr/>
        </p:nvSpPr>
        <p:spPr>
          <a:xfrm>
            <a:off x="76200" y="6320135"/>
            <a:ext cx="2914580" cy="461665"/>
          </a:xfrm>
          <a:prstGeom prst="rect">
            <a:avLst/>
          </a:prstGeom>
          <a:noFill/>
        </p:spPr>
        <p:txBody>
          <a:bodyPr wrap="none" rtlCol="0">
            <a:spAutoFit/>
          </a:bodyPr>
          <a:lstStyle/>
          <a:p>
            <a:r>
              <a:rPr lang="en-US" dirty="0" err="1">
                <a:solidFill>
                  <a:srgbClr val="FF0000"/>
                </a:solidFill>
              </a:rPr>
              <a:t>Ans</a:t>
            </a:r>
            <a:r>
              <a:rPr lang="en-US" dirty="0">
                <a:solidFill>
                  <a:srgbClr val="FF0000"/>
                </a:solidFill>
              </a:rPr>
              <a:t> = 27.832 * 10</a:t>
            </a:r>
            <a:r>
              <a:rPr lang="en-US" baseline="30000" dirty="0">
                <a:solidFill>
                  <a:srgbClr val="FF0000"/>
                </a:solidFill>
              </a:rPr>
              <a:t>-6</a:t>
            </a:r>
          </a:p>
        </p:txBody>
      </p:sp>
    </p:spTree>
    <p:extLst>
      <p:ext uri="{BB962C8B-B14F-4D97-AF65-F5344CB8AC3E}">
        <p14:creationId xmlns:p14="http://schemas.microsoft.com/office/powerpoint/2010/main" val="115012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10212</TotalTime>
  <Words>2169</Words>
  <Application>Microsoft Office PowerPoint</Application>
  <PresentationFormat>On-screen Show (4:3)</PresentationFormat>
  <Paragraphs>220</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 Math</vt:lpstr>
      <vt:lpstr>Times New Roman</vt:lpstr>
      <vt:lpstr>Default Design</vt:lpstr>
      <vt:lpstr>Ch 7 Fundamentals of Probability Theory</vt:lpstr>
      <vt:lpstr>Chapter Outline</vt:lpstr>
      <vt:lpstr>Deterministic and Random Signals</vt:lpstr>
      <vt:lpstr>Concept of Probability</vt:lpstr>
      <vt:lpstr>Concept of Probability</vt:lpstr>
      <vt:lpstr>Concept of Probability</vt:lpstr>
      <vt:lpstr>Concept of Probability</vt:lpstr>
      <vt:lpstr>Bernoulli Trials</vt:lpstr>
      <vt:lpstr>Example 1</vt:lpstr>
      <vt:lpstr>Example 2</vt:lpstr>
      <vt:lpstr>Multiplication Rule for Conditional Probability</vt:lpstr>
      <vt:lpstr>The Total Probability Theorem</vt:lpstr>
      <vt:lpstr>Example</vt:lpstr>
      <vt:lpstr>Example</vt:lpstr>
      <vt:lpstr>Baye’s Theorem</vt:lpstr>
      <vt:lpstr>Example</vt:lpstr>
      <vt:lpstr>Random Variable</vt:lpstr>
      <vt:lpstr>Random Variable</vt:lpstr>
      <vt:lpstr>Random Variable</vt:lpstr>
      <vt:lpstr>Conditional Probabilities</vt:lpstr>
      <vt:lpstr>Example</vt:lpstr>
      <vt:lpstr>Example</vt:lpstr>
      <vt:lpstr>Cumulative Distribution Function (CDF)</vt:lpstr>
      <vt:lpstr>Example</vt:lpstr>
      <vt:lpstr>Continuous Random Variable</vt:lpstr>
      <vt:lpstr>The Gaussian (Normal) Random Variable</vt:lpstr>
      <vt:lpstr>Example</vt:lpstr>
      <vt:lpstr>Example (cont.)</vt:lpstr>
      <vt:lpstr>Statistical Averages (MEANS)</vt:lpstr>
      <vt:lpstr>Statistical Averages (MEANS)</vt:lpstr>
      <vt:lpstr>Moments</vt:lpstr>
      <vt:lpstr>Example</vt:lpstr>
    </vt:vector>
  </TitlesOfParts>
  <Company>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Continuous-Time Signal Analysis: The Fourier Transform</dc:title>
  <dc:creator>mbingabr</dc:creator>
  <cp:lastModifiedBy>Mohamed Bingabr</cp:lastModifiedBy>
  <cp:revision>689</cp:revision>
  <cp:lastPrinted>2015-04-21T20:33:01Z</cp:lastPrinted>
  <dcterms:created xsi:type="dcterms:W3CDTF">2008-11-21T04:29:08Z</dcterms:created>
  <dcterms:modified xsi:type="dcterms:W3CDTF">2024-01-18T18:37:53Z</dcterms:modified>
</cp:coreProperties>
</file>