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313" r:id="rId3"/>
    <p:sldId id="314" r:id="rId4"/>
    <p:sldId id="361" r:id="rId5"/>
    <p:sldId id="315" r:id="rId6"/>
    <p:sldId id="257" r:id="rId7"/>
    <p:sldId id="362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CC"/>
    <a:srgbClr val="FFFF66"/>
    <a:srgbClr val="FF505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975" y="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ed Bingabr" userId="00864009-1172-4536-93d5-4dbe32f81f3e" providerId="ADAL" clId="{392B43BF-20B8-4921-A15D-9AE116004E88}"/>
    <pc:docChg chg="modSld">
      <pc:chgData name="Mohamed Bingabr" userId="00864009-1172-4536-93d5-4dbe32f81f3e" providerId="ADAL" clId="{392B43BF-20B8-4921-A15D-9AE116004E88}" dt="2023-08-22T16:09:05.844" v="2" actId="20577"/>
      <pc:docMkLst>
        <pc:docMk/>
      </pc:docMkLst>
      <pc:sldChg chg="modSp mod">
        <pc:chgData name="Mohamed Bingabr" userId="00864009-1172-4536-93d5-4dbe32f81f3e" providerId="ADAL" clId="{392B43BF-20B8-4921-A15D-9AE116004E88}" dt="2023-08-22T16:09:05.844" v="2" actId="20577"/>
        <pc:sldMkLst>
          <pc:docMk/>
          <pc:sldMk cId="0" sldId="314"/>
        </pc:sldMkLst>
        <pc:spChg chg="mod">
          <ac:chgData name="Mohamed Bingabr" userId="00864009-1172-4536-93d5-4dbe32f81f3e" providerId="ADAL" clId="{392B43BF-20B8-4921-A15D-9AE116004E88}" dt="2023-08-22T16:09:05.844" v="2" actId="20577"/>
          <ac:spMkLst>
            <pc:docMk/>
            <pc:sldMk cId="0" sldId="314"/>
            <ac:spMk id="8" creationId="{00000000-0000-0000-0000-000000000000}"/>
          </ac:spMkLst>
        </pc:spChg>
      </pc:sldChg>
    </pc:docChg>
  </pc:docChgLst>
  <pc:docChgLst>
    <pc:chgData name="Mohamed Bingabr" userId="00864009-1172-4536-93d5-4dbe32f81f3e" providerId="ADAL" clId="{A57CDF41-F4BC-4898-8615-7C195BBFD1A9}"/>
    <pc:docChg chg="custSel modSld">
      <pc:chgData name="Mohamed Bingabr" userId="00864009-1172-4536-93d5-4dbe32f81f3e" providerId="ADAL" clId="{A57CDF41-F4BC-4898-8615-7C195BBFD1A9}" dt="2023-01-18T22:54:05.595" v="125"/>
      <pc:docMkLst>
        <pc:docMk/>
      </pc:docMkLst>
      <pc:sldChg chg="modSp mod">
        <pc:chgData name="Mohamed Bingabr" userId="00864009-1172-4536-93d5-4dbe32f81f3e" providerId="ADAL" clId="{A57CDF41-F4BC-4898-8615-7C195BBFD1A9}" dt="2023-01-17T16:29:30.013" v="35" actId="20577"/>
        <pc:sldMkLst>
          <pc:docMk/>
          <pc:sldMk cId="0" sldId="256"/>
        </pc:sldMkLst>
        <pc:spChg chg="mod">
          <ac:chgData name="Mohamed Bingabr" userId="00864009-1172-4536-93d5-4dbe32f81f3e" providerId="ADAL" clId="{A57CDF41-F4BC-4898-8615-7C195BBFD1A9}" dt="2023-01-17T16:29:30.013" v="35" actId="20577"/>
          <ac:spMkLst>
            <pc:docMk/>
            <pc:sldMk cId="0" sldId="256"/>
            <ac:spMk id="12291" creationId="{00000000-0000-0000-0000-000000000000}"/>
          </ac:spMkLst>
        </pc:spChg>
      </pc:sldChg>
      <pc:sldChg chg="modSp mod">
        <pc:chgData name="Mohamed Bingabr" userId="00864009-1172-4536-93d5-4dbe32f81f3e" providerId="ADAL" clId="{A57CDF41-F4BC-4898-8615-7C195BBFD1A9}" dt="2023-01-18T22:54:05.595" v="125"/>
        <pc:sldMkLst>
          <pc:docMk/>
          <pc:sldMk cId="0" sldId="257"/>
        </pc:sldMkLst>
        <pc:spChg chg="mod">
          <ac:chgData name="Mohamed Bingabr" userId="00864009-1172-4536-93d5-4dbe32f81f3e" providerId="ADAL" clId="{A57CDF41-F4BC-4898-8615-7C195BBFD1A9}" dt="2023-01-18T22:54:05.595" v="125"/>
          <ac:spMkLst>
            <pc:docMk/>
            <pc:sldMk cId="0" sldId="257"/>
            <ac:spMk id="13315" creationId="{00000000-0000-0000-0000-000000000000}"/>
          </ac:spMkLst>
        </pc:spChg>
      </pc:sldChg>
      <pc:sldChg chg="modSp mod">
        <pc:chgData name="Mohamed Bingabr" userId="00864009-1172-4536-93d5-4dbe32f81f3e" providerId="ADAL" clId="{A57CDF41-F4BC-4898-8615-7C195BBFD1A9}" dt="2023-01-17T16:31:25.003" v="92" actId="20577"/>
        <pc:sldMkLst>
          <pc:docMk/>
          <pc:sldMk cId="0" sldId="314"/>
        </pc:sldMkLst>
        <pc:spChg chg="mod">
          <ac:chgData name="Mohamed Bingabr" userId="00864009-1172-4536-93d5-4dbe32f81f3e" providerId="ADAL" clId="{A57CDF41-F4BC-4898-8615-7C195BBFD1A9}" dt="2023-01-17T16:31:25.003" v="92" actId="20577"/>
          <ac:spMkLst>
            <pc:docMk/>
            <pc:sldMk cId="0" sldId="314"/>
            <ac:spMk id="8" creationId="{00000000-0000-0000-0000-000000000000}"/>
          </ac:spMkLst>
        </pc:spChg>
      </pc:sldChg>
      <pc:sldChg chg="modSp mod">
        <pc:chgData name="Mohamed Bingabr" userId="00864009-1172-4536-93d5-4dbe32f81f3e" providerId="ADAL" clId="{A57CDF41-F4BC-4898-8615-7C195BBFD1A9}" dt="2023-01-17T16:33:46.523" v="98"/>
        <pc:sldMkLst>
          <pc:docMk/>
          <pc:sldMk cId="0" sldId="315"/>
        </pc:sldMkLst>
        <pc:spChg chg="mod">
          <ac:chgData name="Mohamed Bingabr" userId="00864009-1172-4536-93d5-4dbe32f81f3e" providerId="ADAL" clId="{A57CDF41-F4BC-4898-8615-7C195BBFD1A9}" dt="2023-01-17T16:33:46.523" v="98"/>
          <ac:spMkLst>
            <pc:docMk/>
            <pc:sldMk cId="0" sldId="315"/>
            <ac:spMk id="13315" creationId="{00000000-0000-0000-0000-000000000000}"/>
          </ac:spMkLst>
        </pc:spChg>
      </pc:sldChg>
      <pc:sldChg chg="addSp delSp modSp mod">
        <pc:chgData name="Mohamed Bingabr" userId="00864009-1172-4536-93d5-4dbe32f81f3e" providerId="ADAL" clId="{A57CDF41-F4BC-4898-8615-7C195BBFD1A9}" dt="2023-01-17T16:34:43.624" v="116"/>
        <pc:sldMkLst>
          <pc:docMk/>
          <pc:sldMk cId="1701639418" sldId="362"/>
        </pc:sldMkLst>
        <pc:spChg chg="add mod">
          <ac:chgData name="Mohamed Bingabr" userId="00864009-1172-4536-93d5-4dbe32f81f3e" providerId="ADAL" clId="{A57CDF41-F4BC-4898-8615-7C195BBFD1A9}" dt="2023-01-17T16:34:43.624" v="116"/>
          <ac:spMkLst>
            <pc:docMk/>
            <pc:sldMk cId="1701639418" sldId="362"/>
            <ac:spMk id="2" creationId="{DEEA8EA6-8CC9-6F2F-EEF4-E1D23C54FE86}"/>
          </ac:spMkLst>
        </pc:spChg>
        <pc:spChg chg="mod">
          <ac:chgData name="Mohamed Bingabr" userId="00864009-1172-4536-93d5-4dbe32f81f3e" providerId="ADAL" clId="{A57CDF41-F4BC-4898-8615-7C195BBFD1A9}" dt="2023-01-17T16:34:23.566" v="114" actId="6549"/>
          <ac:spMkLst>
            <pc:docMk/>
            <pc:sldMk cId="1701639418" sldId="362"/>
            <ac:spMk id="13314" creationId="{00000000-0000-0000-0000-000000000000}"/>
          </ac:spMkLst>
        </pc:spChg>
        <pc:spChg chg="del">
          <ac:chgData name="Mohamed Bingabr" userId="00864009-1172-4536-93d5-4dbe32f81f3e" providerId="ADAL" clId="{A57CDF41-F4BC-4898-8615-7C195BBFD1A9}" dt="2023-01-17T16:34:36.713" v="115" actId="478"/>
          <ac:spMkLst>
            <pc:docMk/>
            <pc:sldMk cId="1701639418" sldId="362"/>
            <ac:spMk id="13315" creationId="{00000000-0000-0000-0000-000000000000}"/>
          </ac:spMkLst>
        </pc:spChg>
      </pc:sldChg>
    </pc:docChg>
  </pc:docChgLst>
  <pc:docChgLst>
    <pc:chgData name="Mohamed Bingabr" userId="00864009-1172-4536-93d5-4dbe32f81f3e" providerId="ADAL" clId="{736919DE-DFA0-419D-A5EF-28DD2CF8838B}"/>
    <pc:docChg chg="custSel modSld">
      <pc:chgData name="Mohamed Bingabr" userId="00864009-1172-4536-93d5-4dbe32f81f3e" providerId="ADAL" clId="{736919DE-DFA0-419D-A5EF-28DD2CF8838B}" dt="2024-08-20T00:58:41.072" v="31" actId="20577"/>
      <pc:docMkLst>
        <pc:docMk/>
      </pc:docMkLst>
      <pc:sldChg chg="modSp mod">
        <pc:chgData name="Mohamed Bingabr" userId="00864009-1172-4536-93d5-4dbe32f81f3e" providerId="ADAL" clId="{736919DE-DFA0-419D-A5EF-28DD2CF8838B}" dt="2024-08-20T00:57:00.720" v="15"/>
        <pc:sldMkLst>
          <pc:docMk/>
          <pc:sldMk cId="0" sldId="314"/>
        </pc:sldMkLst>
        <pc:spChg chg="mod">
          <ac:chgData name="Mohamed Bingabr" userId="00864009-1172-4536-93d5-4dbe32f81f3e" providerId="ADAL" clId="{736919DE-DFA0-419D-A5EF-28DD2CF8838B}" dt="2024-08-20T00:57:00.720" v="15"/>
          <ac:spMkLst>
            <pc:docMk/>
            <pc:sldMk cId="0" sldId="314"/>
            <ac:spMk id="8" creationId="{00000000-0000-0000-0000-000000000000}"/>
          </ac:spMkLst>
        </pc:spChg>
      </pc:sldChg>
      <pc:sldChg chg="modSp mod">
        <pc:chgData name="Mohamed Bingabr" userId="00864009-1172-4536-93d5-4dbe32f81f3e" providerId="ADAL" clId="{736919DE-DFA0-419D-A5EF-28DD2CF8838B}" dt="2024-08-20T00:58:41.072" v="31" actId="20577"/>
        <pc:sldMkLst>
          <pc:docMk/>
          <pc:sldMk cId="0" sldId="315"/>
        </pc:sldMkLst>
        <pc:spChg chg="mod">
          <ac:chgData name="Mohamed Bingabr" userId="00864009-1172-4536-93d5-4dbe32f81f3e" providerId="ADAL" clId="{736919DE-DFA0-419D-A5EF-28DD2CF8838B}" dt="2024-08-20T00:58:41.072" v="31" actId="20577"/>
          <ac:spMkLst>
            <pc:docMk/>
            <pc:sldMk cId="0" sldId="315"/>
            <ac:spMk id="13315" creationId="{00000000-0000-0000-0000-000000000000}"/>
          </ac:spMkLst>
        </pc:spChg>
      </pc:sldChg>
      <pc:sldChg chg="modSp mod">
        <pc:chgData name="Mohamed Bingabr" userId="00864009-1172-4536-93d5-4dbe32f81f3e" providerId="ADAL" clId="{736919DE-DFA0-419D-A5EF-28DD2CF8838B}" dt="2024-08-20T00:57:32.919" v="19" actId="1036"/>
        <pc:sldMkLst>
          <pc:docMk/>
          <pc:sldMk cId="4096112982" sldId="361"/>
        </pc:sldMkLst>
        <pc:spChg chg="mod">
          <ac:chgData name="Mohamed Bingabr" userId="00864009-1172-4536-93d5-4dbe32f81f3e" providerId="ADAL" clId="{736919DE-DFA0-419D-A5EF-28DD2CF8838B}" dt="2024-08-20T00:57:32.919" v="19" actId="1036"/>
          <ac:spMkLst>
            <pc:docMk/>
            <pc:sldMk cId="4096112982" sldId="361"/>
            <ac:spMk id="8" creationId="{00000000-0000-0000-0000-000000000000}"/>
          </ac:spMkLst>
        </pc:spChg>
      </pc:sldChg>
    </pc:docChg>
  </pc:docChgLst>
  <pc:docChgLst>
    <pc:chgData name="Mohamed Bingabr" userId="00864009-1172-4536-93d5-4dbe32f81f3e" providerId="ADAL" clId="{9D525EEB-0484-488F-975D-8EB5F8E531B0}"/>
    <pc:docChg chg="modSld">
      <pc:chgData name="Mohamed Bingabr" userId="00864009-1172-4536-93d5-4dbe32f81f3e" providerId="ADAL" clId="{9D525EEB-0484-488F-975D-8EB5F8E531B0}" dt="2022-08-24T17:32:42.932" v="49" actId="1076"/>
      <pc:docMkLst>
        <pc:docMk/>
      </pc:docMkLst>
      <pc:sldChg chg="modSp">
        <pc:chgData name="Mohamed Bingabr" userId="00864009-1172-4536-93d5-4dbe32f81f3e" providerId="ADAL" clId="{9D525EEB-0484-488F-975D-8EB5F8E531B0}" dt="2022-08-24T17:31:32.914" v="44" actId="1036"/>
        <pc:sldMkLst>
          <pc:docMk/>
          <pc:sldMk cId="0" sldId="314"/>
        </pc:sldMkLst>
        <pc:spChg chg="mod">
          <ac:chgData name="Mohamed Bingabr" userId="00864009-1172-4536-93d5-4dbe32f81f3e" providerId="ADAL" clId="{9D525EEB-0484-488F-975D-8EB5F8E531B0}" dt="2022-08-24T17:31:32.914" v="44" actId="1036"/>
          <ac:spMkLst>
            <pc:docMk/>
            <pc:sldMk cId="0" sldId="314"/>
            <ac:spMk id="8" creationId="{00000000-0000-0000-0000-000000000000}"/>
          </ac:spMkLst>
        </pc:spChg>
      </pc:sldChg>
      <pc:sldChg chg="modSp">
        <pc:chgData name="Mohamed Bingabr" userId="00864009-1172-4536-93d5-4dbe32f81f3e" providerId="ADAL" clId="{9D525EEB-0484-488F-975D-8EB5F8E531B0}" dt="2022-08-24T17:32:42.932" v="49" actId="1076"/>
        <pc:sldMkLst>
          <pc:docMk/>
          <pc:sldMk cId="0" sldId="315"/>
        </pc:sldMkLst>
        <pc:spChg chg="mod">
          <ac:chgData name="Mohamed Bingabr" userId="00864009-1172-4536-93d5-4dbe32f81f3e" providerId="ADAL" clId="{9D525EEB-0484-488F-975D-8EB5F8E531B0}" dt="2022-08-24T17:32:42.932" v="49" actId="1076"/>
          <ac:spMkLst>
            <pc:docMk/>
            <pc:sldMk cId="0" sldId="315"/>
            <ac:spMk id="1331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EDB03-FD02-4F67-BC8C-DF6F6AA06CD9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AAFD6-BDD8-4752-B00B-28234A382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96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A6C40-D2DF-4347-828F-1FCAFED02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B239B-8B15-403D-B83E-066E47AEF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D192-9818-4EFB-898B-15DC84096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0A71E-9586-42C7-93FE-4C078826B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E7A7A-AA92-4E31-8E6A-7E0A15EAC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D982D-184A-406D-9FDB-CE42A8974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E0FA1-FC22-4E34-87ED-FBBA0DFDA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BAE88-6A93-4C23-BEAC-0757AE796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0B7C9-2216-4496-B66F-ED79698AA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7680-4CD3-4DBA-A66F-8EDA3319C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0F85A-DE63-4175-8F42-1BFC2FFDD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87DB192-3C55-4549-873F-3729B34C5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gineering.uco.edu/~mbingabr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8077200" cy="1470025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</a:rPr>
              <a:t>Digital Signal Processing</a:t>
            </a:r>
            <a:br>
              <a:rPr lang="en-US" sz="4000" dirty="0">
                <a:solidFill>
                  <a:schemeClr val="accent2"/>
                </a:solidFill>
              </a:rPr>
            </a:br>
            <a:r>
              <a:rPr lang="en-US" sz="4000" dirty="0">
                <a:solidFill>
                  <a:schemeClr val="accent2"/>
                </a:solidFill>
              </a:rPr>
              <a:t>ENGR 4333/5333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858000" cy="19812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Prof. Mohamed Bingabr</a:t>
            </a:r>
          </a:p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School of Engineering</a:t>
            </a:r>
          </a:p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University of Central Oklahoma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971800" y="152400"/>
            <a:ext cx="405431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Materials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152400" y="1041023"/>
            <a:ext cx="88392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Textbook</a:t>
            </a:r>
            <a:r>
              <a:rPr lang="en-US" sz="3200" b="1" dirty="0"/>
              <a:t>:</a:t>
            </a:r>
            <a:r>
              <a:rPr lang="en-US" sz="3200" dirty="0"/>
              <a:t>  </a:t>
            </a:r>
            <a:r>
              <a:rPr lang="en-US" sz="2800" dirty="0"/>
              <a:t>“Essentials of Digital Signal Processing”, by  </a:t>
            </a:r>
            <a:r>
              <a:rPr lang="en-US" sz="2800" dirty="0" err="1"/>
              <a:t>Lathi</a:t>
            </a:r>
            <a:r>
              <a:rPr lang="en-US" sz="2800" dirty="0"/>
              <a:t> and Green. ISBN: 978-1-107-05932-0</a:t>
            </a:r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b="1" dirty="0"/>
          </a:p>
          <a:p>
            <a:r>
              <a:rPr lang="en-US" sz="2400" b="1" dirty="0">
                <a:solidFill>
                  <a:srgbClr val="0000FF"/>
                </a:solidFill>
              </a:rPr>
              <a:t>Course Website</a:t>
            </a:r>
            <a:r>
              <a:rPr lang="en-US" sz="2400" b="1" dirty="0"/>
              <a:t>: </a:t>
            </a:r>
            <a:r>
              <a:rPr lang="en-US" sz="2400" dirty="0">
                <a:hlinkClick r:id="rId2"/>
              </a:rPr>
              <a:t>http://www.engineering.uco.edu/~mbingabr</a:t>
            </a:r>
            <a:endParaRPr lang="en-US" sz="2400" dirty="0"/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133600"/>
            <a:ext cx="2978728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28600" y="76200"/>
            <a:ext cx="876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Information</a:t>
            </a: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52400" y="1033303"/>
            <a:ext cx="8915400" cy="51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Instructor</a:t>
            </a:r>
            <a:r>
              <a:rPr lang="en-US" sz="2800" b="1" dirty="0"/>
              <a:t>:  </a:t>
            </a:r>
            <a:r>
              <a:rPr lang="en-US" sz="2800" dirty="0"/>
              <a:t>Mohamed Bingabr, Prof. of Engineering.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Office Location</a:t>
            </a:r>
            <a:r>
              <a:rPr lang="en-US" sz="2800" b="1" dirty="0"/>
              <a:t>: </a:t>
            </a:r>
            <a:r>
              <a:rPr lang="en-US" sz="2800" dirty="0"/>
              <a:t>Howell Hall 221C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Phone</a:t>
            </a:r>
            <a:r>
              <a:rPr lang="en-US" sz="2800" b="1" dirty="0"/>
              <a:t>: </a:t>
            </a:r>
            <a:r>
              <a:rPr lang="en-US" sz="2800" dirty="0"/>
              <a:t>(405) 974 5718</a:t>
            </a:r>
            <a:r>
              <a:rPr lang="en-US" sz="2800" b="1" dirty="0"/>
              <a:t>				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Email</a:t>
            </a:r>
            <a:r>
              <a:rPr lang="en-US" sz="2800" b="1" dirty="0"/>
              <a:t>:</a:t>
            </a:r>
            <a:r>
              <a:rPr lang="en-US" sz="2800" dirty="0"/>
              <a:t> mbingabr@uco.edu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Course Meeting Time</a:t>
            </a:r>
            <a:r>
              <a:rPr lang="en-US" sz="2800" b="1" dirty="0"/>
              <a:t>: </a:t>
            </a:r>
            <a:r>
              <a:rPr lang="en-US" sz="2800" dirty="0"/>
              <a:t>TR 5:30 – 6:45 pm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Course Meeting Location</a:t>
            </a:r>
            <a:r>
              <a:rPr lang="en-US" sz="2800" b="1" dirty="0"/>
              <a:t>: </a:t>
            </a:r>
            <a:r>
              <a:rPr lang="en-US" sz="2800" dirty="0"/>
              <a:t>HOH 201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Office Hours</a:t>
            </a:r>
            <a:r>
              <a:rPr lang="en-US" sz="2800" b="1" dirty="0"/>
              <a:t>: </a:t>
            </a:r>
            <a:r>
              <a:rPr lang="en-US" sz="2800" dirty="0"/>
              <a:t>MW 10:15 –11:30 am, T 1:00 to 2:00pm, and by appointment.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28600" y="76200"/>
            <a:ext cx="876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Grading Policy</a:t>
            </a: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52400" y="1087934"/>
            <a:ext cx="89154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Grading Distribution: </a:t>
            </a:r>
            <a:endParaRPr lang="en-US" sz="2800" dirty="0"/>
          </a:p>
          <a:p>
            <a:r>
              <a:rPr lang="en-US" sz="2800" dirty="0"/>
              <a:t>Attendance				10 %</a:t>
            </a:r>
          </a:p>
          <a:p>
            <a:r>
              <a:rPr lang="en-US" sz="2800" dirty="0"/>
              <a:t>Homework				10 % </a:t>
            </a:r>
          </a:p>
          <a:p>
            <a:r>
              <a:rPr lang="en-US" sz="2800" dirty="0"/>
              <a:t>Quizzes				30 %		</a:t>
            </a:r>
          </a:p>
          <a:p>
            <a:r>
              <a:rPr lang="en-US" sz="2800" dirty="0"/>
              <a:t>2 Tests				30 %</a:t>
            </a:r>
          </a:p>
          <a:p>
            <a:r>
              <a:rPr lang="en-US" sz="2800" dirty="0"/>
              <a:t>Final Exam				20 %</a:t>
            </a:r>
          </a:p>
          <a:p>
            <a:endParaRPr lang="en-US" sz="1600" dirty="0"/>
          </a:p>
          <a:p>
            <a:r>
              <a:rPr lang="en-US" sz="2800" b="1" dirty="0">
                <a:solidFill>
                  <a:srgbClr val="0000FF"/>
                </a:solidFill>
              </a:rPr>
              <a:t>Grading Scale: </a:t>
            </a:r>
          </a:p>
          <a:p>
            <a:r>
              <a:rPr lang="en-US" sz="2800" dirty="0"/>
              <a:t>A: 90-100</a:t>
            </a:r>
          </a:p>
          <a:p>
            <a:r>
              <a:rPr lang="en-US" sz="2800" dirty="0"/>
              <a:t>B: 80-89</a:t>
            </a:r>
          </a:p>
          <a:p>
            <a:r>
              <a:rPr lang="en-US" sz="2800" dirty="0"/>
              <a:t>C: 70-79</a:t>
            </a:r>
          </a:p>
          <a:p>
            <a:r>
              <a:rPr lang="en-US" sz="2800" dirty="0"/>
              <a:t>D: 60-69</a:t>
            </a:r>
          </a:p>
          <a:p>
            <a:r>
              <a:rPr lang="en-US" sz="2800" dirty="0"/>
              <a:t>F: 0-59</a:t>
            </a:r>
          </a:p>
        </p:txBody>
      </p:sp>
    </p:spTree>
    <p:extLst>
      <p:ext uri="{BB962C8B-B14F-4D97-AF65-F5344CB8AC3E}">
        <p14:creationId xmlns:p14="http://schemas.microsoft.com/office/powerpoint/2010/main" val="409611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152400" y="76200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Expectations &amp; Conducts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152400" y="1295400"/>
            <a:ext cx="8839200" cy="4548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/>
              <a:t>Spend a total of 6 to 8 hours a week.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/>
              <a:t>Ask for help for homework but don’t copy.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/>
              <a:t>You can’t use unallowed resources during quizzes and tests.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You are allowed to have the formula sheet on the course website and 2 page of your own for quizzes and tests.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/>
              <a:t>Makeup test will be given for emergency situation.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Please don’t use the </a:t>
            </a:r>
            <a:r>
              <a:rPr lang="en-US" sz="2400" dirty="0">
                <a:solidFill>
                  <a:srgbClr val="C00000"/>
                </a:solidFill>
              </a:rPr>
              <a:t>phone</a:t>
            </a:r>
            <a:r>
              <a:rPr lang="en-US" sz="2400" dirty="0"/>
              <a:t> or the </a:t>
            </a:r>
            <a:r>
              <a:rPr lang="en-US" sz="2400" dirty="0">
                <a:solidFill>
                  <a:srgbClr val="C00000"/>
                </a:solidFill>
              </a:rPr>
              <a:t>internet</a:t>
            </a:r>
            <a:r>
              <a:rPr lang="en-US" sz="2400" dirty="0"/>
              <a:t> during lecture.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Be on time for the lecture and do your best to stay focus.</a:t>
            </a: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743200" y="152400"/>
            <a:ext cx="361669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Outline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152400" y="1087934"/>
            <a:ext cx="89154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• Review Continuous-Time Signals and Systems</a:t>
            </a:r>
          </a:p>
          <a:p>
            <a:r>
              <a:rPr lang="en-US" sz="2800" dirty="0"/>
              <a:t>• Sampling</a:t>
            </a:r>
          </a:p>
          <a:p>
            <a:r>
              <a:rPr lang="en-US" sz="2800" dirty="0"/>
              <a:t>• Discrete-Time Signals and Systems</a:t>
            </a:r>
          </a:p>
          <a:p>
            <a:r>
              <a:rPr lang="en-US" sz="2800" dirty="0"/>
              <a:t>	- </a:t>
            </a:r>
            <a:r>
              <a:rPr lang="en-US" sz="2800" dirty="0">
                <a:solidFill>
                  <a:srgbClr val="0000FF"/>
                </a:solidFill>
              </a:rPr>
              <a:t>System modeling and difference equation</a:t>
            </a:r>
            <a:endParaRPr lang="en-US" sz="2800" dirty="0"/>
          </a:p>
          <a:p>
            <a:r>
              <a:rPr lang="en-US" sz="2800" dirty="0"/>
              <a:t>• Time-Domain Analysis of Discrete-Time Systems </a:t>
            </a:r>
          </a:p>
          <a:p>
            <a:r>
              <a:rPr lang="en-US" sz="2800" dirty="0"/>
              <a:t>	- </a:t>
            </a:r>
            <a:r>
              <a:rPr lang="en-US" sz="2800" dirty="0">
                <a:solidFill>
                  <a:srgbClr val="0000FF"/>
                </a:solidFill>
              </a:rPr>
              <a:t>Zero-input &amp; Zero-state response</a:t>
            </a:r>
            <a:endParaRPr lang="en-US" sz="2800" dirty="0"/>
          </a:p>
          <a:p>
            <a:r>
              <a:rPr lang="en-US" sz="2800" dirty="0"/>
              <a:t>• Discrete-Time System Analysis using the z-Transform</a:t>
            </a:r>
          </a:p>
          <a:p>
            <a:r>
              <a:rPr lang="en-US" sz="2800" dirty="0"/>
              <a:t>	- </a:t>
            </a:r>
            <a:r>
              <a:rPr lang="en-US" sz="2800" dirty="0">
                <a:solidFill>
                  <a:srgbClr val="0000FF"/>
                </a:solidFill>
              </a:rPr>
              <a:t>Transfer function </a:t>
            </a:r>
            <a:r>
              <a:rPr lang="en-US" sz="2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/>
          </a:p>
          <a:p>
            <a:r>
              <a:rPr lang="en-US" sz="2800"/>
              <a:t>• Discrete-Time </a:t>
            </a:r>
            <a:r>
              <a:rPr lang="en-US" sz="2800" dirty="0"/>
              <a:t>Fourier Analysis </a:t>
            </a:r>
          </a:p>
          <a:p>
            <a:r>
              <a:rPr lang="en-US" sz="2800" dirty="0"/>
              <a:t>	- </a:t>
            </a:r>
            <a:r>
              <a:rPr lang="en-US" sz="2800" dirty="0">
                <a:solidFill>
                  <a:srgbClr val="0000FF"/>
                </a:solidFill>
              </a:rPr>
              <a:t>Frequency response </a:t>
            </a:r>
            <a:r>
              <a:rPr lang="en-US" sz="2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80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Ω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sz="2800" dirty="0"/>
          </a:p>
          <a:p>
            <a:r>
              <a:rPr lang="en-US" sz="2800" dirty="0"/>
              <a:t>• Digital Filters</a:t>
            </a:r>
          </a:p>
          <a:p>
            <a:r>
              <a:rPr lang="en-US" sz="2800" dirty="0"/>
              <a:t>	- </a:t>
            </a:r>
            <a:r>
              <a:rPr lang="en-US" sz="2800" dirty="0">
                <a:solidFill>
                  <a:srgbClr val="0000FF"/>
                </a:solidFill>
              </a:rPr>
              <a:t>IIR and FIR</a:t>
            </a:r>
            <a:endParaRPr lang="en-US" sz="2800" dirty="0"/>
          </a:p>
          <a:p>
            <a:r>
              <a:rPr lang="en-US" sz="2800" dirty="0"/>
              <a:t>• Discrete Fourier Transform </a:t>
            </a:r>
            <a:r>
              <a:rPr lang="en-US" sz="2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sz="2800" dirty="0"/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28600" y="152400"/>
            <a:ext cx="876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To Do Well in This Course</a:t>
            </a: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DEEA8EA6-8CC9-6F2F-EEF4-E1D23C54F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0"/>
            <a:ext cx="89916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Focus on lectures &amp; problems solved in the lecture.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Do and understand the homework problems.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Use the video resources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Enjoy and reflect on the physical meaning of the equations.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Study and do homework first and then socialize and have fun.</a:t>
            </a:r>
          </a:p>
        </p:txBody>
      </p:sp>
    </p:spTree>
    <p:extLst>
      <p:ext uri="{BB962C8B-B14F-4D97-AF65-F5344CB8AC3E}">
        <p14:creationId xmlns:p14="http://schemas.microsoft.com/office/powerpoint/2010/main" val="17016394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32105</TotalTime>
  <Words>399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Default Design</vt:lpstr>
      <vt:lpstr>Digital Signal Processing ENGR 4333/5333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Continuous-Time System Analysis Using The Laplace Transform</dc:title>
  <dc:creator>mbingabr</dc:creator>
  <cp:lastModifiedBy>Mohamed Bingabr</cp:lastModifiedBy>
  <cp:revision>184</cp:revision>
  <cp:lastPrinted>2016-08-22T16:40:08Z</cp:lastPrinted>
  <dcterms:created xsi:type="dcterms:W3CDTF">2009-02-26T04:13:12Z</dcterms:created>
  <dcterms:modified xsi:type="dcterms:W3CDTF">2024-08-20T00:58:50Z</dcterms:modified>
</cp:coreProperties>
</file>