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3" r:id="rId8"/>
    <p:sldId id="262" r:id="rId9"/>
    <p:sldId id="282" r:id="rId10"/>
    <p:sldId id="264" r:id="rId11"/>
    <p:sldId id="266" r:id="rId12"/>
    <p:sldId id="267" r:id="rId13"/>
    <p:sldId id="268" r:id="rId14"/>
    <p:sldId id="269" r:id="rId15"/>
    <p:sldId id="270" r:id="rId16"/>
    <p:sldId id="271" r:id="rId17"/>
    <p:sldId id="272" r:id="rId18"/>
    <p:sldId id="281" r:id="rId19"/>
    <p:sldId id="273" r:id="rId20"/>
    <p:sldId id="307" r:id="rId21"/>
    <p:sldId id="275" r:id="rId22"/>
    <p:sldId id="277" r:id="rId23"/>
    <p:sldId id="278" r:id="rId24"/>
    <p:sldId id="280" r:id="rId25"/>
    <p:sldId id="279" r:id="rId26"/>
    <p:sldId id="284" r:id="rId27"/>
    <p:sldId id="289" r:id="rId28"/>
    <p:sldId id="286" r:id="rId29"/>
    <p:sldId id="287" r:id="rId30"/>
    <p:sldId id="288" r:id="rId31"/>
    <p:sldId id="290" r:id="rId32"/>
    <p:sldId id="291" r:id="rId33"/>
    <p:sldId id="305" r:id="rId34"/>
    <p:sldId id="292" r:id="rId35"/>
    <p:sldId id="293" r:id="rId36"/>
    <p:sldId id="294" r:id="rId37"/>
    <p:sldId id="297" r:id="rId38"/>
    <p:sldId id="295" r:id="rId39"/>
    <p:sldId id="296" r:id="rId40"/>
    <p:sldId id="298" r:id="rId41"/>
    <p:sldId id="299" r:id="rId42"/>
    <p:sldId id="301" r:id="rId43"/>
    <p:sldId id="300" r:id="rId44"/>
    <p:sldId id="302" r:id="rId45"/>
    <p:sldId id="303"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FFFEC"/>
    <a:srgbClr val="05CFD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Bingabr" userId="00864009-1172-4536-93d5-4dbe32f81f3e" providerId="ADAL" clId="{D3F116C1-8C1A-4A43-A895-8A9994859741}"/>
    <pc:docChg chg="custSel modSld">
      <pc:chgData name="Mohamed Bingabr" userId="00864009-1172-4536-93d5-4dbe32f81f3e" providerId="ADAL" clId="{D3F116C1-8C1A-4A43-A895-8A9994859741}" dt="2021-10-06T19:13:18.866" v="571" actId="1037"/>
      <pc:docMkLst>
        <pc:docMk/>
      </pc:docMkLst>
      <pc:sldChg chg="addSp modSp">
        <pc:chgData name="Mohamed Bingabr" userId="00864009-1172-4536-93d5-4dbe32f81f3e" providerId="ADAL" clId="{D3F116C1-8C1A-4A43-A895-8A9994859741}" dt="2021-09-27T19:02:36.054" v="145" actId="20577"/>
        <pc:sldMkLst>
          <pc:docMk/>
          <pc:sldMk cId="535777776" sldId="260"/>
        </pc:sldMkLst>
        <pc:spChg chg="mod">
          <ac:chgData name="Mohamed Bingabr" userId="00864009-1172-4536-93d5-4dbe32f81f3e" providerId="ADAL" clId="{D3F116C1-8C1A-4A43-A895-8A9994859741}" dt="2021-09-26T16:10:14.797" v="108" actId="20577"/>
          <ac:spMkLst>
            <pc:docMk/>
            <pc:sldMk cId="535777776" sldId="260"/>
            <ac:spMk id="2" creationId="{00000000-0000-0000-0000-000000000000}"/>
          </ac:spMkLst>
        </pc:spChg>
        <pc:spChg chg="add mod">
          <ac:chgData name="Mohamed Bingabr" userId="00864009-1172-4536-93d5-4dbe32f81f3e" providerId="ADAL" clId="{D3F116C1-8C1A-4A43-A895-8A9994859741}" dt="2021-09-27T19:02:36.054" v="145" actId="20577"/>
          <ac:spMkLst>
            <pc:docMk/>
            <pc:sldMk cId="535777776" sldId="260"/>
            <ac:spMk id="12" creationId="{24CA646E-BB89-493C-9973-879E9A2071D5}"/>
          </ac:spMkLst>
        </pc:spChg>
      </pc:sldChg>
      <pc:sldChg chg="addSp modSp">
        <pc:chgData name="Mohamed Bingabr" userId="00864009-1172-4536-93d5-4dbe32f81f3e" providerId="ADAL" clId="{D3F116C1-8C1A-4A43-A895-8A9994859741}" dt="2021-09-26T16:32:31.587" v="142" actId="1076"/>
        <pc:sldMkLst>
          <pc:docMk/>
          <pc:sldMk cId="260955572" sldId="261"/>
        </pc:sldMkLst>
        <pc:spChg chg="add mod">
          <ac:chgData name="Mohamed Bingabr" userId="00864009-1172-4536-93d5-4dbe32f81f3e" providerId="ADAL" clId="{D3F116C1-8C1A-4A43-A895-8A9994859741}" dt="2021-09-26T16:32:04.905" v="136" actId="207"/>
          <ac:spMkLst>
            <pc:docMk/>
            <pc:sldMk cId="260955572" sldId="261"/>
            <ac:spMk id="3" creationId="{94E12848-3E22-44C6-9698-4A9239F91C5A}"/>
          </ac:spMkLst>
        </pc:spChg>
        <pc:spChg chg="add mod">
          <ac:chgData name="Mohamed Bingabr" userId="00864009-1172-4536-93d5-4dbe32f81f3e" providerId="ADAL" clId="{D3F116C1-8C1A-4A43-A895-8A9994859741}" dt="2021-09-26T16:32:31.587" v="142" actId="1076"/>
          <ac:spMkLst>
            <pc:docMk/>
            <pc:sldMk cId="260955572" sldId="261"/>
            <ac:spMk id="14" creationId="{8F68ACEC-39B8-43F4-8330-FE25A46A76F4}"/>
          </ac:spMkLst>
        </pc:spChg>
      </pc:sldChg>
      <pc:sldChg chg="addSp delSp modSp">
        <pc:chgData name="Mohamed Bingabr" userId="00864009-1172-4536-93d5-4dbe32f81f3e" providerId="ADAL" clId="{D3F116C1-8C1A-4A43-A895-8A9994859741}" dt="2021-09-26T15:56:22.498" v="94" actId="1076"/>
        <pc:sldMkLst>
          <pc:docMk/>
          <pc:sldMk cId="1934114990" sldId="262"/>
        </pc:sldMkLst>
        <pc:spChg chg="mod">
          <ac:chgData name="Mohamed Bingabr" userId="00864009-1172-4536-93d5-4dbe32f81f3e" providerId="ADAL" clId="{D3F116C1-8C1A-4A43-A895-8A9994859741}" dt="2021-09-26T15:56:01.927" v="93" actId="1035"/>
          <ac:spMkLst>
            <pc:docMk/>
            <pc:sldMk cId="1934114990" sldId="262"/>
            <ac:spMk id="3" creationId="{00000000-0000-0000-0000-000000000000}"/>
          </ac:spMkLst>
        </pc:spChg>
        <pc:spChg chg="add mod">
          <ac:chgData name="Mohamed Bingabr" userId="00864009-1172-4536-93d5-4dbe32f81f3e" providerId="ADAL" clId="{D3F116C1-8C1A-4A43-A895-8A9994859741}" dt="2021-09-26T15:55:09.155" v="72" actId="114"/>
          <ac:spMkLst>
            <pc:docMk/>
            <pc:sldMk cId="1934114990" sldId="262"/>
            <ac:spMk id="11" creationId="{5D4ED3F6-9161-49C1-A4E4-D7D7FEA7F9F6}"/>
          </ac:spMkLst>
        </pc:spChg>
        <pc:spChg chg="mod">
          <ac:chgData name="Mohamed Bingabr" userId="00864009-1172-4536-93d5-4dbe32f81f3e" providerId="ADAL" clId="{D3F116C1-8C1A-4A43-A895-8A9994859741}" dt="2021-09-26T15:56:01.927" v="93" actId="1035"/>
          <ac:spMkLst>
            <pc:docMk/>
            <pc:sldMk cId="1934114990" sldId="262"/>
            <ac:spMk id="14" creationId="{00000000-0000-0000-0000-000000000000}"/>
          </ac:spMkLst>
        </pc:spChg>
        <pc:spChg chg="mod">
          <ac:chgData name="Mohamed Bingabr" userId="00864009-1172-4536-93d5-4dbe32f81f3e" providerId="ADAL" clId="{D3F116C1-8C1A-4A43-A895-8A9994859741}" dt="2021-09-26T15:56:01.927" v="93" actId="1035"/>
          <ac:spMkLst>
            <pc:docMk/>
            <pc:sldMk cId="1934114990" sldId="262"/>
            <ac:spMk id="15" creationId="{00000000-0000-0000-0000-000000000000}"/>
          </ac:spMkLst>
        </pc:spChg>
        <pc:spChg chg="mod">
          <ac:chgData name="Mohamed Bingabr" userId="00864009-1172-4536-93d5-4dbe32f81f3e" providerId="ADAL" clId="{D3F116C1-8C1A-4A43-A895-8A9994859741}" dt="2021-09-26T15:56:01.927" v="93" actId="1035"/>
          <ac:spMkLst>
            <pc:docMk/>
            <pc:sldMk cId="1934114990" sldId="262"/>
            <ac:spMk id="16" creationId="{00000000-0000-0000-0000-000000000000}"/>
          </ac:spMkLst>
        </pc:spChg>
        <pc:spChg chg="mod">
          <ac:chgData name="Mohamed Bingabr" userId="00864009-1172-4536-93d5-4dbe32f81f3e" providerId="ADAL" clId="{D3F116C1-8C1A-4A43-A895-8A9994859741}" dt="2021-09-26T15:56:01.927" v="93" actId="1035"/>
          <ac:spMkLst>
            <pc:docMk/>
            <pc:sldMk cId="1934114990" sldId="262"/>
            <ac:spMk id="17" creationId="{00000000-0000-0000-0000-000000000000}"/>
          </ac:spMkLst>
        </pc:spChg>
        <pc:spChg chg="mod">
          <ac:chgData name="Mohamed Bingabr" userId="00864009-1172-4536-93d5-4dbe32f81f3e" providerId="ADAL" clId="{D3F116C1-8C1A-4A43-A895-8A9994859741}" dt="2021-09-26T15:56:01.927" v="93" actId="1035"/>
          <ac:spMkLst>
            <pc:docMk/>
            <pc:sldMk cId="1934114990" sldId="262"/>
            <ac:spMk id="18" creationId="{00000000-0000-0000-0000-000000000000}"/>
          </ac:spMkLst>
        </pc:spChg>
        <pc:spChg chg="mod">
          <ac:chgData name="Mohamed Bingabr" userId="00864009-1172-4536-93d5-4dbe32f81f3e" providerId="ADAL" clId="{D3F116C1-8C1A-4A43-A895-8A9994859741}" dt="2021-09-26T15:55:54.911" v="81" actId="1035"/>
          <ac:spMkLst>
            <pc:docMk/>
            <pc:sldMk cId="1934114990" sldId="262"/>
            <ac:spMk id="20" creationId="{00000000-0000-0000-0000-000000000000}"/>
          </ac:spMkLst>
        </pc:spChg>
        <pc:spChg chg="mod">
          <ac:chgData name="Mohamed Bingabr" userId="00864009-1172-4536-93d5-4dbe32f81f3e" providerId="ADAL" clId="{D3F116C1-8C1A-4A43-A895-8A9994859741}" dt="2021-09-26T15:55:54.911" v="81" actId="1035"/>
          <ac:spMkLst>
            <pc:docMk/>
            <pc:sldMk cId="1934114990" sldId="262"/>
            <ac:spMk id="21" creationId="{00000000-0000-0000-0000-000000000000}"/>
          </ac:spMkLst>
        </pc:spChg>
        <pc:spChg chg="mod">
          <ac:chgData name="Mohamed Bingabr" userId="00864009-1172-4536-93d5-4dbe32f81f3e" providerId="ADAL" clId="{D3F116C1-8C1A-4A43-A895-8A9994859741}" dt="2021-09-26T15:55:54.911" v="81" actId="1035"/>
          <ac:spMkLst>
            <pc:docMk/>
            <pc:sldMk cId="1934114990" sldId="262"/>
            <ac:spMk id="22" creationId="{00000000-0000-0000-0000-000000000000}"/>
          </ac:spMkLst>
        </pc:spChg>
        <pc:spChg chg="mod">
          <ac:chgData name="Mohamed Bingabr" userId="00864009-1172-4536-93d5-4dbe32f81f3e" providerId="ADAL" clId="{D3F116C1-8C1A-4A43-A895-8A9994859741}" dt="2021-09-26T15:55:54.911" v="81" actId="1035"/>
          <ac:spMkLst>
            <pc:docMk/>
            <pc:sldMk cId="1934114990" sldId="262"/>
            <ac:spMk id="24" creationId="{00000000-0000-0000-0000-000000000000}"/>
          </ac:spMkLst>
        </pc:spChg>
        <pc:spChg chg="mod">
          <ac:chgData name="Mohamed Bingabr" userId="00864009-1172-4536-93d5-4dbe32f81f3e" providerId="ADAL" clId="{D3F116C1-8C1A-4A43-A895-8A9994859741}" dt="2021-09-26T15:56:22.498" v="94" actId="1076"/>
          <ac:spMkLst>
            <pc:docMk/>
            <pc:sldMk cId="1934114990" sldId="262"/>
            <ac:spMk id="26" creationId="{00000000-0000-0000-0000-000000000000}"/>
          </ac:spMkLst>
        </pc:spChg>
        <pc:grpChg chg="del mod">
          <ac:chgData name="Mohamed Bingabr" userId="00864009-1172-4536-93d5-4dbe32f81f3e" providerId="ADAL" clId="{D3F116C1-8C1A-4A43-A895-8A9994859741}" dt="2021-09-26T15:54:09.424" v="21" actId="478"/>
          <ac:grpSpMkLst>
            <pc:docMk/>
            <pc:sldMk cId="1934114990" sldId="262"/>
            <ac:grpSpMk id="10" creationId="{30C1E27D-9534-4BD9-A846-BF67AE4335CC}"/>
          </ac:grpSpMkLst>
        </pc:grpChg>
      </pc:sldChg>
      <pc:sldChg chg="delSp">
        <pc:chgData name="Mohamed Bingabr" userId="00864009-1172-4536-93d5-4dbe32f81f3e" providerId="ADAL" clId="{D3F116C1-8C1A-4A43-A895-8A9994859741}" dt="2021-10-01T17:17:03.992" v="146" actId="478"/>
        <pc:sldMkLst>
          <pc:docMk/>
          <pc:sldMk cId="1507323233" sldId="272"/>
        </pc:sldMkLst>
        <pc:picChg chg="del">
          <ac:chgData name="Mohamed Bingabr" userId="00864009-1172-4536-93d5-4dbe32f81f3e" providerId="ADAL" clId="{D3F116C1-8C1A-4A43-A895-8A9994859741}" dt="2021-10-01T17:17:03.992" v="146" actId="478"/>
          <ac:picMkLst>
            <pc:docMk/>
            <pc:sldMk cId="1507323233" sldId="272"/>
            <ac:picMk id="3" creationId="{00000000-0000-0000-0000-000000000000}"/>
          </ac:picMkLst>
        </pc:picChg>
      </pc:sldChg>
      <pc:sldChg chg="delSp modSp">
        <pc:chgData name="Mohamed Bingabr" userId="00864009-1172-4536-93d5-4dbe32f81f3e" providerId="ADAL" clId="{D3F116C1-8C1A-4A43-A895-8A9994859741}" dt="2021-10-01T17:31:34.434" v="150" actId="1076"/>
        <pc:sldMkLst>
          <pc:docMk/>
          <pc:sldMk cId="30260616" sldId="275"/>
        </pc:sldMkLst>
        <pc:picChg chg="mod">
          <ac:chgData name="Mohamed Bingabr" userId="00864009-1172-4536-93d5-4dbe32f81f3e" providerId="ADAL" clId="{D3F116C1-8C1A-4A43-A895-8A9994859741}" dt="2021-10-01T17:31:34.434" v="150" actId="1076"/>
          <ac:picMkLst>
            <pc:docMk/>
            <pc:sldMk cId="30260616" sldId="275"/>
            <ac:picMk id="7" creationId="{00000000-0000-0000-0000-000000000000}"/>
          </ac:picMkLst>
        </pc:picChg>
        <pc:picChg chg="mod">
          <ac:chgData name="Mohamed Bingabr" userId="00864009-1172-4536-93d5-4dbe32f81f3e" providerId="ADAL" clId="{D3F116C1-8C1A-4A43-A895-8A9994859741}" dt="2021-10-01T17:31:32.106" v="149" actId="1076"/>
          <ac:picMkLst>
            <pc:docMk/>
            <pc:sldMk cId="30260616" sldId="275"/>
            <ac:picMk id="10" creationId="{00000000-0000-0000-0000-000000000000}"/>
          </ac:picMkLst>
        </pc:picChg>
        <pc:picChg chg="del">
          <ac:chgData name="Mohamed Bingabr" userId="00864009-1172-4536-93d5-4dbe32f81f3e" providerId="ADAL" clId="{D3F116C1-8C1A-4A43-A895-8A9994859741}" dt="2021-10-01T17:31:22.571" v="147" actId="478"/>
          <ac:picMkLst>
            <pc:docMk/>
            <pc:sldMk cId="30260616" sldId="275"/>
            <ac:picMk id="11" creationId="{00000000-0000-0000-0000-000000000000}"/>
          </ac:picMkLst>
        </pc:picChg>
        <pc:picChg chg="mod">
          <ac:chgData name="Mohamed Bingabr" userId="00864009-1172-4536-93d5-4dbe32f81f3e" providerId="ADAL" clId="{D3F116C1-8C1A-4A43-A895-8A9994859741}" dt="2021-10-01T17:31:29.834" v="148" actId="1076"/>
          <ac:picMkLst>
            <pc:docMk/>
            <pc:sldMk cId="30260616" sldId="275"/>
            <ac:picMk id="12" creationId="{00000000-0000-0000-0000-000000000000}"/>
          </ac:picMkLst>
        </pc:picChg>
      </pc:sldChg>
      <pc:sldChg chg="addSp delSp modSp">
        <pc:chgData name="Mohamed Bingabr" userId="00864009-1172-4536-93d5-4dbe32f81f3e" providerId="ADAL" clId="{D3F116C1-8C1A-4A43-A895-8A9994859741}" dt="2021-10-01T18:39:31.801" v="163" actId="20577"/>
        <pc:sldMkLst>
          <pc:docMk/>
          <pc:sldMk cId="3696683506" sldId="279"/>
        </pc:sldMkLst>
        <pc:spChg chg="mod">
          <ac:chgData name="Mohamed Bingabr" userId="00864009-1172-4536-93d5-4dbe32f81f3e" providerId="ADAL" clId="{D3F116C1-8C1A-4A43-A895-8A9994859741}" dt="2021-10-01T18:38:52.443" v="155" actId="1076"/>
          <ac:spMkLst>
            <pc:docMk/>
            <pc:sldMk cId="3696683506" sldId="279"/>
            <ac:spMk id="25" creationId="{00000000-0000-0000-0000-000000000000}"/>
          </ac:spMkLst>
        </pc:spChg>
        <pc:spChg chg="add mod">
          <ac:chgData name="Mohamed Bingabr" userId="00864009-1172-4536-93d5-4dbe32f81f3e" providerId="ADAL" clId="{D3F116C1-8C1A-4A43-A895-8A9994859741}" dt="2021-10-01T18:39:31.801" v="163" actId="20577"/>
          <ac:spMkLst>
            <pc:docMk/>
            <pc:sldMk cId="3696683506" sldId="279"/>
            <ac:spMk id="26" creationId="{00D5CA53-F3A4-4BB9-8B4E-0A2F27719685}"/>
          </ac:spMkLst>
        </pc:spChg>
        <pc:picChg chg="del">
          <ac:chgData name="Mohamed Bingabr" userId="00864009-1172-4536-93d5-4dbe32f81f3e" providerId="ADAL" clId="{D3F116C1-8C1A-4A43-A895-8A9994859741}" dt="2021-10-01T18:38:46.562" v="154" actId="478"/>
          <ac:picMkLst>
            <pc:docMk/>
            <pc:sldMk cId="3696683506" sldId="279"/>
            <ac:picMk id="6" creationId="{00000000-0000-0000-0000-000000000000}"/>
          </ac:picMkLst>
        </pc:picChg>
        <pc:picChg chg="mod">
          <ac:chgData name="Mohamed Bingabr" userId="00864009-1172-4536-93d5-4dbe32f81f3e" providerId="ADAL" clId="{D3F116C1-8C1A-4A43-A895-8A9994859741}" dt="2021-10-01T18:38:44.983" v="153" actId="1076"/>
          <ac:picMkLst>
            <pc:docMk/>
            <pc:sldMk cId="3696683506" sldId="279"/>
            <ac:picMk id="8" creationId="{00000000-0000-0000-0000-000000000000}"/>
          </ac:picMkLst>
        </pc:picChg>
        <pc:picChg chg="del">
          <ac:chgData name="Mohamed Bingabr" userId="00864009-1172-4536-93d5-4dbe32f81f3e" providerId="ADAL" clId="{D3F116C1-8C1A-4A43-A895-8A9994859741}" dt="2021-10-01T18:38:36.234" v="152" actId="478"/>
          <ac:picMkLst>
            <pc:docMk/>
            <pc:sldMk cId="3696683506" sldId="279"/>
            <ac:picMk id="11" creationId="{00000000-0000-0000-0000-000000000000}"/>
          </ac:picMkLst>
        </pc:picChg>
        <pc:picChg chg="del">
          <ac:chgData name="Mohamed Bingabr" userId="00864009-1172-4536-93d5-4dbe32f81f3e" providerId="ADAL" clId="{D3F116C1-8C1A-4A43-A895-8A9994859741}" dt="2021-10-01T18:38:34.002" v="151" actId="478"/>
          <ac:picMkLst>
            <pc:docMk/>
            <pc:sldMk cId="3696683506" sldId="279"/>
            <ac:picMk id="12" creationId="{00000000-0000-0000-0000-000000000000}"/>
          </ac:picMkLst>
        </pc:picChg>
      </pc:sldChg>
      <pc:sldChg chg="modSp">
        <pc:chgData name="Mohamed Bingabr" userId="00864009-1172-4536-93d5-4dbe32f81f3e" providerId="ADAL" clId="{D3F116C1-8C1A-4A43-A895-8A9994859741}" dt="2021-10-06T17:39:52.898" v="178" actId="20577"/>
        <pc:sldMkLst>
          <pc:docMk/>
          <pc:sldMk cId="4052357425" sldId="289"/>
        </pc:sldMkLst>
        <pc:spChg chg="mod">
          <ac:chgData name="Mohamed Bingabr" userId="00864009-1172-4536-93d5-4dbe32f81f3e" providerId="ADAL" clId="{D3F116C1-8C1A-4A43-A895-8A9994859741}" dt="2021-10-06T17:39:52.898" v="178" actId="20577"/>
          <ac:spMkLst>
            <pc:docMk/>
            <pc:sldMk cId="4052357425" sldId="289"/>
            <ac:spMk id="3" creationId="{00000000-0000-0000-0000-000000000000}"/>
          </ac:spMkLst>
        </pc:spChg>
        <pc:spChg chg="mod">
          <ac:chgData name="Mohamed Bingabr" userId="00864009-1172-4536-93d5-4dbe32f81f3e" providerId="ADAL" clId="{D3F116C1-8C1A-4A43-A895-8A9994859741}" dt="2021-10-06T17:39:26.649" v="174" actId="1076"/>
          <ac:spMkLst>
            <pc:docMk/>
            <pc:sldMk cId="4052357425" sldId="289"/>
            <ac:spMk id="7" creationId="{00000000-0000-0000-0000-000000000000}"/>
          </ac:spMkLst>
        </pc:spChg>
      </pc:sldChg>
      <pc:sldChg chg="modSp">
        <pc:chgData name="Mohamed Bingabr" userId="00864009-1172-4536-93d5-4dbe32f81f3e" providerId="ADAL" clId="{D3F116C1-8C1A-4A43-A895-8A9994859741}" dt="2021-10-06T19:13:18.866" v="571" actId="1037"/>
        <pc:sldMkLst>
          <pc:docMk/>
          <pc:sldMk cId="353134647" sldId="291"/>
        </pc:sldMkLst>
        <pc:grpChg chg="mod">
          <ac:chgData name="Mohamed Bingabr" userId="00864009-1172-4536-93d5-4dbe32f81f3e" providerId="ADAL" clId="{D3F116C1-8C1A-4A43-A895-8A9994859741}" dt="2021-10-06T19:13:09.449" v="552" actId="1037"/>
          <ac:grpSpMkLst>
            <pc:docMk/>
            <pc:sldMk cId="353134647" sldId="291"/>
            <ac:grpSpMk id="157" creationId="{00000000-0000-0000-0000-000000000000}"/>
          </ac:grpSpMkLst>
        </pc:grpChg>
        <pc:grpChg chg="mod">
          <ac:chgData name="Mohamed Bingabr" userId="00864009-1172-4536-93d5-4dbe32f81f3e" providerId="ADAL" clId="{D3F116C1-8C1A-4A43-A895-8A9994859741}" dt="2021-10-06T19:13:18.866" v="571" actId="1037"/>
          <ac:grpSpMkLst>
            <pc:docMk/>
            <pc:sldMk cId="353134647" sldId="291"/>
            <ac:grpSpMk id="182" creationId="{A2596FB8-9109-48B9-89EF-093A84CBA11B}"/>
          </ac:grpSpMkLst>
        </pc:grpChg>
      </pc:sldChg>
    </pc:docChg>
  </pc:docChgLst>
  <pc:docChgLst>
    <pc:chgData name="Mohamed Bingabr" userId="00864009-1172-4536-93d5-4dbe32f81f3e" providerId="ADAL" clId="{D19D0C60-6B54-4E1A-A36C-DD9793BC7B97}"/>
    <pc:docChg chg="custSel modSld">
      <pc:chgData name="Mohamed Bingabr" userId="00864009-1172-4536-93d5-4dbe32f81f3e" providerId="ADAL" clId="{D19D0C60-6B54-4E1A-A36C-DD9793BC7B97}" dt="2021-10-03T13:53:11.680" v="60" actId="948"/>
      <pc:docMkLst>
        <pc:docMk/>
      </pc:docMkLst>
      <pc:sldChg chg="addSp modSp mod">
        <pc:chgData name="Mohamed Bingabr" userId="00864009-1172-4536-93d5-4dbe32f81f3e" providerId="ADAL" clId="{D19D0C60-6B54-4E1A-A36C-DD9793BC7B97}" dt="2021-10-03T13:45:43.849" v="23" actId="1037"/>
        <pc:sldMkLst>
          <pc:docMk/>
          <pc:sldMk cId="3696683506" sldId="279"/>
        </pc:sldMkLst>
        <pc:spChg chg="add mod">
          <ac:chgData name="Mohamed Bingabr" userId="00864009-1172-4536-93d5-4dbe32f81f3e" providerId="ADAL" clId="{D19D0C60-6B54-4E1A-A36C-DD9793BC7B97}" dt="2021-10-03T13:45:35.898" v="1" actId="1076"/>
          <ac:spMkLst>
            <pc:docMk/>
            <pc:sldMk cId="3696683506" sldId="279"/>
            <ac:spMk id="18" creationId="{CAE17B71-6825-4D99-B082-0754C2BCCC77}"/>
          </ac:spMkLst>
        </pc:spChg>
        <pc:spChg chg="add mod">
          <ac:chgData name="Mohamed Bingabr" userId="00864009-1172-4536-93d5-4dbe32f81f3e" providerId="ADAL" clId="{D19D0C60-6B54-4E1A-A36C-DD9793BC7B97}" dt="2021-10-03T13:45:43.849" v="23" actId="1037"/>
          <ac:spMkLst>
            <pc:docMk/>
            <pc:sldMk cId="3696683506" sldId="279"/>
            <ac:spMk id="19" creationId="{E89FA292-C237-4392-B3CC-18CD5CCB350A}"/>
          </ac:spMkLst>
        </pc:spChg>
        <pc:spChg chg="add mod">
          <ac:chgData name="Mohamed Bingabr" userId="00864009-1172-4536-93d5-4dbe32f81f3e" providerId="ADAL" clId="{D19D0C60-6B54-4E1A-A36C-DD9793BC7B97}" dt="2021-10-03T13:45:35.898" v="1" actId="1076"/>
          <ac:spMkLst>
            <pc:docMk/>
            <pc:sldMk cId="3696683506" sldId="279"/>
            <ac:spMk id="27" creationId="{F48DF58E-C9B9-47A1-B929-AF9416172313}"/>
          </ac:spMkLst>
        </pc:spChg>
      </pc:sldChg>
      <pc:sldChg chg="delSp modSp mod">
        <pc:chgData name="Mohamed Bingabr" userId="00864009-1172-4536-93d5-4dbe32f81f3e" providerId="ADAL" clId="{D19D0C60-6B54-4E1A-A36C-DD9793BC7B97}" dt="2021-10-03T13:47:59.118" v="59" actId="1035"/>
        <pc:sldMkLst>
          <pc:docMk/>
          <pc:sldMk cId="2934120053" sldId="284"/>
        </pc:sldMkLst>
        <pc:spChg chg="del">
          <ac:chgData name="Mohamed Bingabr" userId="00864009-1172-4536-93d5-4dbe32f81f3e" providerId="ADAL" clId="{D19D0C60-6B54-4E1A-A36C-DD9793BC7B97}" dt="2021-10-03T13:47:09.432" v="24" actId="478"/>
          <ac:spMkLst>
            <pc:docMk/>
            <pc:sldMk cId="2934120053" sldId="284"/>
            <ac:spMk id="7" creationId="{00000000-0000-0000-0000-000000000000}"/>
          </ac:spMkLst>
        </pc:spChg>
        <pc:spChg chg="mod">
          <ac:chgData name="Mohamed Bingabr" userId="00864009-1172-4536-93d5-4dbe32f81f3e" providerId="ADAL" clId="{D19D0C60-6B54-4E1A-A36C-DD9793BC7B97}" dt="2021-10-03T13:47:16.835" v="25" actId="1076"/>
          <ac:spMkLst>
            <pc:docMk/>
            <pc:sldMk cId="2934120053" sldId="284"/>
            <ac:spMk id="10" creationId="{00000000-0000-0000-0000-000000000000}"/>
          </ac:spMkLst>
        </pc:spChg>
        <pc:spChg chg="mod">
          <ac:chgData name="Mohamed Bingabr" userId="00864009-1172-4536-93d5-4dbe32f81f3e" providerId="ADAL" clId="{D19D0C60-6B54-4E1A-A36C-DD9793BC7B97}" dt="2021-10-03T13:47:59.118" v="59" actId="1035"/>
          <ac:spMkLst>
            <pc:docMk/>
            <pc:sldMk cId="2934120053" sldId="284"/>
            <ac:spMk id="12" creationId="{00000000-0000-0000-0000-000000000000}"/>
          </ac:spMkLst>
        </pc:spChg>
        <pc:spChg chg="del">
          <ac:chgData name="Mohamed Bingabr" userId="00864009-1172-4536-93d5-4dbe32f81f3e" providerId="ADAL" clId="{D19D0C60-6B54-4E1A-A36C-DD9793BC7B97}" dt="2021-10-03T13:47:09.432" v="24" actId="478"/>
          <ac:spMkLst>
            <pc:docMk/>
            <pc:sldMk cId="2934120053" sldId="284"/>
            <ac:spMk id="15" creationId="{00000000-0000-0000-0000-000000000000}"/>
          </ac:spMkLst>
        </pc:spChg>
        <pc:spChg chg="del">
          <ac:chgData name="Mohamed Bingabr" userId="00864009-1172-4536-93d5-4dbe32f81f3e" providerId="ADAL" clId="{D19D0C60-6B54-4E1A-A36C-DD9793BC7B97}" dt="2021-10-03T13:47:09.432" v="24" actId="478"/>
          <ac:spMkLst>
            <pc:docMk/>
            <pc:sldMk cId="2934120053" sldId="284"/>
            <ac:spMk id="17" creationId="{00000000-0000-0000-0000-000000000000}"/>
          </ac:spMkLst>
        </pc:spChg>
        <pc:spChg chg="del">
          <ac:chgData name="Mohamed Bingabr" userId="00864009-1172-4536-93d5-4dbe32f81f3e" providerId="ADAL" clId="{D19D0C60-6B54-4E1A-A36C-DD9793BC7B97}" dt="2021-10-03T13:47:09.432" v="24" actId="478"/>
          <ac:spMkLst>
            <pc:docMk/>
            <pc:sldMk cId="2934120053" sldId="284"/>
            <ac:spMk id="25" creationId="{00000000-0000-0000-0000-000000000000}"/>
          </ac:spMkLst>
        </pc:spChg>
        <pc:spChg chg="mod">
          <ac:chgData name="Mohamed Bingabr" userId="00864009-1172-4536-93d5-4dbe32f81f3e" providerId="ADAL" clId="{D19D0C60-6B54-4E1A-A36C-DD9793BC7B97}" dt="2021-10-03T13:47:21.279" v="26" actId="1076"/>
          <ac:spMkLst>
            <pc:docMk/>
            <pc:sldMk cId="2934120053" sldId="284"/>
            <ac:spMk id="26" creationId="{00000000-0000-0000-0000-000000000000}"/>
          </ac:spMkLst>
        </pc:spChg>
        <pc:picChg chg="mod">
          <ac:chgData name="Mohamed Bingabr" userId="00864009-1172-4536-93d5-4dbe32f81f3e" providerId="ADAL" clId="{D19D0C60-6B54-4E1A-A36C-DD9793BC7B97}" dt="2021-10-03T13:47:42.909" v="43" actId="1035"/>
          <ac:picMkLst>
            <pc:docMk/>
            <pc:sldMk cId="2934120053" sldId="284"/>
            <ac:picMk id="4" creationId="{00000000-0000-0000-0000-000000000000}"/>
          </ac:picMkLst>
        </pc:picChg>
      </pc:sldChg>
      <pc:sldChg chg="modSp mod">
        <pc:chgData name="Mohamed Bingabr" userId="00864009-1172-4536-93d5-4dbe32f81f3e" providerId="ADAL" clId="{D19D0C60-6B54-4E1A-A36C-DD9793BC7B97}" dt="2021-10-03T13:53:11.680" v="60" actId="948"/>
        <pc:sldMkLst>
          <pc:docMk/>
          <pc:sldMk cId="2372622085" sldId="286"/>
        </pc:sldMkLst>
        <pc:spChg chg="mod">
          <ac:chgData name="Mohamed Bingabr" userId="00864009-1172-4536-93d5-4dbe32f81f3e" providerId="ADAL" clId="{D19D0C60-6B54-4E1A-A36C-DD9793BC7B97}" dt="2021-10-03T13:53:11.680" v="60" actId="948"/>
          <ac:spMkLst>
            <pc:docMk/>
            <pc:sldMk cId="2372622085" sldId="286"/>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D664F4-529D-4D9B-AA14-ABB897EF595F}"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00997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419136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57741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57205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664F4-529D-4D9B-AA14-ABB897EF595F}"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75695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664F4-529D-4D9B-AA14-ABB897EF595F}"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93802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D664F4-529D-4D9B-AA14-ABB897EF595F}"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82819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D664F4-529D-4D9B-AA14-ABB897EF595F}"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54630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664F4-529D-4D9B-AA14-ABB897EF595F}"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65752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64F4-529D-4D9B-AA14-ABB897EF595F}"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72627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64F4-529D-4D9B-AA14-ABB897EF595F}"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37841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664F4-529D-4D9B-AA14-ABB897EF595F}" type="datetimeFigureOut">
              <a:rPr lang="en-US" smtClean="0"/>
              <a:t>10/6/2021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0E1D1-0952-4B74-956A-A6E88DE7A6B8}" type="slidenum">
              <a:rPr lang="en-US" smtClean="0"/>
              <a:t>‹#›</a:t>
            </a:fld>
            <a:endParaRPr lang="en-US"/>
          </a:p>
        </p:txBody>
      </p:sp>
    </p:spTree>
    <p:extLst>
      <p:ext uri="{BB962C8B-B14F-4D97-AF65-F5344CB8AC3E}">
        <p14:creationId xmlns:p14="http://schemas.microsoft.com/office/powerpoint/2010/main" val="160426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5" Type="http://schemas.openxmlformats.org/officeDocument/2006/relationships/image" Target="../media/image1150.png"/><Relationship Id="rId4" Type="http://schemas.openxmlformats.org/officeDocument/2006/relationships/image" Target="../media/image93.jpeg"/></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596" y="1530221"/>
            <a:ext cx="11672596" cy="1587856"/>
          </a:xfrm>
        </p:spPr>
        <p:txBody>
          <a:bodyPr>
            <a:normAutofit fontScale="90000"/>
          </a:bodyPr>
          <a:lstStyle/>
          <a:p>
            <a:r>
              <a:rPr lang="en-US" b="1" dirty="0">
                <a:solidFill>
                  <a:srgbClr val="0000FF"/>
                </a:solidFill>
              </a:rPr>
              <a:t>Time-Domain Analysis of Discrete-Time Systems</a:t>
            </a:r>
          </a:p>
        </p:txBody>
      </p:sp>
      <p:sp>
        <p:nvSpPr>
          <p:cNvPr id="3" name="Subtitle 2"/>
          <p:cNvSpPr>
            <a:spLocks noGrp="1"/>
          </p:cNvSpPr>
          <p:nvPr>
            <p:ph type="subTitle" idx="1"/>
          </p:nvPr>
        </p:nvSpPr>
        <p:spPr>
          <a:xfrm>
            <a:off x="1524000" y="3602037"/>
            <a:ext cx="9144000" cy="2173611"/>
          </a:xfrm>
        </p:spPr>
        <p:txBody>
          <a:bodyPr>
            <a:noAutofit/>
          </a:bodyPr>
          <a:lstStyle/>
          <a:p>
            <a:r>
              <a:rPr lang="en-US" sz="3200" dirty="0">
                <a:solidFill>
                  <a:srgbClr val="0000FF"/>
                </a:solidFill>
              </a:rPr>
              <a:t>Chapter 5</a:t>
            </a:r>
          </a:p>
          <a:p>
            <a:endParaRPr lang="en-US" sz="3200" dirty="0">
              <a:solidFill>
                <a:srgbClr val="0000FF"/>
              </a:solidFill>
            </a:endParaRPr>
          </a:p>
          <a:p>
            <a:r>
              <a:rPr lang="en-US" sz="3200" dirty="0"/>
              <a:t>Dr. Mohamed Bingabr</a:t>
            </a:r>
          </a:p>
          <a:p>
            <a:r>
              <a:rPr lang="en-US" sz="3200" dirty="0"/>
              <a:t>University of Central Oklahoma</a:t>
            </a:r>
          </a:p>
        </p:txBody>
      </p:sp>
      <p:sp>
        <p:nvSpPr>
          <p:cNvPr id="4" name="Subtitle 2"/>
          <p:cNvSpPr txBox="1">
            <a:spLocks/>
          </p:cNvSpPr>
          <p:nvPr/>
        </p:nvSpPr>
        <p:spPr>
          <a:xfrm>
            <a:off x="-1" y="0"/>
            <a:ext cx="8154955" cy="5598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ENGR 4333/5333: Digital Signal Processing</a:t>
            </a:r>
          </a:p>
        </p:txBody>
      </p:sp>
    </p:spTree>
    <p:extLst>
      <p:ext uri="{BB962C8B-B14F-4D97-AF65-F5344CB8AC3E}">
        <p14:creationId xmlns:p14="http://schemas.microsoft.com/office/powerpoint/2010/main" val="370677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Zero-Input Response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82410" y="1094586"/>
            <a:ext cx="11651443"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zero-input response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the system response to the internal conditions (initial conditions) when the input is zero</a:t>
            </a:r>
          </a:p>
        </p:txBody>
      </p:sp>
      <p:sp>
        <p:nvSpPr>
          <p:cNvPr id="28" name="Rectangle 27"/>
          <p:cNvSpPr/>
          <p:nvPr/>
        </p:nvSpPr>
        <p:spPr>
          <a:xfrm>
            <a:off x="282410" y="3822185"/>
            <a:ext cx="1161277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only function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that can be summed with its shifted versions to zero for all values of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the exponential function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852004" y="3121022"/>
            <a:ext cx="6171207" cy="402470"/>
          </a:xfrm>
          <a:prstGeom prst="rect">
            <a:avLst/>
          </a:prstGeom>
        </p:spPr>
      </p:pic>
      <p:pic>
        <p:nvPicPr>
          <p:cNvPr id="14" name="Picture 13"/>
          <p:cNvPicPr>
            <a:picLocks noChangeAspect="1"/>
          </p:cNvPicPr>
          <p:nvPr/>
        </p:nvPicPr>
        <p:blipFill>
          <a:blip r:embed="rId3"/>
          <a:stretch>
            <a:fillRect/>
          </a:stretch>
        </p:blipFill>
        <p:spPr>
          <a:xfrm>
            <a:off x="852004" y="2270529"/>
            <a:ext cx="8940678" cy="428749"/>
          </a:xfrm>
          <a:prstGeom prst="rect">
            <a:avLst/>
          </a:prstGeom>
        </p:spPr>
      </p:pic>
      <p:sp>
        <p:nvSpPr>
          <p:cNvPr id="17" name="Rectangle 16"/>
          <p:cNvSpPr/>
          <p:nvPr/>
        </p:nvSpPr>
        <p:spPr>
          <a:xfrm>
            <a:off x="1226284" y="5038564"/>
            <a:ext cx="1423788"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sym typeface="Symbol" panose="05050102010706020507" pitchFamily="18" charset="2"/>
              </a:rPr>
              <a:t></a:t>
            </a:r>
            <a:r>
              <a:rPr lang="en-US" sz="2400" i="1" baseline="30000" dirty="0" err="1">
                <a:latin typeface="Times New Roman" panose="02020603050405020304" pitchFamily="18" charset="0"/>
                <a:cs typeface="Times New Roman" panose="02020603050405020304" pitchFamily="18" charset="0"/>
                <a:sym typeface="Symbol" panose="05050102010706020507" pitchFamily="18" charset="2"/>
              </a:rPr>
              <a:t>n</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p>
        </p:txBody>
      </p:sp>
      <p:sp>
        <p:nvSpPr>
          <p:cNvPr id="22" name="Rectangle 21"/>
          <p:cNvSpPr/>
          <p:nvPr/>
        </p:nvSpPr>
        <p:spPr>
          <a:xfrm>
            <a:off x="3375435" y="5032878"/>
            <a:ext cx="4371710"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 c</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n+</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a:latin typeface="Times New Roman" panose="02020603050405020304" pitchFamily="18" charset="0"/>
                <a:cs typeface="Times New Roman" panose="02020603050405020304" pitchFamily="18" charset="0"/>
                <a:sym typeface="Symbol" panose="05050102010706020507" pitchFamily="18" charset="2"/>
              </a:rPr>
              <a:t>c</a:t>
            </a:r>
            <a:r>
              <a:rPr lang="en-US" sz="2400" i="1" baseline="30000" dirty="0" err="1">
                <a:latin typeface="Times New Roman" panose="02020603050405020304" pitchFamily="18" charset="0"/>
                <a:cs typeface="Times New Roman" panose="02020603050405020304" pitchFamily="18" charset="0"/>
                <a:sym typeface="Symbol" panose="05050102010706020507" pitchFamily="18" charset="2"/>
              </a:rPr>
              <a:t>n</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p>
        </p:txBody>
      </p:sp>
      <p:sp>
        <p:nvSpPr>
          <p:cNvPr id="24" name="Rectangle 23"/>
          <p:cNvSpPr/>
          <p:nvPr/>
        </p:nvSpPr>
        <p:spPr>
          <a:xfrm>
            <a:off x="8020356" y="5071812"/>
            <a:ext cx="3541354"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E</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+2] =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sym typeface="Symbol" panose="05050102010706020507" pitchFamily="18" charset="2"/>
              </a:rPr>
              <a:t></a:t>
            </a:r>
            <a:r>
              <a:rPr lang="en-US" sz="2400" i="1" baseline="30000" dirty="0" err="1">
                <a:latin typeface="Times New Roman" panose="02020603050405020304" pitchFamily="18" charset="0"/>
                <a:cs typeface="Times New Roman" panose="02020603050405020304" pitchFamily="18" charset="0"/>
                <a:sym typeface="Symbol" panose="05050102010706020507" pitchFamily="18" charset="2"/>
              </a:rPr>
              <a:t>n</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p>
        </p:txBody>
      </p:sp>
      <p:sp>
        <p:nvSpPr>
          <p:cNvPr id="25" name="Right Arrow 24"/>
          <p:cNvSpPr/>
          <p:nvPr/>
        </p:nvSpPr>
        <p:spPr>
          <a:xfrm>
            <a:off x="7436905" y="3277762"/>
            <a:ext cx="583451" cy="129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65968" y="3091424"/>
            <a:ext cx="111182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Eq. (1)</a:t>
            </a:r>
            <a:endParaRPr lang="en-US" sz="2400" dirty="0"/>
          </a:p>
        </p:txBody>
      </p:sp>
      <p:pic>
        <p:nvPicPr>
          <p:cNvPr id="19" name="Picture 18"/>
          <p:cNvPicPr>
            <a:picLocks noChangeAspect="1"/>
          </p:cNvPicPr>
          <p:nvPr/>
        </p:nvPicPr>
        <p:blipFill>
          <a:blip r:embed="rId4"/>
          <a:stretch>
            <a:fillRect/>
          </a:stretch>
        </p:blipFill>
        <p:spPr>
          <a:xfrm>
            <a:off x="635550" y="5735433"/>
            <a:ext cx="4800600" cy="314325"/>
          </a:xfrm>
          <a:prstGeom prst="rect">
            <a:avLst/>
          </a:prstGeom>
        </p:spPr>
      </p:pic>
      <p:pic>
        <p:nvPicPr>
          <p:cNvPr id="21" name="Picture 20"/>
          <p:cNvPicPr>
            <a:picLocks noChangeAspect="1"/>
          </p:cNvPicPr>
          <p:nvPr/>
        </p:nvPicPr>
        <p:blipFill>
          <a:blip r:embed="rId5"/>
          <a:stretch>
            <a:fillRect/>
          </a:stretch>
        </p:blipFill>
        <p:spPr>
          <a:xfrm>
            <a:off x="635550" y="6174846"/>
            <a:ext cx="5229225" cy="361950"/>
          </a:xfrm>
          <a:prstGeom prst="rect">
            <a:avLst/>
          </a:prstGeom>
        </p:spPr>
      </p:pic>
      <p:pic>
        <p:nvPicPr>
          <p:cNvPr id="26" name="Picture 25"/>
          <p:cNvPicPr>
            <a:picLocks noChangeAspect="1"/>
          </p:cNvPicPr>
          <p:nvPr/>
        </p:nvPicPr>
        <p:blipFill>
          <a:blip r:embed="rId6"/>
          <a:stretch>
            <a:fillRect/>
          </a:stretch>
        </p:blipFill>
        <p:spPr>
          <a:xfrm>
            <a:off x="7004813" y="6203421"/>
            <a:ext cx="4429125" cy="304800"/>
          </a:xfrm>
          <a:prstGeom prst="rect">
            <a:avLst/>
          </a:prstGeom>
        </p:spPr>
      </p:pic>
    </p:spTree>
    <p:extLst>
      <p:ext uri="{BB962C8B-B14F-4D97-AF65-F5344CB8AC3E}">
        <p14:creationId xmlns:p14="http://schemas.microsoft.com/office/powerpoint/2010/main" val="127303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Zero-Input Response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282410" y="2637518"/>
                <a:ext cx="6609638" cy="2244589"/>
              </a:xfrm>
              <a:prstGeom prst="rect">
                <a:avLst/>
              </a:prstGeom>
            </p:spPr>
            <p:txBody>
              <a:bodyPr wrap="square">
                <a:spAutoFit/>
              </a:bodyPr>
              <a:lstStyle/>
              <a:p>
                <a:pPr>
                  <a:lnSpc>
                    <a:spcPct val="150000"/>
                  </a:lnSpc>
                </a:pPr>
                <a:r>
                  <a:rPr lang="en-US" sz="2400" i="1"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 = 0 is the </a:t>
                </a:r>
                <a:r>
                  <a:rPr lang="en-US" sz="2400" dirty="0">
                    <a:latin typeface="Times New Roman" panose="02020603050405020304" pitchFamily="18" charset="0"/>
                    <a:cs typeface="Times New Roman" panose="02020603050405020304" pitchFamily="18" charset="0"/>
                  </a:rPr>
                  <a:t>characteristic equation</a:t>
                </a:r>
              </a:p>
              <a:p>
                <a:pPr>
                  <a:lnSpc>
                    <a:spcPct val="150000"/>
                  </a:lnSpc>
                </a:pPr>
                <a:r>
                  <a:rPr lang="en-US" sz="2400" i="1"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 is the </a:t>
                </a:r>
                <a:r>
                  <a:rPr lang="en-US" sz="2400" dirty="0">
                    <a:latin typeface="Times New Roman" panose="02020603050405020304" pitchFamily="18" charset="0"/>
                    <a:cs typeface="Times New Roman" panose="02020603050405020304" pitchFamily="18" charset="0"/>
                  </a:rPr>
                  <a:t>characteristic polynomial</a:t>
                </a:r>
              </a:p>
              <a:p>
                <a:pPr>
                  <a:lnSpc>
                    <a:spcPct val="150000"/>
                  </a:lnSpc>
                </a:pP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sym typeface="Symbol" panose="05050102010706020507" pitchFamily="18" charset="2"/>
                  </a:rPr>
                  <a:t>, …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K</a:t>
                </a:r>
                <a:r>
                  <a:rPr lang="en-US" sz="2400" dirty="0">
                    <a:latin typeface="Times New Roman" panose="02020603050405020304" pitchFamily="18" charset="0"/>
                    <a:cs typeface="Times New Roman" panose="02020603050405020304" pitchFamily="18" charset="0"/>
                    <a:sym typeface="Symbol" panose="05050102010706020507" pitchFamily="18" charset="2"/>
                  </a:rPr>
                  <a:t> are the characteristic roots, eigenvalues</a:t>
                </a:r>
              </a:p>
              <a:p>
                <a:pPr>
                  <a:lnSpc>
                    <a:spcPct val="150000"/>
                  </a:lnSpc>
                </a:pPr>
                <a14:m>
                  <m:oMath xmlns:m="http://schemas.openxmlformats.org/officeDocument/2006/math">
                    <m:sSubSup>
                      <m:sSubSupPr>
                        <m:ctrlPr>
                          <a:rPr lang="en-US" sz="2400" i="1" smtClean="0">
                            <a:latin typeface="Cambria Math" panose="02040503050406030204" pitchFamily="18" charset="0"/>
                            <a:cs typeface="Times New Roman" panose="02020603050405020304" pitchFamily="18" charset="0"/>
                            <a:sym typeface="Symbol" panose="05050102010706020507" pitchFamily="18" charset="2"/>
                          </a:rPr>
                        </m:ctrlPr>
                      </m:sSubSupPr>
                      <m:e>
                        <m:r>
                          <a:rPr lang="en-US" sz="240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𝛾</m:t>
                        </m:r>
                      </m:e>
                      <m:sub>
                        <m:r>
                          <a:rPr lang="en-US" sz="2400" b="0" i="1" smtClean="0">
                            <a:latin typeface="Cambria Math" panose="02040503050406030204" pitchFamily="18" charset="0"/>
                            <a:cs typeface="Times New Roman" panose="02020603050405020304" pitchFamily="18" charset="0"/>
                            <a:sym typeface="Symbol" panose="05050102010706020507" pitchFamily="18" charset="2"/>
                          </a:rPr>
                          <m:t>𝑘</m:t>
                        </m:r>
                      </m:sub>
                      <m:sup>
                        <m:r>
                          <a:rPr lang="en-US" sz="2400" b="0" i="1" smtClean="0">
                            <a:latin typeface="Cambria Math" panose="02040503050406030204" pitchFamily="18" charset="0"/>
                            <a:cs typeface="Times New Roman" panose="02020603050405020304" pitchFamily="18" charset="0"/>
                            <a:sym typeface="Symbol" panose="05050102010706020507" pitchFamily="18" charset="2"/>
                          </a:rPr>
                          <m:t>𝑛</m:t>
                        </m:r>
                      </m:sup>
                    </m:sSubSup>
                  </m:oMath>
                </a14:m>
                <a:r>
                  <a:rPr lang="en-US" sz="2400" dirty="0">
                    <a:latin typeface="Times New Roman" panose="02020603050405020304" pitchFamily="18" charset="0"/>
                    <a:cs typeface="Times New Roman" panose="02020603050405020304" pitchFamily="18" charset="0"/>
                    <a:sym typeface="Symbol" panose="05050102010706020507" pitchFamily="18" charset="2"/>
                  </a:rPr>
                  <a:t> is the characteristic mode</a:t>
                </a:r>
              </a:p>
            </p:txBody>
          </p:sp>
        </mc:Choice>
        <mc:Fallback xmlns="">
          <p:sp>
            <p:nvSpPr>
              <p:cNvPr id="6" name="Rectangle 5"/>
              <p:cNvSpPr>
                <a:spLocks noRot="1" noChangeAspect="1" noMove="1" noResize="1" noEditPoints="1" noAdjustHandles="1" noChangeArrowheads="1" noChangeShapeType="1" noTextEdit="1"/>
              </p:cNvSpPr>
              <p:nvPr/>
            </p:nvSpPr>
            <p:spPr>
              <a:xfrm>
                <a:off x="282410" y="2637518"/>
                <a:ext cx="6609638" cy="2244589"/>
              </a:xfrm>
              <a:prstGeom prst="rect">
                <a:avLst/>
              </a:prstGeom>
              <a:blipFill>
                <a:blip r:embed="rId2"/>
                <a:stretch>
                  <a:fillRect l="-1382" b="-5435"/>
                </a:stretch>
              </a:blipFill>
            </p:spPr>
            <p:txBody>
              <a:bodyPr/>
              <a:lstStyle/>
              <a:p>
                <a:r>
                  <a:rPr lang="en-US">
                    <a:noFill/>
                  </a:rPr>
                  <a:t> </a:t>
                </a:r>
              </a:p>
            </p:txBody>
          </p:sp>
        </mc:Fallback>
      </mc:AlternateContent>
      <p:pic>
        <p:nvPicPr>
          <p:cNvPr id="29" name="Picture 28"/>
          <p:cNvPicPr>
            <a:picLocks noChangeAspect="1"/>
          </p:cNvPicPr>
          <p:nvPr/>
        </p:nvPicPr>
        <p:blipFill>
          <a:blip r:embed="rId3"/>
          <a:stretch>
            <a:fillRect/>
          </a:stretch>
        </p:blipFill>
        <p:spPr>
          <a:xfrm>
            <a:off x="704945" y="1874220"/>
            <a:ext cx="4314769" cy="366240"/>
          </a:xfrm>
          <a:prstGeom prst="rect">
            <a:avLst/>
          </a:prstGeom>
        </p:spPr>
      </p:pic>
      <p:sp>
        <p:nvSpPr>
          <p:cNvPr id="8" name="Rectangle 7"/>
          <p:cNvSpPr/>
          <p:nvPr/>
        </p:nvSpPr>
        <p:spPr>
          <a:xfrm>
            <a:off x="282410" y="1094586"/>
            <a:ext cx="1165144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total zero-input response is a combination of all possible solutions. </a:t>
            </a:r>
          </a:p>
        </p:txBody>
      </p:sp>
    </p:spTree>
    <p:extLst>
      <p:ext uri="{BB962C8B-B14F-4D97-AF65-F5344CB8AC3E}">
        <p14:creationId xmlns:p14="http://schemas.microsoft.com/office/powerpoint/2010/main" val="159905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9291" y="1212500"/>
            <a:ext cx="11784562" cy="132343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Using initial conditions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 = 0 and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 = 25/4 , determine the zero-input response of an LTID system described by the difference equation</a:t>
            </a:r>
          </a:p>
          <a:p>
            <a:endParaRPr lang="pt-BR" sz="800" i="1" dirty="0">
              <a:latin typeface="Times New Roman" panose="02020603050405020304" pitchFamily="18" charset="0"/>
              <a:cs typeface="Times New Roman" panose="02020603050405020304" pitchFamily="18" charset="0"/>
            </a:endParaRPr>
          </a:p>
          <a:p>
            <a:r>
              <a:rPr lang="pt-BR" sz="2400" i="1" dirty="0">
                <a:latin typeface="Times New Roman" panose="02020603050405020304" pitchFamily="18" charset="0"/>
                <a:cs typeface="Times New Roman" panose="02020603050405020304" pitchFamily="18" charset="0"/>
              </a:rPr>
              <a:t>		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+ 1]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16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5</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pic>
        <p:nvPicPr>
          <p:cNvPr id="3" name="Picture 2"/>
          <p:cNvPicPr>
            <a:picLocks noChangeAspect="1"/>
          </p:cNvPicPr>
          <p:nvPr/>
        </p:nvPicPr>
        <p:blipFill>
          <a:blip r:embed="rId2"/>
          <a:stretch>
            <a:fillRect/>
          </a:stretch>
        </p:blipFill>
        <p:spPr>
          <a:xfrm>
            <a:off x="1190429" y="3304494"/>
            <a:ext cx="8693461" cy="838298"/>
          </a:xfrm>
          <a:prstGeom prst="rect">
            <a:avLst/>
          </a:prstGeom>
        </p:spPr>
      </p:pic>
      <p:pic>
        <p:nvPicPr>
          <p:cNvPr id="4" name="Picture 3"/>
          <p:cNvPicPr>
            <a:picLocks noChangeAspect="1"/>
          </p:cNvPicPr>
          <p:nvPr/>
        </p:nvPicPr>
        <p:blipFill>
          <a:blip r:embed="rId3"/>
          <a:stretch>
            <a:fillRect/>
          </a:stretch>
        </p:blipFill>
        <p:spPr>
          <a:xfrm>
            <a:off x="1337290" y="4539872"/>
            <a:ext cx="4214424" cy="487723"/>
          </a:xfrm>
          <a:prstGeom prst="rect">
            <a:avLst/>
          </a:prstGeom>
        </p:spPr>
      </p:pic>
      <p:sp>
        <p:nvSpPr>
          <p:cNvPr id="7" name="Rectangle 6"/>
          <p:cNvSpPr/>
          <p:nvPr/>
        </p:nvSpPr>
        <p:spPr>
          <a:xfrm>
            <a:off x="6332918" y="4355206"/>
            <a:ext cx="5222905" cy="461665"/>
          </a:xfrm>
          <a:prstGeom prst="rect">
            <a:avLst/>
          </a:prstGeom>
        </p:spPr>
        <p:txBody>
          <a:bodyPr wrap="none">
            <a:spAutoFit/>
          </a:bodyPr>
          <a:lstStyle/>
          <a:p>
            <a:r>
              <a:rPr lang="sv-SE" sz="2400" dirty="0">
                <a:latin typeface="Times New Roman" panose="02020603050405020304" pitchFamily="18" charset="0"/>
                <a:cs typeface="Times New Roman" panose="02020603050405020304" pitchFamily="18" charset="0"/>
              </a:rPr>
              <a:t>&gt;&gt; c = inv([-5  5/4; 25  25/16])*[0; 25/4]</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149291" y="2750064"/>
            <a:ext cx="1284326"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74957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Repeated Roots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9291" y="2809871"/>
            <a:ext cx="11784562" cy="132343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Using initial conditions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1/3 and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 =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2/9 , determine the zero-input response of an LTID system described by the difference equation</a:t>
            </a:r>
          </a:p>
          <a:p>
            <a:endParaRPr lang="pt-BR" sz="800" i="1" dirty="0">
              <a:latin typeface="Times New Roman" panose="02020603050405020304" pitchFamily="18" charset="0"/>
              <a:cs typeface="Times New Roman" panose="02020603050405020304" pitchFamily="18" charset="0"/>
            </a:endParaRPr>
          </a:p>
          <a:p>
            <a:r>
              <a:rPr lang="pt-BR" sz="2400" i="1" dirty="0">
                <a:latin typeface="Times New Roman" panose="02020603050405020304" pitchFamily="18" charset="0"/>
                <a:cs typeface="Times New Roman" panose="02020603050405020304" pitchFamily="18" charset="0"/>
              </a:rPr>
              <a:t>		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+ 1]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9</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2</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+ 2]+ 6</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+ 1]</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pic>
        <p:nvPicPr>
          <p:cNvPr id="9" name="Picture 8"/>
          <p:cNvPicPr>
            <a:picLocks noChangeAspect="1"/>
          </p:cNvPicPr>
          <p:nvPr/>
        </p:nvPicPr>
        <p:blipFill>
          <a:blip r:embed="rId2"/>
          <a:stretch>
            <a:fillRect/>
          </a:stretch>
        </p:blipFill>
        <p:spPr>
          <a:xfrm>
            <a:off x="861720" y="1372959"/>
            <a:ext cx="6435469" cy="381195"/>
          </a:xfrm>
          <a:prstGeom prst="rect">
            <a:avLst/>
          </a:prstGeom>
        </p:spPr>
      </p:pic>
      <p:pic>
        <p:nvPicPr>
          <p:cNvPr id="10" name="Picture 9"/>
          <p:cNvPicPr>
            <a:picLocks noChangeAspect="1"/>
          </p:cNvPicPr>
          <p:nvPr/>
        </p:nvPicPr>
        <p:blipFill>
          <a:blip r:embed="rId3"/>
          <a:stretch>
            <a:fillRect/>
          </a:stretch>
        </p:blipFill>
        <p:spPr>
          <a:xfrm>
            <a:off x="937435" y="2091415"/>
            <a:ext cx="10270638" cy="399858"/>
          </a:xfrm>
          <a:prstGeom prst="rect">
            <a:avLst/>
          </a:prstGeom>
        </p:spPr>
      </p:pic>
      <p:sp>
        <p:nvSpPr>
          <p:cNvPr id="11" name="Rectangle 10"/>
          <p:cNvSpPr/>
          <p:nvPr/>
        </p:nvSpPr>
        <p:spPr>
          <a:xfrm>
            <a:off x="149291" y="4224297"/>
            <a:ext cx="1284326"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a:t>
            </a:r>
            <a:endParaRPr lang="en-US" dirty="0"/>
          </a:p>
        </p:txBody>
      </p:sp>
      <p:sp>
        <p:nvSpPr>
          <p:cNvPr id="12" name="Rectangle 11"/>
          <p:cNvSpPr/>
          <p:nvPr/>
        </p:nvSpPr>
        <p:spPr>
          <a:xfrm>
            <a:off x="1219176" y="4897724"/>
            <a:ext cx="2803973"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c</a:t>
            </a:r>
            <a:r>
              <a:rPr lang="pt-BR" sz="2400" baseline="-25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c</a:t>
            </a:r>
            <a:r>
              <a:rPr lang="pt-BR" sz="2400" baseline="-250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)(-3)</a:t>
            </a:r>
            <a:r>
              <a:rPr lang="pt-BR" sz="2400" i="1" baseline="30000" dirty="0">
                <a:latin typeface="Times New Roman" panose="02020603050405020304" pitchFamily="18" charset="0"/>
                <a:cs typeface="Times New Roman" panose="02020603050405020304" pitchFamily="18" charset="0"/>
              </a:rPr>
              <a:t>n</a:t>
            </a:r>
            <a:endParaRPr lang="en-US" sz="2400" i="1" baseline="30000" dirty="0"/>
          </a:p>
        </p:txBody>
      </p:sp>
      <p:sp>
        <p:nvSpPr>
          <p:cNvPr id="13" name="Rectangle 12"/>
          <p:cNvSpPr/>
          <p:nvPr/>
        </p:nvSpPr>
        <p:spPr>
          <a:xfrm>
            <a:off x="1219176" y="5561170"/>
            <a:ext cx="2650084"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(4 + 3</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)(-3)</a:t>
            </a:r>
            <a:r>
              <a:rPr lang="pt-BR" sz="2400" i="1" baseline="30000" dirty="0">
                <a:latin typeface="Times New Roman" panose="02020603050405020304" pitchFamily="18" charset="0"/>
                <a:cs typeface="Times New Roman" panose="02020603050405020304" pitchFamily="18" charset="0"/>
              </a:rPr>
              <a:t>n</a:t>
            </a:r>
            <a:endParaRPr lang="en-US" sz="2400" i="1" baseline="30000" dirty="0"/>
          </a:p>
        </p:txBody>
      </p:sp>
      <p:sp>
        <p:nvSpPr>
          <p:cNvPr id="15" name="Rectangle 14"/>
          <p:cNvSpPr/>
          <p:nvPr/>
        </p:nvSpPr>
        <p:spPr>
          <a:xfrm>
            <a:off x="2090791" y="6235447"/>
            <a:ext cx="9770723" cy="461665"/>
          </a:xfrm>
          <a:prstGeom prst="rect">
            <a:avLst/>
          </a:prstGeom>
        </p:spPr>
        <p:txBody>
          <a:bodyPr wrap="square">
            <a:spAutoFit/>
          </a:bodyPr>
          <a:lstStyle/>
          <a:p>
            <a:r>
              <a:rPr lang="sv-SE" sz="2400" dirty="0">
                <a:latin typeface="Calibri Light" panose="020F0302020204030204" pitchFamily="34" charset="0"/>
                <a:cs typeface="Calibri Light" panose="020F0302020204030204" pitchFamily="34" charset="0"/>
              </a:rPr>
              <a:t>&gt;&gt; c = inv([(-3)^(-1)  (-1)*(-3)^(-1); (-3)^(-2)  (-2)*(-3)^(-2)]) * [-1/3; -2/9]</a:t>
            </a:r>
            <a:endParaRPr lang="en-US" sz="240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9A1533C9-4EA6-43FB-85A4-8F229C8828BC}"/>
              </a:ext>
            </a:extLst>
          </p:cNvPr>
          <p:cNvPicPr>
            <a:picLocks noChangeAspect="1"/>
          </p:cNvPicPr>
          <p:nvPr/>
        </p:nvPicPr>
        <p:blipFill>
          <a:blip r:embed="rId4"/>
          <a:stretch>
            <a:fillRect/>
          </a:stretch>
        </p:blipFill>
        <p:spPr>
          <a:xfrm>
            <a:off x="4701020" y="4858956"/>
            <a:ext cx="6229350" cy="1085850"/>
          </a:xfrm>
          <a:prstGeom prst="rect">
            <a:avLst/>
          </a:prstGeom>
        </p:spPr>
      </p:pic>
    </p:spTree>
    <p:extLst>
      <p:ext uri="{BB962C8B-B14F-4D97-AF65-F5344CB8AC3E}">
        <p14:creationId xmlns:p14="http://schemas.microsoft.com/office/powerpoint/2010/main" val="342142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Complex Roots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9291" y="1174556"/>
            <a:ext cx="10435870"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If one of the characteristic root is complex, then a second root will be its conjugate.</a:t>
            </a:r>
            <a:endParaRPr lang="en-US" sz="2400" dirty="0"/>
          </a:p>
        </p:txBody>
      </p:sp>
      <p:pic>
        <p:nvPicPr>
          <p:cNvPr id="4" name="Picture 3"/>
          <p:cNvPicPr>
            <a:picLocks noChangeAspect="1"/>
          </p:cNvPicPr>
          <p:nvPr/>
        </p:nvPicPr>
        <p:blipFill>
          <a:blip r:embed="rId2"/>
          <a:stretch>
            <a:fillRect/>
          </a:stretch>
        </p:blipFill>
        <p:spPr>
          <a:xfrm>
            <a:off x="1433617" y="1932765"/>
            <a:ext cx="3943350" cy="381000"/>
          </a:xfrm>
          <a:prstGeom prst="rect">
            <a:avLst/>
          </a:prstGeom>
        </p:spPr>
      </p:pic>
      <p:pic>
        <p:nvPicPr>
          <p:cNvPr id="7" name="Picture 6"/>
          <p:cNvPicPr>
            <a:picLocks noChangeAspect="1"/>
          </p:cNvPicPr>
          <p:nvPr/>
        </p:nvPicPr>
        <p:blipFill>
          <a:blip r:embed="rId3"/>
          <a:stretch>
            <a:fillRect/>
          </a:stretch>
        </p:blipFill>
        <p:spPr>
          <a:xfrm>
            <a:off x="1433617" y="2469985"/>
            <a:ext cx="3308511" cy="459827"/>
          </a:xfrm>
          <a:prstGeom prst="rect">
            <a:avLst/>
          </a:prstGeom>
        </p:spPr>
      </p:pic>
      <p:pic>
        <p:nvPicPr>
          <p:cNvPr id="8" name="Picture 7"/>
          <p:cNvPicPr>
            <a:picLocks noChangeAspect="1"/>
          </p:cNvPicPr>
          <p:nvPr/>
        </p:nvPicPr>
        <p:blipFill>
          <a:blip r:embed="rId4"/>
          <a:stretch>
            <a:fillRect/>
          </a:stretch>
        </p:blipFill>
        <p:spPr>
          <a:xfrm>
            <a:off x="2137196" y="3086031"/>
            <a:ext cx="3921371" cy="496923"/>
          </a:xfrm>
          <a:prstGeom prst="rect">
            <a:avLst/>
          </a:prstGeom>
        </p:spPr>
      </p:pic>
      <p:pic>
        <p:nvPicPr>
          <p:cNvPr id="16" name="Picture 15"/>
          <p:cNvPicPr>
            <a:picLocks noChangeAspect="1"/>
          </p:cNvPicPr>
          <p:nvPr/>
        </p:nvPicPr>
        <p:blipFill>
          <a:blip r:embed="rId5"/>
          <a:stretch>
            <a:fillRect/>
          </a:stretch>
        </p:blipFill>
        <p:spPr>
          <a:xfrm>
            <a:off x="1737632" y="3761728"/>
            <a:ext cx="4057504" cy="617894"/>
          </a:xfrm>
          <a:prstGeom prst="rect">
            <a:avLst/>
          </a:prstGeom>
        </p:spPr>
      </p:pic>
      <p:pic>
        <p:nvPicPr>
          <p:cNvPr id="17" name="Picture 16"/>
          <p:cNvPicPr>
            <a:picLocks noChangeAspect="1"/>
          </p:cNvPicPr>
          <p:nvPr/>
        </p:nvPicPr>
        <p:blipFill>
          <a:blip r:embed="rId6"/>
          <a:stretch>
            <a:fillRect/>
          </a:stretch>
        </p:blipFill>
        <p:spPr>
          <a:xfrm>
            <a:off x="1645297" y="4678138"/>
            <a:ext cx="5143491" cy="1200148"/>
          </a:xfrm>
          <a:prstGeom prst="rect">
            <a:avLst/>
          </a:prstGeom>
        </p:spPr>
      </p:pic>
    </p:spTree>
    <p:extLst>
      <p:ext uri="{BB962C8B-B14F-4D97-AF65-F5344CB8AC3E}">
        <p14:creationId xmlns:p14="http://schemas.microsoft.com/office/powerpoint/2010/main" val="411058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3719" y="1249823"/>
            <a:ext cx="11784562" cy="132343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Using initial conditions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 = 2 and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 = 1 , determine and plot the zero-input response of an LTID system described by the difference equation</a:t>
            </a:r>
          </a:p>
          <a:p>
            <a:endParaRPr lang="pt-BR" sz="800" i="1" dirty="0">
              <a:latin typeface="Times New Roman" panose="02020603050405020304" pitchFamily="18" charset="0"/>
              <a:cs typeface="Times New Roman" panose="02020603050405020304" pitchFamily="18" charset="0"/>
            </a:endParaRPr>
          </a:p>
          <a:p>
            <a:r>
              <a:rPr lang="pt-BR" sz="2400" i="1" dirty="0">
                <a:latin typeface="Times New Roman" panose="02020603050405020304" pitchFamily="18" charset="0"/>
                <a:cs typeface="Times New Roman" panose="02020603050405020304" pitchFamily="18" charset="0"/>
              </a:rPr>
              <a:t>		(E</a:t>
            </a:r>
            <a:r>
              <a:rPr lang="pt-BR" sz="2400" baseline="300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1.5588 </a:t>
            </a:r>
            <a:r>
              <a:rPr lang="pt-BR" sz="2400" i="1" dirty="0">
                <a:latin typeface="Times New Roman" panose="02020603050405020304" pitchFamily="18" charset="0"/>
                <a:cs typeface="Times New Roman" panose="02020603050405020304" pitchFamily="18" charset="0"/>
              </a:rPr>
              <a:t>E </a:t>
            </a:r>
            <a:r>
              <a:rPr lang="pt-BR" sz="2400" dirty="0">
                <a:latin typeface="Times New Roman" panose="02020603050405020304" pitchFamily="18" charset="0"/>
                <a:cs typeface="Times New Roman" panose="02020603050405020304" pitchFamily="18" charset="0"/>
              </a:rPr>
              <a:t>+ 0.81){</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E </a:t>
            </a:r>
            <a:r>
              <a:rPr lang="pt-BR" sz="2400" dirty="0">
                <a:latin typeface="Times New Roman" panose="02020603050405020304" pitchFamily="18" charset="0"/>
                <a:cs typeface="Times New Roman" panose="02020603050405020304" pitchFamily="18" charset="0"/>
              </a:rPr>
              <a:t>+ 3){</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1" name="Rectangle 10"/>
          <p:cNvSpPr/>
          <p:nvPr/>
        </p:nvSpPr>
        <p:spPr>
          <a:xfrm>
            <a:off x="391887" y="2593877"/>
            <a:ext cx="1284326"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a:t>
            </a:r>
            <a:endParaRPr lang="en-US" dirty="0"/>
          </a:p>
        </p:txBody>
      </p:sp>
      <p:sp>
        <p:nvSpPr>
          <p:cNvPr id="10" name="Rectangle 9"/>
          <p:cNvSpPr/>
          <p:nvPr/>
        </p:nvSpPr>
        <p:spPr>
          <a:xfrm>
            <a:off x="5449078" y="2824709"/>
            <a:ext cx="6652726" cy="769441"/>
          </a:xfrm>
          <a:prstGeom prst="rect">
            <a:avLst/>
          </a:prstGeom>
        </p:spPr>
        <p:txBody>
          <a:bodyPr wrap="square">
            <a:spAutoFit/>
          </a:bodyPr>
          <a:lstStyle/>
          <a:p>
            <a:r>
              <a:rPr lang="en-US" sz="2200" dirty="0">
                <a:latin typeface="Courier" pitchFamily="49" charset="0"/>
                <a:cs typeface="Times New Roman" panose="02020603050405020304" pitchFamily="18" charset="0"/>
              </a:rPr>
              <a:t>&gt;&gt; gamma = roots([1 -1.5588 0.81])</a:t>
            </a:r>
          </a:p>
          <a:p>
            <a:r>
              <a:rPr lang="en-US" sz="2200" dirty="0">
                <a:latin typeface="Courier" pitchFamily="49" charset="0"/>
                <a:cs typeface="Times New Roman" panose="02020603050405020304" pitchFamily="18" charset="0"/>
              </a:rPr>
              <a:t>gamma = 0.7794+0.4500i  0.7794-0.4500i</a:t>
            </a:r>
          </a:p>
        </p:txBody>
      </p:sp>
      <p:pic>
        <p:nvPicPr>
          <p:cNvPr id="12" name="Picture 11"/>
          <p:cNvPicPr>
            <a:picLocks noChangeAspect="1"/>
          </p:cNvPicPr>
          <p:nvPr/>
        </p:nvPicPr>
        <p:blipFill>
          <a:blip r:embed="rId2"/>
          <a:stretch>
            <a:fillRect/>
          </a:stretch>
        </p:blipFill>
        <p:spPr>
          <a:xfrm>
            <a:off x="612807" y="3958349"/>
            <a:ext cx="6357120" cy="390720"/>
          </a:xfrm>
          <a:prstGeom prst="rect">
            <a:avLst/>
          </a:prstGeom>
        </p:spPr>
      </p:pic>
      <p:pic>
        <p:nvPicPr>
          <p:cNvPr id="13" name="Picture 12"/>
          <p:cNvPicPr>
            <a:picLocks noChangeAspect="1"/>
          </p:cNvPicPr>
          <p:nvPr/>
        </p:nvPicPr>
        <p:blipFill>
          <a:blip r:embed="rId3"/>
          <a:stretch>
            <a:fillRect/>
          </a:stretch>
        </p:blipFill>
        <p:spPr>
          <a:xfrm>
            <a:off x="547493" y="4620754"/>
            <a:ext cx="5591175" cy="771525"/>
          </a:xfrm>
          <a:prstGeom prst="rect">
            <a:avLst/>
          </a:prstGeom>
        </p:spPr>
      </p:pic>
      <p:pic>
        <p:nvPicPr>
          <p:cNvPr id="14" name="Picture 13"/>
          <p:cNvPicPr>
            <a:picLocks noChangeAspect="1"/>
          </p:cNvPicPr>
          <p:nvPr/>
        </p:nvPicPr>
        <p:blipFill>
          <a:blip r:embed="rId4"/>
          <a:stretch>
            <a:fillRect/>
          </a:stretch>
        </p:blipFill>
        <p:spPr>
          <a:xfrm>
            <a:off x="7542828" y="4525134"/>
            <a:ext cx="4391025" cy="895350"/>
          </a:xfrm>
          <a:prstGeom prst="rect">
            <a:avLst/>
          </a:prstGeom>
        </p:spPr>
      </p:pic>
      <p:pic>
        <p:nvPicPr>
          <p:cNvPr id="15" name="Picture 14"/>
          <p:cNvPicPr>
            <a:picLocks noChangeAspect="1"/>
          </p:cNvPicPr>
          <p:nvPr/>
        </p:nvPicPr>
        <p:blipFill>
          <a:blip r:embed="rId5"/>
          <a:stretch>
            <a:fillRect/>
          </a:stretch>
        </p:blipFill>
        <p:spPr>
          <a:xfrm>
            <a:off x="391887" y="6323354"/>
            <a:ext cx="9172575" cy="419100"/>
          </a:xfrm>
          <a:prstGeom prst="rect">
            <a:avLst/>
          </a:prstGeom>
        </p:spPr>
      </p:pic>
      <p:sp>
        <p:nvSpPr>
          <p:cNvPr id="18" name="Rectangle 17"/>
          <p:cNvSpPr/>
          <p:nvPr/>
        </p:nvSpPr>
        <p:spPr>
          <a:xfrm>
            <a:off x="861527" y="5591115"/>
            <a:ext cx="10468946" cy="646331"/>
          </a:xfrm>
          <a:prstGeom prst="rect">
            <a:avLst/>
          </a:prstGeom>
        </p:spPr>
        <p:txBody>
          <a:bodyPr wrap="square">
            <a:spAutoFit/>
          </a:bodyPr>
          <a:lstStyle/>
          <a:p>
            <a:r>
              <a:rPr lang="sv-SE" dirty="0">
                <a:latin typeface="Courier" pitchFamily="49" charset="0"/>
              </a:rPr>
              <a:t>c = inv([gamma(1)^(-1) gamma(2)^(-1);gamma(1)^(-2) gamma(2)^(-2)])*([2;1])</a:t>
            </a:r>
          </a:p>
          <a:p>
            <a:r>
              <a:rPr lang="en-US" dirty="0">
                <a:latin typeface="Courier" pitchFamily="49" charset="0"/>
              </a:rPr>
              <a:t>c = 1.1538-0.1984i		1.1538+0.1984i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D89E487-754A-4794-8803-0C23EFF8B7C8}"/>
                  </a:ext>
                </a:extLst>
              </p:cNvPr>
              <p:cNvSpPr txBox="1"/>
              <p:nvPr/>
            </p:nvSpPr>
            <p:spPr>
              <a:xfrm>
                <a:off x="672783" y="3282095"/>
                <a:ext cx="33482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𝛾</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−1.5588</m:t>
                      </m:r>
                      <m:r>
                        <a:rPr lang="en-US" sz="2400" b="0" i="1" smtClean="0">
                          <a:latin typeface="Cambria Math" panose="02040503050406030204" pitchFamily="18" charset="0"/>
                          <a:ea typeface="Cambria Math" panose="02040503050406030204" pitchFamily="18" charset="0"/>
                        </a:rPr>
                        <m:t>𝛾</m:t>
                      </m:r>
                      <m:r>
                        <a:rPr lang="en-US" sz="2400" b="0" i="1" smtClean="0">
                          <a:latin typeface="Cambria Math" panose="02040503050406030204" pitchFamily="18" charset="0"/>
                          <a:ea typeface="Cambria Math" panose="02040503050406030204" pitchFamily="18" charset="0"/>
                        </a:rPr>
                        <m:t>+0.81=0</m:t>
                      </m:r>
                    </m:oMath>
                  </m:oMathPara>
                </a14:m>
                <a:endParaRPr lang="en-US" sz="2400" dirty="0"/>
              </a:p>
            </p:txBody>
          </p:sp>
        </mc:Choice>
        <mc:Fallback xmlns="">
          <p:sp>
            <p:nvSpPr>
              <p:cNvPr id="3" name="TextBox 2">
                <a:extLst>
                  <a:ext uri="{FF2B5EF4-FFF2-40B4-BE49-F238E27FC236}">
                    <a16:creationId xmlns:a16="http://schemas.microsoft.com/office/drawing/2014/main" id="{1D89E487-754A-4794-8803-0C23EFF8B7C8}"/>
                  </a:ext>
                </a:extLst>
              </p:cNvPr>
              <p:cNvSpPr txBox="1">
                <a:spLocks noRot="1" noChangeAspect="1" noMove="1" noResize="1" noEditPoints="1" noAdjustHandles="1" noChangeArrowheads="1" noChangeShapeType="1" noTextEdit="1"/>
              </p:cNvSpPr>
              <p:nvPr/>
            </p:nvSpPr>
            <p:spPr>
              <a:xfrm>
                <a:off x="672783" y="3282095"/>
                <a:ext cx="3348224" cy="369332"/>
              </a:xfrm>
              <a:prstGeom prst="rect">
                <a:avLst/>
              </a:prstGeom>
              <a:blipFill>
                <a:blip r:embed="rId6"/>
                <a:stretch>
                  <a:fillRect l="-1636" r="-1636" b="-22951"/>
                </a:stretch>
              </a:blipFill>
            </p:spPr>
            <p:txBody>
              <a:bodyPr/>
              <a:lstStyle/>
              <a:p>
                <a:r>
                  <a:rPr lang="en-US">
                    <a:noFill/>
                  </a:rPr>
                  <a:t> </a:t>
                </a:r>
              </a:p>
            </p:txBody>
          </p:sp>
        </mc:Fallback>
      </mc:AlternateContent>
    </p:spTree>
    <p:extLst>
      <p:ext uri="{BB962C8B-B14F-4D97-AF65-F5344CB8AC3E}">
        <p14:creationId xmlns:p14="http://schemas.microsoft.com/office/powerpoint/2010/main" val="227581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Example-Real form solution of Complex Roots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6" name="Picture 5" descr="fi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355" y="4720874"/>
            <a:ext cx="5296676" cy="205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7191" y="1139460"/>
            <a:ext cx="11781090"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To express the output in a real form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then find the magnitude and angle of the complex roots and constants</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endParaRPr>
          </a:p>
        </p:txBody>
      </p:sp>
      <p:pic>
        <p:nvPicPr>
          <p:cNvPr id="6" name="Picture 5"/>
          <p:cNvPicPr>
            <a:picLocks noChangeAspect="1"/>
          </p:cNvPicPr>
          <p:nvPr/>
        </p:nvPicPr>
        <p:blipFill>
          <a:blip r:embed="rId3"/>
          <a:stretch>
            <a:fillRect/>
          </a:stretch>
        </p:blipFill>
        <p:spPr>
          <a:xfrm>
            <a:off x="4928450" y="1176730"/>
            <a:ext cx="3390900" cy="428625"/>
          </a:xfrm>
          <a:prstGeom prst="rect">
            <a:avLst/>
          </a:prstGeom>
        </p:spPr>
      </p:pic>
      <p:sp>
        <p:nvSpPr>
          <p:cNvPr id="19" name="Rectangle 18"/>
          <p:cNvSpPr/>
          <p:nvPr/>
        </p:nvSpPr>
        <p:spPr>
          <a:xfrm>
            <a:off x="502306" y="3515480"/>
            <a:ext cx="6955750"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rPr>
              <a:t>= 0.78 + j0.45 = 0.9e</a:t>
            </a:r>
            <a:r>
              <a:rPr lang="en-US" sz="2400" baseline="30000" dirty="0">
                <a:latin typeface="Times New Roman" panose="02020603050405020304" pitchFamily="18" charset="0"/>
                <a:cs typeface="Times New Roman" panose="02020603050405020304" pitchFamily="18" charset="0"/>
              </a:rPr>
              <a:t>j</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/6</a:t>
            </a:r>
            <a:r>
              <a:rPr lang="en-US" sz="2400" dirty="0">
                <a:latin typeface="Times New Roman" panose="02020603050405020304" pitchFamily="18" charset="0"/>
                <a:cs typeface="Times New Roman" panose="02020603050405020304" pitchFamily="18" charset="0"/>
                <a:sym typeface="Symbol" panose="05050102010706020507" pitchFamily="18" charset="2"/>
              </a:rPr>
              <a:t>     so    || = 0.9 and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 /6</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20" name="Rectangle 19"/>
          <p:cNvSpPr/>
          <p:nvPr/>
        </p:nvSpPr>
        <p:spPr>
          <a:xfrm>
            <a:off x="502306" y="4118177"/>
            <a:ext cx="967604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sym typeface="Symbol" panose="05050102010706020507" pitchFamily="18" charset="2"/>
              </a:rPr>
              <a:t>c</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rPr>
              <a:t>= 1.154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j0.1984 = 1.171e</a:t>
            </a:r>
            <a:r>
              <a:rPr lang="en-US" sz="2400" baseline="30000" dirty="0">
                <a:latin typeface="Times New Roman" panose="02020603050405020304" pitchFamily="18" charset="0"/>
                <a:cs typeface="Times New Roman" panose="02020603050405020304" pitchFamily="18" charset="0"/>
              </a:rPr>
              <a:t>-j0.17</a:t>
            </a:r>
            <a:r>
              <a:rPr lang="en-US" sz="2400" dirty="0">
                <a:latin typeface="Times New Roman" panose="02020603050405020304" pitchFamily="18" charset="0"/>
                <a:cs typeface="Times New Roman" panose="02020603050405020304" pitchFamily="18" charset="0"/>
                <a:sym typeface="Symbol" panose="05050102010706020507" pitchFamily="18" charset="2"/>
              </a:rPr>
              <a:t>     so    c = 2 c</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rPr>
              <a:t>= 2.342</a:t>
            </a:r>
            <a:r>
              <a:rPr lang="en-US" sz="2400" dirty="0">
                <a:latin typeface="Times New Roman" panose="02020603050405020304" pitchFamily="18" charset="0"/>
                <a:cs typeface="Times New Roman" panose="02020603050405020304" pitchFamily="18" charset="0"/>
                <a:sym typeface="Symbol" panose="05050102010706020507" pitchFamily="18" charset="2"/>
              </a:rPr>
              <a:t>   and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0.17 rad</a:t>
            </a:r>
            <a:endParaRPr lang="en-US" sz="2400" dirty="0"/>
          </a:p>
        </p:txBody>
      </p:sp>
      <p:pic>
        <p:nvPicPr>
          <p:cNvPr id="21" name="Picture 20"/>
          <p:cNvPicPr>
            <a:picLocks noChangeAspect="1"/>
          </p:cNvPicPr>
          <p:nvPr/>
        </p:nvPicPr>
        <p:blipFill>
          <a:blip r:embed="rId4"/>
          <a:stretch>
            <a:fillRect/>
          </a:stretch>
        </p:blipFill>
        <p:spPr>
          <a:xfrm>
            <a:off x="566333" y="5666406"/>
            <a:ext cx="4562672" cy="64498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E25509-046B-48E7-A9BD-D09AA6E016C2}"/>
                  </a:ext>
                </a:extLst>
              </p:cNvPr>
              <p:cNvSpPr txBox="1"/>
              <p:nvPr/>
            </p:nvSpPr>
            <p:spPr>
              <a:xfrm>
                <a:off x="1288473" y="2816619"/>
                <a:ext cx="1696362" cy="418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ea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𝛾</m:t>
                          </m:r>
                        </m:e>
                        <m:sub>
                          <m:r>
                            <a:rPr lang="en-US" sz="2600" b="0" i="1" smtClean="0">
                              <a:latin typeface="Cambria Math" panose="02040503050406030204" pitchFamily="18" charset="0"/>
                              <a:ea typeface="Cambria Math" panose="02040503050406030204" pitchFamily="18" charset="0"/>
                            </a:rPr>
                            <m:t>1</m:t>
                          </m:r>
                        </m:sub>
                      </m:sSub>
                      <m:r>
                        <a:rPr lang="en-US" sz="2600" b="0" i="1" smtClean="0">
                          <a:latin typeface="Cambria Math" panose="02040503050406030204" pitchFamily="18" charset="0"/>
                          <a:ea typeface="Cambria Math" panose="02040503050406030204" pitchFamily="18" charset="0"/>
                        </a:rPr>
                        <m:t>=</m:t>
                      </m:r>
                      <m:d>
                        <m:dPr>
                          <m:begChr m:val="|"/>
                          <m:endChr m:val="|"/>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𝛾</m:t>
                          </m:r>
                        </m:e>
                      </m:d>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𝑒</m:t>
                          </m:r>
                        </m:e>
                        <m:sup>
                          <m:r>
                            <a:rPr lang="en-US" sz="2600" b="0" i="1" smtClean="0">
                              <a:latin typeface="Cambria Math" panose="02040503050406030204" pitchFamily="18" charset="0"/>
                              <a:ea typeface="Cambria Math" panose="02040503050406030204" pitchFamily="18" charset="0"/>
                            </a:rPr>
                            <m:t>𝑗</m:t>
                          </m:r>
                          <m:r>
                            <a:rPr lang="en-US" sz="2600" b="0" i="1" smtClean="0">
                              <a:latin typeface="Cambria Math" panose="02040503050406030204" pitchFamily="18" charset="0"/>
                              <a:ea typeface="Cambria Math" panose="02040503050406030204" pitchFamily="18" charset="0"/>
                            </a:rPr>
                            <m:t>𝛽</m:t>
                          </m:r>
                        </m:sup>
                      </m:sSup>
                    </m:oMath>
                  </m:oMathPara>
                </a14:m>
                <a:endParaRPr lang="en-US" sz="2600" dirty="0"/>
              </a:p>
            </p:txBody>
          </p:sp>
        </mc:Choice>
        <mc:Fallback xmlns="">
          <p:sp>
            <p:nvSpPr>
              <p:cNvPr id="3" name="TextBox 2">
                <a:extLst>
                  <a:ext uri="{FF2B5EF4-FFF2-40B4-BE49-F238E27FC236}">
                    <a16:creationId xmlns:a16="http://schemas.microsoft.com/office/drawing/2014/main" id="{55E25509-046B-48E7-A9BD-D09AA6E016C2}"/>
                  </a:ext>
                </a:extLst>
              </p:cNvPr>
              <p:cNvSpPr txBox="1">
                <a:spLocks noRot="1" noChangeAspect="1" noMove="1" noResize="1" noEditPoints="1" noAdjustHandles="1" noChangeArrowheads="1" noChangeShapeType="1" noTextEdit="1"/>
              </p:cNvSpPr>
              <p:nvPr/>
            </p:nvSpPr>
            <p:spPr>
              <a:xfrm>
                <a:off x="1288473" y="2816619"/>
                <a:ext cx="1696362" cy="4188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A01E88-5741-4A3F-BA76-213B916FDA65}"/>
                  </a:ext>
                </a:extLst>
              </p:cNvPr>
              <p:cNvSpPr txBox="1"/>
              <p:nvPr/>
            </p:nvSpPr>
            <p:spPr>
              <a:xfrm>
                <a:off x="3618335" y="2713553"/>
                <a:ext cx="1510670" cy="6825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𝑐</m:t>
                          </m:r>
                        </m:e>
                        <m:sub>
                          <m:r>
                            <a:rPr lang="en-US" sz="2600" b="0" i="1" smtClean="0">
                              <a:latin typeface="Cambria Math" panose="02040503050406030204" pitchFamily="18" charset="0"/>
                              <a:ea typeface="Cambria Math" panose="02040503050406030204" pitchFamily="18" charset="0"/>
                            </a:rPr>
                            <m:t>1</m:t>
                          </m:r>
                        </m:sub>
                      </m:sSub>
                      <m:r>
                        <a:rPr lang="en-US" sz="2600" b="0" i="1" smtClean="0">
                          <a:latin typeface="Cambria Math" panose="02040503050406030204" pitchFamily="18" charset="0"/>
                          <a:ea typeface="Cambria Math" panose="02040503050406030204" pitchFamily="18" charset="0"/>
                        </a:rPr>
                        <m:t>=</m:t>
                      </m:r>
                      <m:f>
                        <m:fPr>
                          <m:ctrlPr>
                            <a:rPr lang="en-US" sz="2600" b="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𝑐</m:t>
                          </m:r>
                        </m:num>
                        <m:den>
                          <m:r>
                            <a:rPr lang="en-US" sz="2600" b="0" i="1" smtClean="0">
                              <a:latin typeface="Cambria Math" panose="02040503050406030204" pitchFamily="18" charset="0"/>
                              <a:ea typeface="Cambria Math" panose="02040503050406030204" pitchFamily="18" charset="0"/>
                            </a:rPr>
                            <m:t>2</m:t>
                          </m:r>
                        </m:den>
                      </m:f>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𝑒</m:t>
                          </m:r>
                        </m:e>
                        <m:sup>
                          <m:r>
                            <a:rPr lang="en-US" sz="2600" b="0" i="1" smtClean="0">
                              <a:latin typeface="Cambria Math" panose="02040503050406030204" pitchFamily="18" charset="0"/>
                              <a:ea typeface="Cambria Math" panose="02040503050406030204" pitchFamily="18" charset="0"/>
                            </a:rPr>
                            <m:t>𝑗</m:t>
                          </m:r>
                          <m:r>
                            <a:rPr lang="en-US" sz="2600" b="0" i="1" smtClean="0">
                              <a:latin typeface="Cambria Math" panose="02040503050406030204" pitchFamily="18" charset="0"/>
                              <a:ea typeface="Cambria Math" panose="02040503050406030204" pitchFamily="18" charset="0"/>
                            </a:rPr>
                            <m:t>𝜃</m:t>
                          </m:r>
                        </m:sup>
                      </m:sSup>
                    </m:oMath>
                  </m:oMathPara>
                </a14:m>
                <a:endParaRPr lang="en-US" sz="2600" dirty="0"/>
              </a:p>
            </p:txBody>
          </p:sp>
        </mc:Choice>
        <mc:Fallback xmlns="">
          <p:sp>
            <p:nvSpPr>
              <p:cNvPr id="7" name="TextBox 6">
                <a:extLst>
                  <a:ext uri="{FF2B5EF4-FFF2-40B4-BE49-F238E27FC236}">
                    <a16:creationId xmlns:a16="http://schemas.microsoft.com/office/drawing/2014/main" id="{01A01E88-5741-4A3F-BA76-213B916FDA65}"/>
                  </a:ext>
                </a:extLst>
              </p:cNvPr>
              <p:cNvSpPr txBox="1">
                <a:spLocks noRot="1" noChangeAspect="1" noMove="1" noResize="1" noEditPoints="1" noAdjustHandles="1" noChangeArrowheads="1" noChangeShapeType="1" noTextEdit="1"/>
              </p:cNvSpPr>
              <p:nvPr/>
            </p:nvSpPr>
            <p:spPr>
              <a:xfrm>
                <a:off x="3618335" y="2713553"/>
                <a:ext cx="1510670" cy="682559"/>
              </a:xfrm>
              <a:prstGeom prst="rect">
                <a:avLst/>
              </a:prstGeom>
              <a:blipFill>
                <a:blip r:embed="rId6"/>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7A9E9ECE-6D57-4873-AC1E-BA93E113C8F3}"/>
              </a:ext>
            </a:extLst>
          </p:cNvPr>
          <p:cNvPicPr>
            <a:picLocks noChangeAspect="1"/>
          </p:cNvPicPr>
          <p:nvPr/>
        </p:nvPicPr>
        <p:blipFill>
          <a:blip r:embed="rId7"/>
          <a:stretch>
            <a:fillRect/>
          </a:stretch>
        </p:blipFill>
        <p:spPr>
          <a:xfrm>
            <a:off x="1416131" y="1729586"/>
            <a:ext cx="9359737" cy="427651"/>
          </a:xfrm>
          <a:prstGeom prst="rect">
            <a:avLst/>
          </a:prstGeom>
        </p:spPr>
      </p:pic>
    </p:spTree>
    <p:extLst>
      <p:ext uri="{BB962C8B-B14F-4D97-AF65-F5344CB8AC3E}">
        <p14:creationId xmlns:p14="http://schemas.microsoft.com/office/powerpoint/2010/main" val="197979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Insights into the Zero-Input Behavior of a System</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7191" y="1139460"/>
            <a:ext cx="11781090" cy="1200329"/>
          </a:xfrm>
          <a:prstGeom prst="rect">
            <a:avLst/>
          </a:prstGeom>
        </p:spPr>
        <p:txBody>
          <a:bodyPr wrap="square">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Combination of the characteristic mode</a:t>
            </a:r>
          </a:p>
          <a:p>
            <a:pPr marL="342900" indent="-342900">
              <a:buFontTx/>
              <a:buChar char="-"/>
            </a:pPr>
            <a:r>
              <a:rPr lang="en-US" sz="2400" dirty="0">
                <a:latin typeface="Times New Roman" panose="02020603050405020304" pitchFamily="18" charset="0"/>
                <a:cs typeface="Times New Roman" panose="02020603050405020304" pitchFamily="18" charset="0"/>
              </a:rPr>
              <a:t>Due to energy stored at the system due to previous inputs. </a:t>
            </a:r>
          </a:p>
          <a:p>
            <a:pPr marL="342900" indent="-342900">
              <a:buFontTx/>
              <a:buChar char="-"/>
            </a:pPr>
            <a:r>
              <a:rPr lang="en-US" sz="2400" dirty="0">
                <a:latin typeface="Times New Roman" panose="02020603050405020304" pitchFamily="18" charset="0"/>
                <a:cs typeface="Times New Roman" panose="02020603050405020304" pitchFamily="18" charset="0"/>
              </a:rPr>
              <a:t>Resonance Response</a:t>
            </a:r>
          </a:p>
        </p:txBody>
      </p:sp>
    </p:spTree>
    <p:extLst>
      <p:ext uri="{BB962C8B-B14F-4D97-AF65-F5344CB8AC3E}">
        <p14:creationId xmlns:p14="http://schemas.microsoft.com/office/powerpoint/2010/main" val="150732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61" y="2557819"/>
            <a:ext cx="10515600" cy="1743593"/>
          </a:xfrm>
        </p:spPr>
        <p:txBody>
          <a:bodyPr>
            <a:noAutofit/>
          </a:bodyPr>
          <a:lstStyle/>
          <a:p>
            <a:pPr algn="ctr"/>
            <a:r>
              <a:rPr lang="en-US" sz="6000" b="1" dirty="0">
                <a:solidFill>
                  <a:srgbClr val="0000FF"/>
                </a:solidFill>
              </a:rPr>
              <a:t>5.4 </a:t>
            </a:r>
            <a:br>
              <a:rPr lang="en-US" sz="6000" b="1" dirty="0">
                <a:solidFill>
                  <a:srgbClr val="0000FF"/>
                </a:solidFill>
              </a:rPr>
            </a:br>
            <a:r>
              <a:rPr lang="en-US" sz="6000" b="1" dirty="0">
                <a:solidFill>
                  <a:srgbClr val="0000FF"/>
                </a:solidFill>
              </a:rPr>
              <a:t>The Unit Impulse Response</a:t>
            </a:r>
          </a:p>
        </p:txBody>
      </p:sp>
    </p:spTree>
    <p:extLst>
      <p:ext uri="{BB962C8B-B14F-4D97-AF65-F5344CB8AC3E}">
        <p14:creationId xmlns:p14="http://schemas.microsoft.com/office/powerpoint/2010/main" val="2905651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Unit Impulse Response </a:t>
            </a:r>
            <a:r>
              <a:rPr lang="en-US" i="1" dirty="0">
                <a:solidFill>
                  <a:srgbClr val="0000FF"/>
                </a:solidFill>
                <a:latin typeface="Times New Roman" panose="02020603050405020304" pitchFamily="18" charset="0"/>
                <a:cs typeface="Times New Roman" panose="02020603050405020304" pitchFamily="18" charset="0"/>
              </a:rPr>
              <a:t>h</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7191" y="1198827"/>
            <a:ext cx="4971299"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-order system is described by </a:t>
            </a:r>
          </a:p>
        </p:txBody>
      </p:sp>
      <p:pic>
        <p:nvPicPr>
          <p:cNvPr id="3" name="Picture 2"/>
          <p:cNvPicPr>
            <a:picLocks noChangeAspect="1"/>
          </p:cNvPicPr>
          <p:nvPr/>
        </p:nvPicPr>
        <p:blipFill>
          <a:blip r:embed="rId2"/>
          <a:stretch>
            <a:fillRect/>
          </a:stretch>
        </p:blipFill>
        <p:spPr>
          <a:xfrm>
            <a:off x="5365880" y="1242862"/>
            <a:ext cx="3493116" cy="391856"/>
          </a:xfrm>
          <a:prstGeom prst="rect">
            <a:avLst/>
          </a:prstGeom>
        </p:spPr>
      </p:pic>
      <p:sp>
        <p:nvSpPr>
          <p:cNvPr id="13" name="Rectangle 12"/>
          <p:cNvSpPr/>
          <p:nvPr/>
        </p:nvSpPr>
        <p:spPr>
          <a:xfrm>
            <a:off x="217484" y="1739195"/>
            <a:ext cx="1181996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unit impulse response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the system output for input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 with all initial conditions are set to zeros (no energy stored in the system).</a:t>
            </a:r>
            <a:r>
              <a:rPr lang="en-US" sz="2400" dirty="0">
                <a:latin typeface="Times New Roman" panose="02020603050405020304" pitchFamily="18" charset="0"/>
                <a:cs typeface="Times New Roman" panose="02020603050405020304" pitchFamily="18" charset="0"/>
              </a:rPr>
              <a:t> </a:t>
            </a:r>
            <a:endParaRPr lang="en-US" sz="2400" dirty="0">
              <a:solidFill>
                <a:srgbClr val="0000FF"/>
              </a:solidFill>
            </a:endParaRPr>
          </a:p>
        </p:txBody>
      </p:sp>
      <p:pic>
        <p:nvPicPr>
          <p:cNvPr id="7" name="Picture 6"/>
          <p:cNvPicPr>
            <a:picLocks noChangeAspect="1"/>
          </p:cNvPicPr>
          <p:nvPr/>
        </p:nvPicPr>
        <p:blipFill>
          <a:blip r:embed="rId3"/>
          <a:stretch>
            <a:fillRect/>
          </a:stretch>
        </p:blipFill>
        <p:spPr>
          <a:xfrm>
            <a:off x="1444102" y="2706358"/>
            <a:ext cx="3311590" cy="403335"/>
          </a:xfrm>
          <a:prstGeom prst="rect">
            <a:avLst/>
          </a:prstGeom>
        </p:spPr>
      </p:pic>
      <p:pic>
        <p:nvPicPr>
          <p:cNvPr id="10" name="Picture 9"/>
          <p:cNvPicPr>
            <a:picLocks noChangeAspect="1"/>
          </p:cNvPicPr>
          <p:nvPr/>
        </p:nvPicPr>
        <p:blipFill>
          <a:blip r:embed="rId4"/>
          <a:stretch>
            <a:fillRect/>
          </a:stretch>
        </p:blipFill>
        <p:spPr>
          <a:xfrm>
            <a:off x="5466947" y="2747842"/>
            <a:ext cx="3676650" cy="333375"/>
          </a:xfrm>
          <a:prstGeom prst="rect">
            <a:avLst/>
          </a:prstGeom>
        </p:spPr>
      </p:pic>
      <p:sp>
        <p:nvSpPr>
          <p:cNvPr id="11" name="Rectangle 10"/>
          <p:cNvSpPr/>
          <p:nvPr/>
        </p:nvSpPr>
        <p:spPr>
          <a:xfrm>
            <a:off x="217484" y="3161063"/>
            <a:ext cx="10896237" cy="461665"/>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To determine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the above equation can be solved iteratively or in a closed form.</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217706" y="3823180"/>
            <a:ext cx="7518556" cy="1323439"/>
          </a:xfrm>
          <a:prstGeom prst="rect">
            <a:avLst/>
          </a:prstGeom>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Example 5.8</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Iteratively find and then plot the unit impulse response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 system described by the equation</a:t>
            </a:r>
          </a:p>
          <a:p>
            <a:endParaRPr lang="en-US" sz="800" dirty="0">
              <a:latin typeface="Times New Roman" panose="02020603050405020304" pitchFamily="18" charset="0"/>
              <a:cs typeface="Times New Roman" panose="02020603050405020304" pitchFamily="18" charset="0"/>
            </a:endParaRPr>
          </a:p>
          <a:p>
            <a:r>
              <a:rPr lang="pt-BR" sz="2400" i="1" dirty="0">
                <a:latin typeface="Times New Roman" panose="02020603050405020304" pitchFamily="18" charset="0"/>
                <a:cs typeface="Times New Roman" panose="02020603050405020304" pitchFamily="18" charset="0"/>
              </a:rPr>
              <a:t>	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16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2] = 5</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207191" y="5101396"/>
            <a:ext cx="1226618"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a:t>
            </a:r>
            <a:endParaRPr lang="en-US" sz="2400" dirty="0"/>
          </a:p>
        </p:txBody>
      </p:sp>
      <p:pic>
        <p:nvPicPr>
          <p:cNvPr id="17" name="Picture 16"/>
          <p:cNvPicPr>
            <a:picLocks noChangeAspect="1"/>
          </p:cNvPicPr>
          <p:nvPr/>
        </p:nvPicPr>
        <p:blipFill>
          <a:blip r:embed="rId5"/>
          <a:stretch>
            <a:fillRect/>
          </a:stretch>
        </p:blipFill>
        <p:spPr>
          <a:xfrm>
            <a:off x="462259" y="6446747"/>
            <a:ext cx="971550" cy="333375"/>
          </a:xfrm>
          <a:prstGeom prst="rect">
            <a:avLst/>
          </a:prstGeom>
        </p:spPr>
      </p:pic>
      <p:pic>
        <p:nvPicPr>
          <p:cNvPr id="18" name="Picture 17"/>
          <p:cNvPicPr>
            <a:picLocks noChangeAspect="1"/>
          </p:cNvPicPr>
          <p:nvPr/>
        </p:nvPicPr>
        <p:blipFill>
          <a:blip r:embed="rId6"/>
          <a:stretch>
            <a:fillRect/>
          </a:stretch>
        </p:blipFill>
        <p:spPr>
          <a:xfrm>
            <a:off x="1767383" y="6432459"/>
            <a:ext cx="1085850" cy="361950"/>
          </a:xfrm>
          <a:prstGeom prst="rect">
            <a:avLst/>
          </a:prstGeom>
        </p:spPr>
      </p:pic>
      <p:pic>
        <p:nvPicPr>
          <p:cNvPr id="22" name="Picture 5" descr="fig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5748" y="3696081"/>
            <a:ext cx="4275578" cy="169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5365880" y="5317081"/>
            <a:ext cx="6879581" cy="1477328"/>
          </a:xfrm>
          <a:prstGeom prst="rect">
            <a:avLst/>
          </a:prstGeom>
        </p:spPr>
        <p:txBody>
          <a:bodyPr wrap="square">
            <a:spAutoFit/>
          </a:bodyPr>
          <a:lstStyle/>
          <a:p>
            <a:r>
              <a:rPr lang="pt-BR" dirty="0">
                <a:solidFill>
                  <a:srgbClr val="000000"/>
                </a:solidFill>
                <a:latin typeface="Courier New" panose="02070309020205020404" pitchFamily="49" charset="0"/>
              </a:rPr>
              <a:t>n = (-2:16); delta = (n==0); h = zeros(size(n));</a:t>
            </a:r>
          </a:p>
          <a:p>
            <a:r>
              <a:rPr lang="en-US" dirty="0">
                <a:solidFill>
                  <a:srgbClr val="0000FF"/>
                </a:solidFill>
                <a:latin typeface="Courier New" panose="02070309020205020404" pitchFamily="49" charset="0"/>
              </a:rPr>
              <a:t>for</a:t>
            </a:r>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ind</a:t>
            </a:r>
            <a:r>
              <a:rPr lang="en-US" dirty="0">
                <a:solidFill>
                  <a:srgbClr val="000000"/>
                </a:solidFill>
                <a:latin typeface="Courier New" panose="02070309020205020404" pitchFamily="49" charset="0"/>
              </a:rPr>
              <a:t> = find(n&gt;=0),</a:t>
            </a:r>
          </a:p>
          <a:p>
            <a:r>
              <a:rPr lang="en-US" dirty="0">
                <a:solidFill>
                  <a:srgbClr val="000000"/>
                </a:solidFill>
                <a:latin typeface="Courier New" panose="02070309020205020404" pitchFamily="49" charset="0"/>
              </a:rPr>
              <a:t>h(</a:t>
            </a:r>
            <a:r>
              <a:rPr lang="en-US" dirty="0" err="1">
                <a:solidFill>
                  <a:srgbClr val="000000"/>
                </a:solidFill>
                <a:latin typeface="Courier New" panose="02070309020205020404" pitchFamily="49" charset="0"/>
              </a:rPr>
              <a:t>ind</a:t>
            </a:r>
            <a:r>
              <a:rPr lang="en-US" dirty="0">
                <a:solidFill>
                  <a:srgbClr val="000000"/>
                </a:solidFill>
                <a:latin typeface="Courier New" panose="02070309020205020404" pitchFamily="49" charset="0"/>
              </a:rPr>
              <a:t>) = 0.6*h(ind-1)+0.16*h(ind-2)+5*delta(</a:t>
            </a:r>
            <a:r>
              <a:rPr lang="en-US" dirty="0" err="1">
                <a:solidFill>
                  <a:srgbClr val="000000"/>
                </a:solidFill>
                <a:latin typeface="Courier New" panose="02070309020205020404" pitchFamily="49" charset="0"/>
              </a:rPr>
              <a:t>ind</a:t>
            </a:r>
            <a:r>
              <a:rPr lang="en-US" dirty="0">
                <a:solidFill>
                  <a:srgbClr val="000000"/>
                </a:solidFill>
                <a:latin typeface="Courier New" panose="02070309020205020404" pitchFamily="49" charset="0"/>
              </a:rPr>
              <a:t>);</a:t>
            </a:r>
          </a:p>
          <a:p>
            <a:r>
              <a:rPr lang="en-US" dirty="0">
                <a:solidFill>
                  <a:srgbClr val="0000FF"/>
                </a:solidFill>
                <a:latin typeface="Courier New" panose="02070309020205020404" pitchFamily="49" charset="0"/>
              </a:rPr>
              <a:t>end</a:t>
            </a:r>
          </a:p>
          <a:p>
            <a:r>
              <a:rPr lang="en-US" dirty="0">
                <a:solidFill>
                  <a:srgbClr val="000000"/>
                </a:solidFill>
                <a:latin typeface="Courier New" panose="02070309020205020404" pitchFamily="49" charset="0"/>
              </a:rPr>
              <a:t>stem(</a:t>
            </a:r>
            <a:r>
              <a:rPr lang="en-US" dirty="0" err="1">
                <a:solidFill>
                  <a:srgbClr val="000000"/>
                </a:solidFill>
                <a:latin typeface="Courier New" panose="02070309020205020404" pitchFamily="49" charset="0"/>
              </a:rPr>
              <a:t>n,h</a:t>
            </a:r>
            <a:r>
              <a:rPr lang="en-US" dirty="0">
                <a:solidFill>
                  <a:srgbClr val="000000"/>
                </a:solidFill>
                <a:latin typeface="Courier New" panose="02070309020205020404" pitchFamily="49" charset="0"/>
              </a:rPr>
              <a:t>)</a:t>
            </a:r>
          </a:p>
        </p:txBody>
      </p:sp>
      <p:pic>
        <p:nvPicPr>
          <p:cNvPr id="24" name="Picture 23"/>
          <p:cNvPicPr>
            <a:picLocks noChangeAspect="1"/>
          </p:cNvPicPr>
          <p:nvPr/>
        </p:nvPicPr>
        <p:blipFill>
          <a:blip r:embed="rId8"/>
          <a:stretch>
            <a:fillRect/>
          </a:stretch>
        </p:blipFill>
        <p:spPr>
          <a:xfrm>
            <a:off x="423387" y="5563061"/>
            <a:ext cx="3248025" cy="771525"/>
          </a:xfrm>
          <a:prstGeom prst="rect">
            <a:avLst/>
          </a:prstGeom>
        </p:spPr>
      </p:pic>
    </p:spTree>
    <p:extLst>
      <p:ext uri="{BB962C8B-B14F-4D97-AF65-F5344CB8AC3E}">
        <p14:creationId xmlns:p14="http://schemas.microsoft.com/office/powerpoint/2010/main" val="133639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Outline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3730" y="1519656"/>
            <a:ext cx="6796989" cy="4616648"/>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Iterative Solutions to Difference Equations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Zero-Input Response</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Unit Impulse Response</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Zero-State Response</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Total Response</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System Stability</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Intuitive Insight into System Behavior</a:t>
            </a:r>
          </a:p>
        </p:txBody>
      </p:sp>
    </p:spTree>
    <p:extLst>
      <p:ext uri="{BB962C8B-B14F-4D97-AF65-F5344CB8AC3E}">
        <p14:creationId xmlns:p14="http://schemas.microsoft.com/office/powerpoint/2010/main" val="113551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Unit Impulse Response-Closed Form</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467" y="1076723"/>
            <a:ext cx="11984809"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unit impulse response will consist of response at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due to the impulse and combinations of the characteristic modes for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&gt; 0 since the impulse input does not exist for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0</a:t>
            </a:r>
            <a:r>
              <a:rPr lang="en-US" sz="2400"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8AC2A8F3-933E-4E68-9C7E-1D81D9EF36E0}"/>
              </a:ext>
            </a:extLst>
          </p:cNvPr>
          <p:cNvSpPr/>
          <p:nvPr/>
        </p:nvSpPr>
        <p:spPr>
          <a:xfrm>
            <a:off x="207191" y="2889778"/>
            <a:ext cx="231260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First Case: </a:t>
            </a:r>
            <a:r>
              <a:rPr lang="en-US" sz="2400" i="1" dirty="0">
                <a:solidFill>
                  <a:srgbClr val="0000FF"/>
                </a:solidFill>
                <a:latin typeface="Times New Roman" panose="02020603050405020304" pitchFamily="18" charset="0"/>
                <a:cs typeface="Times New Roman" panose="02020603050405020304" pitchFamily="18" charset="0"/>
              </a:rPr>
              <a:t>L</a:t>
            </a:r>
            <a:r>
              <a:rPr lang="en-US" sz="2400" dirty="0">
                <a:solidFill>
                  <a:srgbClr val="0000FF"/>
                </a:solidFill>
                <a:latin typeface="Times New Roman" panose="02020603050405020304" pitchFamily="18" charset="0"/>
                <a:cs typeface="Times New Roman" panose="02020603050405020304" pitchFamily="18" charset="0"/>
              </a:rPr>
              <a:t> &lt; </a:t>
            </a:r>
            <a:r>
              <a:rPr lang="en-US" sz="2400" i="1" dirty="0">
                <a:solidFill>
                  <a:srgbClr val="0000FF"/>
                </a:solidFill>
                <a:latin typeface="Times New Roman" panose="02020603050405020304" pitchFamily="18" charset="0"/>
                <a:cs typeface="Times New Roman" panose="02020603050405020304" pitchFamily="18" charset="0"/>
              </a:rPr>
              <a:t>K</a:t>
            </a:r>
          </a:p>
        </p:txBody>
      </p:sp>
      <p:sp>
        <p:nvSpPr>
          <p:cNvPr id="7" name="Rectangle 6">
            <a:extLst>
              <a:ext uri="{FF2B5EF4-FFF2-40B4-BE49-F238E27FC236}">
                <a16:creationId xmlns:a16="http://schemas.microsoft.com/office/drawing/2014/main" id="{820412EE-80B8-479B-8402-B3E4E3F60AAA}"/>
              </a:ext>
            </a:extLst>
          </p:cNvPr>
          <p:cNvSpPr/>
          <p:nvPr/>
        </p:nvSpPr>
        <p:spPr>
          <a:xfrm>
            <a:off x="410442" y="2034573"/>
            <a:ext cx="11574366" cy="523220"/>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a</a:t>
            </a:r>
            <a:r>
              <a:rPr lang="en-US" sz="2800" baseline="-25000" dirty="0">
                <a:latin typeface="Times New Roman" panose="02020603050405020304" pitchFamily="18" charset="0"/>
                <a:cs typeface="Times New Roman" panose="02020603050405020304" pitchFamily="18" charset="0"/>
              </a:rPr>
              <a:t>1</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-1] + </a:t>
            </a:r>
            <a:r>
              <a:rPr lang="en-US" sz="2800" i="1" dirty="0">
                <a:latin typeface="Times New Roman" panose="02020603050405020304" pitchFamily="18" charset="0"/>
                <a:cs typeface="Times New Roman" panose="02020603050405020304" pitchFamily="18" charset="0"/>
              </a:rPr>
              <a:t>a</a:t>
            </a:r>
            <a:r>
              <a:rPr lang="en-US" sz="2800" baseline="-25000" dirty="0">
                <a:latin typeface="Times New Roman" panose="02020603050405020304" pitchFamily="18" charset="0"/>
                <a:cs typeface="Times New Roman" panose="02020603050405020304" pitchFamily="18" charset="0"/>
              </a:rPr>
              <a:t>2</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-2] + … + </a:t>
            </a:r>
            <a:r>
              <a:rPr lang="en-US" sz="2800" i="1" dirty="0" err="1">
                <a:latin typeface="Times New Roman" panose="02020603050405020304" pitchFamily="18" charset="0"/>
                <a:cs typeface="Times New Roman" panose="02020603050405020304" pitchFamily="18" charset="0"/>
              </a:rPr>
              <a:t>a</a:t>
            </a:r>
            <a:r>
              <a:rPr lang="en-US" sz="2800" i="1" baseline="-25000" dirty="0" err="1">
                <a:latin typeface="Times New Roman" panose="02020603050405020304" pitchFamily="18" charset="0"/>
                <a:cs typeface="Times New Roman" panose="02020603050405020304" pitchFamily="18" charset="0"/>
              </a:rPr>
              <a:t>K</a:t>
            </a:r>
            <a:r>
              <a:rPr lang="en-US" sz="2800" i="1" dirty="0" err="1">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K</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0</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1</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-1] + … + </a:t>
            </a:r>
            <a:r>
              <a:rPr lang="en-US" sz="2800" i="1" dirty="0" err="1">
                <a:latin typeface="Times New Roman" panose="02020603050405020304" pitchFamily="18" charset="0"/>
                <a:cs typeface="Times New Roman" panose="02020603050405020304" pitchFamily="18" charset="0"/>
              </a:rPr>
              <a:t>b</a:t>
            </a:r>
            <a:r>
              <a:rPr lang="en-US" sz="2800" i="1" baseline="-25000" dirty="0" err="1">
                <a:latin typeface="Times New Roman" panose="02020603050405020304" pitchFamily="18" charset="0"/>
                <a:cs typeface="Times New Roman" panose="02020603050405020304" pitchFamily="18" charset="0"/>
              </a:rPr>
              <a:t>L</a:t>
            </a:r>
            <a:r>
              <a:rPr lang="en-US" sz="2800" i="1" dirty="0" err="1">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821922C7-F001-4AB1-9FDF-E2E90BFE62AB}"/>
              </a:ext>
            </a:extLst>
          </p:cNvPr>
          <p:cNvSpPr/>
          <p:nvPr/>
        </p:nvSpPr>
        <p:spPr>
          <a:xfrm>
            <a:off x="3174422" y="2888526"/>
            <a:ext cx="4875694"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c</a:t>
            </a:r>
            <a:r>
              <a:rPr lang="en-US" sz="2400" i="1"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 + </a:t>
            </a:r>
            <a:r>
              <a:rPr lang="en-US" sz="2400" i="1" dirty="0" err="1">
                <a:latin typeface="Times New Roman" panose="02020603050405020304" pitchFamily="18" charset="0"/>
                <a:cs typeface="Times New Roman" panose="02020603050405020304" pitchFamily="18" charset="0"/>
              </a:rPr>
              <a:t>c</a:t>
            </a:r>
            <a:r>
              <a:rPr lang="en-US" sz="2400" i="1"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i="1" baseline="-25000"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228AB6A7-7098-4ADE-A993-929F8E1C05F8}"/>
              </a:ext>
            </a:extLst>
          </p:cNvPr>
          <p:cNvSpPr/>
          <p:nvPr/>
        </p:nvSpPr>
        <p:spPr>
          <a:xfrm>
            <a:off x="207191" y="3758268"/>
            <a:ext cx="270745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Second Case: </a:t>
            </a:r>
            <a:r>
              <a:rPr lang="en-US" sz="2400" i="1" dirty="0">
                <a:solidFill>
                  <a:srgbClr val="0000FF"/>
                </a:solidFill>
                <a:latin typeface="Times New Roman" panose="02020603050405020304" pitchFamily="18" charset="0"/>
                <a:cs typeface="Times New Roman" panose="02020603050405020304" pitchFamily="18" charset="0"/>
              </a:rPr>
              <a:t>L</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K</a:t>
            </a:r>
          </a:p>
        </p:txBody>
      </p:sp>
      <p:sp>
        <p:nvSpPr>
          <p:cNvPr id="12" name="Rectangle 11">
            <a:extLst>
              <a:ext uri="{FF2B5EF4-FFF2-40B4-BE49-F238E27FC236}">
                <a16:creationId xmlns:a16="http://schemas.microsoft.com/office/drawing/2014/main" id="{75F1BF73-A7A5-4A89-B781-EE06755E3585}"/>
              </a:ext>
            </a:extLst>
          </p:cNvPr>
          <p:cNvSpPr/>
          <p:nvPr/>
        </p:nvSpPr>
        <p:spPr>
          <a:xfrm>
            <a:off x="3135696" y="3735821"/>
            <a:ext cx="6787621"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b</a:t>
            </a:r>
            <a:r>
              <a:rPr lang="en-US" sz="2400" i="1"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a</a:t>
            </a:r>
            <a:r>
              <a:rPr lang="en-US" sz="2400" i="1"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c</a:t>
            </a:r>
            <a:r>
              <a:rPr lang="en-US" sz="2400" i="1"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 + </a:t>
            </a:r>
            <a:r>
              <a:rPr lang="en-US" sz="2400" i="1" dirty="0" err="1">
                <a:latin typeface="Times New Roman" panose="02020603050405020304" pitchFamily="18" charset="0"/>
                <a:cs typeface="Times New Roman" panose="02020603050405020304" pitchFamily="18" charset="0"/>
              </a:rPr>
              <a:t>c</a:t>
            </a:r>
            <a:r>
              <a:rPr lang="en-US" sz="2400" i="1"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i="1" baseline="-25000"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07483A9A-A629-4865-88D8-697FCE390F96}"/>
              </a:ext>
            </a:extLst>
          </p:cNvPr>
          <p:cNvSpPr/>
          <p:nvPr/>
        </p:nvSpPr>
        <p:spPr>
          <a:xfrm>
            <a:off x="207191" y="4550666"/>
            <a:ext cx="56325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Third Case: </a:t>
            </a:r>
            <a:r>
              <a:rPr lang="en-US" sz="2400" i="1" dirty="0">
                <a:solidFill>
                  <a:srgbClr val="0000FF"/>
                </a:solidFill>
                <a:latin typeface="Times New Roman" panose="02020603050405020304" pitchFamily="18" charset="0"/>
                <a:cs typeface="Times New Roman" panose="02020603050405020304" pitchFamily="18" charset="0"/>
              </a:rPr>
              <a:t>R Z</a:t>
            </a:r>
            <a:r>
              <a:rPr lang="en-US" sz="2400" dirty="0">
                <a:solidFill>
                  <a:srgbClr val="0000FF"/>
                </a:solidFill>
                <a:latin typeface="Times New Roman" panose="02020603050405020304" pitchFamily="18" charset="0"/>
                <a:cs typeface="Times New Roman" panose="02020603050405020304" pitchFamily="18" charset="0"/>
              </a:rPr>
              <a:t>ero Characteristic Roots</a:t>
            </a:r>
          </a:p>
        </p:txBody>
      </p:sp>
      <p:sp>
        <p:nvSpPr>
          <p:cNvPr id="14" name="Rectangle 13">
            <a:extLst>
              <a:ext uri="{FF2B5EF4-FFF2-40B4-BE49-F238E27FC236}">
                <a16:creationId xmlns:a16="http://schemas.microsoft.com/office/drawing/2014/main" id="{E51A4F83-B5B1-4ED2-A241-710C99E8B640}"/>
              </a:ext>
            </a:extLst>
          </p:cNvPr>
          <p:cNvSpPr/>
          <p:nvPr/>
        </p:nvSpPr>
        <p:spPr>
          <a:xfrm>
            <a:off x="1260449" y="5144681"/>
            <a:ext cx="10744827"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rPr>
              <a:t>A</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-1] +…+</a:t>
            </a:r>
            <a:r>
              <a:rPr lang="en-US" sz="2400" i="1" dirty="0">
                <a:latin typeface="Times New Roman" panose="02020603050405020304" pitchFamily="18" charset="0"/>
                <a:cs typeface="Times New Roman" panose="02020603050405020304" pitchFamily="18" charset="0"/>
              </a:rPr>
              <a:t> A</a:t>
            </a:r>
            <a:r>
              <a:rPr lang="en-US" sz="2400" i="1" baseline="-250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R</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c</a:t>
            </a:r>
            <a:r>
              <a:rPr lang="en-US" sz="2400" i="1"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 + </a:t>
            </a:r>
            <a:r>
              <a:rPr lang="en-US" sz="2400" i="1" dirty="0" err="1">
                <a:latin typeface="Times New Roman" panose="02020603050405020304" pitchFamily="18" charset="0"/>
                <a:cs typeface="Times New Roman" panose="02020603050405020304" pitchFamily="18" charset="0"/>
              </a:rPr>
              <a:t>c</a:t>
            </a:r>
            <a:r>
              <a:rPr lang="en-US" sz="2400" i="1" baseline="-25000" dirty="0" err="1">
                <a:latin typeface="Times New Roman" panose="02020603050405020304" pitchFamily="18" charset="0"/>
                <a:cs typeface="Times New Roman" panose="02020603050405020304" pitchFamily="18" charset="0"/>
              </a:rPr>
              <a:t>K</a:t>
            </a:r>
            <a:r>
              <a:rPr lang="en-US" sz="2400" baseline="-25000" dirty="0">
                <a:latin typeface="Times New Roman" panose="02020603050405020304" pitchFamily="18" charset="0"/>
                <a:cs typeface="Times New Roman" panose="02020603050405020304" pitchFamily="18" charset="0"/>
              </a:rPr>
              <a:t>-</a:t>
            </a:r>
            <a:r>
              <a:rPr lang="en-US" sz="2400" i="1" baseline="-250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n-US" sz="2400" i="1" baseline="-25000" dirty="0">
                <a:latin typeface="Times New Roman" panose="02020603050405020304" pitchFamily="18" charset="0"/>
                <a:cs typeface="Times New Roman" panose="02020603050405020304" pitchFamily="18" charset="0"/>
              </a:rPr>
              <a:t>K</a:t>
            </a:r>
            <a:r>
              <a:rPr lang="en-US" sz="2400" baseline="-25000" dirty="0">
                <a:latin typeface="Times New Roman" panose="02020603050405020304" pitchFamily="18" charset="0"/>
                <a:cs typeface="Times New Roman" panose="02020603050405020304" pitchFamily="18" charset="0"/>
              </a:rPr>
              <a:t>-</a:t>
            </a:r>
            <a:r>
              <a:rPr lang="en-US" sz="2400" i="1" baseline="-250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p>
        </p:txBody>
      </p:sp>
      <p:sp>
        <p:nvSpPr>
          <p:cNvPr id="31" name="Rectangle 30">
            <a:extLst>
              <a:ext uri="{FF2B5EF4-FFF2-40B4-BE49-F238E27FC236}">
                <a16:creationId xmlns:a16="http://schemas.microsoft.com/office/drawing/2014/main" id="{6060C45C-198A-4CCF-B9E4-86E48CDE50CB}"/>
              </a:ext>
            </a:extLst>
          </p:cNvPr>
          <p:cNvSpPr/>
          <p:nvPr/>
        </p:nvSpPr>
        <p:spPr>
          <a:xfrm>
            <a:off x="67226" y="5682323"/>
            <a:ext cx="12069356"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constants </a:t>
            </a:r>
            <a:r>
              <a:rPr lang="en-US" sz="2400" i="1"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and </a:t>
            </a:r>
            <a:r>
              <a:rPr lang="en-US" sz="2400" i="1"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can be found by using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[0],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as initial conditions and then solve the polynomial equations.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[0],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can be found by </a:t>
            </a:r>
            <a:r>
              <a:rPr lang="pt-BR" sz="2400" dirty="0">
                <a:latin typeface="Times New Roman" panose="02020603050405020304" pitchFamily="18" charset="0"/>
                <a:cs typeface="Times New Roman" panose="02020603050405020304" pitchFamily="18" charset="0"/>
              </a:rPr>
              <a:t>iterative calculation.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28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Example-Finding </a:t>
            </a:r>
            <a:r>
              <a:rPr lang="en-US" i="1" dirty="0">
                <a:solidFill>
                  <a:srgbClr val="0000FF"/>
                </a:solidFill>
                <a:latin typeface="Times New Roman" panose="02020603050405020304" pitchFamily="18" charset="0"/>
                <a:cs typeface="Times New Roman" panose="02020603050405020304" pitchFamily="18" charset="0"/>
              </a:rPr>
              <a:t>h</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a:t>
            </a:r>
            <a:r>
              <a:rPr lang="en-US" dirty="0">
                <a:solidFill>
                  <a:srgbClr val="0000FF"/>
                </a:solidFill>
              </a:rPr>
              <a:t> in closed Form</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7191" y="1198827"/>
            <a:ext cx="11984809" cy="1323439"/>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Determine a closed-form representation of the unit impulse response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for the system specified by the difference equation</a:t>
            </a:r>
          </a:p>
          <a:p>
            <a:endParaRPr lang="en-US" sz="800" dirty="0">
              <a:solidFill>
                <a:srgbClr val="000000"/>
              </a:solidFill>
              <a:latin typeface="Times New Roman" panose="02020603050405020304" pitchFamily="18" charset="0"/>
              <a:cs typeface="Times New Roman" panose="02020603050405020304" pitchFamily="18" charset="0"/>
            </a:endParaRPr>
          </a:p>
          <a:p>
            <a:r>
              <a:rPr lang="pt-BR" sz="2400" i="1" dirty="0">
                <a:solidFill>
                  <a:srgbClr val="000000"/>
                </a:solidFill>
                <a:latin typeface="Times New Roman" panose="02020603050405020304" pitchFamily="18" charset="0"/>
                <a:cs typeface="Times New Roman" panose="02020603050405020304" pitchFamily="18" charset="0"/>
              </a:rPr>
              <a:t>	y</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0</a:t>
            </a:r>
            <a:r>
              <a:rPr lang="pt-BR" sz="2400" i="1" dirty="0">
                <a:solidFill>
                  <a:srgbClr val="000000"/>
                </a:solidFill>
                <a:latin typeface="Times New Roman" panose="02020603050405020304" pitchFamily="18" charset="0"/>
                <a:cs typeface="Times New Roman" panose="02020603050405020304" pitchFamily="18" charset="0"/>
              </a:rPr>
              <a:t>.</a:t>
            </a:r>
            <a:r>
              <a:rPr lang="pt-BR" sz="2400" dirty="0">
                <a:solidFill>
                  <a:srgbClr val="000000"/>
                </a:solidFill>
                <a:latin typeface="Times New Roman" panose="02020603050405020304" pitchFamily="18" charset="0"/>
                <a:cs typeface="Times New Roman" panose="02020603050405020304" pitchFamily="18" charset="0"/>
              </a:rPr>
              <a:t>6</a:t>
            </a:r>
            <a:r>
              <a:rPr lang="pt-BR" sz="2400" i="1" dirty="0">
                <a:solidFill>
                  <a:srgbClr val="000000"/>
                </a:solidFill>
                <a:latin typeface="Times New Roman" panose="02020603050405020304" pitchFamily="18" charset="0"/>
                <a:cs typeface="Times New Roman" panose="02020603050405020304" pitchFamily="18" charset="0"/>
              </a:rPr>
              <a:t>y</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 − </a:t>
            </a:r>
            <a:r>
              <a:rPr lang="pt-BR" sz="2400" dirty="0">
                <a:solidFill>
                  <a:srgbClr val="000000"/>
                </a:solidFill>
                <a:latin typeface="Times New Roman" panose="02020603050405020304" pitchFamily="18" charset="0"/>
                <a:cs typeface="Times New Roman" panose="02020603050405020304" pitchFamily="18" charset="0"/>
              </a:rPr>
              <a:t>1] </a:t>
            </a:r>
            <a:r>
              <a:rPr lang="pt-BR" sz="2400" i="1" dirty="0">
                <a:solidFill>
                  <a:srgbClr val="0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0</a:t>
            </a:r>
            <a:r>
              <a:rPr lang="pt-BR" sz="2400" i="1" dirty="0">
                <a:solidFill>
                  <a:srgbClr val="000000"/>
                </a:solidFill>
                <a:latin typeface="Times New Roman" panose="02020603050405020304" pitchFamily="18" charset="0"/>
                <a:cs typeface="Times New Roman" panose="02020603050405020304" pitchFamily="18" charset="0"/>
              </a:rPr>
              <a:t>.</a:t>
            </a:r>
            <a:r>
              <a:rPr lang="pt-BR" sz="2400" dirty="0">
                <a:solidFill>
                  <a:srgbClr val="000000"/>
                </a:solidFill>
                <a:latin typeface="Times New Roman" panose="02020603050405020304" pitchFamily="18" charset="0"/>
                <a:cs typeface="Times New Roman" panose="02020603050405020304" pitchFamily="18" charset="0"/>
              </a:rPr>
              <a:t>16</a:t>
            </a:r>
            <a:r>
              <a:rPr lang="pt-BR" sz="2400" i="1" dirty="0">
                <a:solidFill>
                  <a:srgbClr val="000000"/>
                </a:solidFill>
                <a:latin typeface="Times New Roman" panose="02020603050405020304" pitchFamily="18" charset="0"/>
                <a:cs typeface="Times New Roman" panose="02020603050405020304" pitchFamily="18" charset="0"/>
              </a:rPr>
              <a:t>y</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 − </a:t>
            </a:r>
            <a:r>
              <a:rPr lang="pt-BR" sz="2400" dirty="0">
                <a:solidFill>
                  <a:srgbClr val="000000"/>
                </a:solidFill>
                <a:latin typeface="Times New Roman" panose="02020603050405020304" pitchFamily="18" charset="0"/>
                <a:cs typeface="Times New Roman" panose="02020603050405020304" pitchFamily="18" charset="0"/>
              </a:rPr>
              <a:t>2] = 5</a:t>
            </a:r>
            <a:r>
              <a:rPr lang="pt-BR" sz="2400" i="1" dirty="0">
                <a:solidFill>
                  <a:srgbClr val="000000"/>
                </a:solidFill>
                <a:latin typeface="Times New Roman" panose="02020603050405020304" pitchFamily="18" charset="0"/>
                <a:cs typeface="Times New Roman" panose="02020603050405020304" pitchFamily="18" charset="0"/>
              </a:rPr>
              <a:t>x</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60068" y="3154719"/>
            <a:ext cx="4257675" cy="361950"/>
          </a:xfrm>
          <a:prstGeom prst="rect">
            <a:avLst/>
          </a:prstGeom>
        </p:spPr>
      </p:pic>
      <p:sp>
        <p:nvSpPr>
          <p:cNvPr id="17" name="Rectangle 16"/>
          <p:cNvSpPr/>
          <p:nvPr/>
        </p:nvSpPr>
        <p:spPr>
          <a:xfrm>
            <a:off x="207191" y="2607660"/>
            <a:ext cx="1226618"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a:t>
            </a:r>
            <a:endParaRPr lang="en-US" sz="2400" dirty="0"/>
          </a:p>
        </p:txBody>
      </p:sp>
      <p:pic>
        <p:nvPicPr>
          <p:cNvPr id="7" name="Picture 6"/>
          <p:cNvPicPr>
            <a:picLocks noChangeAspect="1"/>
          </p:cNvPicPr>
          <p:nvPr/>
        </p:nvPicPr>
        <p:blipFill>
          <a:blip r:embed="rId3"/>
          <a:stretch>
            <a:fillRect/>
          </a:stretch>
        </p:blipFill>
        <p:spPr>
          <a:xfrm>
            <a:off x="988655" y="3775036"/>
            <a:ext cx="4000500" cy="304800"/>
          </a:xfrm>
          <a:prstGeom prst="rect">
            <a:avLst/>
          </a:prstGeom>
        </p:spPr>
      </p:pic>
      <p:pic>
        <p:nvPicPr>
          <p:cNvPr id="10" name="Picture 9"/>
          <p:cNvPicPr>
            <a:picLocks noChangeAspect="1"/>
          </p:cNvPicPr>
          <p:nvPr/>
        </p:nvPicPr>
        <p:blipFill>
          <a:blip r:embed="rId4"/>
          <a:stretch>
            <a:fillRect/>
          </a:stretch>
        </p:blipFill>
        <p:spPr>
          <a:xfrm>
            <a:off x="988655" y="4279284"/>
            <a:ext cx="3229820" cy="309026"/>
          </a:xfrm>
          <a:prstGeom prst="rect">
            <a:avLst/>
          </a:prstGeom>
        </p:spPr>
      </p:pic>
      <p:pic>
        <p:nvPicPr>
          <p:cNvPr id="12" name="Picture 11"/>
          <p:cNvPicPr>
            <a:picLocks noChangeAspect="1"/>
          </p:cNvPicPr>
          <p:nvPr/>
        </p:nvPicPr>
        <p:blipFill>
          <a:blip r:embed="rId5"/>
          <a:stretch>
            <a:fillRect/>
          </a:stretch>
        </p:blipFill>
        <p:spPr>
          <a:xfrm>
            <a:off x="988655" y="4895462"/>
            <a:ext cx="3839793" cy="323351"/>
          </a:xfrm>
          <a:prstGeom prst="rect">
            <a:avLst/>
          </a:prstGeom>
        </p:spPr>
      </p:pic>
      <p:sp>
        <p:nvSpPr>
          <p:cNvPr id="13" name="Rectangle 12"/>
          <p:cNvSpPr/>
          <p:nvPr/>
        </p:nvSpPr>
        <p:spPr>
          <a:xfrm>
            <a:off x="104289" y="5395148"/>
            <a:ext cx="11829564" cy="830997"/>
          </a:xfrm>
          <a:prstGeom prst="rect">
            <a:avLst/>
          </a:prstGeom>
        </p:spPr>
        <p:txBody>
          <a:bodyPr wrap="square">
            <a:spAutoFit/>
          </a:bodyPr>
          <a:lstStyle/>
          <a:p>
            <a:r>
              <a:rPr lang="pt-BR" sz="2400" dirty="0">
                <a:latin typeface="Times New Roman" panose="02020603050405020304" pitchFamily="18" charset="0"/>
                <a:cs typeface="Times New Roman" panose="02020603050405020304" pitchFamily="18" charset="0"/>
              </a:rPr>
              <a:t>By iterative calculation wih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0 for all </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&lt; 0 we can find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[0] = 5 and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[1] = 3. Use these values to solve for the constants c</a:t>
            </a:r>
            <a:r>
              <a:rPr lang="pt-BR" sz="2400" baseline="-25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 and c</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in the above equation. (c</a:t>
            </a:r>
            <a:r>
              <a:rPr lang="pt-BR" sz="2400" baseline="-25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 = 1 and c</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 4).</a:t>
            </a:r>
            <a:endParaRPr lang="en-US"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2125056" y="6226145"/>
            <a:ext cx="3894015"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en-US" sz="2400" i="1" baseline="300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+ 4(0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8)</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60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95" y="122529"/>
            <a:ext cx="11984808" cy="913169"/>
          </a:xfrm>
        </p:spPr>
        <p:txBody>
          <a:bodyPr>
            <a:normAutofit/>
          </a:bodyPr>
          <a:lstStyle/>
          <a:p>
            <a:pPr algn="ctr"/>
            <a:r>
              <a:rPr lang="en-US" dirty="0">
                <a:solidFill>
                  <a:srgbClr val="0000FF"/>
                </a:solidFill>
              </a:rPr>
              <a:t>Example-Finding </a:t>
            </a:r>
            <a:r>
              <a:rPr lang="en-US" i="1" dirty="0">
                <a:solidFill>
                  <a:srgbClr val="0000FF"/>
                </a:solidFill>
                <a:latin typeface="Times New Roman" panose="02020603050405020304" pitchFamily="18" charset="0"/>
                <a:cs typeface="Times New Roman" panose="02020603050405020304" pitchFamily="18" charset="0"/>
              </a:rPr>
              <a:t>h</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a:t>
            </a:r>
            <a:r>
              <a:rPr lang="en-US" dirty="0">
                <a:solidFill>
                  <a:srgbClr val="0000FF"/>
                </a:solidFill>
              </a:rPr>
              <a:t> with Zero Characteristic Roots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7191" y="1198827"/>
            <a:ext cx="11984809"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Determine the impulse response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 system described by the equation</a:t>
            </a:r>
          </a:p>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E</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E</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46758" y="2130606"/>
            <a:ext cx="1226618"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a:t>
            </a:r>
            <a:endParaRPr lang="en-US" sz="2400" dirty="0"/>
          </a:p>
        </p:txBody>
      </p:sp>
      <p:sp>
        <p:nvSpPr>
          <p:cNvPr id="13" name="Rectangle 12"/>
          <p:cNvSpPr/>
          <p:nvPr/>
        </p:nvSpPr>
        <p:spPr>
          <a:xfrm>
            <a:off x="246758" y="3709767"/>
            <a:ext cx="11687095" cy="830997"/>
          </a:xfrm>
          <a:prstGeom prst="rect">
            <a:avLst/>
          </a:prstGeom>
        </p:spPr>
        <p:txBody>
          <a:bodyPr wrap="square">
            <a:spAutoFit/>
          </a:bodyPr>
          <a:lstStyle/>
          <a:p>
            <a:r>
              <a:rPr lang="pt-BR" sz="2400" dirty="0">
                <a:latin typeface="Times New Roman" panose="02020603050405020304" pitchFamily="18" charset="0"/>
                <a:cs typeface="Times New Roman" panose="02020603050405020304" pitchFamily="18" charset="0"/>
              </a:rPr>
              <a:t>To solve for </a:t>
            </a:r>
            <a:r>
              <a:rPr lang="pt-BR" sz="2400" i="1" dirty="0">
                <a:latin typeface="Times New Roman" panose="02020603050405020304" pitchFamily="18" charset="0"/>
                <a:cs typeface="Times New Roman" panose="02020603050405020304" pitchFamily="18" charset="0"/>
              </a:rPr>
              <a:t>A</a:t>
            </a:r>
            <a:r>
              <a:rPr lang="pt-BR" sz="2400" baseline="-25000" dirty="0">
                <a:latin typeface="Times New Roman" panose="02020603050405020304" pitchFamily="18" charset="0"/>
                <a:cs typeface="Times New Roman" panose="02020603050405020304" pitchFamily="18" charset="0"/>
              </a:rPr>
              <a:t>0</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A</a:t>
            </a:r>
            <a:r>
              <a:rPr lang="pt-BR" sz="2400" baseline="-25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A</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c</a:t>
            </a:r>
            <a:r>
              <a:rPr lang="pt-BR" sz="2400" baseline="-25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 we need to solve the above equation iteratively to obtain vlaues for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[0],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[1],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[2], and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80274" y="3090731"/>
            <a:ext cx="7168950"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A</a:t>
            </a:r>
            <a:r>
              <a:rPr lang="pt-BR" sz="2400" baseline="-250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A</a:t>
            </a:r>
            <a:r>
              <a:rPr lang="pt-BR" sz="2400" baseline="-25000" dirty="0">
                <a:latin typeface="Times New Roman" panose="02020603050405020304" pitchFamily="18" charset="0"/>
                <a:cs typeface="Times New Roman" panose="02020603050405020304" pitchFamily="18" charset="0"/>
              </a:rPr>
              <a:t>1</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a:t>
            </a:r>
            <a:r>
              <a:rPr lang="pt-BR" sz="2400" i="1" dirty="0">
                <a:latin typeface="Times New Roman" panose="02020603050405020304" pitchFamily="18" charset="0"/>
                <a:cs typeface="Times New Roman" panose="02020603050405020304" pitchFamily="18" charset="0"/>
              </a:rPr>
              <a:t>A</a:t>
            </a:r>
            <a:r>
              <a:rPr lang="pt-BR" sz="2400" baseline="-250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2] + </a:t>
            </a:r>
            <a:r>
              <a:rPr lang="pt-BR" sz="2400" i="1" dirty="0">
                <a:latin typeface="Times New Roman" panose="02020603050405020304" pitchFamily="18" charset="0"/>
                <a:cs typeface="Times New Roman" panose="02020603050405020304" pitchFamily="18" charset="0"/>
              </a:rPr>
              <a:t>c</a:t>
            </a:r>
            <a:r>
              <a:rPr lang="pt-BR" sz="2400" baseline="-25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1)</a:t>
            </a:r>
            <a:r>
              <a:rPr lang="pt-BR" sz="2400" i="1" baseline="30000" dirty="0">
                <a:latin typeface="Times New Roman" panose="02020603050405020304" pitchFamily="18" charset="0"/>
                <a:cs typeface="Times New Roman" panose="02020603050405020304" pitchFamily="18" charset="0"/>
              </a:rPr>
              <a:t>n</a:t>
            </a:r>
            <a:r>
              <a:rPr lang="pt-BR" sz="2400" i="1" dirty="0">
                <a:latin typeface="Times New Roman" panose="02020603050405020304" pitchFamily="18" charset="0"/>
                <a:cs typeface="Times New Roman" panose="02020603050405020304" pitchFamily="18" charset="0"/>
              </a:rPr>
              <a:t>u</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773580" y="2572666"/>
            <a:ext cx="1553630"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(+1) = 0</a:t>
            </a:r>
            <a:endParaRPr lang="en-US" sz="2400" dirty="0"/>
          </a:p>
        </p:txBody>
      </p:sp>
      <p:sp>
        <p:nvSpPr>
          <p:cNvPr id="15" name="Rectangle 14"/>
          <p:cNvSpPr/>
          <p:nvPr/>
        </p:nvSpPr>
        <p:spPr>
          <a:xfrm>
            <a:off x="6060129" y="6126651"/>
            <a:ext cx="5873724"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2] </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1)</a:t>
            </a:r>
            <a:r>
              <a:rPr lang="pt-BR" sz="2400" i="1" baseline="30000" dirty="0">
                <a:latin typeface="Times New Roman" panose="02020603050405020304" pitchFamily="18" charset="0"/>
                <a:cs typeface="Times New Roman" panose="02020603050405020304" pitchFamily="18" charset="0"/>
              </a:rPr>
              <a:t>n</a:t>
            </a:r>
            <a:r>
              <a:rPr lang="pt-BR" sz="2400" i="1" dirty="0">
                <a:latin typeface="Times New Roman" panose="02020603050405020304" pitchFamily="18" charset="0"/>
                <a:cs typeface="Times New Roman" panose="02020603050405020304" pitchFamily="18" charset="0"/>
              </a:rPr>
              <a:t>u</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246758" y="4755022"/>
            <a:ext cx="6096000" cy="2031325"/>
          </a:xfrm>
          <a:prstGeom prst="rect">
            <a:avLst/>
          </a:prstGeom>
        </p:spPr>
        <p:txBody>
          <a:bodyPr>
            <a:spAutoFit/>
          </a:bodyPr>
          <a:lstStyle/>
          <a:p>
            <a:r>
              <a:rPr lang="pt-BR" dirty="0">
                <a:solidFill>
                  <a:srgbClr val="000000"/>
                </a:solidFill>
                <a:latin typeface="Courier New" panose="02070309020205020404" pitchFamily="49" charset="0"/>
              </a:rPr>
              <a:t>n = (-3:3); delta = (n==0); h = zeros(size(n));</a:t>
            </a:r>
          </a:p>
          <a:p>
            <a:r>
              <a:rPr lang="en-US" dirty="0">
                <a:solidFill>
                  <a:srgbClr val="0000FF"/>
                </a:solidFill>
                <a:latin typeface="Courier New" panose="02070309020205020404" pitchFamily="49" charset="0"/>
              </a:rPr>
              <a:t>for</a:t>
            </a:r>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ind</a:t>
            </a:r>
            <a:r>
              <a:rPr lang="en-US" dirty="0">
                <a:solidFill>
                  <a:srgbClr val="000000"/>
                </a:solidFill>
                <a:latin typeface="Courier New" panose="02070309020205020404" pitchFamily="49" charset="0"/>
              </a:rPr>
              <a:t> = find(n&gt;=0),</a:t>
            </a:r>
          </a:p>
          <a:p>
            <a:r>
              <a:rPr lang="en-US" dirty="0">
                <a:solidFill>
                  <a:srgbClr val="000000"/>
                </a:solidFill>
                <a:latin typeface="Courier New" panose="02070309020205020404" pitchFamily="49" charset="0"/>
              </a:rPr>
              <a:t>h(</a:t>
            </a:r>
            <a:r>
              <a:rPr lang="en-US" dirty="0" err="1">
                <a:solidFill>
                  <a:srgbClr val="000000"/>
                </a:solidFill>
                <a:latin typeface="Courier New" panose="02070309020205020404" pitchFamily="49" charset="0"/>
              </a:rPr>
              <a:t>ind</a:t>
            </a:r>
            <a:r>
              <a:rPr lang="en-US" dirty="0">
                <a:solidFill>
                  <a:srgbClr val="000000"/>
                </a:solidFill>
                <a:latin typeface="Courier New" panose="02070309020205020404" pitchFamily="49" charset="0"/>
              </a:rPr>
              <a:t>) = -h(ind-1)+delta(ind-3);</a:t>
            </a:r>
          </a:p>
          <a:p>
            <a:r>
              <a:rPr lang="en-US" dirty="0">
                <a:solidFill>
                  <a:srgbClr val="0000FF"/>
                </a:solidFill>
                <a:latin typeface="Courier New" panose="02070309020205020404" pitchFamily="49" charset="0"/>
              </a:rPr>
              <a:t>end</a:t>
            </a:r>
          </a:p>
          <a:p>
            <a:r>
              <a:rPr lang="en-US" dirty="0">
                <a:solidFill>
                  <a:srgbClr val="000000"/>
                </a:solidFill>
                <a:latin typeface="Courier New" panose="02070309020205020404" pitchFamily="49" charset="0"/>
              </a:rPr>
              <a:t>h(n&gt;=0)</a:t>
            </a:r>
          </a:p>
          <a:p>
            <a:r>
              <a:rPr lang="fr-FR" dirty="0">
                <a:solidFill>
                  <a:srgbClr val="000000"/>
                </a:solidFill>
                <a:latin typeface="Courier New" panose="02070309020205020404" pitchFamily="49" charset="0"/>
              </a:rPr>
              <a:t>ans = 0 0 0 1</a:t>
            </a:r>
          </a:p>
        </p:txBody>
      </p:sp>
      <p:pic>
        <p:nvPicPr>
          <p:cNvPr id="16" name="Picture 15"/>
          <p:cNvPicPr>
            <a:picLocks noChangeAspect="1"/>
          </p:cNvPicPr>
          <p:nvPr/>
        </p:nvPicPr>
        <p:blipFill>
          <a:blip r:embed="rId2"/>
          <a:stretch>
            <a:fillRect/>
          </a:stretch>
        </p:blipFill>
        <p:spPr>
          <a:xfrm>
            <a:off x="7968342" y="2326495"/>
            <a:ext cx="4058210" cy="1383272"/>
          </a:xfrm>
          <a:prstGeom prst="rect">
            <a:avLst/>
          </a:prstGeom>
        </p:spPr>
      </p:pic>
      <p:sp>
        <p:nvSpPr>
          <p:cNvPr id="18" name="Rectangle 17"/>
          <p:cNvSpPr/>
          <p:nvPr/>
        </p:nvSpPr>
        <p:spPr>
          <a:xfrm>
            <a:off x="6515878" y="4446708"/>
            <a:ext cx="5676122" cy="646331"/>
          </a:xfrm>
          <a:prstGeom prst="rect">
            <a:avLst/>
          </a:prstGeom>
        </p:spPr>
        <p:txBody>
          <a:bodyPr wrap="square">
            <a:spAutoFit/>
          </a:bodyPr>
          <a:lstStyle/>
          <a:p>
            <a:r>
              <a:rPr lang="nl-NL" dirty="0"/>
              <a:t>coef = inv([1 0 0 1;0 1 0 -1;0 0 1 1;0 0 0 -1])*([0;0;0;1])</a:t>
            </a:r>
          </a:p>
          <a:p>
            <a:r>
              <a:rPr lang="nl-NL" dirty="0"/>
              <a:t>coef = 1  -1  1  -1</a:t>
            </a:r>
          </a:p>
        </p:txBody>
      </p:sp>
    </p:spTree>
    <p:extLst>
      <p:ext uri="{BB962C8B-B14F-4D97-AF65-F5344CB8AC3E}">
        <p14:creationId xmlns:p14="http://schemas.microsoft.com/office/powerpoint/2010/main" val="282783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Impulse Response of </a:t>
            </a:r>
            <a:r>
              <a:rPr lang="en-US" dirty="0" err="1">
                <a:solidFill>
                  <a:srgbClr val="0000FF"/>
                </a:solidFill>
              </a:rPr>
              <a:t>Nonrecursive</a:t>
            </a:r>
            <a:r>
              <a:rPr lang="en-US" dirty="0">
                <a:solidFill>
                  <a:srgbClr val="0000FF"/>
                </a:solidFill>
              </a:rPr>
              <a:t> System</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3652" y="1916289"/>
            <a:ext cx="5249199" cy="461665"/>
          </a:xfrm>
          <a:prstGeom prst="rect">
            <a:avLst/>
          </a:prstGeom>
        </p:spPr>
        <p:txBody>
          <a:bodyPr wrap="square">
            <a:spAutoFit/>
          </a:bodyPr>
          <a:lstStyle/>
          <a:p>
            <a:r>
              <a:rPr lang="pt-BR" sz="2400" dirty="0">
                <a:latin typeface="Times New Roman" panose="02020603050405020304" pitchFamily="18" charset="0"/>
                <a:cs typeface="Times New Roman" panose="02020603050405020304" pitchFamily="18" charset="0"/>
              </a:rPr>
              <a:t>Let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and </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03652" y="1263729"/>
            <a:ext cx="5917004"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b</a:t>
            </a:r>
            <a:r>
              <a:rPr lang="pt-BR" sz="2400" baseline="-250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b</a:t>
            </a:r>
            <a:r>
              <a:rPr lang="pt-BR" sz="2400" baseline="-25000" dirty="0">
                <a:latin typeface="Times New Roman" panose="02020603050405020304" pitchFamily="18" charset="0"/>
                <a:cs typeface="Times New Roman" panose="02020603050405020304" pitchFamily="18" charset="0"/>
              </a:rPr>
              <a:t>1</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a:t>
            </a:r>
            <a:r>
              <a:rPr lang="pt-BR" sz="2400" i="1" dirty="0">
                <a:latin typeface="Times New Roman" panose="02020603050405020304" pitchFamily="18" charset="0"/>
                <a:cs typeface="Times New Roman" panose="02020603050405020304" pitchFamily="18" charset="0"/>
              </a:rPr>
              <a:t>· · · </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b</a:t>
            </a:r>
            <a:r>
              <a:rPr lang="pt-BR" sz="2400" i="1" baseline="-25000" dirty="0">
                <a:latin typeface="Times New Roman" panose="02020603050405020304" pitchFamily="18" charset="0"/>
                <a:cs typeface="Times New Roman" panose="02020603050405020304" pitchFamily="18" charset="0"/>
              </a:rPr>
              <a:t>K</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K</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03651" y="2444423"/>
            <a:ext cx="8097045" cy="951919"/>
          </a:xfrm>
          <a:prstGeom prst="rect">
            <a:avLst/>
          </a:prstGeom>
        </p:spPr>
      </p:pic>
      <p:sp>
        <p:nvSpPr>
          <p:cNvPr id="10" name="Rectangle 9"/>
          <p:cNvSpPr/>
          <p:nvPr/>
        </p:nvSpPr>
        <p:spPr>
          <a:xfrm>
            <a:off x="596643" y="3337710"/>
            <a:ext cx="582415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nonrecursive</a:t>
            </a:r>
            <a:r>
              <a:rPr lang="en-US" sz="2400" dirty="0">
                <a:latin typeface="Times New Roman" panose="02020603050405020304" pitchFamily="18" charset="0"/>
                <a:cs typeface="Times New Roman" panose="02020603050405020304" pitchFamily="18" charset="0"/>
              </a:rPr>
              <a:t> system has no natural modes.</a:t>
            </a:r>
          </a:p>
        </p:txBody>
      </p:sp>
    </p:spTree>
    <p:extLst>
      <p:ext uri="{BB962C8B-B14F-4D97-AF65-F5344CB8AC3E}">
        <p14:creationId xmlns:p14="http://schemas.microsoft.com/office/powerpoint/2010/main" val="1759164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61" y="2557819"/>
            <a:ext cx="10515600" cy="1743593"/>
          </a:xfrm>
        </p:spPr>
        <p:txBody>
          <a:bodyPr>
            <a:noAutofit/>
          </a:bodyPr>
          <a:lstStyle/>
          <a:p>
            <a:pPr algn="ctr"/>
            <a:r>
              <a:rPr lang="en-US" sz="6000" b="1" dirty="0">
                <a:solidFill>
                  <a:srgbClr val="0000FF"/>
                </a:solidFill>
              </a:rPr>
              <a:t>5.5 </a:t>
            </a:r>
            <a:br>
              <a:rPr lang="en-US" sz="6000" b="1" dirty="0">
                <a:solidFill>
                  <a:srgbClr val="0000FF"/>
                </a:solidFill>
              </a:rPr>
            </a:br>
            <a:r>
              <a:rPr lang="en-US" sz="6000" b="1" dirty="0">
                <a:solidFill>
                  <a:srgbClr val="0000FF"/>
                </a:solidFill>
              </a:rPr>
              <a:t>The Zero-State Response</a:t>
            </a:r>
          </a:p>
        </p:txBody>
      </p:sp>
    </p:spTree>
    <p:extLst>
      <p:ext uri="{BB962C8B-B14F-4D97-AF65-F5344CB8AC3E}">
        <p14:creationId xmlns:p14="http://schemas.microsoft.com/office/powerpoint/2010/main" val="27884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Zero-State Response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9168" y="2582770"/>
            <a:ext cx="8621485" cy="830997"/>
          </a:xfrm>
          <a:prstGeom prst="rect">
            <a:avLst/>
          </a:prstGeom>
        </p:spPr>
        <p:txBody>
          <a:bodyPr wrap="square">
            <a:spAutoFit/>
          </a:bodyPr>
          <a:lstStyle/>
          <a:p>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 · · </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 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2]+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1]</a:t>
            </a:r>
            <a:r>
              <a:rPr lang="pt-BR" sz="2400" i="1" dirty="0">
                <a:latin typeface="Times New Roman" panose="02020603050405020304" pitchFamily="18" charset="0"/>
                <a:cs typeface="Times New Roman" panose="02020603050405020304" pitchFamily="18" charset="0"/>
              </a:rPr>
              <a:t> 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1]+ </a:t>
            </a:r>
          </a:p>
          <a:p>
            <a:r>
              <a:rPr lang="pt-BR" sz="2400" i="1" dirty="0">
                <a:latin typeface="Times New Roman" panose="02020603050405020304" pitchFamily="18" charset="0"/>
                <a:cs typeface="Times New Roman" panose="02020603050405020304" pitchFamily="18" charset="0"/>
              </a:rPr>
              <a:t>                                            x</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 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[1]</a:t>
            </a:r>
            <a:r>
              <a:rPr lang="pt-BR" sz="2400" i="1" dirty="0">
                <a:latin typeface="Times New Roman" panose="02020603050405020304" pitchFamily="18" charset="0"/>
                <a:cs typeface="Times New Roman" panose="02020603050405020304" pitchFamily="18" charset="0"/>
              </a:rPr>
              <a:t> 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1]+</a:t>
            </a:r>
            <a:r>
              <a:rPr lang="pt-BR" sz="2400" i="1" dirty="0">
                <a:latin typeface="Times New Roman" panose="02020603050405020304" pitchFamily="18" charset="0"/>
                <a:cs typeface="Times New Roman" panose="02020603050405020304" pitchFamily="18" charset="0"/>
              </a:rPr>
              <a:t> x</a:t>
            </a:r>
            <a:r>
              <a:rPr lang="pt-BR" sz="24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 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2]+ </a:t>
            </a:r>
            <a:r>
              <a:rPr lang="pt-BR" sz="2400" i="1" dirty="0">
                <a:latin typeface="Times New Roman" panose="02020603050405020304" pitchFamily="18" charset="0"/>
                <a:cs typeface="Times New Roman" panose="02020603050405020304" pitchFamily="18" charset="0"/>
              </a:rPr>
              <a:t>· · · </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321083" y="1150239"/>
            <a:ext cx="9298778" cy="1354217"/>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zero-state response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the system response to an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when the system is in zero state (all initial conditions are zeros).</a:t>
            </a:r>
          </a:p>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signal can be expressed as a linear sum of impulses</a:t>
            </a:r>
          </a:p>
        </p:txBody>
      </p:sp>
      <mc:AlternateContent xmlns:mc="http://schemas.openxmlformats.org/markup-compatibility/2006" xmlns:a14="http://schemas.microsoft.com/office/drawing/2010/main">
        <mc:Choice Requires="a14">
          <p:sp>
            <p:nvSpPr>
              <p:cNvPr id="4" name="TextBox 3"/>
              <p:cNvSpPr txBox="1"/>
              <p:nvPr/>
            </p:nvSpPr>
            <p:spPr>
              <a:xfrm>
                <a:off x="603623" y="3359868"/>
                <a:ext cx="3391057" cy="9231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𝑥</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e>
                      </m:d>
                      <m:r>
                        <a:rPr lang="en-US" sz="2200" b="0" i="1" smtClean="0">
                          <a:latin typeface="Cambria Math" panose="02040503050406030204" pitchFamily="18" charset="0"/>
                        </a:rPr>
                        <m:t>=</m:t>
                      </m:r>
                      <m:nary>
                        <m:naryPr>
                          <m:chr m:val="∑"/>
                          <m:ctrlPr>
                            <a:rPr lang="en-US" sz="2200" b="0" i="1" smtClean="0">
                              <a:latin typeface="Cambria Math" panose="02040503050406030204" pitchFamily="18" charset="0"/>
                            </a:rPr>
                          </m:ctrlPr>
                        </m:naryPr>
                        <m:sub>
                          <m:r>
                            <m:rPr>
                              <m:brk m:alnAt="23"/>
                            </m:rPr>
                            <a:rPr lang="en-US" sz="2200" b="0" i="1" smtClean="0">
                              <a:latin typeface="Cambria Math" panose="02040503050406030204" pitchFamily="18" charset="0"/>
                            </a:rPr>
                            <m:t>𝑚</m:t>
                          </m:r>
                          <m:r>
                            <a:rPr lang="en-US" sz="2200" b="0" i="1" smtClean="0">
                              <a:latin typeface="Cambria Math" panose="02040503050406030204" pitchFamily="18" charset="0"/>
                            </a:rPr>
                            <m:t>=−∞</m:t>
                          </m:r>
                        </m:sub>
                        <m:sup>
                          <m:r>
                            <a:rPr lang="en-US" sz="2200" b="0" i="1" smtClean="0">
                              <a:latin typeface="Cambria Math" panose="02040503050406030204" pitchFamily="18" charset="0"/>
                              <a:ea typeface="Cambria Math" panose="02040503050406030204" pitchFamily="18" charset="0"/>
                            </a:rPr>
                            <m:t>∞</m:t>
                          </m:r>
                        </m:sup>
                        <m:e>
                          <m:r>
                            <a:rPr lang="en-US" sz="2200" b="0" i="1" smtClean="0">
                              <a:latin typeface="Cambria Math" panose="02040503050406030204" pitchFamily="18" charset="0"/>
                            </a:rPr>
                            <m:t>𝑥</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𝑚</m:t>
                              </m:r>
                            </m:e>
                          </m:d>
                          <m:r>
                            <a:rPr lang="en-US" sz="2200" b="0" i="1" smtClean="0">
                              <a:latin typeface="Cambria Math" panose="02040503050406030204" pitchFamily="18" charset="0"/>
                              <a:ea typeface="Cambria Math" panose="02040503050406030204" pitchFamily="18" charset="0"/>
                            </a:rPr>
                            <m:t>𝛿</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𝑚</m:t>
                          </m:r>
                          <m:r>
                            <a:rPr lang="en-US" sz="2200" b="0" i="1" smtClean="0">
                              <a:latin typeface="Cambria Math" panose="02040503050406030204" pitchFamily="18" charset="0"/>
                              <a:ea typeface="Cambria Math" panose="02040503050406030204" pitchFamily="18" charset="0"/>
                            </a:rPr>
                            <m:t>]</m:t>
                          </m:r>
                        </m:e>
                      </m:nary>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603623" y="3359868"/>
                <a:ext cx="3391057" cy="923138"/>
              </a:xfrm>
              <a:prstGeom prst="rect">
                <a:avLst/>
              </a:prstGeom>
              <a:blipFill rotWithShape="0">
                <a:blip r:embed="rId2"/>
                <a:stretch>
                  <a:fillRect/>
                </a:stretch>
              </a:blipFill>
            </p:spPr>
            <p:txBody>
              <a:bodyPr/>
              <a:lstStyle/>
              <a:p>
                <a:r>
                  <a:rPr lang="en-US">
                    <a:noFill/>
                  </a:rPr>
                  <a:t> </a:t>
                </a:r>
              </a:p>
            </p:txBody>
          </p:sp>
        </mc:Fallback>
      </mc:AlternateContent>
      <p:pic>
        <p:nvPicPr>
          <p:cNvPr id="9" name="Picture 5" descr="fi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826" y="587829"/>
            <a:ext cx="2767520" cy="619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5964262" y="4896628"/>
            <a:ext cx="2428875" cy="323850"/>
          </a:xfrm>
          <a:prstGeom prst="rect">
            <a:avLst/>
          </a:prstGeom>
        </p:spPr>
      </p:pic>
      <p:sp>
        <p:nvSpPr>
          <p:cNvPr id="14" name="Rectangle 13"/>
          <p:cNvSpPr/>
          <p:nvPr/>
        </p:nvSpPr>
        <p:spPr>
          <a:xfrm>
            <a:off x="6887888" y="4103959"/>
            <a:ext cx="615820" cy="457002"/>
          </a:xfrm>
          <a:prstGeom prst="rect">
            <a:avLst/>
          </a:prstGeom>
          <a:solidFill>
            <a:srgbClr val="AFF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cxnSp>
        <p:nvCxnSpPr>
          <p:cNvPr id="16" name="Straight Arrow Connector 15"/>
          <p:cNvCxnSpPr/>
          <p:nvPr/>
        </p:nvCxnSpPr>
        <p:spPr>
          <a:xfrm>
            <a:off x="6579978" y="4328568"/>
            <a:ext cx="30791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03708" y="4337899"/>
            <a:ext cx="30791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988453" y="4271909"/>
            <a:ext cx="601447" cy="400110"/>
          </a:xfrm>
          <a:prstGeom prst="rect">
            <a:avLst/>
          </a:prstGeom>
        </p:spPr>
        <p:txBody>
          <a:bodyPr wrap="none">
            <a:spAutoFit/>
          </a:bodyPr>
          <a:lstStyle/>
          <a:p>
            <a:r>
              <a:rPr lang="pt-BR" sz="2000" i="1" dirty="0">
                <a:latin typeface="Times New Roman" panose="02020603050405020304" pitchFamily="18" charset="0"/>
                <a:cs typeface="Times New Roman" panose="02020603050405020304" pitchFamily="18" charset="0"/>
              </a:rPr>
              <a:t>δ</a:t>
            </a:r>
            <a:r>
              <a:rPr lang="pt-BR" sz="2000" dirty="0">
                <a:latin typeface="Times New Roman" panose="02020603050405020304" pitchFamily="18" charset="0"/>
                <a:cs typeface="Times New Roman" panose="02020603050405020304" pitchFamily="18" charset="0"/>
              </a:rPr>
              <a:t>[</a:t>
            </a:r>
            <a:r>
              <a:rPr lang="pt-BR" sz="2000" i="1" dirty="0">
                <a:latin typeface="Times New Roman" panose="02020603050405020304" pitchFamily="18" charset="0"/>
                <a:cs typeface="Times New Roman" panose="02020603050405020304" pitchFamily="18" charset="0"/>
              </a:rPr>
              <a:t>n</a:t>
            </a:r>
            <a:r>
              <a:rPr lang="pt-BR" sz="2000" dirty="0">
                <a:latin typeface="Times New Roman" panose="02020603050405020304" pitchFamily="18" charset="0"/>
                <a:cs typeface="Times New Roman" panose="02020603050405020304" pitchFamily="18" charset="0"/>
              </a:rPr>
              <a:t>]</a:t>
            </a:r>
            <a:endParaRPr lang="en-US" sz="2000" dirty="0"/>
          </a:p>
        </p:txBody>
      </p:sp>
      <p:sp>
        <p:nvSpPr>
          <p:cNvPr id="22" name="Rectangle 21"/>
          <p:cNvSpPr/>
          <p:nvPr/>
        </p:nvSpPr>
        <p:spPr>
          <a:xfrm>
            <a:off x="7782072" y="4271909"/>
            <a:ext cx="611065" cy="400110"/>
          </a:xfrm>
          <a:prstGeom prst="rect">
            <a:avLst/>
          </a:prstGeom>
        </p:spPr>
        <p:txBody>
          <a:bodyPr wrap="none">
            <a:spAutoFit/>
          </a:bodyPr>
          <a:lstStyle/>
          <a:p>
            <a:r>
              <a:rPr lang="pt-BR" sz="2000" i="1" dirty="0">
                <a:latin typeface="Times New Roman" panose="02020603050405020304" pitchFamily="18" charset="0"/>
                <a:cs typeface="Times New Roman" panose="02020603050405020304" pitchFamily="18" charset="0"/>
              </a:rPr>
              <a:t>h</a:t>
            </a:r>
            <a:r>
              <a:rPr lang="pt-BR" sz="2000" dirty="0">
                <a:latin typeface="Times New Roman" panose="02020603050405020304" pitchFamily="18" charset="0"/>
                <a:cs typeface="Times New Roman" panose="02020603050405020304" pitchFamily="18" charset="0"/>
              </a:rPr>
              <a:t>[</a:t>
            </a:r>
            <a:r>
              <a:rPr lang="pt-BR" sz="2000" i="1" dirty="0">
                <a:latin typeface="Times New Roman" panose="02020603050405020304" pitchFamily="18" charset="0"/>
                <a:cs typeface="Times New Roman" panose="02020603050405020304" pitchFamily="18" charset="0"/>
              </a:rPr>
              <a:t>n</a:t>
            </a:r>
            <a:r>
              <a:rPr lang="pt-BR" sz="2000" dirty="0">
                <a:latin typeface="Times New Roman" panose="02020603050405020304" pitchFamily="18" charset="0"/>
                <a:cs typeface="Times New Roman" panose="02020603050405020304" pitchFamily="18" charset="0"/>
              </a:rPr>
              <a:t>]</a:t>
            </a:r>
            <a:endParaRPr lang="en-US" sz="2000" dirty="0"/>
          </a:p>
        </p:txBody>
      </p:sp>
      <p:sp>
        <p:nvSpPr>
          <p:cNvPr id="23" name="Rectangle 22"/>
          <p:cNvSpPr/>
          <p:nvPr/>
        </p:nvSpPr>
        <p:spPr>
          <a:xfrm>
            <a:off x="6017999" y="3928312"/>
            <a:ext cx="601447" cy="400110"/>
          </a:xfrm>
          <a:prstGeom prst="rect">
            <a:avLst/>
          </a:prstGeom>
        </p:spPr>
        <p:txBody>
          <a:bodyPr wrap="none">
            <a:spAutoFit/>
          </a:bodyPr>
          <a:lstStyle/>
          <a:p>
            <a:r>
              <a:rPr lang="pt-BR" sz="2000" i="1" dirty="0">
                <a:latin typeface="Times New Roman" panose="02020603050405020304" pitchFamily="18" charset="0"/>
                <a:cs typeface="Times New Roman" panose="02020603050405020304" pitchFamily="18" charset="0"/>
              </a:rPr>
              <a:t>x</a:t>
            </a:r>
            <a:r>
              <a:rPr lang="pt-BR" sz="2000" dirty="0">
                <a:latin typeface="Times New Roman" panose="02020603050405020304" pitchFamily="18" charset="0"/>
                <a:cs typeface="Times New Roman" panose="02020603050405020304" pitchFamily="18" charset="0"/>
              </a:rPr>
              <a:t>[</a:t>
            </a:r>
            <a:r>
              <a:rPr lang="pt-BR" sz="2000" i="1" dirty="0">
                <a:latin typeface="Times New Roman" panose="02020603050405020304" pitchFamily="18" charset="0"/>
                <a:cs typeface="Times New Roman" panose="02020603050405020304" pitchFamily="18" charset="0"/>
              </a:rPr>
              <a:t>n</a:t>
            </a:r>
            <a:r>
              <a:rPr lang="pt-BR" sz="2000" dirty="0">
                <a:latin typeface="Times New Roman" panose="02020603050405020304" pitchFamily="18" charset="0"/>
                <a:cs typeface="Times New Roman" panose="02020603050405020304" pitchFamily="18" charset="0"/>
              </a:rPr>
              <a:t>]</a:t>
            </a:r>
            <a:endParaRPr lang="en-US" sz="2000" dirty="0"/>
          </a:p>
        </p:txBody>
      </p:sp>
      <p:sp>
        <p:nvSpPr>
          <p:cNvPr id="24" name="Rectangle 23"/>
          <p:cNvSpPr/>
          <p:nvPr/>
        </p:nvSpPr>
        <p:spPr>
          <a:xfrm>
            <a:off x="7811618" y="3928312"/>
            <a:ext cx="611065" cy="400110"/>
          </a:xfrm>
          <a:prstGeom prst="rect">
            <a:avLst/>
          </a:prstGeom>
        </p:spPr>
        <p:txBody>
          <a:bodyPr wrap="none">
            <a:spAutoFit/>
          </a:bodyPr>
          <a:lstStyle/>
          <a:p>
            <a:r>
              <a:rPr lang="pt-BR" sz="2000" i="1" dirty="0">
                <a:latin typeface="Times New Roman" panose="02020603050405020304" pitchFamily="18" charset="0"/>
                <a:cs typeface="Times New Roman" panose="02020603050405020304" pitchFamily="18" charset="0"/>
              </a:rPr>
              <a:t>y</a:t>
            </a:r>
            <a:r>
              <a:rPr lang="pt-BR" sz="2000" dirty="0">
                <a:latin typeface="Times New Roman" panose="02020603050405020304" pitchFamily="18" charset="0"/>
                <a:cs typeface="Times New Roman" panose="02020603050405020304" pitchFamily="18" charset="0"/>
              </a:rPr>
              <a:t>[</a:t>
            </a:r>
            <a:r>
              <a:rPr lang="pt-BR" sz="2000" i="1" dirty="0">
                <a:latin typeface="Times New Roman" panose="02020603050405020304" pitchFamily="18" charset="0"/>
                <a:cs typeface="Times New Roman" panose="02020603050405020304" pitchFamily="18" charset="0"/>
              </a:rPr>
              <a:t>n</a:t>
            </a:r>
            <a:r>
              <a:rPr lang="pt-BR" sz="2000" dirty="0">
                <a:latin typeface="Times New Roman" panose="02020603050405020304" pitchFamily="18" charset="0"/>
                <a:cs typeface="Times New Roman" panose="02020603050405020304" pitchFamily="18" charset="0"/>
              </a:rPr>
              <a:t>]</a:t>
            </a:r>
            <a:endParaRPr lang="en-US" sz="2000" dirty="0"/>
          </a:p>
        </p:txBody>
      </p:sp>
      <mc:AlternateContent xmlns:mc="http://schemas.openxmlformats.org/markup-compatibility/2006" xmlns:a14="http://schemas.microsoft.com/office/drawing/2010/main">
        <mc:Choice Requires="a14">
          <p:sp>
            <p:nvSpPr>
              <p:cNvPr id="25" name="TextBox 24"/>
              <p:cNvSpPr txBox="1"/>
              <p:nvPr/>
            </p:nvSpPr>
            <p:spPr>
              <a:xfrm>
                <a:off x="569168" y="5701140"/>
                <a:ext cx="3696012"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𝑚</m:t>
                              </m:r>
                            </m:e>
                          </m:d>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69168" y="5701140"/>
                <a:ext cx="3696012" cy="10070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0D5CA53-F3A4-4BB9-8B4E-0A2F27719685}"/>
                  </a:ext>
                </a:extLst>
              </p:cNvPr>
              <p:cNvSpPr txBox="1"/>
              <p:nvPr/>
            </p:nvSpPr>
            <p:spPr>
              <a:xfrm>
                <a:off x="451145" y="4471964"/>
                <a:ext cx="4555478"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𝑚</m:t>
                              </m:r>
                            </m:e>
                          </m:d>
                          <m:r>
                            <a:rPr lang="en-US" sz="2400" i="1">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26" name="TextBox 25">
                <a:extLst>
                  <a:ext uri="{FF2B5EF4-FFF2-40B4-BE49-F238E27FC236}">
                    <a16:creationId xmlns:a16="http://schemas.microsoft.com/office/drawing/2014/main" id="{00D5CA53-F3A4-4BB9-8B4E-0A2F27719685}"/>
                  </a:ext>
                </a:extLst>
              </p:cNvPr>
              <p:cNvSpPr txBox="1">
                <a:spLocks noRot="1" noChangeAspect="1" noMove="1" noResize="1" noEditPoints="1" noAdjustHandles="1" noChangeArrowheads="1" noChangeShapeType="1" noTextEdit="1"/>
              </p:cNvSpPr>
              <p:nvPr/>
            </p:nvSpPr>
            <p:spPr>
              <a:xfrm>
                <a:off x="451145" y="4471964"/>
                <a:ext cx="4555478" cy="1007007"/>
              </a:xfrm>
              <a:prstGeom prst="rect">
                <a:avLst/>
              </a:prstGeom>
              <a:blipFill>
                <a:blip r:embed="rId6"/>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CAE17B71-6825-4D99-B082-0754C2BCCC77}"/>
              </a:ext>
            </a:extLst>
          </p:cNvPr>
          <p:cNvSpPr/>
          <p:nvPr/>
        </p:nvSpPr>
        <p:spPr>
          <a:xfrm>
            <a:off x="5870882" y="5941413"/>
            <a:ext cx="2765501" cy="523220"/>
          </a:xfrm>
          <a:prstGeom prst="rect">
            <a:avLst/>
          </a:prstGeom>
        </p:spPr>
        <p:txBody>
          <a:bodyPr wrap="none">
            <a:spAutoFit/>
          </a:bodyPr>
          <a:lstStyle/>
          <a:p>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h</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19" name="Right Arrow 14">
            <a:extLst>
              <a:ext uri="{FF2B5EF4-FFF2-40B4-BE49-F238E27FC236}">
                <a16:creationId xmlns:a16="http://schemas.microsoft.com/office/drawing/2014/main" id="{E89FA292-C237-4392-B3CC-18CD5CCB350A}"/>
              </a:ext>
            </a:extLst>
          </p:cNvPr>
          <p:cNvSpPr/>
          <p:nvPr/>
        </p:nvSpPr>
        <p:spPr>
          <a:xfrm>
            <a:off x="4662922" y="6179138"/>
            <a:ext cx="1031321" cy="151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48DF58E-C9B9-47A1-B929-AF9416172313}"/>
              </a:ext>
            </a:extLst>
          </p:cNvPr>
          <p:cNvSpPr/>
          <p:nvPr/>
        </p:nvSpPr>
        <p:spPr>
          <a:xfrm>
            <a:off x="6758942" y="5445087"/>
            <a:ext cx="172194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Convolution</a:t>
            </a:r>
            <a:endParaRPr lang="en-US" sz="2400" dirty="0"/>
          </a:p>
        </p:txBody>
      </p:sp>
    </p:spTree>
    <p:extLst>
      <p:ext uri="{BB962C8B-B14F-4D97-AF65-F5344CB8AC3E}">
        <p14:creationId xmlns:p14="http://schemas.microsoft.com/office/powerpoint/2010/main" val="3696683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Zero-State Response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0024" y="1191921"/>
            <a:ext cx="858965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For a causal input and causal system, the input output relationship is</a:t>
            </a:r>
          </a:p>
        </p:txBody>
      </p:sp>
      <mc:AlternateContent xmlns:mc="http://schemas.openxmlformats.org/markup-compatibility/2006" xmlns:a14="http://schemas.microsoft.com/office/drawing/2010/main">
        <mc:Choice Requires="a14">
          <p:sp>
            <p:nvSpPr>
              <p:cNvPr id="26" name="TextBox 25"/>
              <p:cNvSpPr txBox="1"/>
              <p:nvPr/>
            </p:nvSpPr>
            <p:spPr>
              <a:xfrm>
                <a:off x="726443" y="1834156"/>
                <a:ext cx="3455561" cy="1008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=0</m:t>
                          </m:r>
                        </m:sub>
                        <m:sup>
                          <m:r>
                            <a:rPr lang="en-US" sz="2400" b="0" i="1" smtClean="0">
                              <a:latin typeface="Cambria Math" panose="02040503050406030204" pitchFamily="18" charset="0"/>
                            </a:rPr>
                            <m:t>𝑛</m:t>
                          </m:r>
                        </m:sup>
                        <m:e>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𝑚</m:t>
                              </m:r>
                            </m:e>
                          </m:d>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26443" y="1834156"/>
                <a:ext cx="3455561" cy="1008546"/>
              </a:xfrm>
              <a:prstGeom prst="rect">
                <a:avLst/>
              </a:prstGeom>
              <a:blipFill>
                <a:blip r:embed="rId2"/>
                <a:stretch>
                  <a:fillRect/>
                </a:stretch>
              </a:blipFill>
            </p:spPr>
            <p:txBody>
              <a:bodyPr/>
              <a:lstStyle/>
              <a:p>
                <a:r>
                  <a:rPr lang="en-US">
                    <a:noFill/>
                  </a:rPr>
                  <a:t> </a:t>
                </a:r>
              </a:p>
            </p:txBody>
          </p:sp>
        </mc:Fallback>
      </mc:AlternateContent>
      <p:sp>
        <p:nvSpPr>
          <p:cNvPr id="12" name="Rectangle 11"/>
          <p:cNvSpPr/>
          <p:nvPr/>
        </p:nvSpPr>
        <p:spPr>
          <a:xfrm>
            <a:off x="112333" y="5653791"/>
            <a:ext cx="11967333" cy="461665"/>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a:t>
            </a:r>
            <a:r>
              <a:rPr lang="en-US" sz="2400" dirty="0">
                <a:solidFill>
                  <a:srgbClr val="000000"/>
                </a:solidFill>
                <a:latin typeface="Times New Roman" panose="02020603050405020304" pitchFamily="18" charset="0"/>
                <a:cs typeface="Times New Roman" panose="02020603050405020304" pitchFamily="18" charset="0"/>
              </a:rPr>
              <a:t> Analytically determine the DT convolution for </a:t>
            </a:r>
            <a:r>
              <a:rPr lang="pt-BR" sz="2400" i="1" dirty="0">
                <a:solidFill>
                  <a:srgbClr val="000000"/>
                </a:solidFill>
                <a:latin typeface="Times New Roman" panose="02020603050405020304" pitchFamily="18" charset="0"/>
                <a:cs typeface="Times New Roman" panose="02020603050405020304" pitchFamily="18" charset="0"/>
              </a:rPr>
              <a:t>x</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 (0</a:t>
            </a:r>
            <a:r>
              <a:rPr lang="pt-BR" sz="2400" i="1" dirty="0">
                <a:solidFill>
                  <a:srgbClr val="000000"/>
                </a:solidFill>
                <a:latin typeface="Times New Roman" panose="02020603050405020304" pitchFamily="18" charset="0"/>
                <a:cs typeface="Times New Roman" panose="02020603050405020304" pitchFamily="18" charset="0"/>
              </a:rPr>
              <a:t>.</a:t>
            </a:r>
            <a:r>
              <a:rPr lang="pt-BR" sz="2400" dirty="0">
                <a:solidFill>
                  <a:srgbClr val="000000"/>
                </a:solidFill>
                <a:latin typeface="Times New Roman" panose="02020603050405020304" pitchFamily="18" charset="0"/>
                <a:cs typeface="Times New Roman" panose="02020603050405020304" pitchFamily="18" charset="0"/>
              </a:rPr>
              <a:t>8)</a:t>
            </a:r>
            <a:r>
              <a:rPr lang="pt-BR" sz="2400" i="1" baseline="30000" dirty="0">
                <a:solidFill>
                  <a:srgbClr val="000000"/>
                </a:solidFill>
                <a:latin typeface="Times New Roman" panose="02020603050405020304" pitchFamily="18" charset="0"/>
                <a:cs typeface="Times New Roman" panose="02020603050405020304" pitchFamily="18" charset="0"/>
              </a:rPr>
              <a:t>n</a:t>
            </a:r>
            <a:r>
              <a:rPr lang="pt-BR" sz="2400" i="1" dirty="0">
                <a:solidFill>
                  <a:srgbClr val="000000"/>
                </a:solidFill>
                <a:latin typeface="Times New Roman" panose="02020603050405020304" pitchFamily="18" charset="0"/>
                <a:cs typeface="Times New Roman" panose="02020603050405020304" pitchFamily="18" charset="0"/>
              </a:rPr>
              <a:t>u</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and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 (0</a:t>
            </a:r>
            <a:r>
              <a:rPr lang="pt-BR" sz="2400" i="1" dirty="0">
                <a:solidFill>
                  <a:srgbClr val="000000"/>
                </a:solidFill>
                <a:latin typeface="Times New Roman" panose="02020603050405020304" pitchFamily="18" charset="0"/>
                <a:cs typeface="Times New Roman" panose="02020603050405020304" pitchFamily="18" charset="0"/>
              </a:rPr>
              <a:t>.</a:t>
            </a:r>
            <a:r>
              <a:rPr lang="pt-BR" sz="2400" dirty="0">
                <a:solidFill>
                  <a:srgbClr val="000000"/>
                </a:solidFill>
                <a:latin typeface="Times New Roman" panose="02020603050405020304" pitchFamily="18" charset="0"/>
                <a:cs typeface="Times New Roman" panose="02020603050405020304" pitchFamily="18" charset="0"/>
              </a:rPr>
              <a:t>3)</a:t>
            </a:r>
            <a:r>
              <a:rPr lang="pt-BR" sz="2400" i="1" baseline="30000" dirty="0">
                <a:solidFill>
                  <a:srgbClr val="000000"/>
                </a:solidFill>
                <a:latin typeface="Times New Roman" panose="02020603050405020304" pitchFamily="18" charset="0"/>
                <a:cs typeface="Times New Roman" panose="02020603050405020304" pitchFamily="18" charset="0"/>
              </a:rPr>
              <a:t>n</a:t>
            </a:r>
            <a:r>
              <a:rPr lang="pt-BR" sz="2400" i="1" dirty="0">
                <a:solidFill>
                  <a:srgbClr val="000000"/>
                </a:solidFill>
                <a:latin typeface="Times New Roman" panose="02020603050405020304" pitchFamily="18" charset="0"/>
                <a:cs typeface="Times New Roman" panose="02020603050405020304" pitchFamily="18" charset="0"/>
              </a:rPr>
              <a:t>u</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952610" y="2629454"/>
            <a:ext cx="7105650" cy="2714625"/>
          </a:xfrm>
          <a:prstGeom prst="rect">
            <a:avLst/>
          </a:prstGeom>
        </p:spPr>
      </p:pic>
      <p:sp>
        <p:nvSpPr>
          <p:cNvPr id="13" name="Rectangle 12">
            <a:extLst>
              <a:ext uri="{FF2B5EF4-FFF2-40B4-BE49-F238E27FC236}">
                <a16:creationId xmlns:a16="http://schemas.microsoft.com/office/drawing/2014/main" id="{4AD7D8CA-3CCB-4CE0-9036-A13C4C28896F}"/>
              </a:ext>
            </a:extLst>
          </p:cNvPr>
          <p:cNvSpPr/>
          <p:nvPr/>
        </p:nvSpPr>
        <p:spPr>
          <a:xfrm>
            <a:off x="1413316" y="6273159"/>
            <a:ext cx="4152683"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2 [(0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8)</a:t>
            </a:r>
            <a:r>
              <a:rPr lang="en-US" sz="2400" i="1" baseline="300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3)</a:t>
            </a:r>
            <a:r>
              <a:rPr lang="en-US" sz="2400" i="1" baseline="300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1ECA7316-6797-4663-A23C-2D6E6757FD54}"/>
              </a:ext>
            </a:extLst>
          </p:cNvPr>
          <p:cNvSpPr/>
          <p:nvPr/>
        </p:nvSpPr>
        <p:spPr>
          <a:xfrm>
            <a:off x="112333" y="6273806"/>
            <a:ext cx="1228221"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Answer:</a:t>
            </a:r>
            <a:endParaRPr lang="en-US" sz="2400" dirty="0">
              <a:solidFill>
                <a:srgbClr val="0000FF"/>
              </a:solidFill>
            </a:endParaRPr>
          </a:p>
        </p:txBody>
      </p:sp>
    </p:spTree>
    <p:extLst>
      <p:ext uri="{BB962C8B-B14F-4D97-AF65-F5344CB8AC3E}">
        <p14:creationId xmlns:p14="http://schemas.microsoft.com/office/powerpoint/2010/main" val="293412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Graphical Procedure for the Convolution Sum</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06625" y="1242499"/>
                <a:ext cx="5308633"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m:rPr>
                          <m:nor/>
                        </m:rPr>
                        <a:rPr lang="en-US" sz="2400" i="1" dirty="0">
                          <a:latin typeface="Times New Roman" panose="02020603050405020304" pitchFamily="18" charset="0"/>
                          <a:cs typeface="Times New Roman" panose="02020603050405020304" pitchFamily="18" charset="0"/>
                        </a:rPr>
                        <m:t>x</m:t>
                      </m:r>
                      <m:r>
                        <m:rPr>
                          <m:nor/>
                        </m:rPr>
                        <a:rPr lang="en-US" sz="2400" dirty="0">
                          <a:latin typeface="Times New Roman" panose="02020603050405020304" pitchFamily="18" charset="0"/>
                          <a:cs typeface="Times New Roman" panose="02020603050405020304" pitchFamily="18" charset="0"/>
                        </a:rPr>
                        <m:t>[</m:t>
                      </m:r>
                      <m:r>
                        <m:rPr>
                          <m:nor/>
                        </m:rPr>
                        <a:rPr lang="en-US" sz="2400" i="1" dirty="0">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r>
                        <m:rPr>
                          <m:nor/>
                        </m:rPr>
                        <a:rPr lang="en-US" sz="2400" i="1" dirty="0">
                          <a:latin typeface="Times New Roman" panose="02020603050405020304" pitchFamily="18" charset="0"/>
                          <a:cs typeface="Times New Roman" panose="02020603050405020304" pitchFamily="18" charset="0"/>
                        </a:rPr>
                        <m:t> </m:t>
                      </m:r>
                      <m:r>
                        <m:rPr>
                          <m:nor/>
                        </m:rPr>
                        <a:rPr lang="en-US" sz="2400" i="1" dirty="0">
                          <a:latin typeface="Times New Roman" panose="02020603050405020304" pitchFamily="18" charset="0"/>
                          <a:cs typeface="Times New Roman" panose="02020603050405020304" pitchFamily="18" charset="0"/>
                        </a:rPr>
                        <m:t>h</m:t>
                      </m:r>
                      <m:r>
                        <m:rPr>
                          <m:nor/>
                        </m:rPr>
                        <a:rPr lang="en-US" sz="2400" dirty="0">
                          <a:latin typeface="Times New Roman" panose="02020603050405020304" pitchFamily="18" charset="0"/>
                          <a:cs typeface="Times New Roman" panose="02020603050405020304" pitchFamily="18" charset="0"/>
                        </a:rPr>
                        <m:t>[</m:t>
                      </m:r>
                      <m:r>
                        <m:rPr>
                          <m:nor/>
                        </m:rPr>
                        <a:rPr lang="en-US" sz="2400" i="1" dirty="0">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𝑚</m:t>
                              </m:r>
                            </m:e>
                          </m:d>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06625" y="1242499"/>
                <a:ext cx="5308633" cy="1007007"/>
              </a:xfrm>
              <a:prstGeom prst="rect">
                <a:avLst/>
              </a:prstGeom>
              <a:blipFill>
                <a:blip r:embed="rId2"/>
                <a:stretch>
                  <a:fillRect/>
                </a:stretch>
              </a:blipFill>
            </p:spPr>
            <p:txBody>
              <a:bodyPr/>
              <a:lstStyle/>
              <a:p>
                <a:r>
                  <a:rPr lang="en-US">
                    <a:noFill/>
                  </a:rPr>
                  <a:t> </a:t>
                </a:r>
              </a:p>
            </p:txBody>
          </p:sp>
        </mc:Fallback>
      </mc:AlternateContent>
      <p:pic>
        <p:nvPicPr>
          <p:cNvPr id="8" name="Picture 5" descr="fig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931" y="1026208"/>
            <a:ext cx="6211076" cy="579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993" y="3500639"/>
            <a:ext cx="6424332"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a:t>
            </a:r>
            <a:r>
              <a:rPr lang="en-US" sz="2400" dirty="0">
                <a:solidFill>
                  <a:srgbClr val="000000"/>
                </a:solidFill>
                <a:latin typeface="Times New Roman" panose="02020603050405020304" pitchFamily="18" charset="0"/>
                <a:cs typeface="Times New Roman" panose="02020603050405020304" pitchFamily="18" charset="0"/>
              </a:rPr>
              <a:t> Using the graphical approach, show the DT convolution </a:t>
            </a:r>
            <a:r>
              <a:rPr lang="en-US" sz="2400" i="1" dirty="0">
                <a:solidFill>
                  <a:srgbClr val="000000"/>
                </a:solidFill>
                <a:latin typeface="Times New Roman" panose="02020603050405020304" pitchFamily="18" charset="0"/>
                <a:cs typeface="Times New Roman" panose="02020603050405020304" pitchFamily="18" charset="0"/>
              </a:rPr>
              <a:t>y</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 </a:t>
            </a:r>
            <a:r>
              <a:rPr lang="en-US" sz="2400" i="1" dirty="0">
                <a:solidFill>
                  <a:srgbClr val="00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a:t>
            </a:r>
          </a:p>
          <a:p>
            <a:r>
              <a:rPr lang="en-US" sz="2400" dirty="0">
                <a:solidFill>
                  <a:srgbClr val="000000"/>
                </a:solidFill>
                <a:latin typeface="Times New Roman" panose="02020603050405020304" pitchFamily="18" charset="0"/>
                <a:cs typeface="Times New Roman" panose="02020603050405020304" pitchFamily="18" charset="0"/>
              </a:rPr>
              <a:t>For </a:t>
            </a:r>
            <a:r>
              <a:rPr lang="pt-BR" sz="2400" i="1" dirty="0">
                <a:solidFill>
                  <a:srgbClr val="000000"/>
                </a:solidFill>
                <a:latin typeface="Times New Roman" panose="02020603050405020304" pitchFamily="18" charset="0"/>
                <a:cs typeface="Times New Roman" panose="02020603050405020304" pitchFamily="18" charset="0"/>
              </a:rPr>
              <a:t>x</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 (0</a:t>
            </a:r>
            <a:r>
              <a:rPr lang="pt-BR" sz="2400" i="1" dirty="0">
                <a:solidFill>
                  <a:srgbClr val="000000"/>
                </a:solidFill>
                <a:latin typeface="Times New Roman" panose="02020603050405020304" pitchFamily="18" charset="0"/>
                <a:cs typeface="Times New Roman" panose="02020603050405020304" pitchFamily="18" charset="0"/>
              </a:rPr>
              <a:t>.</a:t>
            </a:r>
            <a:r>
              <a:rPr lang="pt-BR" sz="2400" dirty="0">
                <a:solidFill>
                  <a:srgbClr val="000000"/>
                </a:solidFill>
                <a:latin typeface="Times New Roman" panose="02020603050405020304" pitchFamily="18" charset="0"/>
                <a:cs typeface="Times New Roman" panose="02020603050405020304" pitchFamily="18" charset="0"/>
              </a:rPr>
              <a:t>8)</a:t>
            </a:r>
            <a:r>
              <a:rPr lang="pt-BR" sz="2400" i="1" baseline="30000" dirty="0">
                <a:solidFill>
                  <a:srgbClr val="000000"/>
                </a:solidFill>
                <a:latin typeface="Times New Roman" panose="02020603050405020304" pitchFamily="18" charset="0"/>
                <a:cs typeface="Times New Roman" panose="02020603050405020304" pitchFamily="18" charset="0"/>
              </a:rPr>
              <a:t>n</a:t>
            </a:r>
            <a:r>
              <a:rPr lang="pt-BR" sz="2400" i="1" dirty="0">
                <a:solidFill>
                  <a:srgbClr val="000000"/>
                </a:solidFill>
                <a:latin typeface="Times New Roman" panose="02020603050405020304" pitchFamily="18" charset="0"/>
                <a:cs typeface="Times New Roman" panose="02020603050405020304" pitchFamily="18" charset="0"/>
              </a:rPr>
              <a:t>u</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and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 (0</a:t>
            </a:r>
            <a:r>
              <a:rPr lang="pt-BR" sz="2400" i="1" dirty="0">
                <a:solidFill>
                  <a:srgbClr val="000000"/>
                </a:solidFill>
                <a:latin typeface="Times New Roman" panose="02020603050405020304" pitchFamily="18" charset="0"/>
                <a:cs typeface="Times New Roman" panose="02020603050405020304" pitchFamily="18" charset="0"/>
              </a:rPr>
              <a:t>.</a:t>
            </a:r>
            <a:r>
              <a:rPr lang="pt-BR" sz="2400" dirty="0">
                <a:solidFill>
                  <a:srgbClr val="000000"/>
                </a:solidFill>
                <a:latin typeface="Times New Roman" panose="02020603050405020304" pitchFamily="18" charset="0"/>
                <a:cs typeface="Times New Roman" panose="02020603050405020304" pitchFamily="18" charset="0"/>
              </a:rPr>
              <a:t>3)</a:t>
            </a:r>
            <a:r>
              <a:rPr lang="pt-BR" sz="2400" i="1" baseline="30000" dirty="0">
                <a:solidFill>
                  <a:srgbClr val="000000"/>
                </a:solidFill>
                <a:latin typeface="Times New Roman" panose="02020603050405020304" pitchFamily="18" charset="0"/>
                <a:cs typeface="Times New Roman" panose="02020603050405020304" pitchFamily="18" charset="0"/>
              </a:rPr>
              <a:t>n</a:t>
            </a:r>
            <a:r>
              <a:rPr lang="pt-BR" sz="2400" i="1" dirty="0">
                <a:solidFill>
                  <a:srgbClr val="000000"/>
                </a:solidFill>
                <a:latin typeface="Times New Roman" panose="02020603050405020304" pitchFamily="18" charset="0"/>
                <a:cs typeface="Times New Roman" panose="02020603050405020304" pitchFamily="18" charset="0"/>
              </a:rPr>
              <a:t>u</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35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Convolution Sum Properties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3781" y="1432492"/>
            <a:ext cx="11827374" cy="4672946"/>
          </a:xfrm>
          <a:prstGeom prst="rect">
            <a:avLst/>
          </a:prstGeom>
        </p:spPr>
        <p:txBody>
          <a:bodyPr wrap="square">
            <a:spAutoFit/>
          </a:bodyPr>
          <a:lstStyle/>
          <a:p>
            <a:pPr>
              <a:lnSpc>
                <a:spcPct val="150000"/>
              </a:lnSpc>
              <a:spcAft>
                <a:spcPts val="1200"/>
              </a:spcAft>
            </a:pPr>
            <a:r>
              <a:rPr lang="en-US" sz="2400" dirty="0">
                <a:solidFill>
                  <a:srgbClr val="C00000"/>
                </a:solidFill>
                <a:latin typeface="Times New Roman" panose="02020603050405020304" pitchFamily="18" charset="0"/>
                <a:cs typeface="Times New Roman" panose="02020603050405020304" pitchFamily="18" charset="0"/>
              </a:rPr>
              <a:t>Commutative Property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a:lnSpc>
                <a:spcPct val="150000"/>
              </a:lnSpc>
              <a:spcAft>
                <a:spcPts val="1200"/>
              </a:spcAft>
            </a:pPr>
            <a:r>
              <a:rPr lang="en-US" sz="2400" dirty="0">
                <a:solidFill>
                  <a:srgbClr val="C00000"/>
                </a:solidFill>
                <a:latin typeface="Times New Roman" panose="02020603050405020304" pitchFamily="18" charset="0"/>
                <a:cs typeface="Times New Roman" panose="02020603050405020304" pitchFamily="18" charset="0"/>
              </a:rPr>
              <a:t>Distributive Property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a:lnSpc>
                <a:spcPct val="150000"/>
              </a:lnSpc>
              <a:spcAft>
                <a:spcPts val="1200"/>
              </a:spcAft>
            </a:pPr>
            <a:r>
              <a:rPr lang="en-US" sz="2400" dirty="0">
                <a:solidFill>
                  <a:srgbClr val="C00000"/>
                </a:solidFill>
                <a:latin typeface="Times New Roman" panose="02020603050405020304" pitchFamily="18" charset="0"/>
                <a:cs typeface="Times New Roman" panose="02020603050405020304" pitchFamily="18" charset="0"/>
              </a:rPr>
              <a:t>Associative Property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p>
          <a:p>
            <a:pPr>
              <a:lnSpc>
                <a:spcPct val="150000"/>
              </a:lnSpc>
              <a:spcAft>
                <a:spcPts val="1200"/>
              </a:spcAft>
            </a:pPr>
            <a:r>
              <a:rPr lang="en-US" sz="2400" dirty="0">
                <a:solidFill>
                  <a:srgbClr val="C00000"/>
                </a:solidFill>
                <a:latin typeface="Times New Roman" panose="02020603050405020304" pitchFamily="18" charset="0"/>
                <a:cs typeface="Times New Roman" panose="02020603050405020304" pitchFamily="18" charset="0"/>
              </a:rPr>
              <a:t>Shifting Property</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n-m</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n-p</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n-m-p</a:t>
            </a:r>
            <a:r>
              <a:rPr lang="en-US" sz="2400" dirty="0">
                <a:latin typeface="Times New Roman" panose="02020603050405020304" pitchFamily="18" charset="0"/>
                <a:cs typeface="Times New Roman" panose="02020603050405020304" pitchFamily="18" charset="0"/>
              </a:rPr>
              <a:t>]</a:t>
            </a:r>
          </a:p>
          <a:p>
            <a:pPr>
              <a:lnSpc>
                <a:spcPct val="150000"/>
              </a:lnSpc>
              <a:spcAft>
                <a:spcPts val="1200"/>
              </a:spcAft>
            </a:pPr>
            <a:r>
              <a:rPr lang="en-US" sz="2400" dirty="0">
                <a:solidFill>
                  <a:srgbClr val="C00000"/>
                </a:solidFill>
                <a:latin typeface="Times New Roman" panose="02020603050405020304" pitchFamily="18" charset="0"/>
                <a:cs typeface="Times New Roman" panose="02020603050405020304" pitchFamily="18" charset="0"/>
              </a:rPr>
              <a:t>Convolution with an impulse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a:lnSpc>
                <a:spcPct val="150000"/>
              </a:lnSpc>
              <a:spcAft>
                <a:spcPts val="1200"/>
              </a:spcAft>
            </a:pPr>
            <a:r>
              <a:rPr lang="en-US" sz="2400" dirty="0">
                <a:solidFill>
                  <a:srgbClr val="C00000"/>
                </a:solidFill>
                <a:latin typeface="Times New Roman" panose="02020603050405020304" pitchFamily="18" charset="0"/>
                <a:cs typeface="Times New Roman" panose="02020603050405020304" pitchFamily="18" charset="0"/>
              </a:rPr>
              <a:t>Width and Length Property</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has width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(length </a:t>
            </a:r>
            <a:r>
              <a:rPr lang="en-US" sz="2400" i="1" dirty="0">
                <a:latin typeface="Times New Roman" panose="02020603050405020304" pitchFamily="18" charset="0"/>
                <a:cs typeface="Times New Roman" panose="02020603050405020304" pitchFamily="18" charset="0"/>
              </a:rPr>
              <a:t>L</a:t>
            </a:r>
            <a:r>
              <a:rPr lang="en-US" sz="2400" i="1"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has width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(length </a:t>
            </a:r>
            <a:r>
              <a:rPr lang="en-US" sz="2400" i="1" dirty="0" err="1">
                <a:latin typeface="Times New Roman" panose="02020603050405020304" pitchFamily="18" charset="0"/>
                <a:cs typeface="Times New Roman" panose="02020603050405020304" pitchFamily="18" charset="0"/>
              </a:rPr>
              <a:t>L</a:t>
            </a:r>
            <a:r>
              <a:rPr lang="en-US" sz="2400" i="1"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then the width of the convolution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x</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(length </a:t>
            </a:r>
            <a:r>
              <a:rPr lang="en-US" sz="2400" i="1" dirty="0">
                <a:latin typeface="Times New Roman" panose="02020603050405020304" pitchFamily="18" charset="0"/>
                <a:cs typeface="Times New Roman" panose="02020603050405020304" pitchFamily="18" charset="0"/>
              </a:rPr>
              <a:t>L</a:t>
            </a:r>
            <a:r>
              <a:rPr lang="en-US" sz="2400" i="1" baseline="-25000"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L</a:t>
            </a:r>
            <a:r>
              <a:rPr lang="en-US" sz="2400" i="1"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t>
            </a:r>
            <a:r>
              <a:rPr lang="en-US" sz="2400" i="1" baseline="-25000" dirty="0" err="1">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37262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9990" y="0"/>
            <a:ext cx="10432019" cy="6858000"/>
          </a:xfrm>
          <a:prstGeom prst="rect">
            <a:avLst/>
          </a:prstGeom>
        </p:spPr>
      </p:pic>
    </p:spTree>
    <p:extLst>
      <p:ext uri="{BB962C8B-B14F-4D97-AF65-F5344CB8AC3E}">
        <p14:creationId xmlns:p14="http://schemas.microsoft.com/office/powerpoint/2010/main" val="26735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Iterative Solutions to Difference Equations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4906" y="2672833"/>
            <a:ext cx="800078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 system can be described by the </a:t>
            </a:r>
            <a:r>
              <a:rPr lang="en-US" sz="2400" i="1" dirty="0">
                <a:latin typeface="Times New Roman" panose="02020603050405020304" pitchFamily="18" charset="0"/>
                <a:cs typeface="Times New Roman" panose="02020603050405020304" pitchFamily="18" charset="0"/>
              </a:rPr>
              <a:t>K</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order difference equation.</a:t>
            </a:r>
          </a:p>
        </p:txBody>
      </p:sp>
      <p:pic>
        <p:nvPicPr>
          <p:cNvPr id="3" name="Picture 2"/>
          <p:cNvPicPr>
            <a:picLocks noChangeAspect="1"/>
          </p:cNvPicPr>
          <p:nvPr/>
        </p:nvPicPr>
        <p:blipFill>
          <a:blip r:embed="rId2"/>
          <a:stretch>
            <a:fillRect/>
          </a:stretch>
        </p:blipFill>
        <p:spPr>
          <a:xfrm>
            <a:off x="1148096" y="3471362"/>
            <a:ext cx="8614835" cy="818858"/>
          </a:xfrm>
          <a:prstGeom prst="rect">
            <a:avLst/>
          </a:prstGeom>
        </p:spPr>
      </p:pic>
      <p:sp>
        <p:nvSpPr>
          <p:cNvPr id="6" name="Rectangle 5"/>
          <p:cNvSpPr/>
          <p:nvPr/>
        </p:nvSpPr>
        <p:spPr>
          <a:xfrm>
            <a:off x="221190" y="4630220"/>
            <a:ext cx="11812555"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output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the </a:t>
            </a:r>
            <a:r>
              <a:rPr lang="en-US" sz="2400" i="1"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instant is computed from 2</a:t>
            </a:r>
            <a:r>
              <a:rPr lang="en-US" sz="2400" i="1" dirty="0">
                <a:latin typeface="Times New Roman" panose="02020603050405020304" pitchFamily="18" charset="0"/>
                <a:cs typeface="Times New Roman" panose="02020603050405020304" pitchFamily="18" charset="0"/>
              </a:rPr>
              <a:t>K </a:t>
            </a:r>
            <a:r>
              <a:rPr lang="en-US" sz="2400" dirty="0">
                <a:latin typeface="Times New Roman" panose="02020603050405020304" pitchFamily="18" charset="0"/>
                <a:cs typeface="Times New Roman" panose="02020603050405020304" pitchFamily="18" charset="0"/>
              </a:rPr>
              <a:t>+ 1 pieces of information. These</a:t>
            </a:r>
          </a:p>
          <a:p>
            <a:r>
              <a:rPr lang="en-US" sz="2400" dirty="0">
                <a:latin typeface="Times New Roman" panose="02020603050405020304" pitchFamily="18" charset="0"/>
                <a:cs typeface="Times New Roman" panose="02020603050405020304" pitchFamily="18" charset="0"/>
              </a:rPr>
              <a:t>are the past </a:t>
            </a:r>
            <a:r>
              <a:rPr lang="en-US" sz="2400" i="1" dirty="0">
                <a:latin typeface="Times New Roman" panose="02020603050405020304" pitchFamily="18" charset="0"/>
                <a:cs typeface="Times New Roman" panose="02020603050405020304" pitchFamily="18" charset="0"/>
              </a:rPr>
              <a:t>K </a:t>
            </a:r>
            <a:r>
              <a:rPr lang="en-US" sz="2400" dirty="0">
                <a:latin typeface="Times New Roman" panose="02020603050405020304" pitchFamily="18" charset="0"/>
                <a:cs typeface="Times New Roman" panose="02020603050405020304" pitchFamily="18" charset="0"/>
              </a:rPr>
              <a:t>output values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a:t>
            </a:r>
            <a:r>
              <a:rPr lang="en-US" sz="24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a:t>
            </a:r>
            <a:r>
              <a:rPr lang="en-US" sz="24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 . . , 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K</a:t>
            </a:r>
            <a:r>
              <a:rPr lang="en-US" sz="2400" dirty="0">
                <a:latin typeface="Times New Roman" panose="02020603050405020304" pitchFamily="18" charset="0"/>
                <a:cs typeface="Times New Roman" panose="02020603050405020304" pitchFamily="18" charset="0"/>
              </a:rPr>
              <a:t>], the past </a:t>
            </a:r>
            <a:r>
              <a:rPr lang="en-US" sz="2400" i="1" dirty="0">
                <a:latin typeface="Times New Roman" panose="02020603050405020304" pitchFamily="18" charset="0"/>
                <a:cs typeface="Times New Roman" panose="02020603050405020304" pitchFamily="18" charset="0"/>
              </a:rPr>
              <a:t>K </a:t>
            </a:r>
            <a:r>
              <a:rPr lang="en-US" sz="2400" dirty="0">
                <a:latin typeface="Times New Roman" panose="02020603050405020304" pitchFamily="18" charset="0"/>
                <a:cs typeface="Times New Roman" panose="02020603050405020304" pitchFamily="18" charset="0"/>
              </a:rPr>
              <a:t>input values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a:t>
            </a:r>
            <a:r>
              <a:rPr lang="en-US" sz="24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 . . ,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K</a:t>
            </a:r>
            <a:r>
              <a:rPr lang="en-US" sz="2400" dirty="0">
                <a:latin typeface="Times New Roman" panose="02020603050405020304" pitchFamily="18" charset="0"/>
                <a:cs typeface="Times New Roman" panose="02020603050405020304" pitchFamily="18" charset="0"/>
              </a:rPr>
              <a:t>], and the present input value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3"/>
          <a:stretch>
            <a:fillRect/>
          </a:stretch>
        </p:blipFill>
        <p:spPr>
          <a:xfrm>
            <a:off x="3360575" y="1412470"/>
            <a:ext cx="5326224" cy="923499"/>
          </a:xfrm>
          <a:prstGeom prst="rect">
            <a:avLst/>
          </a:prstGeom>
        </p:spPr>
      </p:pic>
      <p:sp>
        <p:nvSpPr>
          <p:cNvPr id="8" name="TextBox 7"/>
          <p:cNvSpPr txBox="1"/>
          <p:nvPr/>
        </p:nvSpPr>
        <p:spPr>
          <a:xfrm>
            <a:off x="454455" y="1633848"/>
            <a:ext cx="2132315" cy="461665"/>
          </a:xfrm>
          <a:prstGeom prst="rect">
            <a:avLst/>
          </a:prstGeom>
          <a:noFill/>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From Chapter 4</a:t>
            </a:r>
          </a:p>
        </p:txBody>
      </p:sp>
    </p:spTree>
    <p:extLst>
      <p:ext uri="{BB962C8B-B14F-4D97-AF65-F5344CB8AC3E}">
        <p14:creationId xmlns:p14="http://schemas.microsoft.com/office/powerpoint/2010/main" val="70499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455" y="1199227"/>
            <a:ext cx="11743398" cy="1754326"/>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 the convolution properties and the table to find the zero-state response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for the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4</a:t>
            </a:r>
            <a:r>
              <a:rPr lang="en-US" sz="2400" i="1" baseline="300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an LTID system described by the equation </a:t>
            </a:r>
          </a:p>
          <a:p>
            <a:pPr>
              <a:lnSpc>
                <a:spcPct val="150000"/>
              </a:lnSpc>
            </a:pPr>
            <a:r>
              <a:rPr lang="en-US" sz="2400" i="1"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+ 1]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16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5</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a:t>
            </a:r>
            <a:r>
              <a:rPr lang="pt-BR"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90455" y="3095045"/>
            <a:ext cx="114326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Answer</a:t>
            </a:r>
            <a:endParaRPr lang="en-US" sz="2400" dirty="0">
              <a:solidFill>
                <a:srgbClr val="0000FF"/>
              </a:solidFill>
            </a:endParaRPr>
          </a:p>
        </p:txBody>
      </p:sp>
      <p:sp>
        <p:nvSpPr>
          <p:cNvPr id="6" name="Rectangle 5"/>
          <p:cNvSpPr/>
          <p:nvPr/>
        </p:nvSpPr>
        <p:spPr>
          <a:xfrm>
            <a:off x="574615" y="4293284"/>
            <a:ext cx="6961197"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26(4)</a:t>
            </a:r>
            <a:r>
              <a:rPr lang="en-US" sz="2400" i="1" baseline="30000"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444(</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en-US" sz="2400" i="1" baseline="300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+ 5</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82(0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8)</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sp>
        <p:nvSpPr>
          <p:cNvPr id="3" name="Rectangle 2"/>
          <p:cNvSpPr/>
          <p:nvPr/>
        </p:nvSpPr>
        <p:spPr>
          <a:xfrm>
            <a:off x="574615" y="5864244"/>
            <a:ext cx="5840060" cy="830997"/>
          </a:xfrm>
          <a:prstGeom prst="rect">
            <a:avLst/>
          </a:prstGeom>
        </p:spPr>
        <p:txBody>
          <a:bodyPr wrap="none">
            <a:spAutoFit/>
          </a:bodyPr>
          <a:lstStyle/>
          <a:p>
            <a:r>
              <a:rPr lang="pt-BR" sz="2400" dirty="0">
                <a:solidFill>
                  <a:srgbClr val="0000FF"/>
                </a:solidFill>
                <a:latin typeface="Times New Roman" panose="02020603050405020304" pitchFamily="18" charset="0"/>
                <a:cs typeface="Times New Roman" panose="02020603050405020304" pitchFamily="18" charset="0"/>
              </a:rPr>
              <a:t>What if the system is modified as follow</a:t>
            </a:r>
          </a:p>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+ 1]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16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5</a:t>
            </a:r>
            <a:r>
              <a:rPr lang="pt-BR" sz="2400" i="1" dirty="0">
                <a:solidFill>
                  <a:srgbClr val="FF0000"/>
                </a:solidFill>
                <a:latin typeface="Times New Roman" panose="02020603050405020304" pitchFamily="18" charset="0"/>
                <a:cs typeface="Times New Roman" panose="02020603050405020304" pitchFamily="18" charset="0"/>
              </a:rPr>
              <a:t>x</a:t>
            </a:r>
            <a:r>
              <a:rPr lang="pt-BR" sz="2400" dirty="0">
                <a:solidFill>
                  <a:srgbClr val="FF0000"/>
                </a:solidFill>
                <a:latin typeface="Times New Roman" panose="02020603050405020304" pitchFamily="18" charset="0"/>
                <a:cs typeface="Times New Roman" panose="02020603050405020304" pitchFamily="18" charset="0"/>
              </a:rPr>
              <a:t>[</a:t>
            </a:r>
            <a:r>
              <a:rPr lang="pt-BR" sz="2400" i="1" dirty="0">
                <a:solidFill>
                  <a:srgbClr val="FF0000"/>
                </a:solidFill>
                <a:latin typeface="Times New Roman" panose="02020603050405020304" pitchFamily="18" charset="0"/>
                <a:cs typeface="Times New Roman" panose="02020603050405020304" pitchFamily="18" charset="0"/>
              </a:rPr>
              <a:t>n </a:t>
            </a:r>
            <a:r>
              <a:rPr lang="pt-BR" sz="2400" dirty="0">
                <a:solidFill>
                  <a:srgbClr val="FF0000"/>
                </a:solidFill>
                <a:latin typeface="Times New Roman" panose="02020603050405020304" pitchFamily="18" charset="0"/>
                <a:cs typeface="Times New Roman" panose="02020603050405020304" pitchFamily="18" charset="0"/>
              </a:rPr>
              <a:t>+ 1]</a:t>
            </a:r>
            <a:r>
              <a:rPr lang="pt-BR" sz="2400" i="1" dirty="0">
                <a:latin typeface="Times New Roman" panose="02020603050405020304" pitchFamily="18" charset="0"/>
                <a:cs typeface="Times New Roman" panose="02020603050405020304" pitchFamily="18" charset="0"/>
              </a:rPr>
              <a:t>; </a:t>
            </a:r>
            <a:endParaRPr lang="en-US" sz="2400" dirty="0"/>
          </a:p>
        </p:txBody>
      </p:sp>
      <p:sp>
        <p:nvSpPr>
          <p:cNvPr id="9" name="TextBox 8">
            <a:extLst>
              <a:ext uri="{FF2B5EF4-FFF2-40B4-BE49-F238E27FC236}">
                <a16:creationId xmlns:a16="http://schemas.microsoft.com/office/drawing/2014/main" id="{B9759E8D-EEE9-4208-8368-532A792F2E93}"/>
              </a:ext>
            </a:extLst>
          </p:cNvPr>
          <p:cNvSpPr txBox="1"/>
          <p:nvPr/>
        </p:nvSpPr>
        <p:spPr>
          <a:xfrm>
            <a:off x="574615" y="3645654"/>
            <a:ext cx="6104658" cy="461665"/>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en-US" sz="2400" i="1" baseline="300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+ 4(0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8)</a:t>
            </a:r>
            <a:r>
              <a:rPr lang="en-US" sz="2400" i="1"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3876823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1"/>
            <a:ext cx="5057192" cy="913169"/>
          </a:xfrm>
        </p:spPr>
        <p:txBody>
          <a:bodyPr>
            <a:normAutofit fontScale="90000"/>
          </a:bodyPr>
          <a:lstStyle/>
          <a:p>
            <a:pPr algn="ctr"/>
            <a:r>
              <a:rPr lang="en-US" dirty="0">
                <a:solidFill>
                  <a:srgbClr val="0000FF"/>
                </a:solidFill>
              </a:rPr>
              <a:t>Graphical Procedure: Sliding-Tape Method</a:t>
            </a:r>
          </a:p>
        </p:txBody>
      </p:sp>
      <p:cxnSp>
        <p:nvCxnSpPr>
          <p:cNvPr id="5" name="Straight Connector 4"/>
          <p:cNvCxnSpPr/>
          <p:nvPr/>
        </p:nvCxnSpPr>
        <p:spPr>
          <a:xfrm>
            <a:off x="0" y="1147672"/>
            <a:ext cx="5122506" cy="7233"/>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95104" y="1443085"/>
                <a:ext cx="3696012"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𝑚</m:t>
                              </m:r>
                            </m:e>
                          </m:d>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95104" y="1443085"/>
                <a:ext cx="3696012" cy="1007007"/>
              </a:xfrm>
              <a:prstGeom prst="rect">
                <a:avLst/>
              </a:prstGeom>
              <a:blipFill rotWithShape="0">
                <a:blip r:embed="rId2"/>
                <a:stretch>
                  <a:fillRect/>
                </a:stretch>
              </a:blipFill>
            </p:spPr>
            <p:txBody>
              <a:bodyPr/>
              <a:lstStyle/>
              <a:p>
                <a:r>
                  <a:rPr lang="en-US">
                    <a:noFill/>
                  </a:rPr>
                  <a:t> </a:t>
                </a:r>
              </a:p>
            </p:txBody>
          </p:sp>
        </mc:Fallback>
      </mc:AlternateContent>
      <p:sp>
        <p:nvSpPr>
          <p:cNvPr id="3" name="Rectangle 2"/>
          <p:cNvSpPr/>
          <p:nvPr/>
        </p:nvSpPr>
        <p:spPr>
          <a:xfrm>
            <a:off x="48884" y="2884370"/>
            <a:ext cx="5024738" cy="193899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Using the sliding-tape approach, determine the DT convolution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using the signals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u</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 </a:t>
            </a:r>
            <a:r>
              <a:rPr lang="pt-BR" sz="2400" i="1" dirty="0">
                <a:latin typeface="Times New Roman" panose="02020603050405020304" pitchFamily="18" charset="0"/>
                <a:cs typeface="Times New Roman" panose="02020603050405020304" pitchFamily="18" charset="0"/>
              </a:rPr>
              <a:t>− u</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4]) and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u</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0" name="Picture 5" descr="fi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636" y="1517051"/>
            <a:ext cx="6964154" cy="53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5583399" y="0"/>
            <a:ext cx="3034102" cy="1517051"/>
          </a:xfrm>
          <a:prstGeom prst="rect">
            <a:avLst/>
          </a:prstGeom>
        </p:spPr>
      </p:pic>
      <p:pic>
        <p:nvPicPr>
          <p:cNvPr id="13" name="Picture 12"/>
          <p:cNvPicPr>
            <a:picLocks noChangeAspect="1"/>
          </p:cNvPicPr>
          <p:nvPr/>
        </p:nvPicPr>
        <p:blipFill>
          <a:blip r:embed="rId5"/>
          <a:stretch>
            <a:fillRect/>
          </a:stretch>
        </p:blipFill>
        <p:spPr>
          <a:xfrm>
            <a:off x="9132912" y="73964"/>
            <a:ext cx="2883451" cy="1369121"/>
          </a:xfrm>
          <a:prstGeom prst="rect">
            <a:avLst/>
          </a:prstGeom>
        </p:spPr>
      </p:pic>
      <p:sp>
        <p:nvSpPr>
          <p:cNvPr id="14" name="Rectangle 13"/>
          <p:cNvSpPr/>
          <p:nvPr/>
        </p:nvSpPr>
        <p:spPr>
          <a:xfrm>
            <a:off x="195104" y="5639010"/>
            <a:ext cx="5230919" cy="1200329"/>
          </a:xfrm>
          <a:prstGeom prst="rect">
            <a:avLst/>
          </a:prstGeom>
        </p:spPr>
        <p:txBody>
          <a:bodyPr wrap="none">
            <a:spAutoFit/>
          </a:bodyPr>
          <a:lstStyle/>
          <a:p>
            <a:r>
              <a:rPr lang="en-US" sz="2400" dirty="0">
                <a:cs typeface="Times New Roman" panose="02020603050405020304" pitchFamily="18" charset="0"/>
              </a:rPr>
              <a:t>x = [-2,-1,0,1,2,3];	     </a:t>
            </a:r>
            <a:r>
              <a:rPr lang="pt-BR" sz="2400" dirty="0">
                <a:cs typeface="Times New Roman" panose="02020603050405020304" pitchFamily="18" charset="0"/>
              </a:rPr>
              <a:t>h = ones(1,10); </a:t>
            </a:r>
          </a:p>
          <a:p>
            <a:r>
              <a:rPr lang="pt-BR" sz="2400" dirty="0">
                <a:cs typeface="Times New Roman" panose="02020603050405020304" pitchFamily="18" charset="0"/>
              </a:rPr>
              <a:t>n = (-2:-2+length(x)-1+length(h)-1); </a:t>
            </a:r>
          </a:p>
          <a:p>
            <a:r>
              <a:rPr lang="pt-BR" sz="2400" dirty="0">
                <a:cs typeface="Times New Roman" panose="02020603050405020304" pitchFamily="18" charset="0"/>
              </a:rPr>
              <a:t>stem(n,conv(x,h));</a:t>
            </a:r>
            <a:endParaRPr lang="en-US" sz="2400" dirty="0">
              <a:cs typeface="Times New Roman" panose="02020603050405020304" pitchFamily="18" charset="0"/>
            </a:endParaRPr>
          </a:p>
        </p:txBody>
      </p:sp>
      <p:sp>
        <p:nvSpPr>
          <p:cNvPr id="15" name="Rectangle 14"/>
          <p:cNvSpPr/>
          <p:nvPr/>
        </p:nvSpPr>
        <p:spPr>
          <a:xfrm>
            <a:off x="129790" y="5257640"/>
            <a:ext cx="1781257" cy="461665"/>
          </a:xfrm>
          <a:prstGeom prst="rect">
            <a:avLst/>
          </a:prstGeom>
        </p:spPr>
        <p:txBody>
          <a:bodyPr wrap="none">
            <a:spAutoFit/>
          </a:bodyPr>
          <a:lstStyle/>
          <a:p>
            <a:r>
              <a:rPr lang="en-US" sz="2400" dirty="0" err="1">
                <a:solidFill>
                  <a:srgbClr val="0000FF"/>
                </a:solidFill>
                <a:latin typeface="Times New Roman" panose="02020603050405020304" pitchFamily="18" charset="0"/>
                <a:cs typeface="Times New Roman" panose="02020603050405020304" pitchFamily="18" charset="0"/>
              </a:rPr>
              <a:t>Matlab</a:t>
            </a:r>
            <a:r>
              <a:rPr lang="en-US" sz="2400" dirty="0">
                <a:solidFill>
                  <a:srgbClr val="0000FF"/>
                </a:solidFill>
                <a:latin typeface="Times New Roman" panose="02020603050405020304" pitchFamily="18" charset="0"/>
                <a:cs typeface="Times New Roman" panose="02020603050405020304" pitchFamily="18" charset="0"/>
              </a:rPr>
              <a:t> Code</a:t>
            </a:r>
            <a:endParaRPr lang="en-US" sz="2400" dirty="0"/>
          </a:p>
        </p:txBody>
      </p:sp>
      <p:sp>
        <p:nvSpPr>
          <p:cNvPr id="6" name="TextBox 5">
            <a:extLst>
              <a:ext uri="{FF2B5EF4-FFF2-40B4-BE49-F238E27FC236}">
                <a16:creationId xmlns:a16="http://schemas.microsoft.com/office/drawing/2014/main" id="{FF83A238-94C9-4F2F-AD53-C261E250FCE9}"/>
              </a:ext>
            </a:extLst>
          </p:cNvPr>
          <p:cNvSpPr txBox="1"/>
          <p:nvPr/>
        </p:nvSpPr>
        <p:spPr>
          <a:xfrm>
            <a:off x="5694545" y="3184687"/>
            <a:ext cx="681597"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h</a:t>
            </a:r>
            <a:r>
              <a:rPr lang="en-US"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n</a:t>
            </a:r>
            <a:r>
              <a:rPr lang="en-US"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m</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591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4" name="Straight Arrow Connector 153">
            <a:extLst>
              <a:ext uri="{FF2B5EF4-FFF2-40B4-BE49-F238E27FC236}">
                <a16:creationId xmlns:a16="http://schemas.microsoft.com/office/drawing/2014/main" id="{91C0E306-508C-483A-8D58-723E2524C2C1}"/>
              </a:ext>
            </a:extLst>
          </p:cNvPr>
          <p:cNvCxnSpPr>
            <a:cxnSpLocks/>
          </p:cNvCxnSpPr>
          <p:nvPr/>
        </p:nvCxnSpPr>
        <p:spPr>
          <a:xfrm flipV="1">
            <a:off x="2355367" y="1175740"/>
            <a:ext cx="9965" cy="104888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Graphical Procedure: Sliding-Tape Method</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41176" y="3750906"/>
            <a:ext cx="7837714"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4344957" y="3125758"/>
            <a:ext cx="6219" cy="23027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541176" y="4949891"/>
            <a:ext cx="7837714"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41" name="Group 40"/>
          <p:cNvGrpSpPr/>
          <p:nvPr/>
        </p:nvGrpSpPr>
        <p:grpSpPr>
          <a:xfrm>
            <a:off x="2850502" y="3265712"/>
            <a:ext cx="3219061" cy="457202"/>
            <a:chOff x="2668555" y="4264088"/>
            <a:chExt cx="3219061" cy="457202"/>
          </a:xfrm>
        </p:grpSpPr>
        <p:grpSp>
          <p:nvGrpSpPr>
            <p:cNvPr id="33" name="Group 32"/>
            <p:cNvGrpSpPr/>
            <p:nvPr/>
          </p:nvGrpSpPr>
          <p:grpSpPr>
            <a:xfrm>
              <a:off x="2668555" y="4264088"/>
              <a:ext cx="3219061" cy="457202"/>
              <a:chOff x="2668555" y="4264088"/>
              <a:chExt cx="3219061" cy="457202"/>
            </a:xfrm>
          </p:grpSpPr>
          <p:sp>
            <p:nvSpPr>
              <p:cNvPr id="21" name="Rectangle 20"/>
              <p:cNvSpPr/>
              <p:nvPr/>
            </p:nvSpPr>
            <p:spPr>
              <a:xfrm>
                <a:off x="2668555" y="4273419"/>
                <a:ext cx="3219061" cy="4385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3107094" y="426408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39413" y="427341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31298" y="427341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51176" y="427341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43062" y="427341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53609" y="4273420"/>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17502" y="4264088"/>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724541" y="4310742"/>
              <a:ext cx="372218" cy="369332"/>
            </a:xfrm>
            <a:prstGeom prst="rect">
              <a:avLst/>
            </a:prstGeom>
            <a:noFill/>
          </p:spPr>
          <p:txBody>
            <a:bodyPr wrap="none" rtlCol="0">
              <a:spAutoFit/>
            </a:bodyPr>
            <a:lstStyle/>
            <a:p>
              <a:r>
                <a:rPr lang="en-US" dirty="0"/>
                <a:t>-3</a:t>
              </a:r>
            </a:p>
          </p:txBody>
        </p:sp>
        <p:sp>
          <p:nvSpPr>
            <p:cNvPr id="34" name="TextBox 33"/>
            <p:cNvSpPr txBox="1"/>
            <p:nvPr/>
          </p:nvSpPr>
          <p:spPr>
            <a:xfrm>
              <a:off x="3175523" y="4313850"/>
              <a:ext cx="372218" cy="369332"/>
            </a:xfrm>
            <a:prstGeom prst="rect">
              <a:avLst/>
            </a:prstGeom>
            <a:noFill/>
          </p:spPr>
          <p:txBody>
            <a:bodyPr wrap="none" rtlCol="0">
              <a:spAutoFit/>
            </a:bodyPr>
            <a:lstStyle/>
            <a:p>
              <a:r>
                <a:rPr lang="en-US" dirty="0"/>
                <a:t>-1</a:t>
              </a:r>
            </a:p>
          </p:txBody>
        </p:sp>
        <p:sp>
          <p:nvSpPr>
            <p:cNvPr id="35" name="TextBox 34"/>
            <p:cNvSpPr txBox="1"/>
            <p:nvPr/>
          </p:nvSpPr>
          <p:spPr>
            <a:xfrm>
              <a:off x="3592282" y="4310742"/>
              <a:ext cx="301686" cy="369332"/>
            </a:xfrm>
            <a:prstGeom prst="rect">
              <a:avLst/>
            </a:prstGeom>
            <a:noFill/>
          </p:spPr>
          <p:txBody>
            <a:bodyPr wrap="none" rtlCol="0">
              <a:spAutoFit/>
            </a:bodyPr>
            <a:lstStyle/>
            <a:p>
              <a:r>
                <a:rPr lang="en-US" dirty="0"/>
                <a:t>0</a:t>
              </a:r>
            </a:p>
          </p:txBody>
        </p:sp>
        <p:sp>
          <p:nvSpPr>
            <p:cNvPr id="36" name="TextBox 35"/>
            <p:cNvSpPr txBox="1"/>
            <p:nvPr/>
          </p:nvSpPr>
          <p:spPr>
            <a:xfrm>
              <a:off x="3993506" y="4310742"/>
              <a:ext cx="301686" cy="369332"/>
            </a:xfrm>
            <a:prstGeom prst="rect">
              <a:avLst/>
            </a:prstGeom>
            <a:noFill/>
          </p:spPr>
          <p:txBody>
            <a:bodyPr wrap="none" rtlCol="0">
              <a:spAutoFit/>
            </a:bodyPr>
            <a:lstStyle/>
            <a:p>
              <a:r>
                <a:rPr lang="en-US" dirty="0"/>
                <a:t>2</a:t>
              </a:r>
            </a:p>
          </p:txBody>
        </p:sp>
        <p:sp>
          <p:nvSpPr>
            <p:cNvPr id="37" name="TextBox 36"/>
            <p:cNvSpPr txBox="1"/>
            <p:nvPr/>
          </p:nvSpPr>
          <p:spPr>
            <a:xfrm>
              <a:off x="4394723" y="4310742"/>
              <a:ext cx="301686" cy="369332"/>
            </a:xfrm>
            <a:prstGeom prst="rect">
              <a:avLst/>
            </a:prstGeom>
            <a:noFill/>
          </p:spPr>
          <p:txBody>
            <a:bodyPr wrap="none" rtlCol="0">
              <a:spAutoFit/>
            </a:bodyPr>
            <a:lstStyle/>
            <a:p>
              <a:r>
                <a:rPr lang="en-US" dirty="0"/>
                <a:t>1</a:t>
              </a:r>
            </a:p>
          </p:txBody>
        </p:sp>
        <p:sp>
          <p:nvSpPr>
            <p:cNvPr id="38" name="TextBox 37"/>
            <p:cNvSpPr txBox="1"/>
            <p:nvPr/>
          </p:nvSpPr>
          <p:spPr>
            <a:xfrm>
              <a:off x="4805267" y="4310742"/>
              <a:ext cx="301686" cy="369332"/>
            </a:xfrm>
            <a:prstGeom prst="rect">
              <a:avLst/>
            </a:prstGeom>
            <a:noFill/>
          </p:spPr>
          <p:txBody>
            <a:bodyPr wrap="none" rtlCol="0">
              <a:spAutoFit/>
            </a:bodyPr>
            <a:lstStyle/>
            <a:p>
              <a:r>
                <a:rPr lang="en-US" dirty="0"/>
                <a:t>3</a:t>
              </a:r>
            </a:p>
          </p:txBody>
        </p:sp>
        <p:sp>
          <p:nvSpPr>
            <p:cNvPr id="39" name="TextBox 38"/>
            <p:cNvSpPr txBox="1"/>
            <p:nvPr/>
          </p:nvSpPr>
          <p:spPr>
            <a:xfrm>
              <a:off x="5187826" y="4310742"/>
              <a:ext cx="301686" cy="369332"/>
            </a:xfrm>
            <a:prstGeom prst="rect">
              <a:avLst/>
            </a:prstGeom>
            <a:noFill/>
          </p:spPr>
          <p:txBody>
            <a:bodyPr wrap="none" rtlCol="0">
              <a:spAutoFit/>
            </a:bodyPr>
            <a:lstStyle/>
            <a:p>
              <a:r>
                <a:rPr lang="en-US" dirty="0"/>
                <a:t>1</a:t>
              </a:r>
            </a:p>
          </p:txBody>
        </p:sp>
        <p:sp>
          <p:nvSpPr>
            <p:cNvPr id="40" name="TextBox 39"/>
            <p:cNvSpPr txBox="1"/>
            <p:nvPr/>
          </p:nvSpPr>
          <p:spPr>
            <a:xfrm>
              <a:off x="5551717" y="4310742"/>
              <a:ext cx="301686" cy="369332"/>
            </a:xfrm>
            <a:prstGeom prst="rect">
              <a:avLst/>
            </a:prstGeom>
            <a:noFill/>
          </p:spPr>
          <p:txBody>
            <a:bodyPr wrap="none" rtlCol="0">
              <a:spAutoFit/>
            </a:bodyPr>
            <a:lstStyle/>
            <a:p>
              <a:r>
                <a:rPr lang="en-US" dirty="0"/>
                <a:t>0</a:t>
              </a:r>
            </a:p>
          </p:txBody>
        </p:sp>
      </p:grpSp>
      <p:cxnSp>
        <p:nvCxnSpPr>
          <p:cNvPr id="74" name="Straight Arrow Connector 73"/>
          <p:cNvCxnSpPr/>
          <p:nvPr/>
        </p:nvCxnSpPr>
        <p:spPr>
          <a:xfrm flipV="1">
            <a:off x="2646787" y="4949892"/>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157" name="Group 156"/>
          <p:cNvGrpSpPr/>
          <p:nvPr/>
        </p:nvGrpSpPr>
        <p:grpSpPr>
          <a:xfrm>
            <a:off x="222076" y="4108835"/>
            <a:ext cx="2163457" cy="822373"/>
            <a:chOff x="1712169" y="2972905"/>
            <a:chExt cx="2080725" cy="857311"/>
          </a:xfrm>
        </p:grpSpPr>
        <p:grpSp>
          <p:nvGrpSpPr>
            <p:cNvPr id="71" name="Group 70"/>
            <p:cNvGrpSpPr/>
            <p:nvPr/>
          </p:nvGrpSpPr>
          <p:grpSpPr>
            <a:xfrm>
              <a:off x="1712169" y="3373016"/>
              <a:ext cx="2080725" cy="457200"/>
              <a:chOff x="3918869" y="4800592"/>
              <a:chExt cx="2080725" cy="457200"/>
            </a:xfrm>
          </p:grpSpPr>
          <p:sp>
            <p:nvSpPr>
              <p:cNvPr id="60" name="Rectangle 59"/>
              <p:cNvSpPr/>
              <p:nvPr/>
            </p:nvSpPr>
            <p:spPr>
              <a:xfrm>
                <a:off x="3918869" y="4809922"/>
                <a:ext cx="2080725" cy="4385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357407" y="4800592"/>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789726" y="4809922"/>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81611" y="4809922"/>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601489" y="4809922"/>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974854" y="4847245"/>
                <a:ext cx="301686" cy="369332"/>
              </a:xfrm>
              <a:prstGeom prst="rect">
                <a:avLst/>
              </a:prstGeom>
              <a:noFill/>
            </p:spPr>
            <p:txBody>
              <a:bodyPr wrap="none" rtlCol="0">
                <a:spAutoFit/>
              </a:bodyPr>
              <a:lstStyle/>
              <a:p>
                <a:r>
                  <a:rPr lang="en-US" dirty="0"/>
                  <a:t>4</a:t>
                </a:r>
              </a:p>
            </p:txBody>
          </p:sp>
          <p:sp>
            <p:nvSpPr>
              <p:cNvPr id="66" name="TextBox 65"/>
              <p:cNvSpPr txBox="1"/>
              <p:nvPr/>
            </p:nvSpPr>
            <p:spPr>
              <a:xfrm>
                <a:off x="4425836" y="4850353"/>
                <a:ext cx="301686" cy="369332"/>
              </a:xfrm>
              <a:prstGeom prst="rect">
                <a:avLst/>
              </a:prstGeom>
              <a:noFill/>
            </p:spPr>
            <p:txBody>
              <a:bodyPr wrap="none" rtlCol="0">
                <a:spAutoFit/>
              </a:bodyPr>
              <a:lstStyle/>
              <a:p>
                <a:r>
                  <a:rPr lang="en-US" dirty="0"/>
                  <a:t>3</a:t>
                </a:r>
              </a:p>
            </p:txBody>
          </p:sp>
          <p:sp>
            <p:nvSpPr>
              <p:cNvPr id="67" name="TextBox 66"/>
              <p:cNvSpPr txBox="1"/>
              <p:nvPr/>
            </p:nvSpPr>
            <p:spPr>
              <a:xfrm>
                <a:off x="4842595" y="4847245"/>
                <a:ext cx="301686" cy="369332"/>
              </a:xfrm>
              <a:prstGeom prst="rect">
                <a:avLst/>
              </a:prstGeom>
              <a:noFill/>
            </p:spPr>
            <p:txBody>
              <a:bodyPr wrap="none" rtlCol="0">
                <a:spAutoFit/>
              </a:bodyPr>
              <a:lstStyle/>
              <a:p>
                <a:r>
                  <a:rPr lang="en-US" dirty="0"/>
                  <a:t>2</a:t>
                </a:r>
              </a:p>
            </p:txBody>
          </p:sp>
          <p:sp>
            <p:nvSpPr>
              <p:cNvPr id="68" name="TextBox 67"/>
              <p:cNvSpPr txBox="1"/>
              <p:nvPr/>
            </p:nvSpPr>
            <p:spPr>
              <a:xfrm>
                <a:off x="5243819" y="4847245"/>
                <a:ext cx="301686" cy="369332"/>
              </a:xfrm>
              <a:prstGeom prst="rect">
                <a:avLst/>
              </a:prstGeom>
              <a:noFill/>
            </p:spPr>
            <p:txBody>
              <a:bodyPr wrap="none" rtlCol="0">
                <a:spAutoFit/>
              </a:bodyPr>
              <a:lstStyle/>
              <a:p>
                <a:r>
                  <a:rPr lang="en-US" dirty="0"/>
                  <a:t>1</a:t>
                </a:r>
              </a:p>
            </p:txBody>
          </p:sp>
          <p:sp>
            <p:nvSpPr>
              <p:cNvPr id="69" name="TextBox 68"/>
              <p:cNvSpPr txBox="1"/>
              <p:nvPr/>
            </p:nvSpPr>
            <p:spPr>
              <a:xfrm>
                <a:off x="5645036" y="4847245"/>
                <a:ext cx="301686" cy="369332"/>
              </a:xfrm>
              <a:prstGeom prst="rect">
                <a:avLst/>
              </a:prstGeom>
              <a:noFill/>
            </p:spPr>
            <p:txBody>
              <a:bodyPr wrap="none" rtlCol="0">
                <a:spAutoFit/>
              </a:bodyPr>
              <a:lstStyle/>
              <a:p>
                <a:r>
                  <a:rPr lang="en-US" dirty="0"/>
                  <a:t>0</a:t>
                </a:r>
              </a:p>
            </p:txBody>
          </p:sp>
        </p:grpSp>
        <p:sp>
          <p:nvSpPr>
            <p:cNvPr id="81" name="TextBox 80"/>
            <p:cNvSpPr txBox="1"/>
            <p:nvPr/>
          </p:nvSpPr>
          <p:spPr>
            <a:xfrm>
              <a:off x="2472000" y="2972905"/>
              <a:ext cx="894797"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a:t>
              </a:r>
            </a:p>
          </p:txBody>
        </p:sp>
      </p:grpSp>
      <p:cxnSp>
        <p:nvCxnSpPr>
          <p:cNvPr id="86" name="Straight Arrow Connector 85"/>
          <p:cNvCxnSpPr/>
          <p:nvPr/>
        </p:nvCxnSpPr>
        <p:spPr>
          <a:xfrm flipV="1">
            <a:off x="2254904" y="4949892"/>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flipV="1">
            <a:off x="1844346" y="4949891"/>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V="1">
            <a:off x="1427590" y="4949891"/>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998376" y="4949890"/>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V="1">
            <a:off x="4736848" y="4945226"/>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flipV="1">
            <a:off x="4344965" y="4945226"/>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flipV="1">
            <a:off x="3934407" y="4945225"/>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flipV="1">
            <a:off x="3517651" y="4945225"/>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3088437" y="4945224"/>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flipV="1">
            <a:off x="6792689" y="4945223"/>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6400806" y="4945223"/>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flipV="1">
            <a:off x="5990248" y="4945222"/>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flipV="1">
            <a:off x="5573492" y="4945222"/>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flipV="1">
            <a:off x="5144278" y="4945221"/>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flipV="1">
            <a:off x="8080309" y="4940556"/>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7663553" y="4940556"/>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flipV="1">
            <a:off x="7234339" y="4940555"/>
            <a:ext cx="0" cy="2099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5" name="TextBox 104"/>
          <p:cNvSpPr txBox="1"/>
          <p:nvPr/>
        </p:nvSpPr>
        <p:spPr>
          <a:xfrm>
            <a:off x="8323463" y="4854803"/>
            <a:ext cx="37061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m</a:t>
            </a:r>
            <a:endParaRPr lang="en-US" sz="2000" dirty="0">
              <a:latin typeface="Times New Roman" panose="02020603050405020304" pitchFamily="18" charset="0"/>
              <a:cs typeface="Times New Roman" panose="02020603050405020304" pitchFamily="18" charset="0"/>
            </a:endParaRPr>
          </a:p>
        </p:txBody>
      </p:sp>
      <p:sp>
        <p:nvSpPr>
          <p:cNvPr id="106" name="TextBox 105"/>
          <p:cNvSpPr txBox="1"/>
          <p:nvPr/>
        </p:nvSpPr>
        <p:spPr>
          <a:xfrm>
            <a:off x="8288167" y="3681698"/>
            <a:ext cx="37061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m</a:t>
            </a:r>
            <a:endParaRPr lang="en-US" sz="2000" dirty="0">
              <a:latin typeface="Times New Roman" panose="02020603050405020304" pitchFamily="18" charset="0"/>
              <a:cs typeface="Times New Roman" panose="02020603050405020304" pitchFamily="18" charset="0"/>
            </a:endParaRPr>
          </a:p>
        </p:txBody>
      </p:sp>
      <p:sp>
        <p:nvSpPr>
          <p:cNvPr id="107" name="TextBox 106"/>
          <p:cNvSpPr txBox="1"/>
          <p:nvPr/>
        </p:nvSpPr>
        <p:spPr>
          <a:xfrm>
            <a:off x="3764395" y="5183154"/>
            <a:ext cx="33054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a:t>
            </a:r>
          </a:p>
        </p:txBody>
      </p:sp>
      <p:sp>
        <p:nvSpPr>
          <p:cNvPr id="108" name="TextBox 107"/>
          <p:cNvSpPr txBox="1"/>
          <p:nvPr/>
        </p:nvSpPr>
        <p:spPr>
          <a:xfrm>
            <a:off x="3349180" y="5183220"/>
            <a:ext cx="33054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-2</a:t>
            </a:r>
          </a:p>
        </p:txBody>
      </p:sp>
      <p:sp>
        <p:nvSpPr>
          <p:cNvPr id="109" name="TextBox 108"/>
          <p:cNvSpPr txBox="1"/>
          <p:nvPr/>
        </p:nvSpPr>
        <p:spPr>
          <a:xfrm>
            <a:off x="2918423" y="5176928"/>
            <a:ext cx="33054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-3</a:t>
            </a:r>
          </a:p>
        </p:txBody>
      </p:sp>
      <p:sp>
        <p:nvSpPr>
          <p:cNvPr id="110" name="TextBox 109"/>
          <p:cNvSpPr txBox="1"/>
          <p:nvPr/>
        </p:nvSpPr>
        <p:spPr>
          <a:xfrm>
            <a:off x="2480294" y="5178446"/>
            <a:ext cx="33054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-4</a:t>
            </a:r>
          </a:p>
        </p:txBody>
      </p:sp>
      <p:sp>
        <p:nvSpPr>
          <p:cNvPr id="111" name="TextBox 110"/>
          <p:cNvSpPr txBox="1"/>
          <p:nvPr/>
        </p:nvSpPr>
        <p:spPr>
          <a:xfrm>
            <a:off x="2065079" y="5178512"/>
            <a:ext cx="33054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-5</a:t>
            </a:r>
          </a:p>
        </p:txBody>
      </p:sp>
      <p:sp>
        <p:nvSpPr>
          <p:cNvPr id="112" name="TextBox 111"/>
          <p:cNvSpPr txBox="1"/>
          <p:nvPr/>
        </p:nvSpPr>
        <p:spPr>
          <a:xfrm>
            <a:off x="1634322" y="5172220"/>
            <a:ext cx="33054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-6</a:t>
            </a:r>
          </a:p>
        </p:txBody>
      </p:sp>
      <p:sp>
        <p:nvSpPr>
          <p:cNvPr id="113" name="TextBox 112"/>
          <p:cNvSpPr txBox="1"/>
          <p:nvPr/>
        </p:nvSpPr>
        <p:spPr>
          <a:xfrm>
            <a:off x="6659580" y="5186193"/>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6</a:t>
            </a:r>
          </a:p>
        </p:txBody>
      </p:sp>
      <p:sp>
        <p:nvSpPr>
          <p:cNvPr id="114" name="TextBox 113"/>
          <p:cNvSpPr txBox="1"/>
          <p:nvPr/>
        </p:nvSpPr>
        <p:spPr>
          <a:xfrm>
            <a:off x="6291020" y="5186259"/>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5</a:t>
            </a:r>
          </a:p>
        </p:txBody>
      </p:sp>
      <p:sp>
        <p:nvSpPr>
          <p:cNvPr id="115" name="TextBox 114"/>
          <p:cNvSpPr txBox="1"/>
          <p:nvPr/>
        </p:nvSpPr>
        <p:spPr>
          <a:xfrm>
            <a:off x="5860263" y="5179967"/>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4</a:t>
            </a:r>
          </a:p>
        </p:txBody>
      </p:sp>
      <p:sp>
        <p:nvSpPr>
          <p:cNvPr id="116" name="TextBox 115"/>
          <p:cNvSpPr txBox="1"/>
          <p:nvPr/>
        </p:nvSpPr>
        <p:spPr>
          <a:xfrm>
            <a:off x="5422134" y="5181485"/>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3</a:t>
            </a:r>
          </a:p>
        </p:txBody>
      </p:sp>
      <p:sp>
        <p:nvSpPr>
          <p:cNvPr id="117" name="TextBox 116"/>
          <p:cNvSpPr txBox="1"/>
          <p:nvPr/>
        </p:nvSpPr>
        <p:spPr>
          <a:xfrm>
            <a:off x="5006919" y="5181551"/>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2</a:t>
            </a:r>
          </a:p>
        </p:txBody>
      </p:sp>
      <p:sp>
        <p:nvSpPr>
          <p:cNvPr id="118" name="TextBox 117"/>
          <p:cNvSpPr txBox="1"/>
          <p:nvPr/>
        </p:nvSpPr>
        <p:spPr>
          <a:xfrm>
            <a:off x="4604155" y="5175259"/>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a:t>
            </a:r>
          </a:p>
        </p:txBody>
      </p:sp>
      <p:sp>
        <p:nvSpPr>
          <p:cNvPr id="121" name="TextBox 120"/>
          <p:cNvSpPr txBox="1"/>
          <p:nvPr/>
        </p:nvSpPr>
        <p:spPr>
          <a:xfrm>
            <a:off x="7958024" y="5191953"/>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9</a:t>
            </a:r>
          </a:p>
        </p:txBody>
      </p:sp>
      <p:sp>
        <p:nvSpPr>
          <p:cNvPr id="122" name="TextBox 121"/>
          <p:cNvSpPr txBox="1"/>
          <p:nvPr/>
        </p:nvSpPr>
        <p:spPr>
          <a:xfrm>
            <a:off x="7519895" y="5193471"/>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8</a:t>
            </a:r>
          </a:p>
        </p:txBody>
      </p:sp>
      <p:sp>
        <p:nvSpPr>
          <p:cNvPr id="123" name="TextBox 122"/>
          <p:cNvSpPr txBox="1"/>
          <p:nvPr/>
        </p:nvSpPr>
        <p:spPr>
          <a:xfrm>
            <a:off x="7104680" y="5193537"/>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7</a:t>
            </a:r>
          </a:p>
        </p:txBody>
      </p:sp>
      <p:sp>
        <p:nvSpPr>
          <p:cNvPr id="52" name="Rectangle 51"/>
          <p:cNvSpPr/>
          <p:nvPr/>
        </p:nvSpPr>
        <p:spPr>
          <a:xfrm>
            <a:off x="2887826" y="5667664"/>
            <a:ext cx="2080725" cy="4385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3326364" y="5658334"/>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58683" y="5667664"/>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50568" y="5667664"/>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570446" y="5667664"/>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943811" y="5704987"/>
            <a:ext cx="301686" cy="369332"/>
          </a:xfrm>
          <a:prstGeom prst="rect">
            <a:avLst/>
          </a:prstGeom>
          <a:noFill/>
        </p:spPr>
        <p:txBody>
          <a:bodyPr wrap="none" rtlCol="0">
            <a:spAutoFit/>
          </a:bodyPr>
          <a:lstStyle/>
          <a:p>
            <a:r>
              <a:rPr lang="en-US" dirty="0"/>
              <a:t>0</a:t>
            </a:r>
          </a:p>
        </p:txBody>
      </p:sp>
      <p:sp>
        <p:nvSpPr>
          <p:cNvPr id="45" name="TextBox 44"/>
          <p:cNvSpPr txBox="1"/>
          <p:nvPr/>
        </p:nvSpPr>
        <p:spPr>
          <a:xfrm>
            <a:off x="3394793" y="5708095"/>
            <a:ext cx="372218" cy="369332"/>
          </a:xfrm>
          <a:prstGeom prst="rect">
            <a:avLst/>
          </a:prstGeom>
          <a:noFill/>
        </p:spPr>
        <p:txBody>
          <a:bodyPr wrap="none" rtlCol="0">
            <a:spAutoFit/>
          </a:bodyPr>
          <a:lstStyle/>
          <a:p>
            <a:r>
              <a:rPr lang="en-US" dirty="0"/>
              <a:t>-3</a:t>
            </a:r>
          </a:p>
        </p:txBody>
      </p:sp>
      <p:sp>
        <p:nvSpPr>
          <p:cNvPr id="46" name="TextBox 45"/>
          <p:cNvSpPr txBox="1"/>
          <p:nvPr/>
        </p:nvSpPr>
        <p:spPr>
          <a:xfrm>
            <a:off x="3811552" y="5704987"/>
            <a:ext cx="372218" cy="369332"/>
          </a:xfrm>
          <a:prstGeom prst="rect">
            <a:avLst/>
          </a:prstGeom>
          <a:noFill/>
        </p:spPr>
        <p:txBody>
          <a:bodyPr wrap="none" rtlCol="0">
            <a:spAutoFit/>
          </a:bodyPr>
          <a:lstStyle/>
          <a:p>
            <a:r>
              <a:rPr lang="en-US" dirty="0"/>
              <a:t>-7</a:t>
            </a:r>
          </a:p>
        </p:txBody>
      </p:sp>
      <p:sp>
        <p:nvSpPr>
          <p:cNvPr id="47" name="TextBox 46"/>
          <p:cNvSpPr txBox="1"/>
          <p:nvPr/>
        </p:nvSpPr>
        <p:spPr>
          <a:xfrm>
            <a:off x="4147459" y="5704987"/>
            <a:ext cx="489236" cy="369332"/>
          </a:xfrm>
          <a:prstGeom prst="rect">
            <a:avLst/>
          </a:prstGeom>
          <a:noFill/>
        </p:spPr>
        <p:txBody>
          <a:bodyPr wrap="none" rtlCol="0">
            <a:spAutoFit/>
          </a:bodyPr>
          <a:lstStyle/>
          <a:p>
            <a:r>
              <a:rPr lang="en-US" dirty="0"/>
              <a:t>-11</a:t>
            </a:r>
          </a:p>
        </p:txBody>
      </p:sp>
      <p:sp>
        <p:nvSpPr>
          <p:cNvPr id="48" name="TextBox 47"/>
          <p:cNvSpPr txBox="1"/>
          <p:nvPr/>
        </p:nvSpPr>
        <p:spPr>
          <a:xfrm>
            <a:off x="4558007" y="5704987"/>
            <a:ext cx="489236" cy="369332"/>
          </a:xfrm>
          <a:prstGeom prst="rect">
            <a:avLst/>
          </a:prstGeom>
          <a:noFill/>
        </p:spPr>
        <p:txBody>
          <a:bodyPr wrap="none" rtlCol="0">
            <a:spAutoFit/>
          </a:bodyPr>
          <a:lstStyle/>
          <a:p>
            <a:r>
              <a:rPr lang="en-US" dirty="0"/>
              <a:t>-13</a:t>
            </a:r>
          </a:p>
        </p:txBody>
      </p:sp>
      <p:sp>
        <p:nvSpPr>
          <p:cNvPr id="125" name="Rectangle 124"/>
          <p:cNvSpPr/>
          <p:nvPr/>
        </p:nvSpPr>
        <p:spPr>
          <a:xfrm>
            <a:off x="4971155" y="5667664"/>
            <a:ext cx="2080725" cy="4385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p:cNvCxnSpPr/>
          <p:nvPr/>
        </p:nvCxnSpPr>
        <p:spPr>
          <a:xfrm>
            <a:off x="5409693" y="5658334"/>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842012" y="5667664"/>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233897" y="5667664"/>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653775" y="5667664"/>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027140" y="5704987"/>
            <a:ext cx="301686" cy="369332"/>
          </a:xfrm>
          <a:prstGeom prst="rect">
            <a:avLst/>
          </a:prstGeom>
          <a:noFill/>
        </p:spPr>
        <p:txBody>
          <a:bodyPr wrap="none" rtlCol="0">
            <a:spAutoFit/>
          </a:bodyPr>
          <a:lstStyle/>
          <a:p>
            <a:r>
              <a:rPr lang="en-US" dirty="0"/>
              <a:t>1</a:t>
            </a:r>
          </a:p>
        </p:txBody>
      </p:sp>
      <p:sp>
        <p:nvSpPr>
          <p:cNvPr id="131" name="TextBox 130"/>
          <p:cNvSpPr txBox="1"/>
          <p:nvPr/>
        </p:nvSpPr>
        <p:spPr>
          <a:xfrm>
            <a:off x="5478122" y="5708095"/>
            <a:ext cx="418704" cy="369332"/>
          </a:xfrm>
          <a:prstGeom prst="rect">
            <a:avLst/>
          </a:prstGeom>
          <a:noFill/>
        </p:spPr>
        <p:txBody>
          <a:bodyPr wrap="none" rtlCol="0">
            <a:spAutoFit/>
          </a:bodyPr>
          <a:lstStyle/>
          <a:p>
            <a:r>
              <a:rPr lang="en-US" dirty="0"/>
              <a:t>11</a:t>
            </a:r>
          </a:p>
        </p:txBody>
      </p:sp>
      <p:sp>
        <p:nvSpPr>
          <p:cNvPr id="132" name="TextBox 131"/>
          <p:cNvSpPr txBox="1"/>
          <p:nvPr/>
        </p:nvSpPr>
        <p:spPr>
          <a:xfrm>
            <a:off x="5838895" y="5704987"/>
            <a:ext cx="418704" cy="369332"/>
          </a:xfrm>
          <a:prstGeom prst="rect">
            <a:avLst/>
          </a:prstGeom>
          <a:noFill/>
        </p:spPr>
        <p:txBody>
          <a:bodyPr wrap="none" rtlCol="0">
            <a:spAutoFit/>
          </a:bodyPr>
          <a:lstStyle/>
          <a:p>
            <a:r>
              <a:rPr lang="en-US" dirty="0"/>
              <a:t>18</a:t>
            </a:r>
          </a:p>
        </p:txBody>
      </p:sp>
      <p:sp>
        <p:nvSpPr>
          <p:cNvPr id="133" name="TextBox 132"/>
          <p:cNvSpPr txBox="1"/>
          <p:nvPr/>
        </p:nvSpPr>
        <p:spPr>
          <a:xfrm>
            <a:off x="6249450" y="5704987"/>
            <a:ext cx="418704" cy="369332"/>
          </a:xfrm>
          <a:prstGeom prst="rect">
            <a:avLst/>
          </a:prstGeom>
          <a:noFill/>
        </p:spPr>
        <p:txBody>
          <a:bodyPr wrap="none" rtlCol="0">
            <a:spAutoFit/>
          </a:bodyPr>
          <a:lstStyle/>
          <a:p>
            <a:r>
              <a:rPr lang="en-US" dirty="0"/>
              <a:t>15</a:t>
            </a:r>
          </a:p>
        </p:txBody>
      </p:sp>
      <p:sp>
        <p:nvSpPr>
          <p:cNvPr id="134" name="TextBox 133"/>
          <p:cNvSpPr txBox="1"/>
          <p:nvPr/>
        </p:nvSpPr>
        <p:spPr>
          <a:xfrm>
            <a:off x="6659998" y="5704987"/>
            <a:ext cx="418704" cy="369332"/>
          </a:xfrm>
          <a:prstGeom prst="rect">
            <a:avLst/>
          </a:prstGeom>
          <a:noFill/>
        </p:spPr>
        <p:txBody>
          <a:bodyPr wrap="none" rtlCol="0">
            <a:spAutoFit/>
          </a:bodyPr>
          <a:lstStyle/>
          <a:p>
            <a:r>
              <a:rPr lang="en-US" dirty="0"/>
              <a:t>15</a:t>
            </a:r>
          </a:p>
        </p:txBody>
      </p:sp>
      <p:sp>
        <p:nvSpPr>
          <p:cNvPr id="136" name="Rectangle 135"/>
          <p:cNvSpPr/>
          <p:nvPr/>
        </p:nvSpPr>
        <p:spPr>
          <a:xfrm>
            <a:off x="7051886" y="5663161"/>
            <a:ext cx="870851" cy="4385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a:off x="7490424" y="5653831"/>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7107871" y="5700484"/>
            <a:ext cx="301686" cy="369332"/>
          </a:xfrm>
          <a:prstGeom prst="rect">
            <a:avLst/>
          </a:prstGeom>
          <a:noFill/>
        </p:spPr>
        <p:txBody>
          <a:bodyPr wrap="none" rtlCol="0">
            <a:spAutoFit/>
          </a:bodyPr>
          <a:lstStyle/>
          <a:p>
            <a:r>
              <a:rPr lang="en-US" dirty="0"/>
              <a:t>4</a:t>
            </a:r>
          </a:p>
        </p:txBody>
      </p:sp>
      <p:sp>
        <p:nvSpPr>
          <p:cNvPr id="142" name="TextBox 141"/>
          <p:cNvSpPr txBox="1"/>
          <p:nvPr/>
        </p:nvSpPr>
        <p:spPr>
          <a:xfrm>
            <a:off x="7558853" y="5703592"/>
            <a:ext cx="301686" cy="369332"/>
          </a:xfrm>
          <a:prstGeom prst="rect">
            <a:avLst/>
          </a:prstGeom>
          <a:noFill/>
        </p:spPr>
        <p:txBody>
          <a:bodyPr wrap="none" rtlCol="0">
            <a:spAutoFit/>
          </a:bodyPr>
          <a:lstStyle/>
          <a:p>
            <a:r>
              <a:rPr lang="en-US" dirty="0"/>
              <a:t>0</a:t>
            </a:r>
          </a:p>
        </p:txBody>
      </p:sp>
      <p:sp>
        <p:nvSpPr>
          <p:cNvPr id="159" name="Rectangle 158"/>
          <p:cNvSpPr/>
          <p:nvPr/>
        </p:nvSpPr>
        <p:spPr>
          <a:xfrm>
            <a:off x="3940459" y="2759142"/>
            <a:ext cx="607859"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p>
        </p:txBody>
      </p:sp>
      <p:sp>
        <p:nvSpPr>
          <p:cNvPr id="160" name="Rectangle 159"/>
          <p:cNvSpPr/>
          <p:nvPr/>
        </p:nvSpPr>
        <p:spPr>
          <a:xfrm>
            <a:off x="4727513" y="6141147"/>
            <a:ext cx="556563"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p:txBody>
      </p:sp>
      <p:cxnSp>
        <p:nvCxnSpPr>
          <p:cNvPr id="100" name="Straight Arrow Connector 99">
            <a:extLst>
              <a:ext uri="{FF2B5EF4-FFF2-40B4-BE49-F238E27FC236}">
                <a16:creationId xmlns:a16="http://schemas.microsoft.com/office/drawing/2014/main" id="{DCCFCEF1-A7EB-4B02-B7F2-820C0DE6D324}"/>
              </a:ext>
            </a:extLst>
          </p:cNvPr>
          <p:cNvCxnSpPr>
            <a:cxnSpLocks/>
          </p:cNvCxnSpPr>
          <p:nvPr/>
        </p:nvCxnSpPr>
        <p:spPr>
          <a:xfrm>
            <a:off x="557755" y="1916846"/>
            <a:ext cx="475476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101" name="Group 100">
            <a:extLst>
              <a:ext uri="{FF2B5EF4-FFF2-40B4-BE49-F238E27FC236}">
                <a16:creationId xmlns:a16="http://schemas.microsoft.com/office/drawing/2014/main" id="{F17C4D68-66FF-4EE0-AFBF-80740D04A561}"/>
              </a:ext>
            </a:extLst>
          </p:cNvPr>
          <p:cNvGrpSpPr/>
          <p:nvPr/>
        </p:nvGrpSpPr>
        <p:grpSpPr>
          <a:xfrm>
            <a:off x="878104" y="1422322"/>
            <a:ext cx="3219061" cy="457202"/>
            <a:chOff x="2668555" y="4264088"/>
            <a:chExt cx="3219061" cy="457202"/>
          </a:xfrm>
        </p:grpSpPr>
        <p:grpSp>
          <p:nvGrpSpPr>
            <p:cNvPr id="119" name="Group 118">
              <a:extLst>
                <a:ext uri="{FF2B5EF4-FFF2-40B4-BE49-F238E27FC236}">
                  <a16:creationId xmlns:a16="http://schemas.microsoft.com/office/drawing/2014/main" id="{81B39924-8BFD-4BC4-B2A8-81D9E1D21121}"/>
                </a:ext>
              </a:extLst>
            </p:cNvPr>
            <p:cNvGrpSpPr/>
            <p:nvPr/>
          </p:nvGrpSpPr>
          <p:grpSpPr>
            <a:xfrm>
              <a:off x="2668555" y="4264088"/>
              <a:ext cx="3219061" cy="457202"/>
              <a:chOff x="2668555" y="4264088"/>
              <a:chExt cx="3219061" cy="457202"/>
            </a:xfrm>
          </p:grpSpPr>
          <p:sp>
            <p:nvSpPr>
              <p:cNvPr id="145" name="Rectangle 144">
                <a:extLst>
                  <a:ext uri="{FF2B5EF4-FFF2-40B4-BE49-F238E27FC236}">
                    <a16:creationId xmlns:a16="http://schemas.microsoft.com/office/drawing/2014/main" id="{9141786D-65EE-4DCF-8049-024EDE869B73}"/>
                  </a:ext>
                </a:extLst>
              </p:cNvPr>
              <p:cNvSpPr/>
              <p:nvPr/>
            </p:nvSpPr>
            <p:spPr>
              <a:xfrm>
                <a:off x="2668555" y="4273419"/>
                <a:ext cx="3219061" cy="4385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977B311B-C6CE-4653-A820-8C59F718AB69}"/>
                  </a:ext>
                </a:extLst>
              </p:cNvPr>
              <p:cNvCxnSpPr/>
              <p:nvPr/>
            </p:nvCxnSpPr>
            <p:spPr>
              <a:xfrm>
                <a:off x="3107094" y="426408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052DCDB-CEEA-4782-91E8-DC9CAA30D44F}"/>
                  </a:ext>
                </a:extLst>
              </p:cNvPr>
              <p:cNvCxnSpPr/>
              <p:nvPr/>
            </p:nvCxnSpPr>
            <p:spPr>
              <a:xfrm>
                <a:off x="3539413" y="427341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E1366A3-ABDC-4898-8625-F32E16C14510}"/>
                  </a:ext>
                </a:extLst>
              </p:cNvPr>
              <p:cNvCxnSpPr/>
              <p:nvPr/>
            </p:nvCxnSpPr>
            <p:spPr>
              <a:xfrm>
                <a:off x="3931298" y="427341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4F7DF2B-6FE7-4F10-8DC7-14389C619146}"/>
                  </a:ext>
                </a:extLst>
              </p:cNvPr>
              <p:cNvCxnSpPr/>
              <p:nvPr/>
            </p:nvCxnSpPr>
            <p:spPr>
              <a:xfrm>
                <a:off x="4351176" y="427341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DB59B52-3DAA-482A-9C7C-E8AE25CF187B}"/>
                  </a:ext>
                </a:extLst>
              </p:cNvPr>
              <p:cNvCxnSpPr/>
              <p:nvPr/>
            </p:nvCxnSpPr>
            <p:spPr>
              <a:xfrm>
                <a:off x="4743062" y="4273419"/>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D9A8340-F114-4705-B207-E0589CF84A16}"/>
                  </a:ext>
                </a:extLst>
              </p:cNvPr>
              <p:cNvCxnSpPr/>
              <p:nvPr/>
            </p:nvCxnSpPr>
            <p:spPr>
              <a:xfrm>
                <a:off x="5153609" y="4273420"/>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F4BA775-05BC-4918-8ADD-A5D16A40D7CB}"/>
                  </a:ext>
                </a:extLst>
              </p:cNvPr>
              <p:cNvCxnSpPr/>
              <p:nvPr/>
            </p:nvCxnSpPr>
            <p:spPr>
              <a:xfrm>
                <a:off x="5517502" y="4264088"/>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TextBox 119">
              <a:extLst>
                <a:ext uri="{FF2B5EF4-FFF2-40B4-BE49-F238E27FC236}">
                  <a16:creationId xmlns:a16="http://schemas.microsoft.com/office/drawing/2014/main" id="{12FA44B2-68A2-4BD9-B9DA-57A0C0D5C437}"/>
                </a:ext>
              </a:extLst>
            </p:cNvPr>
            <p:cNvSpPr txBox="1"/>
            <p:nvPr/>
          </p:nvSpPr>
          <p:spPr>
            <a:xfrm>
              <a:off x="2724541" y="4310742"/>
              <a:ext cx="372218" cy="369332"/>
            </a:xfrm>
            <a:prstGeom prst="rect">
              <a:avLst/>
            </a:prstGeom>
            <a:noFill/>
          </p:spPr>
          <p:txBody>
            <a:bodyPr wrap="none" rtlCol="0">
              <a:spAutoFit/>
            </a:bodyPr>
            <a:lstStyle/>
            <a:p>
              <a:r>
                <a:rPr lang="en-US" dirty="0"/>
                <a:t>-3</a:t>
              </a:r>
            </a:p>
          </p:txBody>
        </p:sp>
        <p:sp>
          <p:nvSpPr>
            <p:cNvPr id="124" name="TextBox 123">
              <a:extLst>
                <a:ext uri="{FF2B5EF4-FFF2-40B4-BE49-F238E27FC236}">
                  <a16:creationId xmlns:a16="http://schemas.microsoft.com/office/drawing/2014/main" id="{B7FF9482-0289-429F-BCAA-56D039097748}"/>
                </a:ext>
              </a:extLst>
            </p:cNvPr>
            <p:cNvSpPr txBox="1"/>
            <p:nvPr/>
          </p:nvSpPr>
          <p:spPr>
            <a:xfrm>
              <a:off x="3175523" y="4313850"/>
              <a:ext cx="372218" cy="369332"/>
            </a:xfrm>
            <a:prstGeom prst="rect">
              <a:avLst/>
            </a:prstGeom>
            <a:noFill/>
          </p:spPr>
          <p:txBody>
            <a:bodyPr wrap="none" rtlCol="0">
              <a:spAutoFit/>
            </a:bodyPr>
            <a:lstStyle/>
            <a:p>
              <a:r>
                <a:rPr lang="en-US" dirty="0"/>
                <a:t>-1</a:t>
              </a:r>
            </a:p>
          </p:txBody>
        </p:sp>
        <p:sp>
          <p:nvSpPr>
            <p:cNvPr id="135" name="TextBox 134">
              <a:extLst>
                <a:ext uri="{FF2B5EF4-FFF2-40B4-BE49-F238E27FC236}">
                  <a16:creationId xmlns:a16="http://schemas.microsoft.com/office/drawing/2014/main" id="{5D2FEECB-CA76-46D7-9250-373AAB7BEC53}"/>
                </a:ext>
              </a:extLst>
            </p:cNvPr>
            <p:cNvSpPr txBox="1"/>
            <p:nvPr/>
          </p:nvSpPr>
          <p:spPr>
            <a:xfrm>
              <a:off x="3592282" y="4310742"/>
              <a:ext cx="301686" cy="369332"/>
            </a:xfrm>
            <a:prstGeom prst="rect">
              <a:avLst/>
            </a:prstGeom>
            <a:noFill/>
          </p:spPr>
          <p:txBody>
            <a:bodyPr wrap="none" rtlCol="0">
              <a:spAutoFit/>
            </a:bodyPr>
            <a:lstStyle/>
            <a:p>
              <a:r>
                <a:rPr lang="en-US" dirty="0"/>
                <a:t>0</a:t>
              </a:r>
            </a:p>
          </p:txBody>
        </p:sp>
        <p:sp>
          <p:nvSpPr>
            <p:cNvPr id="138" name="TextBox 137">
              <a:extLst>
                <a:ext uri="{FF2B5EF4-FFF2-40B4-BE49-F238E27FC236}">
                  <a16:creationId xmlns:a16="http://schemas.microsoft.com/office/drawing/2014/main" id="{6AE4C1DF-143E-4D06-AFE3-A1C0E4B201F5}"/>
                </a:ext>
              </a:extLst>
            </p:cNvPr>
            <p:cNvSpPr txBox="1"/>
            <p:nvPr/>
          </p:nvSpPr>
          <p:spPr>
            <a:xfrm>
              <a:off x="3993506" y="4310742"/>
              <a:ext cx="301686" cy="369332"/>
            </a:xfrm>
            <a:prstGeom prst="rect">
              <a:avLst/>
            </a:prstGeom>
            <a:noFill/>
          </p:spPr>
          <p:txBody>
            <a:bodyPr wrap="none" rtlCol="0">
              <a:spAutoFit/>
            </a:bodyPr>
            <a:lstStyle/>
            <a:p>
              <a:r>
                <a:rPr lang="en-US" dirty="0"/>
                <a:t>2</a:t>
              </a:r>
            </a:p>
          </p:txBody>
        </p:sp>
        <p:sp>
          <p:nvSpPr>
            <p:cNvPr id="139" name="TextBox 138">
              <a:extLst>
                <a:ext uri="{FF2B5EF4-FFF2-40B4-BE49-F238E27FC236}">
                  <a16:creationId xmlns:a16="http://schemas.microsoft.com/office/drawing/2014/main" id="{9F96C7ED-E31D-4389-BBEB-E2B636E66571}"/>
                </a:ext>
              </a:extLst>
            </p:cNvPr>
            <p:cNvSpPr txBox="1"/>
            <p:nvPr/>
          </p:nvSpPr>
          <p:spPr>
            <a:xfrm>
              <a:off x="4394723" y="4310742"/>
              <a:ext cx="301686" cy="369332"/>
            </a:xfrm>
            <a:prstGeom prst="rect">
              <a:avLst/>
            </a:prstGeom>
            <a:noFill/>
          </p:spPr>
          <p:txBody>
            <a:bodyPr wrap="none" rtlCol="0">
              <a:spAutoFit/>
            </a:bodyPr>
            <a:lstStyle/>
            <a:p>
              <a:r>
                <a:rPr lang="en-US" dirty="0"/>
                <a:t>1</a:t>
              </a:r>
            </a:p>
          </p:txBody>
        </p:sp>
        <p:sp>
          <p:nvSpPr>
            <p:cNvPr id="140" name="TextBox 139">
              <a:extLst>
                <a:ext uri="{FF2B5EF4-FFF2-40B4-BE49-F238E27FC236}">
                  <a16:creationId xmlns:a16="http://schemas.microsoft.com/office/drawing/2014/main" id="{91DA2B29-BE80-4CB0-B965-6CF477A0C838}"/>
                </a:ext>
              </a:extLst>
            </p:cNvPr>
            <p:cNvSpPr txBox="1"/>
            <p:nvPr/>
          </p:nvSpPr>
          <p:spPr>
            <a:xfrm>
              <a:off x="4805267" y="4310742"/>
              <a:ext cx="301686" cy="369332"/>
            </a:xfrm>
            <a:prstGeom prst="rect">
              <a:avLst/>
            </a:prstGeom>
            <a:noFill/>
          </p:spPr>
          <p:txBody>
            <a:bodyPr wrap="none" rtlCol="0">
              <a:spAutoFit/>
            </a:bodyPr>
            <a:lstStyle/>
            <a:p>
              <a:r>
                <a:rPr lang="en-US" dirty="0"/>
                <a:t>3</a:t>
              </a:r>
            </a:p>
          </p:txBody>
        </p:sp>
        <p:sp>
          <p:nvSpPr>
            <p:cNvPr id="143" name="TextBox 142">
              <a:extLst>
                <a:ext uri="{FF2B5EF4-FFF2-40B4-BE49-F238E27FC236}">
                  <a16:creationId xmlns:a16="http://schemas.microsoft.com/office/drawing/2014/main" id="{9EDA05D9-17FC-43E0-9EC1-592CA44941C0}"/>
                </a:ext>
              </a:extLst>
            </p:cNvPr>
            <p:cNvSpPr txBox="1"/>
            <p:nvPr/>
          </p:nvSpPr>
          <p:spPr>
            <a:xfrm>
              <a:off x="5187826" y="4310742"/>
              <a:ext cx="301686" cy="369332"/>
            </a:xfrm>
            <a:prstGeom prst="rect">
              <a:avLst/>
            </a:prstGeom>
            <a:noFill/>
          </p:spPr>
          <p:txBody>
            <a:bodyPr wrap="none" rtlCol="0">
              <a:spAutoFit/>
            </a:bodyPr>
            <a:lstStyle/>
            <a:p>
              <a:r>
                <a:rPr lang="en-US" dirty="0"/>
                <a:t>1</a:t>
              </a:r>
            </a:p>
          </p:txBody>
        </p:sp>
        <p:sp>
          <p:nvSpPr>
            <p:cNvPr id="144" name="TextBox 143">
              <a:extLst>
                <a:ext uri="{FF2B5EF4-FFF2-40B4-BE49-F238E27FC236}">
                  <a16:creationId xmlns:a16="http://schemas.microsoft.com/office/drawing/2014/main" id="{406E7B56-AE36-4A84-98B1-0C77C33A129D}"/>
                </a:ext>
              </a:extLst>
            </p:cNvPr>
            <p:cNvSpPr txBox="1"/>
            <p:nvPr/>
          </p:nvSpPr>
          <p:spPr>
            <a:xfrm>
              <a:off x="5551717" y="4310742"/>
              <a:ext cx="301686" cy="369332"/>
            </a:xfrm>
            <a:prstGeom prst="rect">
              <a:avLst/>
            </a:prstGeom>
            <a:noFill/>
          </p:spPr>
          <p:txBody>
            <a:bodyPr wrap="none" rtlCol="0">
              <a:spAutoFit/>
            </a:bodyPr>
            <a:lstStyle/>
            <a:p>
              <a:r>
                <a:rPr lang="en-US" dirty="0"/>
                <a:t>0</a:t>
              </a:r>
            </a:p>
          </p:txBody>
        </p:sp>
      </p:grpSp>
      <p:sp>
        <p:nvSpPr>
          <p:cNvPr id="153" name="TextBox 152">
            <a:extLst>
              <a:ext uri="{FF2B5EF4-FFF2-40B4-BE49-F238E27FC236}">
                <a16:creationId xmlns:a16="http://schemas.microsoft.com/office/drawing/2014/main" id="{F2BEADB0-061A-4F49-805C-494C0EFC7DC2}"/>
              </a:ext>
            </a:extLst>
          </p:cNvPr>
          <p:cNvSpPr txBox="1"/>
          <p:nvPr/>
        </p:nvSpPr>
        <p:spPr>
          <a:xfrm>
            <a:off x="4972818" y="1874856"/>
            <a:ext cx="3129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endParaRPr lang="en-US" sz="2000" dirty="0">
              <a:latin typeface="Times New Roman" panose="02020603050405020304" pitchFamily="18" charset="0"/>
              <a:cs typeface="Times New Roman" panose="02020603050405020304" pitchFamily="18" charset="0"/>
            </a:endParaRPr>
          </a:p>
        </p:txBody>
      </p:sp>
      <p:sp>
        <p:nvSpPr>
          <p:cNvPr id="155" name="Rectangle 154">
            <a:extLst>
              <a:ext uri="{FF2B5EF4-FFF2-40B4-BE49-F238E27FC236}">
                <a16:creationId xmlns:a16="http://schemas.microsoft.com/office/drawing/2014/main" id="{6388CCF5-9FFA-4ABF-9C17-DEC427D2AB85}"/>
              </a:ext>
            </a:extLst>
          </p:cNvPr>
          <p:cNvSpPr/>
          <p:nvPr/>
        </p:nvSpPr>
        <p:spPr>
          <a:xfrm>
            <a:off x="2408872" y="1015667"/>
            <a:ext cx="556563"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p:txBody>
      </p:sp>
      <p:cxnSp>
        <p:nvCxnSpPr>
          <p:cNvPr id="156" name="Straight Arrow Connector 155">
            <a:extLst>
              <a:ext uri="{FF2B5EF4-FFF2-40B4-BE49-F238E27FC236}">
                <a16:creationId xmlns:a16="http://schemas.microsoft.com/office/drawing/2014/main" id="{C8C16D12-A004-4392-A2D8-281B96157F31}"/>
              </a:ext>
            </a:extLst>
          </p:cNvPr>
          <p:cNvCxnSpPr>
            <a:cxnSpLocks/>
          </p:cNvCxnSpPr>
          <p:nvPr/>
        </p:nvCxnSpPr>
        <p:spPr>
          <a:xfrm flipV="1">
            <a:off x="8172582" y="1179123"/>
            <a:ext cx="9965" cy="104888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6DA77487-ED82-496E-A2E8-47A47118B7CC}"/>
              </a:ext>
            </a:extLst>
          </p:cNvPr>
          <p:cNvCxnSpPr>
            <a:cxnSpLocks/>
          </p:cNvCxnSpPr>
          <p:nvPr/>
        </p:nvCxnSpPr>
        <p:spPr>
          <a:xfrm>
            <a:off x="6374970" y="1920229"/>
            <a:ext cx="475476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9" name="TextBox 178">
            <a:extLst>
              <a:ext uri="{FF2B5EF4-FFF2-40B4-BE49-F238E27FC236}">
                <a16:creationId xmlns:a16="http://schemas.microsoft.com/office/drawing/2014/main" id="{9D2F49C0-E583-4125-960D-36E5F074EC2D}"/>
              </a:ext>
            </a:extLst>
          </p:cNvPr>
          <p:cNvSpPr txBox="1"/>
          <p:nvPr/>
        </p:nvSpPr>
        <p:spPr>
          <a:xfrm>
            <a:off x="10790033" y="1878239"/>
            <a:ext cx="3129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endParaRPr lang="en-US" sz="2000" dirty="0">
              <a:latin typeface="Times New Roman" panose="02020603050405020304" pitchFamily="18" charset="0"/>
              <a:cs typeface="Times New Roman" panose="02020603050405020304" pitchFamily="18" charset="0"/>
            </a:endParaRPr>
          </a:p>
        </p:txBody>
      </p:sp>
      <p:sp>
        <p:nvSpPr>
          <p:cNvPr id="180" name="Rectangle 179">
            <a:extLst>
              <a:ext uri="{FF2B5EF4-FFF2-40B4-BE49-F238E27FC236}">
                <a16:creationId xmlns:a16="http://schemas.microsoft.com/office/drawing/2014/main" id="{51462E89-2DE5-4F1C-BBBC-516BA2C9F1CB}"/>
              </a:ext>
            </a:extLst>
          </p:cNvPr>
          <p:cNvSpPr/>
          <p:nvPr/>
        </p:nvSpPr>
        <p:spPr>
          <a:xfrm>
            <a:off x="8226087" y="1019050"/>
            <a:ext cx="569387"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p:txBody>
      </p:sp>
      <p:grpSp>
        <p:nvGrpSpPr>
          <p:cNvPr id="182" name="Group 181">
            <a:extLst>
              <a:ext uri="{FF2B5EF4-FFF2-40B4-BE49-F238E27FC236}">
                <a16:creationId xmlns:a16="http://schemas.microsoft.com/office/drawing/2014/main" id="{A2596FB8-9109-48B9-89EF-093A84CBA11B}"/>
              </a:ext>
            </a:extLst>
          </p:cNvPr>
          <p:cNvGrpSpPr/>
          <p:nvPr/>
        </p:nvGrpSpPr>
        <p:grpSpPr>
          <a:xfrm>
            <a:off x="7975587" y="1448435"/>
            <a:ext cx="2080725" cy="457200"/>
            <a:chOff x="3918869" y="4800592"/>
            <a:chExt cx="2080725" cy="457200"/>
          </a:xfrm>
        </p:grpSpPr>
        <p:sp>
          <p:nvSpPr>
            <p:cNvPr id="184" name="Rectangle 183">
              <a:extLst>
                <a:ext uri="{FF2B5EF4-FFF2-40B4-BE49-F238E27FC236}">
                  <a16:creationId xmlns:a16="http://schemas.microsoft.com/office/drawing/2014/main" id="{833BA43B-14F9-4347-AAD4-30EEE57BDED7}"/>
                </a:ext>
              </a:extLst>
            </p:cNvPr>
            <p:cNvSpPr/>
            <p:nvPr/>
          </p:nvSpPr>
          <p:spPr>
            <a:xfrm>
              <a:off x="3918869" y="4809922"/>
              <a:ext cx="2080725" cy="4385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40C71C4F-1DA3-41B1-96E7-B2E0D0F79967}"/>
                </a:ext>
              </a:extLst>
            </p:cNvPr>
            <p:cNvCxnSpPr/>
            <p:nvPr/>
          </p:nvCxnSpPr>
          <p:spPr>
            <a:xfrm>
              <a:off x="4357407" y="4800592"/>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9D859F9-C347-43C4-A3A7-9D6625090672}"/>
                </a:ext>
              </a:extLst>
            </p:cNvPr>
            <p:cNvCxnSpPr/>
            <p:nvPr/>
          </p:nvCxnSpPr>
          <p:spPr>
            <a:xfrm>
              <a:off x="4789726" y="4809922"/>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6AE1FCF-FE18-478A-AB07-E34F298F1475}"/>
                </a:ext>
              </a:extLst>
            </p:cNvPr>
            <p:cNvCxnSpPr/>
            <p:nvPr/>
          </p:nvCxnSpPr>
          <p:spPr>
            <a:xfrm>
              <a:off x="5181611" y="4809922"/>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576FEA2-1AC9-4F38-BEC4-65B867E66C47}"/>
                </a:ext>
              </a:extLst>
            </p:cNvPr>
            <p:cNvCxnSpPr/>
            <p:nvPr/>
          </p:nvCxnSpPr>
          <p:spPr>
            <a:xfrm>
              <a:off x="5601489" y="4809922"/>
              <a:ext cx="0" cy="447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7CC9E45C-4D45-4A40-9E0F-641421E06717}"/>
                </a:ext>
              </a:extLst>
            </p:cNvPr>
            <p:cNvSpPr txBox="1"/>
            <p:nvPr/>
          </p:nvSpPr>
          <p:spPr>
            <a:xfrm>
              <a:off x="3974854" y="4847245"/>
              <a:ext cx="301686" cy="369332"/>
            </a:xfrm>
            <a:prstGeom prst="rect">
              <a:avLst/>
            </a:prstGeom>
            <a:noFill/>
          </p:spPr>
          <p:txBody>
            <a:bodyPr wrap="none" rtlCol="0">
              <a:spAutoFit/>
            </a:bodyPr>
            <a:lstStyle/>
            <a:p>
              <a:r>
                <a:rPr lang="en-US" dirty="0"/>
                <a:t>0</a:t>
              </a:r>
            </a:p>
          </p:txBody>
        </p:sp>
        <p:sp>
          <p:nvSpPr>
            <p:cNvPr id="190" name="TextBox 189">
              <a:extLst>
                <a:ext uri="{FF2B5EF4-FFF2-40B4-BE49-F238E27FC236}">
                  <a16:creationId xmlns:a16="http://schemas.microsoft.com/office/drawing/2014/main" id="{6EF459FD-E1E8-459B-9D97-23C5E28E98A4}"/>
                </a:ext>
              </a:extLst>
            </p:cNvPr>
            <p:cNvSpPr txBox="1"/>
            <p:nvPr/>
          </p:nvSpPr>
          <p:spPr>
            <a:xfrm>
              <a:off x="4425836" y="4850353"/>
              <a:ext cx="301686" cy="369332"/>
            </a:xfrm>
            <a:prstGeom prst="rect">
              <a:avLst/>
            </a:prstGeom>
            <a:noFill/>
          </p:spPr>
          <p:txBody>
            <a:bodyPr wrap="none" rtlCol="0">
              <a:spAutoFit/>
            </a:bodyPr>
            <a:lstStyle/>
            <a:p>
              <a:r>
                <a:rPr lang="en-US" dirty="0"/>
                <a:t>1</a:t>
              </a:r>
            </a:p>
          </p:txBody>
        </p:sp>
        <p:sp>
          <p:nvSpPr>
            <p:cNvPr id="191" name="TextBox 190">
              <a:extLst>
                <a:ext uri="{FF2B5EF4-FFF2-40B4-BE49-F238E27FC236}">
                  <a16:creationId xmlns:a16="http://schemas.microsoft.com/office/drawing/2014/main" id="{68B87EFA-6B14-43CE-9F87-8F9BC619762B}"/>
                </a:ext>
              </a:extLst>
            </p:cNvPr>
            <p:cNvSpPr txBox="1"/>
            <p:nvPr/>
          </p:nvSpPr>
          <p:spPr>
            <a:xfrm>
              <a:off x="4842595" y="4847245"/>
              <a:ext cx="301686" cy="369332"/>
            </a:xfrm>
            <a:prstGeom prst="rect">
              <a:avLst/>
            </a:prstGeom>
            <a:noFill/>
          </p:spPr>
          <p:txBody>
            <a:bodyPr wrap="none" rtlCol="0">
              <a:spAutoFit/>
            </a:bodyPr>
            <a:lstStyle/>
            <a:p>
              <a:r>
                <a:rPr lang="en-US" dirty="0"/>
                <a:t>2</a:t>
              </a:r>
            </a:p>
          </p:txBody>
        </p:sp>
        <p:sp>
          <p:nvSpPr>
            <p:cNvPr id="192" name="TextBox 191">
              <a:extLst>
                <a:ext uri="{FF2B5EF4-FFF2-40B4-BE49-F238E27FC236}">
                  <a16:creationId xmlns:a16="http://schemas.microsoft.com/office/drawing/2014/main" id="{82C3A6C0-3EC0-4214-AF04-ED9A9F11CAE6}"/>
                </a:ext>
              </a:extLst>
            </p:cNvPr>
            <p:cNvSpPr txBox="1"/>
            <p:nvPr/>
          </p:nvSpPr>
          <p:spPr>
            <a:xfrm>
              <a:off x="5243819" y="4847245"/>
              <a:ext cx="301686" cy="369332"/>
            </a:xfrm>
            <a:prstGeom prst="rect">
              <a:avLst/>
            </a:prstGeom>
            <a:noFill/>
          </p:spPr>
          <p:txBody>
            <a:bodyPr wrap="none" rtlCol="0">
              <a:spAutoFit/>
            </a:bodyPr>
            <a:lstStyle/>
            <a:p>
              <a:r>
                <a:rPr lang="en-US" dirty="0"/>
                <a:t>3</a:t>
              </a:r>
            </a:p>
          </p:txBody>
        </p:sp>
        <p:sp>
          <p:nvSpPr>
            <p:cNvPr id="193" name="TextBox 192">
              <a:extLst>
                <a:ext uri="{FF2B5EF4-FFF2-40B4-BE49-F238E27FC236}">
                  <a16:creationId xmlns:a16="http://schemas.microsoft.com/office/drawing/2014/main" id="{2286C470-0156-402E-9D08-FFEFF49419D3}"/>
                </a:ext>
              </a:extLst>
            </p:cNvPr>
            <p:cNvSpPr txBox="1"/>
            <p:nvPr/>
          </p:nvSpPr>
          <p:spPr>
            <a:xfrm>
              <a:off x="5645036" y="4847245"/>
              <a:ext cx="301686" cy="369332"/>
            </a:xfrm>
            <a:prstGeom prst="rect">
              <a:avLst/>
            </a:prstGeom>
            <a:noFill/>
          </p:spPr>
          <p:txBody>
            <a:bodyPr wrap="none" rtlCol="0">
              <a:spAutoFit/>
            </a:bodyPr>
            <a:lstStyle/>
            <a:p>
              <a:r>
                <a:rPr lang="en-US" dirty="0"/>
                <a:t>4</a:t>
              </a:r>
            </a:p>
          </p:txBody>
        </p:sp>
      </p:gr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39209E11-F437-436F-9AEE-C6DF323AB1E7}"/>
                  </a:ext>
                </a:extLst>
              </p:cNvPr>
              <p:cNvSpPr txBox="1"/>
              <p:nvPr/>
            </p:nvSpPr>
            <p:spPr>
              <a:xfrm>
                <a:off x="8288167" y="2559900"/>
                <a:ext cx="3696012"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𝑚</m:t>
                              </m:r>
                            </m:e>
                          </m:d>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194" name="TextBox 193">
                <a:extLst>
                  <a:ext uri="{FF2B5EF4-FFF2-40B4-BE49-F238E27FC236}">
                    <a16:creationId xmlns:a16="http://schemas.microsoft.com/office/drawing/2014/main" id="{39209E11-F437-436F-9AEE-C6DF323AB1E7}"/>
                  </a:ext>
                </a:extLst>
              </p:cNvPr>
              <p:cNvSpPr txBox="1">
                <a:spLocks noRot="1" noChangeAspect="1" noMove="1" noResize="1" noEditPoints="1" noAdjustHandles="1" noChangeArrowheads="1" noChangeShapeType="1" noTextEdit="1"/>
              </p:cNvSpPr>
              <p:nvPr/>
            </p:nvSpPr>
            <p:spPr>
              <a:xfrm>
                <a:off x="8288167" y="2559900"/>
                <a:ext cx="3696012" cy="10070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13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Interconnected Systems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14766" y="1735725"/>
            <a:ext cx="2808148" cy="646331"/>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Parallel Connection</a:t>
            </a:r>
          </a:p>
        </p:txBody>
      </p:sp>
      <p:pic>
        <p:nvPicPr>
          <p:cNvPr id="7" name="Picture 5" descr="fi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330" y="1063690"/>
            <a:ext cx="7539133" cy="492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42941" y="3842901"/>
            <a:ext cx="2808148" cy="579967"/>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Cascade Connection</a:t>
            </a:r>
          </a:p>
        </p:txBody>
      </p:sp>
      <p:sp>
        <p:nvSpPr>
          <p:cNvPr id="3" name="Rectangle 2"/>
          <p:cNvSpPr/>
          <p:nvPr/>
        </p:nvSpPr>
        <p:spPr>
          <a:xfrm>
            <a:off x="321083" y="5988176"/>
            <a:ext cx="11612770"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Show that the inverse of a discrete-time accumulator (CT integrator) is a first-order backward difference system (CT differentiator). Hint: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δ[</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42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5" y="122529"/>
            <a:ext cx="12045818" cy="913169"/>
          </a:xfrm>
        </p:spPr>
        <p:txBody>
          <a:bodyPr>
            <a:normAutofit/>
          </a:bodyPr>
          <a:lstStyle/>
          <a:p>
            <a:pPr algn="ctr"/>
            <a:r>
              <a:rPr lang="en-US" sz="3800" dirty="0">
                <a:solidFill>
                  <a:srgbClr val="0000FF"/>
                </a:solidFill>
              </a:rPr>
              <a:t>LTID System Response to an Everlasting Exponential </a:t>
            </a:r>
            <a:r>
              <a:rPr lang="en-US" sz="3800" i="1" dirty="0">
                <a:solidFill>
                  <a:srgbClr val="0000FF"/>
                </a:solidFill>
                <a:latin typeface="Times New Roman" panose="02020603050405020304" pitchFamily="18" charset="0"/>
                <a:cs typeface="Times New Roman" panose="02020603050405020304" pitchFamily="18" charset="0"/>
              </a:rPr>
              <a:t>x</a:t>
            </a:r>
            <a:r>
              <a:rPr lang="en-US" sz="3800" dirty="0">
                <a:solidFill>
                  <a:srgbClr val="0000FF"/>
                </a:solidFill>
                <a:latin typeface="Times New Roman" panose="02020603050405020304" pitchFamily="18" charset="0"/>
                <a:cs typeface="Times New Roman" panose="02020603050405020304" pitchFamily="18" charset="0"/>
              </a:rPr>
              <a:t>[</a:t>
            </a:r>
            <a:r>
              <a:rPr lang="en-US" sz="3800" i="1" dirty="0">
                <a:solidFill>
                  <a:srgbClr val="0000FF"/>
                </a:solidFill>
                <a:latin typeface="Times New Roman" panose="02020603050405020304" pitchFamily="18" charset="0"/>
                <a:cs typeface="Times New Roman" panose="02020603050405020304" pitchFamily="18" charset="0"/>
              </a:rPr>
              <a:t>n</a:t>
            </a:r>
            <a:r>
              <a:rPr lang="en-US" sz="3800" dirty="0">
                <a:solidFill>
                  <a:srgbClr val="0000FF"/>
                </a:solidFill>
                <a:latin typeface="Times New Roman" panose="02020603050405020304" pitchFamily="18" charset="0"/>
                <a:cs typeface="Times New Roman" panose="02020603050405020304" pitchFamily="18" charset="0"/>
              </a:rPr>
              <a:t>] = </a:t>
            </a:r>
            <a:r>
              <a:rPr lang="en-US" sz="3800" i="1" dirty="0">
                <a:solidFill>
                  <a:srgbClr val="0000FF"/>
                </a:solidFill>
                <a:latin typeface="Times New Roman" panose="02020603050405020304" pitchFamily="18" charset="0"/>
                <a:cs typeface="Times New Roman" panose="02020603050405020304" pitchFamily="18" charset="0"/>
              </a:rPr>
              <a:t>Z</a:t>
            </a:r>
            <a:r>
              <a:rPr lang="en-US" sz="3800" i="1" baseline="42000" dirty="0">
                <a:solidFill>
                  <a:srgbClr val="0000FF"/>
                </a:solidFill>
                <a:latin typeface="Times New Roman" panose="02020603050405020304" pitchFamily="18" charset="0"/>
                <a:cs typeface="Times New Roman" panose="02020603050405020304" pitchFamily="18" charset="0"/>
              </a:rPr>
              <a:t>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9" name="Picture 5"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604" y="1035697"/>
            <a:ext cx="7333859" cy="359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1235325" y="5030820"/>
            <a:ext cx="3743325" cy="400050"/>
          </a:xfrm>
          <a:prstGeom prst="rect">
            <a:avLst/>
          </a:prstGeom>
        </p:spPr>
      </p:pic>
      <p:sp>
        <p:nvSpPr>
          <p:cNvPr id="12" name="Rectangle 11"/>
          <p:cNvSpPr/>
          <p:nvPr/>
        </p:nvSpPr>
        <p:spPr>
          <a:xfrm>
            <a:off x="301107" y="3130390"/>
            <a:ext cx="732475" cy="646331"/>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Let</a:t>
            </a:r>
          </a:p>
        </p:txBody>
      </p:sp>
      <p:sp>
        <p:nvSpPr>
          <p:cNvPr id="13" name="Rectangle 12"/>
          <p:cNvSpPr/>
          <p:nvPr/>
        </p:nvSpPr>
        <p:spPr>
          <a:xfrm>
            <a:off x="301107" y="4809091"/>
            <a:ext cx="1184881" cy="646331"/>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Then</a:t>
            </a:r>
          </a:p>
        </p:txBody>
      </p:sp>
      <p:sp>
        <p:nvSpPr>
          <p:cNvPr id="14" name="Rectangle 13"/>
          <p:cNvSpPr/>
          <p:nvPr/>
        </p:nvSpPr>
        <p:spPr>
          <a:xfrm>
            <a:off x="186609" y="5534094"/>
            <a:ext cx="11933854"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For a given </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is a constant (could be real or complex). </a:t>
            </a:r>
          </a:p>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is the transfer function of the system. It is the system response to different values of </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The output converges if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converge, and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converges if |</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&lt; 1 and the system is stable. </a:t>
            </a:r>
          </a:p>
        </p:txBody>
      </p:sp>
      <p:pic>
        <p:nvPicPr>
          <p:cNvPr id="16" name="Picture 15"/>
          <p:cNvPicPr>
            <a:picLocks noChangeAspect="1"/>
          </p:cNvPicPr>
          <p:nvPr/>
        </p:nvPicPr>
        <p:blipFill>
          <a:blip r:embed="rId4"/>
          <a:stretch>
            <a:fillRect/>
          </a:stretch>
        </p:blipFill>
        <p:spPr>
          <a:xfrm>
            <a:off x="1033582" y="3126905"/>
            <a:ext cx="2228850" cy="790575"/>
          </a:xfrm>
          <a:prstGeom prst="rect">
            <a:avLst/>
          </a:prstGeom>
        </p:spPr>
      </p:pic>
      <p:pic>
        <p:nvPicPr>
          <p:cNvPr id="17" name="Picture 16"/>
          <p:cNvPicPr>
            <a:picLocks noChangeAspect="1"/>
          </p:cNvPicPr>
          <p:nvPr/>
        </p:nvPicPr>
        <p:blipFill>
          <a:blip r:embed="rId5"/>
          <a:stretch>
            <a:fillRect/>
          </a:stretch>
        </p:blipFill>
        <p:spPr>
          <a:xfrm>
            <a:off x="1033582" y="4028041"/>
            <a:ext cx="2562225" cy="781050"/>
          </a:xfrm>
          <a:prstGeom prst="rect">
            <a:avLst/>
          </a:prstGeom>
        </p:spPr>
      </p:pic>
      <p:pic>
        <p:nvPicPr>
          <p:cNvPr id="18" name="Picture 17"/>
          <p:cNvPicPr>
            <a:picLocks noChangeAspect="1"/>
          </p:cNvPicPr>
          <p:nvPr/>
        </p:nvPicPr>
        <p:blipFill>
          <a:blip r:embed="rId6"/>
          <a:stretch>
            <a:fillRect/>
          </a:stretch>
        </p:blipFill>
        <p:spPr>
          <a:xfrm>
            <a:off x="322335" y="1144083"/>
            <a:ext cx="4210926" cy="767459"/>
          </a:xfrm>
          <a:prstGeom prst="rect">
            <a:avLst/>
          </a:prstGeom>
        </p:spPr>
      </p:pic>
      <p:pic>
        <p:nvPicPr>
          <p:cNvPr id="19" name="Picture 18"/>
          <p:cNvPicPr>
            <a:picLocks noChangeAspect="1"/>
          </p:cNvPicPr>
          <p:nvPr/>
        </p:nvPicPr>
        <p:blipFill>
          <a:blip r:embed="rId7"/>
          <a:stretch>
            <a:fillRect/>
          </a:stretch>
        </p:blipFill>
        <p:spPr>
          <a:xfrm>
            <a:off x="787672" y="2050539"/>
            <a:ext cx="2423185" cy="811025"/>
          </a:xfrm>
          <a:prstGeom prst="rect">
            <a:avLst/>
          </a:prstGeom>
        </p:spPr>
      </p:pic>
      <p:sp>
        <p:nvSpPr>
          <p:cNvPr id="3" name="Rectangle 2">
            <a:extLst>
              <a:ext uri="{FF2B5EF4-FFF2-40B4-BE49-F238E27FC236}">
                <a16:creationId xmlns:a16="http://schemas.microsoft.com/office/drawing/2014/main" id="{FCAA8E5C-2280-4E9E-A3B3-57D981995865}"/>
              </a:ext>
            </a:extLst>
          </p:cNvPr>
          <p:cNvSpPr/>
          <p:nvPr/>
        </p:nvSpPr>
        <p:spPr>
          <a:xfrm>
            <a:off x="8092691" y="4809091"/>
            <a:ext cx="2480166" cy="461665"/>
          </a:xfrm>
          <a:prstGeom prst="rect">
            <a:avLst/>
          </a:prstGeom>
        </p:spPr>
        <p:txBody>
          <a:bodyPr wrap="none">
            <a:spAutoFit/>
          </a:bodyPr>
          <a:lstStyle/>
          <a:p>
            <a:r>
              <a:rPr lang="en-US" sz="2400" i="1" dirty="0">
                <a:solidFill>
                  <a:srgbClr val="0000FF"/>
                </a:solidFill>
                <a:latin typeface="Times New Roman" panose="02020603050405020304" pitchFamily="18" charset="0"/>
                <a:cs typeface="Times New Roman" panose="02020603050405020304" pitchFamily="18" charset="0"/>
              </a:rPr>
              <a:t>x</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Z</a:t>
            </a:r>
            <a:r>
              <a:rPr lang="en-US" sz="2400" i="1" baseline="42000"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err="1">
                <a:solidFill>
                  <a:srgbClr val="0000FF"/>
                </a:solidFill>
                <a:latin typeface="Times New Roman" panose="02020603050405020304" pitchFamily="18" charset="0"/>
                <a:cs typeface="Times New Roman" panose="02020603050405020304" pitchFamily="18" charset="0"/>
              </a:rPr>
              <a:t>r</a:t>
            </a:r>
            <a:r>
              <a:rPr lang="en-US" sz="2400" dirty="0" err="1">
                <a:solidFill>
                  <a:srgbClr val="0000FF"/>
                </a:solidFill>
                <a:latin typeface="Times New Roman" panose="02020603050405020304" pitchFamily="18" charset="0"/>
                <a:cs typeface="Times New Roman" panose="02020603050405020304" pitchFamily="18" charset="0"/>
              </a:rPr>
              <a:t>e</a:t>
            </a:r>
            <a:r>
              <a:rPr lang="en-US" sz="2400" baseline="30000" dirty="0" err="1">
                <a:solidFill>
                  <a:srgbClr val="0000FF"/>
                </a:solidFill>
                <a:latin typeface="Times New Roman" panose="02020603050405020304" pitchFamily="18" charset="0"/>
                <a:cs typeface="Times New Roman" panose="02020603050405020304" pitchFamily="18" charset="0"/>
              </a:rPr>
              <a:t>j</a:t>
            </a:r>
            <a:r>
              <a:rPr lang="el-GR" sz="2400" i="1" baseline="30000" dirty="0">
                <a:solidFill>
                  <a:srgbClr val="0000FF"/>
                </a:solidFill>
                <a:latin typeface="Times New Roman" panose="02020603050405020304" pitchFamily="18" charset="0"/>
                <a:cs typeface="Times New Roman" panose="02020603050405020304" pitchFamily="18" charset="0"/>
              </a:rPr>
              <a:t>Ω</a:t>
            </a:r>
            <a:r>
              <a:rPr lang="en-US" sz="2400" dirty="0">
                <a:solidFill>
                  <a:srgbClr val="0000FF"/>
                </a:solidFill>
                <a:latin typeface="Times New Roman" panose="02020603050405020304" pitchFamily="18" charset="0"/>
                <a:cs typeface="Times New Roman" panose="02020603050405020304" pitchFamily="18" charset="0"/>
              </a:rPr>
              <a:t> )</a:t>
            </a:r>
            <a:r>
              <a:rPr lang="en-US" sz="2400" i="1" baseline="30000" dirty="0">
                <a:solidFill>
                  <a:srgbClr val="0000FF"/>
                </a:solidFill>
                <a:latin typeface="Times New Roman" panose="02020603050405020304" pitchFamily="18" charset="0"/>
                <a:cs typeface="Times New Roman" panose="02020603050405020304" pitchFamily="18" charset="0"/>
              </a:rPr>
              <a:t>n</a:t>
            </a:r>
            <a:endParaRPr lang="en-US" sz="2400" i="1" baseline="30000" dirty="0"/>
          </a:p>
        </p:txBody>
      </p:sp>
    </p:spTree>
    <p:extLst>
      <p:ext uri="{BB962C8B-B14F-4D97-AF65-F5344CB8AC3E}">
        <p14:creationId xmlns:p14="http://schemas.microsoft.com/office/powerpoint/2010/main" val="3428512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5" y="122529"/>
            <a:ext cx="12045818" cy="913169"/>
          </a:xfrm>
        </p:spPr>
        <p:txBody>
          <a:bodyPr>
            <a:normAutofit/>
          </a:bodyPr>
          <a:lstStyle/>
          <a:p>
            <a:pPr algn="ctr"/>
            <a:r>
              <a:rPr lang="en-US" dirty="0">
                <a:solidFill>
                  <a:srgbClr val="0000FF"/>
                </a:solidFill>
              </a:rPr>
              <a:t>Systems Transfer Function and Frequency Response</a:t>
            </a:r>
            <a:endParaRPr lang="en-US" i="1" baseline="42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95576" y="1156442"/>
            <a:ext cx="3828555" cy="646331"/>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LTID systems is described by</a:t>
            </a:r>
          </a:p>
        </p:txBody>
      </p:sp>
      <p:sp>
        <p:nvSpPr>
          <p:cNvPr id="14" name="Rectangle 13"/>
          <p:cNvSpPr/>
          <p:nvPr/>
        </p:nvSpPr>
        <p:spPr>
          <a:xfrm>
            <a:off x="295576" y="4711224"/>
            <a:ext cx="5856461"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For a special case </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e</a:t>
            </a:r>
            <a:r>
              <a:rPr lang="en-US" sz="2400" baseline="30000" dirty="0" err="1">
                <a:latin typeface="Times New Roman" panose="02020603050405020304" pitchFamily="18" charset="0"/>
                <a:cs typeface="Times New Roman" panose="02020603050405020304" pitchFamily="18" charset="0"/>
              </a:rPr>
              <a:t>j</a:t>
            </a:r>
            <a:r>
              <a:rPr lang="el-GR" sz="2400" baseline="30000" dirty="0">
                <a:latin typeface="Times New Roman" panose="02020603050405020304" pitchFamily="18" charset="0"/>
                <a:cs typeface="Times New Roman" panose="02020603050405020304" pitchFamily="18" charset="0"/>
              </a:rPr>
              <a:t>Ω</a:t>
            </a:r>
            <a:r>
              <a:rPr lang="en-US" sz="2400" i="1" baseline="30000" dirty="0">
                <a:latin typeface="Times New Roman" panose="02020603050405020304" pitchFamily="18" charset="0"/>
                <a:cs typeface="Times New Roman" panose="02020603050405020304" pitchFamily="18" charset="0"/>
              </a:rPr>
              <a:t>n</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191129" y="1363751"/>
            <a:ext cx="2933700" cy="323850"/>
          </a:xfrm>
          <a:prstGeom prst="rect">
            <a:avLst/>
          </a:prstGeom>
        </p:spPr>
      </p:pic>
      <p:pic>
        <p:nvPicPr>
          <p:cNvPr id="16" name="Picture 15"/>
          <p:cNvPicPr>
            <a:picLocks noChangeAspect="1"/>
          </p:cNvPicPr>
          <p:nvPr/>
        </p:nvPicPr>
        <p:blipFill>
          <a:blip r:embed="rId3"/>
          <a:stretch>
            <a:fillRect/>
          </a:stretch>
        </p:blipFill>
        <p:spPr>
          <a:xfrm>
            <a:off x="8016677" y="1160598"/>
            <a:ext cx="4103786" cy="638017"/>
          </a:xfrm>
          <a:prstGeom prst="rect">
            <a:avLst/>
          </a:prstGeom>
        </p:spPr>
      </p:pic>
      <p:pic>
        <p:nvPicPr>
          <p:cNvPr id="3" name="Picture 2"/>
          <p:cNvPicPr>
            <a:picLocks noChangeAspect="1"/>
          </p:cNvPicPr>
          <p:nvPr/>
        </p:nvPicPr>
        <p:blipFill>
          <a:blip r:embed="rId4"/>
          <a:stretch>
            <a:fillRect/>
          </a:stretch>
        </p:blipFill>
        <p:spPr>
          <a:xfrm>
            <a:off x="761417" y="1874220"/>
            <a:ext cx="5238750" cy="333375"/>
          </a:xfrm>
          <a:prstGeom prst="rect">
            <a:avLst/>
          </a:prstGeom>
        </p:spPr>
      </p:pic>
      <p:pic>
        <p:nvPicPr>
          <p:cNvPr id="7" name="Picture 6"/>
          <p:cNvPicPr>
            <a:picLocks noChangeAspect="1"/>
          </p:cNvPicPr>
          <p:nvPr/>
        </p:nvPicPr>
        <p:blipFill>
          <a:blip r:embed="rId5"/>
          <a:stretch>
            <a:fillRect/>
          </a:stretch>
        </p:blipFill>
        <p:spPr>
          <a:xfrm>
            <a:off x="809042" y="2339608"/>
            <a:ext cx="2571750" cy="381000"/>
          </a:xfrm>
          <a:prstGeom prst="rect">
            <a:avLst/>
          </a:prstGeom>
        </p:spPr>
      </p:pic>
      <p:pic>
        <p:nvPicPr>
          <p:cNvPr id="8" name="Picture 7"/>
          <p:cNvPicPr>
            <a:picLocks noChangeAspect="1"/>
          </p:cNvPicPr>
          <p:nvPr/>
        </p:nvPicPr>
        <p:blipFill>
          <a:blip r:embed="rId6"/>
          <a:stretch>
            <a:fillRect/>
          </a:stretch>
        </p:blipFill>
        <p:spPr>
          <a:xfrm>
            <a:off x="751362" y="2963808"/>
            <a:ext cx="5400675" cy="333375"/>
          </a:xfrm>
          <a:prstGeom prst="rect">
            <a:avLst/>
          </a:prstGeom>
        </p:spPr>
      </p:pic>
      <p:pic>
        <p:nvPicPr>
          <p:cNvPr id="10" name="Picture 9"/>
          <p:cNvPicPr>
            <a:picLocks noChangeAspect="1"/>
          </p:cNvPicPr>
          <p:nvPr/>
        </p:nvPicPr>
        <p:blipFill>
          <a:blip r:embed="rId7"/>
          <a:stretch>
            <a:fillRect/>
          </a:stretch>
        </p:blipFill>
        <p:spPr>
          <a:xfrm>
            <a:off x="761417" y="3476821"/>
            <a:ext cx="2457450" cy="257175"/>
          </a:xfrm>
          <a:prstGeom prst="rect">
            <a:avLst/>
          </a:prstGeom>
        </p:spPr>
      </p:pic>
      <p:pic>
        <p:nvPicPr>
          <p:cNvPr id="17" name="Picture 16"/>
          <p:cNvPicPr>
            <a:picLocks noChangeAspect="1"/>
          </p:cNvPicPr>
          <p:nvPr/>
        </p:nvPicPr>
        <p:blipFill>
          <a:blip r:embed="rId8"/>
          <a:stretch>
            <a:fillRect/>
          </a:stretch>
        </p:blipFill>
        <p:spPr>
          <a:xfrm>
            <a:off x="799711" y="3858143"/>
            <a:ext cx="1457325" cy="600075"/>
          </a:xfrm>
          <a:prstGeom prst="rect">
            <a:avLst/>
          </a:prstGeom>
        </p:spPr>
      </p:pic>
      <p:pic>
        <p:nvPicPr>
          <p:cNvPr id="18" name="Picture 17"/>
          <p:cNvPicPr>
            <a:picLocks noChangeAspect="1"/>
          </p:cNvPicPr>
          <p:nvPr/>
        </p:nvPicPr>
        <p:blipFill>
          <a:blip r:embed="rId9"/>
          <a:stretch>
            <a:fillRect/>
          </a:stretch>
        </p:blipFill>
        <p:spPr>
          <a:xfrm>
            <a:off x="859323" y="5400459"/>
            <a:ext cx="4629150" cy="457200"/>
          </a:xfrm>
          <a:prstGeom prst="rect">
            <a:avLst/>
          </a:prstGeom>
        </p:spPr>
      </p:pic>
      <p:pic>
        <p:nvPicPr>
          <p:cNvPr id="19" name="Picture 18"/>
          <p:cNvPicPr>
            <a:picLocks noChangeAspect="1"/>
          </p:cNvPicPr>
          <p:nvPr/>
        </p:nvPicPr>
        <p:blipFill>
          <a:blip r:embed="rId10"/>
          <a:stretch>
            <a:fillRect/>
          </a:stretch>
        </p:blipFill>
        <p:spPr>
          <a:xfrm>
            <a:off x="1528373" y="5990424"/>
            <a:ext cx="3105150" cy="781050"/>
          </a:xfrm>
          <a:prstGeom prst="rect">
            <a:avLst/>
          </a:prstGeom>
        </p:spPr>
      </p:pic>
      <p:sp>
        <p:nvSpPr>
          <p:cNvPr id="20" name="Rectangle 19"/>
          <p:cNvSpPr/>
          <p:nvPr/>
        </p:nvSpPr>
        <p:spPr>
          <a:xfrm>
            <a:off x="524572" y="6124783"/>
            <a:ext cx="100380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Where</a:t>
            </a:r>
            <a:endParaRPr lang="en-US" sz="2400" dirty="0"/>
          </a:p>
        </p:txBody>
      </p:sp>
      <p:sp>
        <p:nvSpPr>
          <p:cNvPr id="21" name="Rectangle 20"/>
          <p:cNvSpPr/>
          <p:nvPr/>
        </p:nvSpPr>
        <p:spPr>
          <a:xfrm>
            <a:off x="4869711" y="6123819"/>
            <a:ext cx="5198859"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is the frequency response of the system.</a:t>
            </a:r>
            <a:endParaRPr lang="en-US" sz="2400" dirty="0"/>
          </a:p>
        </p:txBody>
      </p:sp>
    </p:spTree>
    <p:extLst>
      <p:ext uri="{BB962C8B-B14F-4D97-AF65-F5344CB8AC3E}">
        <p14:creationId xmlns:p14="http://schemas.microsoft.com/office/powerpoint/2010/main" val="1895251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5" y="122529"/>
            <a:ext cx="12045818" cy="913169"/>
          </a:xfrm>
        </p:spPr>
        <p:txBody>
          <a:bodyPr>
            <a:normAutofit/>
          </a:bodyPr>
          <a:lstStyle/>
          <a:p>
            <a:pPr algn="ctr"/>
            <a:r>
              <a:rPr lang="en-US" dirty="0">
                <a:solidFill>
                  <a:srgbClr val="0000FF"/>
                </a:solidFill>
              </a:rPr>
              <a:t>Example</a:t>
            </a:r>
            <a:endParaRPr lang="en-US" i="1" baseline="42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33000" y="1160585"/>
            <a:ext cx="8207115" cy="255454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Determine the transfer function and frequency response of the following systems: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digital differentiator given by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+1] = 1/</a:t>
            </a:r>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+ 1] </a:t>
            </a:r>
            <a:r>
              <a:rPr lang="en-US" sz="2400" i="1" dirty="0">
                <a:latin typeface="Times New Roman" panose="02020603050405020304" pitchFamily="18" charset="0"/>
                <a:cs typeface="Times New Roman" panose="02020603050405020304" pitchFamily="18" charset="0"/>
              </a:rPr>
              <a:t>− 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lvl="1"/>
            <a:r>
              <a:rPr lang="en-US" sz="2400" dirty="0">
                <a:latin typeface="Times New Roman" panose="02020603050405020304" pitchFamily="18" charset="0"/>
                <a:cs typeface="Times New Roman" panose="02020603050405020304" pitchFamily="18" charset="0"/>
              </a:rPr>
              <a:t>Find the output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for the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(0.8)</a:t>
            </a:r>
            <a:r>
              <a:rPr lang="en-US" sz="2400" i="1" baseline="30000" dirty="0">
                <a:latin typeface="Times New Roman" panose="02020603050405020304" pitchFamily="18" charset="0"/>
                <a:cs typeface="Times New Roman" panose="02020603050405020304" pitchFamily="18" charset="0"/>
              </a:rPr>
              <a:t>n</a:t>
            </a:r>
          </a:p>
          <a:p>
            <a:pPr lvl="1"/>
            <a:endParaRPr lang="en-US" sz="2400" i="1" baseline="300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 unit-delay system given by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a:t>
            </a:r>
            <a:r>
              <a:rPr lang="en-US" sz="2400" dirty="0">
                <a:latin typeface="Times New Roman" panose="02020603050405020304" pitchFamily="18" charset="0"/>
                <a:cs typeface="Times New Roman" panose="02020603050405020304" pitchFamily="18" charset="0"/>
              </a:rPr>
              <a:t>1]</a:t>
            </a:r>
          </a:p>
        </p:txBody>
      </p:sp>
      <p:cxnSp>
        <p:nvCxnSpPr>
          <p:cNvPr id="4" name="Straight Arrow Connector 3"/>
          <p:cNvCxnSpPr/>
          <p:nvPr/>
        </p:nvCxnSpPr>
        <p:spPr>
          <a:xfrm flipV="1">
            <a:off x="8203748" y="3585687"/>
            <a:ext cx="3703834" cy="102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356148" y="1669556"/>
            <a:ext cx="1713" cy="20788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3" idx="0"/>
          </p:cNvCxnSpPr>
          <p:nvPr/>
        </p:nvCxnSpPr>
        <p:spPr>
          <a:xfrm flipH="1">
            <a:off x="8847582" y="2291137"/>
            <a:ext cx="870" cy="1304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809924" y="2291137"/>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306503" y="2536010"/>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p:cNvCxnSpPr>
          <p:nvPr/>
        </p:nvCxnSpPr>
        <p:spPr>
          <a:xfrm flipH="1">
            <a:off x="9333889" y="2536010"/>
            <a:ext cx="11142" cy="10496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1" idx="0"/>
          </p:cNvCxnSpPr>
          <p:nvPr/>
        </p:nvCxnSpPr>
        <p:spPr>
          <a:xfrm flipH="1">
            <a:off x="9828764" y="2770602"/>
            <a:ext cx="2572" cy="82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792808" y="2770602"/>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40115" y="1763670"/>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a:t>
            </a:r>
            <a:endParaRPr lang="en-US" dirty="0"/>
          </a:p>
        </p:txBody>
      </p:sp>
      <p:cxnSp>
        <p:nvCxnSpPr>
          <p:cNvPr id="23" name="Straight Connector 22"/>
          <p:cNvCxnSpPr>
            <a:stCxn id="28" idx="4"/>
          </p:cNvCxnSpPr>
          <p:nvPr/>
        </p:nvCxnSpPr>
        <p:spPr>
          <a:xfrm flipH="1">
            <a:off x="10277396" y="3094227"/>
            <a:ext cx="863" cy="501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56148" y="2061413"/>
            <a:ext cx="0" cy="15345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325334" y="1976064"/>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239731" y="3017171"/>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627805" y="1979943"/>
            <a:ext cx="47320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0.8</a:t>
            </a:r>
            <a:endParaRPr lang="en-US" dirty="0"/>
          </a:p>
        </p:txBody>
      </p:sp>
      <p:sp>
        <p:nvSpPr>
          <p:cNvPr id="33" name="Rectangle 32"/>
          <p:cNvSpPr/>
          <p:nvPr/>
        </p:nvSpPr>
        <p:spPr>
          <a:xfrm>
            <a:off x="9089247" y="2206704"/>
            <a:ext cx="58862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0.64</a:t>
            </a:r>
            <a:endParaRPr lang="en-US" dirty="0"/>
          </a:p>
        </p:txBody>
      </p:sp>
      <p:sp>
        <p:nvSpPr>
          <p:cNvPr id="40" name="Rectangle 39"/>
          <p:cNvSpPr/>
          <p:nvPr/>
        </p:nvSpPr>
        <p:spPr>
          <a:xfrm>
            <a:off x="9608980" y="2448880"/>
            <a:ext cx="58862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0.51</a:t>
            </a:r>
            <a:endParaRPr lang="en-US" dirty="0"/>
          </a:p>
        </p:txBody>
      </p:sp>
      <p:sp>
        <p:nvSpPr>
          <p:cNvPr id="42" name="Rectangle 41"/>
          <p:cNvSpPr/>
          <p:nvPr/>
        </p:nvSpPr>
        <p:spPr>
          <a:xfrm>
            <a:off x="10047555" y="2717989"/>
            <a:ext cx="58862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0.41</a:t>
            </a:r>
            <a:endParaRPr lang="en-US" dirty="0"/>
          </a:p>
        </p:txBody>
      </p:sp>
      <p:sp>
        <p:nvSpPr>
          <p:cNvPr id="43" name="Rectangle 42"/>
          <p:cNvSpPr/>
          <p:nvPr/>
        </p:nvSpPr>
        <p:spPr>
          <a:xfrm>
            <a:off x="11820381" y="3485940"/>
            <a:ext cx="300082"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n</a:t>
            </a:r>
            <a:endParaRPr lang="en-US" i="1" dirty="0"/>
          </a:p>
        </p:txBody>
      </p:sp>
      <p:sp>
        <p:nvSpPr>
          <p:cNvPr id="44" name="Rectangle 43"/>
          <p:cNvSpPr/>
          <p:nvPr/>
        </p:nvSpPr>
        <p:spPr>
          <a:xfrm>
            <a:off x="8687721" y="3606167"/>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a:t>
            </a:r>
            <a:endParaRPr lang="en-US" dirty="0"/>
          </a:p>
        </p:txBody>
      </p:sp>
      <p:sp>
        <p:nvSpPr>
          <p:cNvPr id="45" name="Rectangle 44"/>
          <p:cNvSpPr/>
          <p:nvPr/>
        </p:nvSpPr>
        <p:spPr>
          <a:xfrm>
            <a:off x="9167622" y="3606167"/>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2</a:t>
            </a:r>
            <a:endParaRPr lang="en-US" dirty="0"/>
          </a:p>
        </p:txBody>
      </p:sp>
      <p:sp>
        <p:nvSpPr>
          <p:cNvPr id="46" name="Rectangle 45"/>
          <p:cNvSpPr/>
          <p:nvPr/>
        </p:nvSpPr>
        <p:spPr>
          <a:xfrm>
            <a:off x="9663768" y="3606167"/>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3</a:t>
            </a:r>
            <a:endParaRPr lang="en-US" dirty="0"/>
          </a:p>
        </p:txBody>
      </p:sp>
      <p:sp>
        <p:nvSpPr>
          <p:cNvPr id="47" name="Rectangle 46"/>
          <p:cNvSpPr/>
          <p:nvPr/>
        </p:nvSpPr>
        <p:spPr>
          <a:xfrm>
            <a:off x="10120968" y="3606167"/>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4</a:t>
            </a:r>
            <a:endParaRPr lang="en-US" dirty="0"/>
          </a:p>
        </p:txBody>
      </p:sp>
      <p:sp>
        <p:nvSpPr>
          <p:cNvPr id="48" name="Rectangle 47"/>
          <p:cNvSpPr/>
          <p:nvPr/>
        </p:nvSpPr>
        <p:spPr>
          <a:xfrm>
            <a:off x="8193697" y="1300101"/>
            <a:ext cx="614271"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endParaRPr lang="en-US" dirty="0"/>
          </a:p>
        </p:txBody>
      </p:sp>
      <p:cxnSp>
        <p:nvCxnSpPr>
          <p:cNvPr id="49" name="Straight Arrow Connector 48"/>
          <p:cNvCxnSpPr/>
          <p:nvPr/>
        </p:nvCxnSpPr>
        <p:spPr>
          <a:xfrm flipV="1">
            <a:off x="8207175" y="6373404"/>
            <a:ext cx="3703834" cy="102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359575" y="4457273"/>
            <a:ext cx="1713" cy="20788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2" idx="0"/>
          </p:cNvCxnSpPr>
          <p:nvPr/>
        </p:nvCxnSpPr>
        <p:spPr>
          <a:xfrm flipH="1">
            <a:off x="9344165" y="5078854"/>
            <a:ext cx="870" cy="1304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9306507" y="5078854"/>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803086" y="5323727"/>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3" idx="0"/>
          </p:cNvCxnSpPr>
          <p:nvPr/>
        </p:nvCxnSpPr>
        <p:spPr>
          <a:xfrm flipH="1">
            <a:off x="9830472" y="5323727"/>
            <a:ext cx="11142" cy="10496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6" idx="0"/>
          </p:cNvCxnSpPr>
          <p:nvPr/>
        </p:nvCxnSpPr>
        <p:spPr>
          <a:xfrm flipH="1">
            <a:off x="10325347" y="5558319"/>
            <a:ext cx="2572" cy="825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10289391" y="5558319"/>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703673" y="4437580"/>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a:t>
            </a:r>
            <a:endParaRPr lang="en-US" dirty="0"/>
          </a:p>
        </p:txBody>
      </p:sp>
      <p:cxnSp>
        <p:nvCxnSpPr>
          <p:cNvPr id="58" name="Straight Connector 57"/>
          <p:cNvCxnSpPr>
            <a:stCxn id="61" idx="4"/>
          </p:cNvCxnSpPr>
          <p:nvPr/>
        </p:nvCxnSpPr>
        <p:spPr>
          <a:xfrm flipH="1">
            <a:off x="10773979" y="5881944"/>
            <a:ext cx="863" cy="501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852731" y="4849130"/>
            <a:ext cx="0" cy="15345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8821917" y="4763781"/>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736314" y="5804888"/>
            <a:ext cx="77056" cy="770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9107562" y="4750143"/>
            <a:ext cx="47320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0.8</a:t>
            </a:r>
            <a:endParaRPr lang="en-US" dirty="0"/>
          </a:p>
        </p:txBody>
      </p:sp>
      <p:sp>
        <p:nvSpPr>
          <p:cNvPr id="63" name="Rectangle 62"/>
          <p:cNvSpPr/>
          <p:nvPr/>
        </p:nvSpPr>
        <p:spPr>
          <a:xfrm>
            <a:off x="9599006" y="5004049"/>
            <a:ext cx="58862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0.64</a:t>
            </a:r>
            <a:endParaRPr lang="en-US" dirty="0"/>
          </a:p>
        </p:txBody>
      </p:sp>
      <p:sp>
        <p:nvSpPr>
          <p:cNvPr id="64" name="Rectangle 63"/>
          <p:cNvSpPr/>
          <p:nvPr/>
        </p:nvSpPr>
        <p:spPr>
          <a:xfrm>
            <a:off x="10097397" y="5250629"/>
            <a:ext cx="58862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0.51</a:t>
            </a:r>
            <a:endParaRPr lang="en-US" dirty="0"/>
          </a:p>
        </p:txBody>
      </p:sp>
      <p:sp>
        <p:nvSpPr>
          <p:cNvPr id="65" name="Rectangle 64"/>
          <p:cNvSpPr/>
          <p:nvPr/>
        </p:nvSpPr>
        <p:spPr>
          <a:xfrm>
            <a:off x="10536867" y="5496675"/>
            <a:ext cx="58862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0.41</a:t>
            </a:r>
            <a:endParaRPr lang="en-US" dirty="0"/>
          </a:p>
        </p:txBody>
      </p:sp>
      <p:sp>
        <p:nvSpPr>
          <p:cNvPr id="66" name="Rectangle 65"/>
          <p:cNvSpPr/>
          <p:nvPr/>
        </p:nvSpPr>
        <p:spPr>
          <a:xfrm>
            <a:off x="11823808" y="6273657"/>
            <a:ext cx="300082"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n</a:t>
            </a:r>
            <a:endParaRPr lang="en-US" i="1" dirty="0"/>
          </a:p>
        </p:txBody>
      </p:sp>
      <p:sp>
        <p:nvSpPr>
          <p:cNvPr id="67" name="Rectangle 66"/>
          <p:cNvSpPr/>
          <p:nvPr/>
        </p:nvSpPr>
        <p:spPr>
          <a:xfrm>
            <a:off x="8691148" y="6393884"/>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a:t>
            </a:r>
            <a:endParaRPr lang="en-US" dirty="0"/>
          </a:p>
        </p:txBody>
      </p:sp>
      <p:sp>
        <p:nvSpPr>
          <p:cNvPr id="68" name="Rectangle 67"/>
          <p:cNvSpPr/>
          <p:nvPr/>
        </p:nvSpPr>
        <p:spPr>
          <a:xfrm>
            <a:off x="9171049" y="6393884"/>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2</a:t>
            </a:r>
            <a:endParaRPr lang="en-US" dirty="0"/>
          </a:p>
        </p:txBody>
      </p:sp>
      <p:sp>
        <p:nvSpPr>
          <p:cNvPr id="69" name="Rectangle 68"/>
          <p:cNvSpPr/>
          <p:nvPr/>
        </p:nvSpPr>
        <p:spPr>
          <a:xfrm>
            <a:off x="9667195" y="6393884"/>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3</a:t>
            </a:r>
            <a:endParaRPr lang="en-US" dirty="0"/>
          </a:p>
        </p:txBody>
      </p:sp>
      <p:sp>
        <p:nvSpPr>
          <p:cNvPr id="70" name="Rectangle 69"/>
          <p:cNvSpPr/>
          <p:nvPr/>
        </p:nvSpPr>
        <p:spPr>
          <a:xfrm>
            <a:off x="10124395" y="6393884"/>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4</a:t>
            </a:r>
            <a:endParaRPr lang="en-US" dirty="0"/>
          </a:p>
        </p:txBody>
      </p:sp>
      <p:sp>
        <p:nvSpPr>
          <p:cNvPr id="71" name="Rectangle 70"/>
          <p:cNvSpPr/>
          <p:nvPr/>
        </p:nvSpPr>
        <p:spPr>
          <a:xfrm>
            <a:off x="8053814" y="4062061"/>
            <a:ext cx="806631"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a:t>
            </a:r>
            <a:endParaRPr lang="en-US" dirty="0"/>
          </a:p>
        </p:txBody>
      </p:sp>
      <p:sp>
        <p:nvSpPr>
          <p:cNvPr id="72" name="Rectangle 71"/>
          <p:cNvSpPr/>
          <p:nvPr/>
        </p:nvSpPr>
        <p:spPr>
          <a:xfrm>
            <a:off x="10618236" y="6373404"/>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5</a:t>
            </a:r>
            <a:endParaRPr lang="en-US" dirty="0"/>
          </a:p>
        </p:txBody>
      </p:sp>
    </p:spTree>
    <p:extLst>
      <p:ext uri="{BB962C8B-B14F-4D97-AF65-F5344CB8AC3E}">
        <p14:creationId xmlns:p14="http://schemas.microsoft.com/office/powerpoint/2010/main" val="2606890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61" y="2557819"/>
            <a:ext cx="10515600" cy="1743593"/>
          </a:xfrm>
        </p:spPr>
        <p:txBody>
          <a:bodyPr>
            <a:noAutofit/>
          </a:bodyPr>
          <a:lstStyle/>
          <a:p>
            <a:pPr algn="ctr"/>
            <a:r>
              <a:rPr lang="en-US" sz="6000" b="1" dirty="0">
                <a:solidFill>
                  <a:srgbClr val="0000FF"/>
                </a:solidFill>
              </a:rPr>
              <a:t>5.6 </a:t>
            </a:r>
            <a:br>
              <a:rPr lang="en-US" sz="6000" b="1" dirty="0">
                <a:solidFill>
                  <a:srgbClr val="0000FF"/>
                </a:solidFill>
              </a:rPr>
            </a:br>
            <a:r>
              <a:rPr lang="en-US" sz="6000" b="1" dirty="0">
                <a:solidFill>
                  <a:srgbClr val="0000FF"/>
                </a:solidFill>
              </a:rPr>
              <a:t>Total Response</a:t>
            </a:r>
          </a:p>
        </p:txBody>
      </p:sp>
    </p:spTree>
    <p:extLst>
      <p:ext uri="{BB962C8B-B14F-4D97-AF65-F5344CB8AC3E}">
        <p14:creationId xmlns:p14="http://schemas.microsoft.com/office/powerpoint/2010/main" val="1171973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5" y="122529"/>
            <a:ext cx="12045818" cy="913169"/>
          </a:xfrm>
        </p:spPr>
        <p:txBody>
          <a:bodyPr>
            <a:normAutofit/>
          </a:bodyPr>
          <a:lstStyle/>
          <a:p>
            <a:pPr algn="ctr"/>
            <a:r>
              <a:rPr lang="en-US" dirty="0">
                <a:solidFill>
                  <a:srgbClr val="0000FF"/>
                </a:solidFill>
              </a:rPr>
              <a:t>Total Response</a:t>
            </a:r>
            <a:endParaRPr lang="en-US" i="1" baseline="42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49371" y="2957817"/>
            <a:ext cx="11771092"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Using the initial conditions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 = 0 and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 = 25/4 and the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4</a:t>
            </a:r>
            <a:r>
              <a:rPr lang="en-US" sz="2400" i="1" baseline="300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determine and sketch the total response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an LTID system described by the equation </a:t>
            </a:r>
          </a:p>
          <a:p>
            <a:r>
              <a:rPr lang="en-US" sz="2400" i="1"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+ 1]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16</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5</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47992" y="1138131"/>
            <a:ext cx="6896016" cy="1350341"/>
          </a:xfrm>
          <a:prstGeom prst="rect">
            <a:avLst/>
          </a:prstGeom>
        </p:spPr>
      </p:pic>
      <p:sp>
        <p:nvSpPr>
          <p:cNvPr id="4" name="Rectangle 3"/>
          <p:cNvSpPr/>
          <p:nvPr/>
        </p:nvSpPr>
        <p:spPr>
          <a:xfrm>
            <a:off x="5204994" y="2336285"/>
            <a:ext cx="105189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a:t>
            </a:r>
            <a:r>
              <a:rPr lang="en-US" sz="2400" i="1" baseline="-25000" dirty="0" err="1">
                <a:latin typeface="Times New Roman" panose="02020603050405020304" pitchFamily="18" charset="0"/>
                <a:cs typeface="Times New Roman" panose="02020603050405020304" pitchFamily="18" charset="0"/>
              </a:rPr>
              <a:t>zir</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endParaRPr lang="en-US" sz="2400" dirty="0"/>
          </a:p>
        </p:txBody>
      </p:sp>
      <p:sp>
        <p:nvSpPr>
          <p:cNvPr id="7" name="Rectangle 6"/>
          <p:cNvSpPr/>
          <p:nvPr/>
        </p:nvSpPr>
        <p:spPr>
          <a:xfrm>
            <a:off x="7925276" y="2029996"/>
            <a:ext cx="1074333"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a:t>
            </a:r>
            <a:r>
              <a:rPr lang="en-US" sz="2400" i="1" baseline="-25000" dirty="0" err="1">
                <a:latin typeface="Times New Roman" panose="02020603050405020304" pitchFamily="18" charset="0"/>
                <a:cs typeface="Times New Roman" panose="02020603050405020304" pitchFamily="18" charset="0"/>
              </a:rPr>
              <a:t>zsr</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endParaRPr lang="en-US" sz="2400" dirty="0"/>
          </a:p>
        </p:txBody>
      </p:sp>
      <p:pic>
        <p:nvPicPr>
          <p:cNvPr id="6" name="Picture 5"/>
          <p:cNvPicPr>
            <a:picLocks noChangeAspect="1"/>
          </p:cNvPicPr>
          <p:nvPr/>
        </p:nvPicPr>
        <p:blipFill>
          <a:blip r:embed="rId3"/>
          <a:stretch>
            <a:fillRect/>
          </a:stretch>
        </p:blipFill>
        <p:spPr>
          <a:xfrm>
            <a:off x="616015" y="5595713"/>
            <a:ext cx="5114925" cy="304800"/>
          </a:xfrm>
          <a:prstGeom prst="rect">
            <a:avLst/>
          </a:prstGeom>
        </p:spPr>
      </p:pic>
      <p:pic>
        <p:nvPicPr>
          <p:cNvPr id="8" name="Picture 7"/>
          <p:cNvPicPr>
            <a:picLocks noChangeAspect="1"/>
          </p:cNvPicPr>
          <p:nvPr/>
        </p:nvPicPr>
        <p:blipFill>
          <a:blip r:embed="rId4"/>
          <a:stretch>
            <a:fillRect/>
          </a:stretch>
        </p:blipFill>
        <p:spPr>
          <a:xfrm>
            <a:off x="502719" y="4624302"/>
            <a:ext cx="8515350" cy="742950"/>
          </a:xfrm>
          <a:prstGeom prst="rect">
            <a:avLst/>
          </a:prstGeom>
        </p:spPr>
      </p:pic>
      <p:pic>
        <p:nvPicPr>
          <p:cNvPr id="10" name="Picture 5" descr="fig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4355" y="5436048"/>
            <a:ext cx="4289756" cy="142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49371" y="4093841"/>
            <a:ext cx="1226618"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a:t>
            </a:r>
            <a:endParaRPr lang="en-US" sz="2400" dirty="0"/>
          </a:p>
        </p:txBody>
      </p:sp>
      <p:pic>
        <p:nvPicPr>
          <p:cNvPr id="9" name="Picture 8"/>
          <p:cNvPicPr>
            <a:picLocks noChangeAspect="1"/>
          </p:cNvPicPr>
          <p:nvPr/>
        </p:nvPicPr>
        <p:blipFill>
          <a:blip r:embed="rId6"/>
          <a:stretch>
            <a:fillRect/>
          </a:stretch>
        </p:blipFill>
        <p:spPr>
          <a:xfrm>
            <a:off x="1189264" y="5913661"/>
            <a:ext cx="1714500" cy="466725"/>
          </a:xfrm>
          <a:prstGeom prst="rect">
            <a:avLst/>
          </a:prstGeom>
        </p:spPr>
      </p:pic>
      <p:pic>
        <p:nvPicPr>
          <p:cNvPr id="12" name="Picture 11"/>
          <p:cNvPicPr>
            <a:picLocks noChangeAspect="1"/>
          </p:cNvPicPr>
          <p:nvPr/>
        </p:nvPicPr>
        <p:blipFill>
          <a:blip r:embed="rId7"/>
          <a:stretch>
            <a:fillRect/>
          </a:stretch>
        </p:blipFill>
        <p:spPr>
          <a:xfrm>
            <a:off x="2903764" y="5913661"/>
            <a:ext cx="2867025" cy="504825"/>
          </a:xfrm>
          <a:prstGeom prst="rect">
            <a:avLst/>
          </a:prstGeom>
        </p:spPr>
      </p:pic>
    </p:spTree>
    <p:extLst>
      <p:ext uri="{BB962C8B-B14F-4D97-AF65-F5344CB8AC3E}">
        <p14:creationId xmlns:p14="http://schemas.microsoft.com/office/powerpoint/2010/main" val="612484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61" y="2557819"/>
            <a:ext cx="10515600" cy="1743593"/>
          </a:xfrm>
        </p:spPr>
        <p:txBody>
          <a:bodyPr>
            <a:noAutofit/>
          </a:bodyPr>
          <a:lstStyle/>
          <a:p>
            <a:pPr algn="ctr"/>
            <a:r>
              <a:rPr lang="en-US" sz="6000" b="1" dirty="0">
                <a:solidFill>
                  <a:srgbClr val="0000FF"/>
                </a:solidFill>
              </a:rPr>
              <a:t>5.7 </a:t>
            </a:r>
            <a:br>
              <a:rPr lang="en-US" sz="6000" b="1" dirty="0">
                <a:solidFill>
                  <a:srgbClr val="0000FF"/>
                </a:solidFill>
              </a:rPr>
            </a:br>
            <a:r>
              <a:rPr lang="en-US" sz="6000" b="1" dirty="0">
                <a:solidFill>
                  <a:srgbClr val="0000FF"/>
                </a:solidFill>
              </a:rPr>
              <a:t>System Stability</a:t>
            </a:r>
          </a:p>
        </p:txBody>
      </p:sp>
    </p:spTree>
    <p:extLst>
      <p:ext uri="{BB962C8B-B14F-4D97-AF65-F5344CB8AC3E}">
        <p14:creationId xmlns:p14="http://schemas.microsoft.com/office/powerpoint/2010/main" val="102121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 for Iterative Solution </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15812" y="2679556"/>
            <a:ext cx="6885759" cy="1846659"/>
          </a:xfrm>
          <a:prstGeom prst="rect">
            <a:avLst/>
          </a:prstGeom>
        </p:spPr>
        <p:txBody>
          <a:bodyPr wrap="square">
            <a:spAutoFit/>
          </a:bodyPr>
          <a:lstStyle/>
          <a:p>
            <a:r>
              <a:rPr lang="pt-BR" sz="1900" dirty="0">
                <a:solidFill>
                  <a:srgbClr val="000000"/>
                </a:solidFill>
                <a:latin typeface="Courier New" panose="02070309020205020404" pitchFamily="49" charset="0"/>
              </a:rPr>
              <a:t>n = (-1:12); x = cos(pi*n/2).*(n&gt;=0);</a:t>
            </a:r>
          </a:p>
          <a:p>
            <a:r>
              <a:rPr lang="en-US" sz="1900" dirty="0">
                <a:solidFill>
                  <a:srgbClr val="000000"/>
                </a:solidFill>
                <a:latin typeface="Courier New" panose="02070309020205020404" pitchFamily="49" charset="0"/>
              </a:rPr>
              <a:t>y = zeros(size(n)); y(n==-1) = 6;</a:t>
            </a:r>
          </a:p>
          <a:p>
            <a:r>
              <a:rPr lang="en-US" sz="1900" dirty="0">
                <a:solidFill>
                  <a:srgbClr val="0000FF"/>
                </a:solidFill>
                <a:latin typeface="Courier New" panose="02070309020205020404" pitchFamily="49" charset="0"/>
              </a:rPr>
              <a:t>for</a:t>
            </a:r>
            <a:r>
              <a:rPr lang="en-US" sz="1900" dirty="0">
                <a:solidFill>
                  <a:srgbClr val="000000"/>
                </a:solidFill>
                <a:latin typeface="Courier New" panose="02070309020205020404" pitchFamily="49" charset="0"/>
              </a:rPr>
              <a:t> </a:t>
            </a:r>
            <a:r>
              <a:rPr lang="en-US" sz="1900" dirty="0" err="1">
                <a:solidFill>
                  <a:srgbClr val="000000"/>
                </a:solidFill>
                <a:latin typeface="Courier New" panose="02070309020205020404" pitchFamily="49" charset="0"/>
              </a:rPr>
              <a:t>ind</a:t>
            </a:r>
            <a:r>
              <a:rPr lang="en-US" sz="1900" dirty="0">
                <a:solidFill>
                  <a:srgbClr val="000000"/>
                </a:solidFill>
                <a:latin typeface="Courier New" panose="02070309020205020404" pitchFamily="49" charset="0"/>
              </a:rPr>
              <a:t> = find(n&gt;=0),</a:t>
            </a:r>
          </a:p>
          <a:p>
            <a:r>
              <a:rPr lang="en-US" sz="1900" dirty="0">
                <a:solidFill>
                  <a:srgbClr val="000000"/>
                </a:solidFill>
                <a:latin typeface="Courier New" panose="02070309020205020404" pitchFamily="49" charset="0"/>
              </a:rPr>
              <a:t>    y(</a:t>
            </a:r>
            <a:r>
              <a:rPr lang="en-US" sz="1900" dirty="0" err="1">
                <a:solidFill>
                  <a:srgbClr val="000000"/>
                </a:solidFill>
                <a:latin typeface="Courier New" panose="02070309020205020404" pitchFamily="49" charset="0"/>
              </a:rPr>
              <a:t>ind</a:t>
            </a:r>
            <a:r>
              <a:rPr lang="en-US" sz="1900" dirty="0">
                <a:solidFill>
                  <a:srgbClr val="000000"/>
                </a:solidFill>
                <a:latin typeface="Courier New" panose="02070309020205020404" pitchFamily="49" charset="0"/>
              </a:rPr>
              <a:t>) = 0.5*y(ind-1)+x(</a:t>
            </a:r>
            <a:r>
              <a:rPr lang="en-US" sz="1900" dirty="0" err="1">
                <a:solidFill>
                  <a:srgbClr val="000000"/>
                </a:solidFill>
                <a:latin typeface="Courier New" panose="02070309020205020404" pitchFamily="49" charset="0"/>
              </a:rPr>
              <a:t>ind</a:t>
            </a:r>
            <a:r>
              <a:rPr lang="en-US" sz="1900" dirty="0">
                <a:solidFill>
                  <a:srgbClr val="000000"/>
                </a:solidFill>
                <a:latin typeface="Courier New" panose="02070309020205020404" pitchFamily="49" charset="0"/>
              </a:rPr>
              <a:t>)-0.5*x(ind-1);</a:t>
            </a:r>
          </a:p>
          <a:p>
            <a:r>
              <a:rPr lang="en-US" sz="1900" dirty="0">
                <a:solidFill>
                  <a:srgbClr val="0000FF"/>
                </a:solidFill>
                <a:latin typeface="Courier New" panose="02070309020205020404" pitchFamily="49" charset="0"/>
              </a:rPr>
              <a:t>end</a:t>
            </a:r>
          </a:p>
          <a:p>
            <a:r>
              <a:rPr lang="en-US" sz="1900" dirty="0">
                <a:solidFill>
                  <a:srgbClr val="000000"/>
                </a:solidFill>
                <a:latin typeface="Courier New" panose="02070309020205020404" pitchFamily="49" charset="0"/>
              </a:rPr>
              <a:t>stem(</a:t>
            </a:r>
            <a:r>
              <a:rPr lang="en-US" sz="1900" dirty="0" err="1">
                <a:solidFill>
                  <a:srgbClr val="000000"/>
                </a:solidFill>
                <a:latin typeface="Courier New" panose="02070309020205020404" pitchFamily="49" charset="0"/>
              </a:rPr>
              <a:t>n,y</a:t>
            </a:r>
            <a:r>
              <a:rPr lang="en-US" sz="1900" dirty="0">
                <a:solidFill>
                  <a:srgbClr val="000000"/>
                </a:solidFill>
                <a:latin typeface="Courier New" panose="02070309020205020404" pitchFamily="49" charset="0"/>
              </a:rPr>
              <a:t>)</a:t>
            </a:r>
          </a:p>
        </p:txBody>
      </p:sp>
      <p:pic>
        <p:nvPicPr>
          <p:cNvPr id="12" name="Picture 5" descr="fi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042" y="4665306"/>
            <a:ext cx="9341529" cy="209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7148" y="1059791"/>
            <a:ext cx="11732293"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Using initial condition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 = 6 and causal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cos(</a:t>
            </a:r>
            <a:r>
              <a:rPr lang="en-US" sz="2400" i="1" dirty="0">
                <a:latin typeface="Times New Roman" panose="02020603050405020304" pitchFamily="18" charset="0"/>
                <a:cs typeface="Times New Roman" panose="02020603050405020304" pitchFamily="18" charset="0"/>
              </a:rPr>
              <a:t>nπ/</a:t>
            </a:r>
            <a:r>
              <a:rPr lang="en-US" sz="24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iteratively solve the first-order system given by </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5</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5</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226774" y="2557374"/>
            <a:ext cx="3590925" cy="695325"/>
          </a:xfrm>
          <a:prstGeom prst="rect">
            <a:avLst/>
          </a:prstGeom>
        </p:spPr>
      </p:pic>
      <p:pic>
        <p:nvPicPr>
          <p:cNvPr id="7" name="Picture 6"/>
          <p:cNvPicPr>
            <a:picLocks noChangeAspect="1"/>
          </p:cNvPicPr>
          <p:nvPr/>
        </p:nvPicPr>
        <p:blipFill>
          <a:blip r:embed="rId4"/>
          <a:stretch>
            <a:fillRect/>
          </a:stretch>
        </p:blipFill>
        <p:spPr>
          <a:xfrm>
            <a:off x="226774" y="3338226"/>
            <a:ext cx="4495800" cy="1219200"/>
          </a:xfrm>
          <a:prstGeom prst="rect">
            <a:avLst/>
          </a:prstGeom>
        </p:spPr>
      </p:pic>
      <p:sp>
        <p:nvSpPr>
          <p:cNvPr id="3" name="Rectangle 2"/>
          <p:cNvSpPr/>
          <p:nvPr/>
        </p:nvSpPr>
        <p:spPr>
          <a:xfrm>
            <a:off x="7186989" y="5214121"/>
            <a:ext cx="487634"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y</a:t>
            </a:r>
            <a:r>
              <a:rPr lang="en-US" sz="2400" baseline="-25000" dirty="0" err="1">
                <a:latin typeface="Times New Roman" panose="02020603050405020304" pitchFamily="18" charset="0"/>
                <a:cs typeface="Times New Roman" panose="02020603050405020304" pitchFamily="18" charset="0"/>
              </a:rPr>
              <a:t>zi</a:t>
            </a:r>
            <a:endParaRPr lang="en-US" sz="2400" baseline="-25000" dirty="0"/>
          </a:p>
        </p:txBody>
      </p:sp>
      <p:sp>
        <p:nvSpPr>
          <p:cNvPr id="10" name="Rectangle 9"/>
          <p:cNvSpPr/>
          <p:nvPr/>
        </p:nvSpPr>
        <p:spPr>
          <a:xfrm>
            <a:off x="10614434" y="5207564"/>
            <a:ext cx="510076"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y</a:t>
            </a:r>
            <a:r>
              <a:rPr lang="en-US" sz="2400" baseline="-25000" dirty="0" err="1">
                <a:latin typeface="Times New Roman" panose="02020603050405020304" pitchFamily="18" charset="0"/>
                <a:cs typeface="Times New Roman" panose="02020603050405020304" pitchFamily="18" charset="0"/>
              </a:rPr>
              <a:t>zs</a:t>
            </a:r>
            <a:endParaRPr lang="en-US" sz="2400" baseline="-25000" dirty="0"/>
          </a:p>
        </p:txBody>
      </p:sp>
      <p:sp>
        <p:nvSpPr>
          <p:cNvPr id="15" name="TextBox 14">
            <a:extLst>
              <a:ext uri="{FF2B5EF4-FFF2-40B4-BE49-F238E27FC236}">
                <a16:creationId xmlns:a16="http://schemas.microsoft.com/office/drawing/2014/main" id="{27649154-146A-4CB4-8C92-0AC4146694E6}"/>
              </a:ext>
            </a:extLst>
          </p:cNvPr>
          <p:cNvSpPr txBox="1"/>
          <p:nvPr/>
        </p:nvSpPr>
        <p:spPr>
          <a:xfrm>
            <a:off x="178551" y="1961291"/>
            <a:ext cx="5162982" cy="461665"/>
          </a:xfrm>
          <a:prstGeom prst="rect">
            <a:avLst/>
          </a:prstGeom>
          <a:noFill/>
        </p:spPr>
        <p:txBody>
          <a:bodyPr wrap="square">
            <a:spAutoFit/>
          </a:bodyPr>
          <a:lstStyle/>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5</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5</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a:t>
            </a:r>
            <a:endParaRPr lang="en-US" sz="2400" dirty="0"/>
          </a:p>
        </p:txBody>
      </p:sp>
    </p:spTree>
    <p:extLst>
      <p:ext uri="{BB962C8B-B14F-4D97-AF65-F5344CB8AC3E}">
        <p14:creationId xmlns:p14="http://schemas.microsoft.com/office/powerpoint/2010/main" val="3397835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fi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756" y="3529172"/>
            <a:ext cx="4426706" cy="332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4645" y="122529"/>
            <a:ext cx="12045818" cy="913169"/>
          </a:xfrm>
        </p:spPr>
        <p:txBody>
          <a:bodyPr>
            <a:normAutofit/>
          </a:bodyPr>
          <a:lstStyle/>
          <a:p>
            <a:pPr algn="ctr"/>
            <a:r>
              <a:rPr lang="en-US" dirty="0">
                <a:solidFill>
                  <a:srgbClr val="0000FF"/>
                </a:solidFill>
              </a:rPr>
              <a:t>System Stability</a:t>
            </a:r>
            <a:endParaRPr lang="en-US" i="1" baseline="42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926" y="1170292"/>
            <a:ext cx="3526971" cy="461665"/>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External Stability (</a:t>
            </a:r>
            <a:r>
              <a:rPr lang="en-US" sz="2400" i="1" dirty="0">
                <a:solidFill>
                  <a:srgbClr val="0000FF"/>
                </a:solidFill>
                <a:latin typeface="Times New Roman" panose="02020603050405020304" pitchFamily="18" charset="0"/>
                <a:cs typeface="Times New Roman" panose="02020603050405020304" pitchFamily="18" charset="0"/>
              </a:rPr>
              <a:t>BIBO</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43813" y="1643387"/>
            <a:ext cx="11262049"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If the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bounded, then the output will be bounded if</a:t>
            </a:r>
          </a:p>
        </p:txBody>
      </p:sp>
      <mc:AlternateContent xmlns:mc="http://schemas.openxmlformats.org/markup-compatibility/2006" xmlns:a14="http://schemas.microsoft.com/office/drawing/2010/main">
        <mc:Choice Requires="a14">
          <p:sp>
            <p:nvSpPr>
              <p:cNvPr id="14" name="TextBox 13"/>
              <p:cNvSpPr txBox="1"/>
              <p:nvPr/>
            </p:nvSpPr>
            <p:spPr>
              <a:xfrm>
                <a:off x="1174817" y="2184020"/>
                <a:ext cx="2286843"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𝑛</m:t>
                          </m:r>
                          <m:r>
                            <a:rPr lang="en-US" sz="2400" b="0" i="1" smtClean="0">
                              <a:latin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&lt;∞</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74817" y="2184020"/>
                <a:ext cx="2286843" cy="1007007"/>
              </a:xfrm>
              <a:prstGeom prst="rect">
                <a:avLst/>
              </a:prstGeom>
              <a:blipFill rotWithShape="0">
                <a:blip r:embed="rId3"/>
                <a:stretch>
                  <a:fillRect/>
                </a:stretch>
              </a:blipFill>
            </p:spPr>
            <p:txBody>
              <a:bodyPr/>
              <a:lstStyle/>
              <a:p>
                <a:r>
                  <a:rPr lang="en-US">
                    <a:noFill/>
                  </a:rPr>
                  <a:t> </a:t>
                </a:r>
              </a:p>
            </p:txBody>
          </p:sp>
        </mc:Fallback>
      </mc:AlternateContent>
      <p:sp>
        <p:nvSpPr>
          <p:cNvPr id="15" name="Rectangle 14"/>
          <p:cNvSpPr/>
          <p:nvPr/>
        </p:nvSpPr>
        <p:spPr>
          <a:xfrm>
            <a:off x="251926" y="3388677"/>
            <a:ext cx="3956180" cy="461665"/>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Internal Stability (Asymptotic)</a:t>
            </a:r>
          </a:p>
        </p:txBody>
      </p:sp>
      <p:sp>
        <p:nvSpPr>
          <p:cNvPr id="16" name="Rectangle 15"/>
          <p:cNvSpPr/>
          <p:nvPr/>
        </p:nvSpPr>
        <p:spPr>
          <a:xfrm>
            <a:off x="199650" y="3861387"/>
            <a:ext cx="7958032"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output of a system consist of a wave similar to the input and a combination of the characteristic modes of the system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4439937" y="4600051"/>
            <a:ext cx="331212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e</a:t>
            </a:r>
            <a:r>
              <a:rPr lang="en-US" sz="2400" i="1" baseline="30000" dirty="0" err="1">
                <a:latin typeface="Times New Roman" panose="02020603050405020304" pitchFamily="18" charset="0"/>
                <a:cs typeface="Times New Roman" panose="02020603050405020304" pitchFamily="18" charset="0"/>
                <a:sym typeface="Symbol" panose="05050102010706020507" pitchFamily="18" charset="2"/>
              </a:rPr>
              <a:t>j</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n</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e</a:t>
            </a:r>
            <a:r>
              <a:rPr lang="en-US" sz="2400" i="1" baseline="30000" dirty="0" err="1">
                <a:latin typeface="Times New Roman" panose="02020603050405020304" pitchFamily="18" charset="0"/>
                <a:cs typeface="Times New Roman" panose="02020603050405020304" pitchFamily="18" charset="0"/>
                <a:sym typeface="Symbol" panose="05050102010706020507" pitchFamily="18" charset="2"/>
              </a:rPr>
              <a:t>jn</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23" name="Rectangle 22"/>
          <p:cNvSpPr/>
          <p:nvPr/>
        </p:nvSpPr>
        <p:spPr>
          <a:xfrm>
            <a:off x="379446" y="5133967"/>
            <a:ext cx="7150358" cy="1754326"/>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cs typeface="Times New Roman" panose="02020603050405020304" pitchFamily="18" charset="0"/>
              </a:rPr>
              <a:t>|γ| &lt; </a:t>
            </a:r>
            <a:r>
              <a:rPr lang="en-US" sz="24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then </a:t>
            </a:r>
            <a:r>
              <a:rPr lang="en-US" sz="2400" i="1" dirty="0" err="1">
                <a:latin typeface="Times New Roman" panose="02020603050405020304" pitchFamily="18" charset="0"/>
                <a:cs typeface="Times New Roman" panose="02020603050405020304" pitchFamily="18" charset="0"/>
              </a:rPr>
              <a:t>γ</a:t>
            </a:r>
            <a:r>
              <a:rPr lang="en-US" sz="2400" i="1" baseline="30000" dirty="0" err="1">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0 as </a:t>
            </a:r>
            <a:r>
              <a:rPr lang="en-US" sz="2400" i="1" dirty="0">
                <a:latin typeface="Times New Roman" panose="02020603050405020304" pitchFamily="18" charset="0"/>
                <a:cs typeface="Times New Roman" panose="02020603050405020304" pitchFamily="18" charset="0"/>
              </a:rPr>
              <a:t>n →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Stable</a:t>
            </a:r>
          </a:p>
          <a:p>
            <a:pPr>
              <a:lnSpc>
                <a:spcPct val="150000"/>
              </a:lnSpc>
            </a:pPr>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cs typeface="Times New Roman" panose="02020603050405020304" pitchFamily="18" charset="0"/>
              </a:rPr>
              <a:t>|γ| &gt; </a:t>
            </a:r>
            <a:r>
              <a:rPr lang="en-US" sz="24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then </a:t>
            </a:r>
            <a:r>
              <a:rPr lang="en-US" sz="2400" i="1" dirty="0" err="1">
                <a:latin typeface="Times New Roman" panose="02020603050405020304" pitchFamily="18" charset="0"/>
                <a:cs typeface="Times New Roman" panose="02020603050405020304" pitchFamily="18" charset="0"/>
              </a:rPr>
              <a:t>γ</a:t>
            </a:r>
            <a:r>
              <a:rPr lang="en-US" sz="2400" i="1" baseline="30000" dirty="0" err="1">
                <a:latin typeface="Times New Roman" panose="02020603050405020304" pitchFamily="18" charset="0"/>
                <a:cs typeface="Times New Roman" panose="02020603050405020304" pitchFamily="18" charset="0"/>
              </a:rPr>
              <a:t>n</a:t>
            </a:r>
            <a:r>
              <a:rPr lang="en-US" sz="2400" i="1" baseline="300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as </a:t>
            </a:r>
            <a:r>
              <a:rPr lang="en-US" sz="2400" i="1" dirty="0">
                <a:latin typeface="Times New Roman" panose="02020603050405020304" pitchFamily="18" charset="0"/>
                <a:cs typeface="Times New Roman" panose="02020603050405020304" pitchFamily="18" charset="0"/>
              </a:rPr>
              <a:t>n →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Unstable</a:t>
            </a:r>
          </a:p>
          <a:p>
            <a:pPr>
              <a:lnSpc>
                <a:spcPct val="150000"/>
              </a:lnSpc>
            </a:pPr>
            <a:r>
              <a:rPr lang="en-US" sz="2400" dirty="0">
                <a:latin typeface="Times New Roman" panose="02020603050405020304" pitchFamily="18" charset="0"/>
                <a:cs typeface="Times New Roman" panose="02020603050405020304" pitchFamily="18" charset="0"/>
              </a:rPr>
              <a:t>and if </a:t>
            </a:r>
            <a:r>
              <a:rPr lang="en-US" sz="2400" i="1" dirty="0">
                <a:latin typeface="Times New Roman" panose="02020603050405020304" pitchFamily="18" charset="0"/>
                <a:cs typeface="Times New Roman" panose="02020603050405020304" pitchFamily="18" charset="0"/>
              </a:rPr>
              <a:t>|γ| </a:t>
            </a:r>
            <a:r>
              <a:rPr lang="en-US" sz="2400" dirty="0">
                <a:latin typeface="Times New Roman" panose="02020603050405020304" pitchFamily="18" charset="0"/>
                <a:cs typeface="Times New Roman" panose="02020603050405020304" pitchFamily="18" charset="0"/>
              </a:rPr>
              <a:t>= 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then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γ|</a:t>
            </a:r>
            <a:r>
              <a:rPr lang="en-US" sz="2400" i="1" baseline="30000" dirty="0" err="1">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 for all </a:t>
            </a:r>
            <a:r>
              <a:rPr lang="en-US" sz="2400" i="1" dirty="0">
                <a:latin typeface="Times New Roman" panose="02020603050405020304" pitchFamily="18" charset="0"/>
                <a:cs typeface="Times New Roman" panose="02020603050405020304" pitchFamily="18" charset="0"/>
              </a:rPr>
              <a:t>n	</a:t>
            </a:r>
            <a:r>
              <a:rPr lang="en-US" sz="2400" dirty="0">
                <a:solidFill>
                  <a:srgbClr val="0000FF"/>
                </a:solidFill>
                <a:latin typeface="Times New Roman" panose="02020603050405020304" pitchFamily="18" charset="0"/>
                <a:cs typeface="Times New Roman" panose="02020603050405020304" pitchFamily="18" charset="0"/>
              </a:rPr>
              <a:t>Marginally Stable</a:t>
            </a:r>
          </a:p>
        </p:txBody>
      </p:sp>
    </p:spTree>
    <p:extLst>
      <p:ext uri="{BB962C8B-B14F-4D97-AF65-F5344CB8AC3E}">
        <p14:creationId xmlns:p14="http://schemas.microsoft.com/office/powerpoint/2010/main" val="2910484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5" y="122529"/>
            <a:ext cx="12045818" cy="913169"/>
          </a:xfrm>
        </p:spPr>
        <p:txBody>
          <a:bodyPr>
            <a:normAutofit/>
          </a:bodyPr>
          <a:lstStyle/>
          <a:p>
            <a:pPr algn="ctr"/>
            <a:r>
              <a:rPr lang="en-US" dirty="0">
                <a:solidFill>
                  <a:srgbClr val="0000FF"/>
                </a:solidFill>
              </a:rPr>
              <a:t>System Stability</a:t>
            </a:r>
            <a:endParaRPr lang="en-US" i="1" baseline="42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1" name="Picture 5" descr="fi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919" y="3163078"/>
            <a:ext cx="4913543" cy="369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3029" y="1214068"/>
            <a:ext cx="11917434" cy="2308324"/>
          </a:xfrm>
          <a:prstGeom prst="rect">
            <a:avLst/>
          </a:prstGeom>
        </p:spPr>
        <p:txBody>
          <a:bodyPr wrap="square">
            <a:sp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A causal LTID system is asymptotically stable if and only if all the characteristic roots are inside the unit circle. The roots may be simple or repeated.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A causal LTID system is marginally stable if and only if there are no roots outside the unit circle, and there are non-repeated roots on the unit circle. </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A causal LTID system is unstable if and only if at least one root is outside the unit circle or there are repeated roots on the unit circle or both.</a:t>
            </a:r>
          </a:p>
        </p:txBody>
      </p:sp>
      <p:sp>
        <p:nvSpPr>
          <p:cNvPr id="4" name="Rectangle 3"/>
          <p:cNvSpPr/>
          <p:nvPr/>
        </p:nvSpPr>
        <p:spPr>
          <a:xfrm>
            <a:off x="354563" y="4150863"/>
            <a:ext cx="7035282" cy="218521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Repeated roots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roots) on the unit circle will cause the system to be unstable because the characteristic modes will be </a:t>
            </a:r>
            <a:r>
              <a:rPr lang="en-US" sz="2400" i="1" dirty="0">
                <a:latin typeface="Times New Roman" panose="02020603050405020304" pitchFamily="18" charset="0"/>
                <a:cs typeface="Times New Roman" panose="02020603050405020304" pitchFamily="18" charset="0"/>
              </a:rPr>
              <a:t>n</a:t>
            </a:r>
            <a:r>
              <a:rPr lang="en-US" sz="2400" i="1" baseline="30000" dirty="0">
                <a:latin typeface="Times New Roman" panose="02020603050405020304" pitchFamily="18" charset="0"/>
                <a:cs typeface="Times New Roman" panose="02020603050405020304" pitchFamily="18" charset="0"/>
              </a:rPr>
              <a:t>r-1</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endParaRPr lang="en-US" sz="2400" baseline="30000" dirty="0">
              <a:latin typeface="Times New Roman" panose="02020603050405020304" pitchFamily="18" charset="0"/>
              <a:cs typeface="Times New Roman" panose="02020603050405020304" pitchFamily="18" charset="0"/>
              <a:sym typeface="Symbol" panose="05050102010706020507" pitchFamily="18" charset="2"/>
            </a:endParaRPr>
          </a:p>
          <a:p>
            <a:r>
              <a:rPr lang="en-US" sz="2400" i="1" dirty="0">
                <a:latin typeface="Times New Roman" panose="02020603050405020304" pitchFamily="18" charset="0"/>
                <a:cs typeface="Times New Roman" panose="02020603050405020304" pitchFamily="18" charset="0"/>
              </a:rPr>
              <a:t>	n</a:t>
            </a:r>
            <a:r>
              <a:rPr lang="en-US" sz="2400" i="1" baseline="30000" dirty="0">
                <a:latin typeface="Times New Roman" panose="02020603050405020304" pitchFamily="18" charset="0"/>
                <a:cs typeface="Times New Roman" panose="02020603050405020304" pitchFamily="18" charset="0"/>
              </a:rPr>
              <a:t>r-1</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  as </a:t>
            </a:r>
            <a:r>
              <a:rPr lang="en-US" sz="2400" i="1"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  , because | |</a:t>
            </a:r>
            <a:r>
              <a:rPr lang="en-US" sz="2400" i="1" baseline="30000"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=1</a:t>
            </a:r>
            <a:endParaRPr lang="en-US" sz="2400" baseline="30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1893767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925" y="29072"/>
            <a:ext cx="5511088" cy="67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909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5" y="122529"/>
            <a:ext cx="12045818" cy="913169"/>
          </a:xfrm>
        </p:spPr>
        <p:txBody>
          <a:bodyPr>
            <a:normAutofit/>
          </a:bodyPr>
          <a:lstStyle/>
          <a:p>
            <a:pPr algn="ctr"/>
            <a:r>
              <a:rPr lang="en-US" dirty="0">
                <a:solidFill>
                  <a:srgbClr val="0000FF"/>
                </a:solidFill>
              </a:rPr>
              <a:t>Example</a:t>
            </a:r>
            <a:endParaRPr lang="en-US" i="1" baseline="42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3029" y="1148751"/>
            <a:ext cx="11917434"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Determine the internal and external stabilities of the systems specified by the following equations. In each case, plot the characteristic roots in the complex plane. Each system is both controllable and observable.</a:t>
            </a:r>
          </a:p>
          <a:p>
            <a:r>
              <a:rPr lang="pt-BR" sz="2400" b="1" dirty="0">
                <a:latin typeface="Times New Roman" panose="02020603050405020304" pitchFamily="18" charset="0"/>
                <a:cs typeface="Times New Roman" panose="02020603050405020304" pitchFamily="18" charset="0"/>
              </a:rPr>
              <a:t>(a) </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+ 2] + 2</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5</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+ 1] + </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a:t>
            </a:r>
            <a:r>
              <a:rPr lang="pt-BR" sz="2400" dirty="0">
                <a:latin typeface="Times New Roman" panose="02020603050405020304" pitchFamily="18" charset="0"/>
                <a:cs typeface="Times New Roman" panose="02020603050405020304" pitchFamily="18" charset="0"/>
              </a:rPr>
              <a:t>+ 1]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p>
          <a:p>
            <a:r>
              <a:rPr lang="pt-BR" sz="2400" b="1" dirty="0">
                <a:latin typeface="Times New Roman" panose="02020603050405020304" pitchFamily="18" charset="0"/>
                <a:cs typeface="Times New Roman" panose="02020603050405020304" pitchFamily="18" charset="0"/>
              </a:rPr>
              <a:t>(b) </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21</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2] = 2</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+ 3</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2]</a:t>
            </a:r>
          </a:p>
          <a:p>
            <a:r>
              <a:rPr lang="es-ES" sz="2400" b="1" dirty="0">
                <a:latin typeface="Times New Roman" panose="02020603050405020304" pitchFamily="18" charset="0"/>
                <a:cs typeface="Times New Roman" panose="02020603050405020304" pitchFamily="18" charset="0"/>
              </a:rPr>
              <a:t>(c) </a:t>
            </a:r>
            <a:r>
              <a:rPr lang="es-ES" sz="2400" i="1" dirty="0">
                <a:latin typeface="Times New Roman" panose="02020603050405020304" pitchFamily="18" charset="0"/>
                <a:cs typeface="Times New Roman" panose="02020603050405020304" pitchFamily="18" charset="0"/>
              </a:rPr>
              <a:t>y</a:t>
            </a:r>
            <a:r>
              <a:rPr lang="es-ES" sz="2400" dirty="0">
                <a:latin typeface="Times New Roman" panose="02020603050405020304" pitchFamily="18" charset="0"/>
                <a:cs typeface="Times New Roman" panose="02020603050405020304" pitchFamily="18" charset="0"/>
              </a:rPr>
              <a:t>[</a:t>
            </a:r>
            <a:r>
              <a:rPr lang="es-ES" sz="2400" i="1" dirty="0">
                <a:latin typeface="Times New Roman" panose="02020603050405020304" pitchFamily="18" charset="0"/>
                <a:cs typeface="Times New Roman" panose="02020603050405020304" pitchFamily="18" charset="0"/>
              </a:rPr>
              <a:t>n </a:t>
            </a:r>
            <a:r>
              <a:rPr lang="es-ES" sz="2400" dirty="0">
                <a:latin typeface="Times New Roman" panose="02020603050405020304" pitchFamily="18" charset="0"/>
                <a:cs typeface="Times New Roman" panose="02020603050405020304" pitchFamily="18" charset="0"/>
              </a:rPr>
              <a:t>+ 3] + 2</a:t>
            </a:r>
            <a:r>
              <a:rPr lang="es-ES" sz="2400" i="1" dirty="0">
                <a:latin typeface="Times New Roman" panose="02020603050405020304" pitchFamily="18" charset="0"/>
                <a:cs typeface="Times New Roman" panose="02020603050405020304" pitchFamily="18" charset="0"/>
              </a:rPr>
              <a:t>y</a:t>
            </a:r>
            <a:r>
              <a:rPr lang="es-ES" sz="2400" dirty="0">
                <a:latin typeface="Times New Roman" panose="02020603050405020304" pitchFamily="18" charset="0"/>
                <a:cs typeface="Times New Roman" panose="02020603050405020304" pitchFamily="18" charset="0"/>
              </a:rPr>
              <a:t>[</a:t>
            </a:r>
            <a:r>
              <a:rPr lang="es-ES" sz="2400" i="1" dirty="0">
                <a:latin typeface="Times New Roman" panose="02020603050405020304" pitchFamily="18" charset="0"/>
                <a:cs typeface="Times New Roman" panose="02020603050405020304" pitchFamily="18" charset="0"/>
              </a:rPr>
              <a:t>n </a:t>
            </a:r>
            <a:r>
              <a:rPr lang="es-ES" sz="2400" dirty="0">
                <a:latin typeface="Times New Roman" panose="02020603050405020304" pitchFamily="18" charset="0"/>
                <a:cs typeface="Times New Roman" panose="02020603050405020304" pitchFamily="18" charset="0"/>
              </a:rPr>
              <a:t>+ 2] + 3/</a:t>
            </a:r>
            <a:r>
              <a:rPr lang="en-US" sz="24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+ 1] + 1/2</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+ 1]</a:t>
            </a:r>
          </a:p>
          <a:p>
            <a:r>
              <a:rPr lang="pt-BR" sz="2400" b="1" dirty="0">
                <a:latin typeface="Times New Roman" panose="02020603050405020304" pitchFamily="18" charset="0"/>
                <a:cs typeface="Times New Roman" panose="02020603050405020304" pitchFamily="18" charset="0"/>
              </a:rPr>
              <a:t>(d) </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E </a:t>
            </a:r>
            <a:r>
              <a:rPr lang="pt-BR" sz="2400" dirty="0">
                <a:latin typeface="Times New Roman" panose="02020603050405020304" pitchFamily="18" charset="0"/>
                <a:cs typeface="Times New Roman" panose="02020603050405020304" pitchFamily="18" charset="0"/>
              </a:rPr>
              <a:t>+ 1)</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(3</a:t>
            </a:r>
            <a:r>
              <a:rPr lang="pt-BR" sz="2400" i="1" dirty="0">
                <a:latin typeface="Times New Roman" panose="02020603050405020304" pitchFamily="18" charset="0"/>
                <a:cs typeface="Times New Roman" panose="02020603050405020304" pitchFamily="18" charset="0"/>
              </a:rPr>
              <a:t>E </a:t>
            </a:r>
            <a:r>
              <a:rPr lang="pt-BR" sz="2400" dirty="0">
                <a:latin typeface="Times New Roman" panose="02020603050405020304" pitchFamily="18" charset="0"/>
                <a:cs typeface="Times New Roman" panose="02020603050405020304" pitchFamily="18" charset="0"/>
              </a:rPr>
              <a:t>+ 1)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p>
          <a:p>
            <a:r>
              <a:rPr lang="pt-BR" sz="2400" b="1" dirty="0">
                <a:latin typeface="Times New Roman" panose="02020603050405020304" pitchFamily="18" charset="0"/>
                <a:cs typeface="Times New Roman" panose="02020603050405020304" pitchFamily="18" charset="0"/>
              </a:rPr>
              <a:t>(e) </a:t>
            </a:r>
            <a:r>
              <a:rPr lang="pt-BR" sz="2400" dirty="0">
                <a:latin typeface="Times New Roman" panose="02020603050405020304" pitchFamily="18" charset="0"/>
                <a:cs typeface="Times New Roman" panose="02020603050405020304" pitchFamily="18" charset="0"/>
              </a:rPr>
              <a:t>Two cascaded systmes with </a:t>
            </a:r>
            <a:r>
              <a:rPr lang="pt-BR" sz="2400" i="1" dirty="0">
                <a:latin typeface="Times New Roman" panose="02020603050405020304" pitchFamily="18" charset="0"/>
                <a:cs typeface="Times New Roman" panose="02020603050405020304" pitchFamily="18" charset="0"/>
              </a:rPr>
              <a:t>h</a:t>
            </a:r>
            <a:r>
              <a:rPr lang="pt-BR" sz="2400" baseline="-25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4</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3(0</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5)</a:t>
            </a:r>
            <a:r>
              <a:rPr lang="pt-BR" sz="2400" i="1" baseline="30000" dirty="0">
                <a:latin typeface="Times New Roman" panose="02020603050405020304" pitchFamily="18" charset="0"/>
                <a:cs typeface="Times New Roman" panose="02020603050405020304" pitchFamily="18" charset="0"/>
              </a:rPr>
              <a:t>n</a:t>
            </a:r>
            <a:r>
              <a:rPr lang="pt-BR" sz="2400" i="1" dirty="0">
                <a:latin typeface="Times New Roman" panose="02020603050405020304" pitchFamily="18" charset="0"/>
                <a:cs typeface="Times New Roman" panose="02020603050405020304" pitchFamily="18" charset="0"/>
              </a:rPr>
              <a:t>u</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and </a:t>
            </a:r>
            <a:r>
              <a:rPr lang="pt-BR" sz="2400" i="1" dirty="0">
                <a:latin typeface="Times New Roman" panose="02020603050405020304" pitchFamily="18" charset="0"/>
                <a:cs typeface="Times New Roman" panose="02020603050405020304" pitchFamily="18" charset="0"/>
              </a:rPr>
              <a:t>h</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2</a:t>
            </a:r>
            <a:r>
              <a:rPr lang="pt-BR" sz="2400" i="1" baseline="30000" dirty="0">
                <a:latin typeface="Times New Roman" panose="02020603050405020304" pitchFamily="18" charset="0"/>
                <a:cs typeface="Times New Roman" panose="02020603050405020304" pitchFamily="18" charset="0"/>
              </a:rPr>
              <a:t>n</a:t>
            </a:r>
            <a:r>
              <a:rPr lang="pt-BR" sz="2400" i="1" dirty="0">
                <a:latin typeface="Times New Roman" panose="02020603050405020304" pitchFamily="18" charset="0"/>
                <a:cs typeface="Times New Roman" panose="02020603050405020304" pitchFamily="18" charset="0"/>
              </a:rPr>
              <a:t>u</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7" name="Picture 5" descr="fig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73" y="4195739"/>
            <a:ext cx="3557588"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fig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218089"/>
            <a:ext cx="32575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61CDDF4D-026D-46CB-98C3-FB0B7A0839C6}"/>
              </a:ext>
            </a:extLst>
          </p:cNvPr>
          <p:cNvSpPr/>
          <p:nvPr/>
        </p:nvSpPr>
        <p:spPr>
          <a:xfrm>
            <a:off x="6961585" y="5987534"/>
            <a:ext cx="1845377" cy="369332"/>
          </a:xfrm>
          <a:prstGeom prst="rect">
            <a:avLst/>
          </a:prstGeom>
        </p:spPr>
        <p:txBody>
          <a:bodyPr wrap="none">
            <a:spAutoFit/>
          </a:bodyPr>
          <a:lstStyle/>
          <a:p>
            <a:r>
              <a:rPr lang="pt-BR" i="1" dirty="0">
                <a:latin typeface="Times New Roman" panose="02020603050405020304" pitchFamily="18" charset="0"/>
                <a:cs typeface="Times New Roman" panose="02020603050405020304" pitchFamily="18" charset="0"/>
              </a:rPr>
              <a:t>h</a:t>
            </a:r>
            <a:r>
              <a:rPr lang="pt-BR" baseline="-25000" dirty="0">
                <a:latin typeface="Times New Roman" panose="02020603050405020304" pitchFamily="18" charset="0"/>
                <a:cs typeface="Times New Roman" panose="02020603050405020304" pitchFamily="18" charset="0"/>
              </a:rPr>
              <a:t>c</a:t>
            </a:r>
            <a:r>
              <a:rPr lang="pt-BR" dirty="0">
                <a:latin typeface="Times New Roman" panose="02020603050405020304" pitchFamily="18" charset="0"/>
                <a:cs typeface="Times New Roman" panose="02020603050405020304" pitchFamily="18" charset="0"/>
              </a:rPr>
              <a:t>[</a:t>
            </a:r>
            <a:r>
              <a:rPr lang="pt-BR" i="1" dirty="0">
                <a:latin typeface="Times New Roman" panose="02020603050405020304" pitchFamily="18" charset="0"/>
                <a:cs typeface="Times New Roman" panose="02020603050405020304" pitchFamily="18" charset="0"/>
              </a:rPr>
              <a:t>n</a:t>
            </a:r>
            <a:r>
              <a:rPr lang="pt-BR" dirty="0">
                <a:latin typeface="Times New Roman" panose="02020603050405020304" pitchFamily="18" charset="0"/>
                <a:cs typeface="Times New Roman" panose="02020603050405020304" pitchFamily="18" charset="0"/>
              </a:rPr>
              <a:t>] = (0.5)</a:t>
            </a:r>
            <a:r>
              <a:rPr lang="pt-BR" i="1" baseline="30000" dirty="0">
                <a:latin typeface="Times New Roman" panose="02020603050405020304" pitchFamily="18" charset="0"/>
                <a:cs typeface="Times New Roman" panose="02020603050405020304" pitchFamily="18" charset="0"/>
              </a:rPr>
              <a:t>n</a:t>
            </a:r>
            <a:r>
              <a:rPr lang="pt-BR" i="1" dirty="0">
                <a:latin typeface="Times New Roman" panose="02020603050405020304" pitchFamily="18" charset="0"/>
                <a:cs typeface="Times New Roman" panose="02020603050405020304" pitchFamily="18" charset="0"/>
              </a:rPr>
              <a:t>u</a:t>
            </a:r>
            <a:r>
              <a:rPr lang="pt-BR" dirty="0">
                <a:latin typeface="Times New Roman" panose="02020603050405020304" pitchFamily="18" charset="0"/>
                <a:cs typeface="Times New Roman" panose="02020603050405020304" pitchFamily="18" charset="0"/>
              </a:rPr>
              <a:t>[</a:t>
            </a:r>
            <a:r>
              <a:rPr lang="pt-BR" i="1" dirty="0">
                <a:latin typeface="Times New Roman" panose="02020603050405020304" pitchFamily="18" charset="0"/>
                <a:cs typeface="Times New Roman" panose="02020603050405020304" pitchFamily="18" charset="0"/>
              </a:rPr>
              <a:t>n</a:t>
            </a:r>
            <a:r>
              <a:rPr lang="pt-BR"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288009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2557819"/>
            <a:ext cx="11644604" cy="1743593"/>
          </a:xfrm>
        </p:spPr>
        <p:txBody>
          <a:bodyPr>
            <a:noAutofit/>
          </a:bodyPr>
          <a:lstStyle/>
          <a:p>
            <a:pPr algn="ctr"/>
            <a:r>
              <a:rPr lang="en-US" sz="6000" b="1" dirty="0">
                <a:solidFill>
                  <a:srgbClr val="0000FF"/>
                </a:solidFill>
              </a:rPr>
              <a:t>5.8 </a:t>
            </a:r>
            <a:br>
              <a:rPr lang="en-US" sz="6000" b="1" dirty="0">
                <a:solidFill>
                  <a:srgbClr val="0000FF"/>
                </a:solidFill>
              </a:rPr>
            </a:br>
            <a:r>
              <a:rPr lang="en-US" sz="6000" b="1" dirty="0">
                <a:solidFill>
                  <a:srgbClr val="0000FF"/>
                </a:solidFill>
              </a:rPr>
              <a:t>Intuitive Insights into System Behavior</a:t>
            </a:r>
          </a:p>
        </p:txBody>
      </p:sp>
    </p:spTree>
    <p:extLst>
      <p:ext uri="{BB962C8B-B14F-4D97-AF65-F5344CB8AC3E}">
        <p14:creationId xmlns:p14="http://schemas.microsoft.com/office/powerpoint/2010/main" val="3658746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fig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989" y="1874220"/>
            <a:ext cx="5077390" cy="134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4645" y="122529"/>
            <a:ext cx="12045818" cy="913169"/>
          </a:xfrm>
        </p:spPr>
        <p:txBody>
          <a:bodyPr>
            <a:normAutofit/>
          </a:bodyPr>
          <a:lstStyle/>
          <a:p>
            <a:pPr algn="ctr"/>
            <a:r>
              <a:rPr lang="en-US" dirty="0">
                <a:solidFill>
                  <a:srgbClr val="0000FF"/>
                </a:solidFill>
              </a:rPr>
              <a:t>Characteristic Roots and System Behavior</a:t>
            </a:r>
            <a:endParaRPr lang="en-US" i="1" baseline="42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3029" y="1120805"/>
            <a:ext cx="11917434" cy="3833165"/>
          </a:xfrm>
          <a:prstGeom prst="rect">
            <a:avLst/>
          </a:prstGeom>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Dependence of System Behavior on Characteristic Modes.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Response Time of a System: The System Time Constant.</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Constant and Rise Time of a System.</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Constant and Filtering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 1/</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Constant and Pulse Dispersion</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Resonance Phenomenon</a:t>
            </a:r>
          </a:p>
          <a:p>
            <a:pPr marL="457200" indent="-457200">
              <a:buFont typeface="+mj-lt"/>
              <a:buAutoNum type="arabicPeriod"/>
            </a:pPr>
            <a:endParaRPr lang="en-US" sz="2400" b="1" dirty="0">
              <a:latin typeface="Times New Roman" panose="02020603050405020304" pitchFamily="18" charset="0"/>
              <a:cs typeface="Times New Roman" panose="02020603050405020304" pitchFamily="18" charset="0"/>
            </a:endParaRPr>
          </a:p>
        </p:txBody>
      </p:sp>
      <p:pic>
        <p:nvPicPr>
          <p:cNvPr id="11" name="Picture 5" descr="fi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1" y="5206218"/>
            <a:ext cx="6072730" cy="159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18453" y="4775139"/>
            <a:ext cx="285084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Time Constant as Rise Time </a:t>
            </a:r>
            <a:endParaRPr lang="en-US" dirty="0"/>
          </a:p>
        </p:txBody>
      </p:sp>
      <p:sp>
        <p:nvSpPr>
          <p:cNvPr id="6" name="Rectangle 5"/>
          <p:cNvSpPr/>
          <p:nvPr/>
        </p:nvSpPr>
        <p:spPr>
          <a:xfrm>
            <a:off x="8929284" y="1380326"/>
            <a:ext cx="299787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Time Constant Approximation</a:t>
            </a:r>
            <a:endParaRPr lang="en-US" dirty="0"/>
          </a:p>
        </p:txBody>
      </p:sp>
      <p:pic>
        <p:nvPicPr>
          <p:cNvPr id="12" name="Picture 5" descr="fig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5989" y="3459772"/>
            <a:ext cx="5211129" cy="336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9334251" y="3312429"/>
            <a:ext cx="278621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Time Constant and Filtering</a:t>
            </a:r>
          </a:p>
        </p:txBody>
      </p:sp>
      <mc:AlternateContent xmlns:mc="http://schemas.openxmlformats.org/markup-compatibility/2006" xmlns:a14="http://schemas.microsoft.com/office/drawing/2010/main">
        <mc:Choice Requires="a14">
          <p:sp>
            <p:nvSpPr>
              <p:cNvPr id="14" name="Rectangle 13"/>
              <p:cNvSpPr/>
              <p:nvPr/>
            </p:nvSpPr>
            <p:spPr>
              <a:xfrm>
                <a:off x="1610604" y="1953929"/>
                <a:ext cx="2958694" cy="847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cs typeface="Times New Roman" panose="02020603050405020304" pitchFamily="18" charset="0"/>
                            </a:rPr>
                          </m:ctrlPr>
                        </m:dPr>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𝑊</m:t>
                              </m:r>
                            </m:e>
                            <m:sub>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h</m:t>
                                  </m:r>
                                </m:e>
                              </m:acc>
                            </m:sub>
                          </m:sSub>
                          <m:r>
                            <a:rPr lang="en-US" i="1">
                              <a:latin typeface="Cambria Math" panose="02040503050406030204" pitchFamily="18" charset="0"/>
                              <a:cs typeface="Times New Roman" panose="02020603050405020304" pitchFamily="18" charset="0"/>
                            </a:rPr>
                            <m:t>+1</m:t>
                          </m:r>
                        </m:e>
                      </m:d>
                      <m:r>
                        <a:rPr lang="en-US" i="1">
                          <a:latin typeface="Cambria Math" panose="02040503050406030204" pitchFamily="18" charset="0"/>
                          <a:cs typeface="Times New Roman" panose="02020603050405020304" pitchFamily="18" charset="0"/>
                        </a:rPr>
                        <m:t>h</m:t>
                      </m:r>
                      <m:d>
                        <m:dPr>
                          <m:begChr m:val="["/>
                          <m:endChr m:val="]"/>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𝑚</m:t>
                          </m:r>
                        </m:e>
                      </m:d>
                      <m:r>
                        <a:rPr lang="en-US" i="1">
                          <a:latin typeface="Cambria Math" panose="02040503050406030204" pitchFamily="18" charset="0"/>
                          <a:cs typeface="Times New Roman" panose="02020603050405020304" pitchFamily="18" charset="0"/>
                        </a:rPr>
                        <m:t>=</m:t>
                      </m:r>
                      <m:nary>
                        <m:naryPr>
                          <m:chr m:val="∑"/>
                          <m:ctrlPr>
                            <a:rPr lang="en-US" i="1">
                              <a:latin typeface="Cambria Math" panose="02040503050406030204" pitchFamily="18" charset="0"/>
                              <a:cs typeface="Times New Roman" panose="02020603050405020304" pitchFamily="18" charset="0"/>
                            </a:rPr>
                          </m:ctrlPr>
                        </m:naryPr>
                        <m:sub>
                          <m:r>
                            <m:rPr>
                              <m:brk m:alnAt="23"/>
                            </m:rPr>
                            <a:rPr lang="en-US" i="1">
                              <a:latin typeface="Cambria Math" panose="02040503050406030204" pitchFamily="18" charset="0"/>
                              <a:cs typeface="Times New Roman" panose="02020603050405020304" pitchFamily="18" charset="0"/>
                            </a:rPr>
                            <m:t>𝑛</m:t>
                          </m:r>
                          <m:r>
                            <a:rPr lang="en-US" i="1">
                              <a:latin typeface="Cambria Math" panose="02040503050406030204" pitchFamily="18" charset="0"/>
                              <a:cs typeface="Times New Roman" panose="02020603050405020304" pitchFamily="18" charset="0"/>
                            </a:rPr>
                            <m:t>=−∞</m:t>
                          </m:r>
                        </m:sub>
                        <m:sup>
                          <m:r>
                            <a:rPr lang="en-US" i="1">
                              <a:latin typeface="Cambria Math" panose="02040503050406030204" pitchFamily="18" charset="0"/>
                              <a:ea typeface="Cambria Math" panose="02040503050406030204" pitchFamily="18" charset="0"/>
                              <a:cs typeface="Times New Roman" panose="02020603050405020304" pitchFamily="18" charset="0"/>
                            </a:rPr>
                            <m:t>∞</m:t>
                          </m:r>
                        </m:sup>
                        <m:e>
                          <m:r>
                            <a:rPr lang="en-US" i="1">
                              <a:latin typeface="Cambria Math" panose="02040503050406030204" pitchFamily="18" charset="0"/>
                              <a:cs typeface="Times New Roman" panose="02020603050405020304" pitchFamily="18" charset="0"/>
                            </a:rPr>
                            <m:t>h</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𝑛</m:t>
                          </m:r>
                          <m:r>
                            <a:rPr lang="en-US" i="1">
                              <a:latin typeface="Cambria Math" panose="02040503050406030204" pitchFamily="18" charset="0"/>
                              <a:cs typeface="Times New Roman" panose="02020603050405020304" pitchFamily="18" charset="0"/>
                            </a:rPr>
                            <m:t>]</m:t>
                          </m:r>
                        </m:e>
                      </m:nary>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610604" y="1953929"/>
                <a:ext cx="2958694" cy="8476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9814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5" y="122529"/>
            <a:ext cx="12045818" cy="913169"/>
          </a:xfrm>
        </p:spPr>
        <p:txBody>
          <a:bodyPr>
            <a:normAutofit/>
          </a:bodyPr>
          <a:lstStyle/>
          <a:p>
            <a:pPr algn="ctr"/>
            <a:r>
              <a:rPr lang="en-US" dirty="0">
                <a:solidFill>
                  <a:srgbClr val="0000FF"/>
                </a:solidFill>
              </a:rPr>
              <a:t>Resonance Phenomenon</a:t>
            </a:r>
            <a:endParaRPr lang="en-US" i="1" baseline="420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4" name="Picture 5" descr="fi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263" y="4105470"/>
            <a:ext cx="4888986" cy="194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03029" y="1148751"/>
            <a:ext cx="11917434"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system respond strongly (large output) to an input that is similar or the same as one of the system characteristic modes.</a:t>
            </a:r>
          </a:p>
        </p:txBody>
      </p:sp>
      <p:pic>
        <p:nvPicPr>
          <p:cNvPr id="3" name="Picture 2"/>
          <p:cNvPicPr>
            <a:picLocks noChangeAspect="1"/>
          </p:cNvPicPr>
          <p:nvPr/>
        </p:nvPicPr>
        <p:blipFill>
          <a:blip r:embed="rId3"/>
          <a:stretch>
            <a:fillRect/>
          </a:stretch>
        </p:blipFill>
        <p:spPr>
          <a:xfrm>
            <a:off x="1489010" y="2258980"/>
            <a:ext cx="1975760" cy="446898"/>
          </a:xfrm>
          <a:prstGeom prst="rect">
            <a:avLst/>
          </a:prstGeom>
        </p:spPr>
      </p:pic>
      <p:pic>
        <p:nvPicPr>
          <p:cNvPr id="7" name="Picture 6"/>
          <p:cNvPicPr>
            <a:picLocks noChangeAspect="1"/>
          </p:cNvPicPr>
          <p:nvPr/>
        </p:nvPicPr>
        <p:blipFill>
          <a:blip r:embed="rId4"/>
          <a:stretch>
            <a:fillRect/>
          </a:stretch>
        </p:blipFill>
        <p:spPr>
          <a:xfrm>
            <a:off x="1489010" y="2788706"/>
            <a:ext cx="2606810" cy="392807"/>
          </a:xfrm>
          <a:prstGeom prst="rect">
            <a:avLst/>
          </a:prstGeom>
        </p:spPr>
      </p:pic>
      <p:pic>
        <p:nvPicPr>
          <p:cNvPr id="8" name="Picture 7"/>
          <p:cNvPicPr>
            <a:picLocks noChangeAspect="1"/>
          </p:cNvPicPr>
          <p:nvPr/>
        </p:nvPicPr>
        <p:blipFill>
          <a:blip r:embed="rId5"/>
          <a:stretch>
            <a:fillRect/>
          </a:stretch>
        </p:blipFill>
        <p:spPr>
          <a:xfrm>
            <a:off x="1423695" y="3284340"/>
            <a:ext cx="3936154" cy="460991"/>
          </a:xfrm>
          <a:prstGeom prst="rect">
            <a:avLst/>
          </a:prstGeom>
        </p:spPr>
      </p:pic>
      <p:pic>
        <p:nvPicPr>
          <p:cNvPr id="16" name="Picture 15"/>
          <p:cNvPicPr>
            <a:picLocks noChangeAspect="1"/>
          </p:cNvPicPr>
          <p:nvPr/>
        </p:nvPicPr>
        <p:blipFill>
          <a:blip r:embed="rId6"/>
          <a:stretch>
            <a:fillRect/>
          </a:stretch>
        </p:blipFill>
        <p:spPr>
          <a:xfrm>
            <a:off x="1489010" y="3988813"/>
            <a:ext cx="4130698" cy="723146"/>
          </a:xfrm>
          <a:prstGeom prst="rect">
            <a:avLst/>
          </a:prstGeom>
        </p:spPr>
      </p:pic>
      <p:pic>
        <p:nvPicPr>
          <p:cNvPr id="17" name="Picture 16"/>
          <p:cNvPicPr>
            <a:picLocks noChangeAspect="1"/>
          </p:cNvPicPr>
          <p:nvPr/>
        </p:nvPicPr>
        <p:blipFill>
          <a:blip r:embed="rId7"/>
          <a:stretch>
            <a:fillRect/>
          </a:stretch>
        </p:blipFill>
        <p:spPr>
          <a:xfrm>
            <a:off x="1489009" y="4955440"/>
            <a:ext cx="3214021" cy="446983"/>
          </a:xfrm>
          <a:prstGeom prst="rect">
            <a:avLst/>
          </a:prstGeom>
        </p:spPr>
      </p:pic>
      <p:sp>
        <p:nvSpPr>
          <p:cNvPr id="18" name="Rectangle 17"/>
          <p:cNvSpPr/>
          <p:nvPr/>
        </p:nvSpPr>
        <p:spPr>
          <a:xfrm>
            <a:off x="203029" y="5446720"/>
            <a:ext cx="7609801" cy="1200329"/>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&lt; 1 then the output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will eventually goes to zero.</a:t>
            </a:r>
          </a:p>
          <a:p>
            <a:pPr>
              <a:lnSpc>
                <a:spcPct val="150000"/>
              </a:lnSpc>
            </a:pPr>
            <a:r>
              <a:rPr lang="en-US" sz="2400" dirty="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 1 then the output will oscillate and grow to infinity.</a:t>
            </a:r>
          </a:p>
        </p:txBody>
      </p:sp>
    </p:spTree>
    <p:extLst>
      <p:ext uri="{BB962C8B-B14F-4D97-AF65-F5344CB8AC3E}">
        <p14:creationId xmlns:p14="http://schemas.microsoft.com/office/powerpoint/2010/main" val="57625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Recursive and </a:t>
            </a:r>
            <a:r>
              <a:rPr lang="en-US" dirty="0" err="1">
                <a:solidFill>
                  <a:srgbClr val="0000FF"/>
                </a:solidFill>
              </a:rPr>
              <a:t>Nonrecursive</a:t>
            </a:r>
            <a:r>
              <a:rPr lang="en-US" dirty="0">
                <a:solidFill>
                  <a:srgbClr val="0000FF"/>
                </a:solidFill>
              </a:rPr>
              <a:t> Equation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084" y="2278105"/>
            <a:ext cx="9093504"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When</a:t>
            </a:r>
            <a:r>
              <a:rPr lang="nn-NO" sz="2400" dirty="0">
                <a:latin typeface="Times New Roman" panose="02020603050405020304" pitchFamily="18" charset="0"/>
                <a:cs typeface="Times New Roman" panose="02020603050405020304" pitchFamily="18" charset="0"/>
              </a:rPr>
              <a:t> </a:t>
            </a:r>
            <a:r>
              <a:rPr lang="nn-NO" sz="2400" i="1" dirty="0">
                <a:latin typeface="Times New Roman" panose="02020603050405020304" pitchFamily="18" charset="0"/>
                <a:cs typeface="Times New Roman" panose="02020603050405020304" pitchFamily="18" charset="0"/>
              </a:rPr>
              <a:t>a</a:t>
            </a:r>
            <a:r>
              <a:rPr lang="nn-NO" sz="2400" i="1" baseline="-25000" dirty="0">
                <a:latin typeface="Times New Roman" panose="02020603050405020304" pitchFamily="18" charset="0"/>
                <a:cs typeface="Times New Roman" panose="02020603050405020304" pitchFamily="18" charset="0"/>
              </a:rPr>
              <a:t>k</a:t>
            </a:r>
            <a:r>
              <a:rPr lang="nn-NO" sz="2400" dirty="0">
                <a:latin typeface="Times New Roman" panose="02020603050405020304" pitchFamily="18" charset="0"/>
                <a:cs typeface="Times New Roman" panose="02020603050405020304" pitchFamily="18" charset="0"/>
              </a:rPr>
              <a:t> = 0 for </a:t>
            </a:r>
            <a:r>
              <a:rPr lang="nn-NO" sz="2400" i="1" dirty="0">
                <a:latin typeface="Times New Roman" panose="02020603050405020304" pitchFamily="18" charset="0"/>
                <a:cs typeface="Times New Roman" panose="02020603050405020304" pitchFamily="18" charset="0"/>
              </a:rPr>
              <a:t>k</a:t>
            </a:r>
            <a:r>
              <a:rPr lang="nn-NO" sz="2400" dirty="0">
                <a:latin typeface="Times New Roman" panose="02020603050405020304" pitchFamily="18" charset="0"/>
                <a:cs typeface="Times New Roman" panose="02020603050405020304" pitchFamily="18" charset="0"/>
              </a:rPr>
              <a:t> = (1, . . .,</a:t>
            </a:r>
            <a:r>
              <a:rPr lang="nn-NO" sz="2400" i="1" dirty="0">
                <a:latin typeface="Times New Roman" panose="02020603050405020304" pitchFamily="18" charset="0"/>
                <a:cs typeface="Times New Roman" panose="02020603050405020304" pitchFamily="18" charset="0"/>
              </a:rPr>
              <a:t>K</a:t>
            </a:r>
            <a:r>
              <a:rPr lang="nn-NO" sz="2400" dirty="0">
                <a:latin typeface="Times New Roman" panose="02020603050405020304" pitchFamily="18" charset="0"/>
                <a:cs typeface="Times New Roman" panose="02020603050405020304" pitchFamily="18" charset="0"/>
              </a:rPr>
              <a:t>) then the equation is nonrecursive</a:t>
            </a:r>
            <a:endParaRPr lang="en-US"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353369" y="1362889"/>
            <a:ext cx="8614835" cy="818858"/>
          </a:xfrm>
          <a:prstGeom prst="rect">
            <a:avLst/>
          </a:prstGeom>
        </p:spPr>
      </p:pic>
      <p:pic>
        <p:nvPicPr>
          <p:cNvPr id="3" name="Picture 2"/>
          <p:cNvPicPr>
            <a:picLocks noChangeAspect="1"/>
          </p:cNvPicPr>
          <p:nvPr/>
        </p:nvPicPr>
        <p:blipFill>
          <a:blip r:embed="rId3"/>
          <a:stretch>
            <a:fillRect/>
          </a:stretch>
        </p:blipFill>
        <p:spPr>
          <a:xfrm>
            <a:off x="1606770" y="2969869"/>
            <a:ext cx="6826931" cy="432416"/>
          </a:xfrm>
          <a:prstGeom prst="rect">
            <a:avLst/>
          </a:prstGeom>
        </p:spPr>
      </p:pic>
      <p:sp>
        <p:nvSpPr>
          <p:cNvPr id="11" name="Rectangle 10"/>
          <p:cNvSpPr/>
          <p:nvPr/>
        </p:nvSpPr>
        <p:spPr>
          <a:xfrm>
            <a:off x="284191" y="3520512"/>
            <a:ext cx="11770959"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To calculate the output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we don’t need past values of the outputs so there is no need to calculate the output recursively.  </a:t>
            </a:r>
          </a:p>
        </p:txBody>
      </p:sp>
      <mc:AlternateContent xmlns:mc="http://schemas.openxmlformats.org/markup-compatibility/2006" xmlns:a14="http://schemas.microsoft.com/office/drawing/2010/main">
        <mc:Choice Requires="a14">
          <p:sp>
            <p:nvSpPr>
              <p:cNvPr id="8" name="Rectangle 7"/>
              <p:cNvSpPr/>
              <p:nvPr/>
            </p:nvSpPr>
            <p:spPr>
              <a:xfrm>
                <a:off x="321083" y="4666561"/>
                <a:ext cx="11612770" cy="178343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Example</a:t>
                </a:r>
                <a:r>
                  <a:rPr lang="en-US" sz="2400" dirty="0">
                    <a:solidFill>
                      <a:srgbClr val="000000"/>
                    </a:solidFill>
                    <a:latin typeface="Times New Roman" panose="02020603050405020304" pitchFamily="18" charset="0"/>
                    <a:cs typeface="Times New Roman" panose="02020603050405020304" pitchFamily="18" charset="0"/>
                  </a:rPr>
                  <a:t> </a:t>
                </a:r>
              </a:p>
              <a:p>
                <a:r>
                  <a:rPr lang="en-US" sz="2400" dirty="0">
                    <a:solidFill>
                      <a:srgbClr val="000000"/>
                    </a:solidFill>
                    <a:latin typeface="Times New Roman" panose="02020603050405020304" pitchFamily="18" charset="0"/>
                    <a:cs typeface="Times New Roman" panose="02020603050405020304" pitchFamily="18" charset="0"/>
                  </a:rPr>
                  <a:t>    A digital differentiator is represented as </a:t>
                </a:r>
              </a:p>
              <a:p>
                <a:r>
                  <a:rPr lang="en-US" sz="2400" i="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rgbClr val="000000"/>
                        </a:solidFill>
                        <a:latin typeface="Cambria Math" panose="02040503050406030204" pitchFamily="18" charset="0"/>
                        <a:cs typeface="Times New Roman" panose="02020603050405020304" pitchFamily="18" charset="0"/>
                      </a:rPr>
                      <m:t>𝑦</m:t>
                    </m:r>
                    <m:d>
                      <m:dPr>
                        <m:begChr m:val="["/>
                        <m:endChr m:val="]"/>
                        <m:ctrlPr>
                          <a:rPr lang="en-US" sz="2400" b="0" i="1" smtClean="0">
                            <a:solidFill>
                              <a:srgbClr val="000000"/>
                            </a:solidFill>
                            <a:latin typeface="Cambria Math" panose="02040503050406030204" pitchFamily="18" charset="0"/>
                            <a:cs typeface="Times New Roman" panose="02020603050405020304" pitchFamily="18" charset="0"/>
                          </a:rPr>
                        </m:ctrlPr>
                      </m:dPr>
                      <m:e>
                        <m:r>
                          <a:rPr lang="en-US" sz="2400" b="0" i="1" smtClean="0">
                            <a:solidFill>
                              <a:srgbClr val="000000"/>
                            </a:solidFill>
                            <a:latin typeface="Cambria Math" panose="02040503050406030204" pitchFamily="18" charset="0"/>
                            <a:cs typeface="Times New Roman" panose="02020603050405020304" pitchFamily="18" charset="0"/>
                          </a:rPr>
                          <m:t>𝑛</m:t>
                        </m:r>
                      </m:e>
                    </m:d>
                    <m:r>
                      <a:rPr lang="en-US" sz="2400" b="0" i="1" smtClean="0">
                        <a:solidFill>
                          <a:srgbClr val="000000"/>
                        </a:solidFill>
                        <a:latin typeface="Cambria Math" panose="02040503050406030204" pitchFamily="18" charset="0"/>
                        <a:cs typeface="Times New Roman" panose="02020603050405020304" pitchFamily="18" charset="0"/>
                      </a:rPr>
                      <m:t>=</m:t>
                    </m:r>
                    <m:f>
                      <m:fPr>
                        <m:ctrlPr>
                          <a:rPr lang="en-US" sz="2400" i="1" smtClean="0">
                            <a:solidFill>
                              <a:srgbClr val="000000"/>
                            </a:solidFill>
                            <a:latin typeface="Cambria Math" panose="02040503050406030204" pitchFamily="18" charset="0"/>
                            <a:cs typeface="Times New Roman" panose="02020603050405020304" pitchFamily="18" charset="0"/>
                          </a:rPr>
                        </m:ctrlPr>
                      </m:fPr>
                      <m:num>
                        <m:r>
                          <a:rPr lang="en-US" sz="2400" b="0" i="1" smtClean="0">
                            <a:solidFill>
                              <a:srgbClr val="000000"/>
                            </a:solidFill>
                            <a:latin typeface="Cambria Math" panose="02040503050406030204" pitchFamily="18" charset="0"/>
                            <a:cs typeface="Times New Roman" panose="02020603050405020304" pitchFamily="18" charset="0"/>
                          </a:rPr>
                          <m:t>1</m:t>
                        </m:r>
                      </m:num>
                      <m:den>
                        <m:r>
                          <a:rPr lang="en-US" sz="2400" b="0" i="1" smtClean="0">
                            <a:solidFill>
                              <a:srgbClr val="000000"/>
                            </a:solidFill>
                            <a:latin typeface="Cambria Math" panose="02040503050406030204" pitchFamily="18" charset="0"/>
                            <a:cs typeface="Times New Roman" panose="02020603050405020304" pitchFamily="18" charset="0"/>
                          </a:rPr>
                          <m:t>𝑇</m:t>
                        </m:r>
                      </m:den>
                    </m:f>
                    <m:d>
                      <m:dPr>
                        <m:ctrlPr>
                          <a:rPr lang="en-US" sz="2400" i="1" smtClean="0">
                            <a:solidFill>
                              <a:srgbClr val="000000"/>
                            </a:solidFill>
                            <a:latin typeface="Cambria Math" panose="02040503050406030204" pitchFamily="18" charset="0"/>
                            <a:cs typeface="Times New Roman" panose="02020603050405020304" pitchFamily="18" charset="0"/>
                          </a:rPr>
                        </m:ctrlPr>
                      </m:dPr>
                      <m:e>
                        <m:r>
                          <a:rPr lang="en-US" sz="2400" b="0" i="1" smtClean="0">
                            <a:solidFill>
                              <a:srgbClr val="000000"/>
                            </a:solidFill>
                            <a:latin typeface="Cambria Math" panose="02040503050406030204" pitchFamily="18" charset="0"/>
                            <a:cs typeface="Times New Roman" panose="02020603050405020304" pitchFamily="18" charset="0"/>
                          </a:rPr>
                          <m:t>𝑥</m:t>
                        </m:r>
                        <m:d>
                          <m:dPr>
                            <m:begChr m:val="["/>
                            <m:endChr m:val="]"/>
                            <m:ctrlPr>
                              <a:rPr lang="en-US" sz="2400" b="0" i="1" smtClean="0">
                                <a:solidFill>
                                  <a:srgbClr val="000000"/>
                                </a:solidFill>
                                <a:latin typeface="Cambria Math" panose="02040503050406030204" pitchFamily="18" charset="0"/>
                                <a:cs typeface="Times New Roman" panose="02020603050405020304" pitchFamily="18" charset="0"/>
                              </a:rPr>
                            </m:ctrlPr>
                          </m:dPr>
                          <m:e>
                            <m:r>
                              <a:rPr lang="en-US" sz="2400" b="0" i="1" smtClean="0">
                                <a:solidFill>
                                  <a:srgbClr val="000000"/>
                                </a:solidFill>
                                <a:latin typeface="Cambria Math" panose="02040503050406030204" pitchFamily="18" charset="0"/>
                                <a:cs typeface="Times New Roman" panose="02020603050405020304" pitchFamily="18" charset="0"/>
                              </a:rPr>
                              <m:t>𝑛</m:t>
                            </m:r>
                          </m:e>
                        </m:d>
                        <m:r>
                          <a:rPr lang="en-US" sz="2400" b="0" i="1" smtClean="0">
                            <a:solidFill>
                              <a:srgbClr val="000000"/>
                            </a:solidFill>
                            <a:latin typeface="Cambria Math" panose="02040503050406030204" pitchFamily="18" charset="0"/>
                            <a:cs typeface="Times New Roman" panose="02020603050405020304" pitchFamily="18" charset="0"/>
                          </a:rPr>
                          <m:t>−</m:t>
                        </m:r>
                        <m:r>
                          <a:rPr lang="en-US" sz="2400" b="0" i="1" smtClean="0">
                            <a:solidFill>
                              <a:srgbClr val="000000"/>
                            </a:solidFill>
                            <a:latin typeface="Cambria Math" panose="02040503050406030204" pitchFamily="18" charset="0"/>
                            <a:cs typeface="Times New Roman" panose="02020603050405020304" pitchFamily="18" charset="0"/>
                          </a:rPr>
                          <m:t>𝑥</m:t>
                        </m:r>
                        <m:r>
                          <a:rPr lang="en-US" sz="2400" b="0" i="1" smtClean="0">
                            <a:solidFill>
                              <a:srgbClr val="000000"/>
                            </a:solidFill>
                            <a:latin typeface="Cambria Math" panose="02040503050406030204" pitchFamily="18" charset="0"/>
                            <a:cs typeface="Times New Roman" panose="02020603050405020304" pitchFamily="18" charset="0"/>
                          </a:rPr>
                          <m:t>[</m:t>
                        </m:r>
                        <m:r>
                          <a:rPr lang="en-US" sz="2400" b="0" i="1" smtClean="0">
                            <a:solidFill>
                              <a:srgbClr val="000000"/>
                            </a:solidFill>
                            <a:latin typeface="Cambria Math" panose="02040503050406030204" pitchFamily="18" charset="0"/>
                            <a:cs typeface="Times New Roman" panose="02020603050405020304" pitchFamily="18" charset="0"/>
                          </a:rPr>
                          <m:t>𝑛</m:t>
                        </m:r>
                        <m:r>
                          <a:rPr lang="en-US" sz="2400" b="0" i="1" smtClean="0">
                            <a:solidFill>
                              <a:srgbClr val="000000"/>
                            </a:solidFill>
                            <a:latin typeface="Cambria Math" panose="02040503050406030204" pitchFamily="18" charset="0"/>
                            <a:cs typeface="Times New Roman" panose="02020603050405020304" pitchFamily="18" charset="0"/>
                          </a:rPr>
                          <m:t>−1]</m:t>
                        </m:r>
                      </m:e>
                    </m:d>
                  </m:oMath>
                </a14:m>
                <a:r>
                  <a:rPr lang="en-US" sz="2400" dirty="0">
                    <a:solidFill>
                      <a:srgbClr val="000000"/>
                    </a:solidFill>
                    <a:latin typeface="Times New Roman" panose="02020603050405020304" pitchFamily="18" charset="0"/>
                    <a:cs typeface="Times New Roman" panose="02020603050405020304" pitchFamily="18" charset="0"/>
                  </a:rPr>
                  <a:t> </a:t>
                </a:r>
              </a:p>
              <a:p>
                <a:r>
                  <a:rPr lang="en-US" sz="2400" dirty="0">
                    <a:solidFill>
                      <a:srgbClr val="000000"/>
                    </a:solidFill>
                    <a:latin typeface="Times New Roman" panose="02020603050405020304" pitchFamily="18" charset="0"/>
                    <a:cs typeface="Times New Roman" panose="02020603050405020304" pitchFamily="18" charset="0"/>
                  </a:rPr>
                  <a:t>    Determine the response of this system to </a:t>
                </a:r>
                <a:r>
                  <a:rPr lang="en-US" sz="2400" b="1" dirty="0">
                    <a:solidFill>
                      <a:srgbClr val="000000"/>
                    </a:solidFill>
                    <a:latin typeface="Times New Roman" panose="02020603050405020304" pitchFamily="18" charset="0"/>
                    <a:cs typeface="Times New Roman" panose="02020603050405020304" pitchFamily="18" charset="0"/>
                  </a:rPr>
                  <a:t>(a) </a:t>
                </a:r>
                <a:r>
                  <a:rPr lang="en-US" sz="2400" i="1" dirty="0">
                    <a:solidFill>
                      <a:srgbClr val="00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 </a:t>
                </a:r>
                <a:r>
                  <a:rPr lang="en-US" sz="2400" i="1" dirty="0">
                    <a:solidFill>
                      <a:srgbClr val="000000"/>
                    </a:solidFill>
                    <a:latin typeface="Times New Roman" panose="02020603050405020304" pitchFamily="18" charset="0"/>
                    <a:cs typeface="Times New Roman" panose="02020603050405020304" pitchFamily="18" charset="0"/>
                  </a:rPr>
                  <a:t>u</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and </a:t>
                </a:r>
                <a:r>
                  <a:rPr lang="en-US" sz="2400" b="1" dirty="0">
                    <a:solidFill>
                      <a:srgbClr val="000000"/>
                    </a:solidFill>
                    <a:latin typeface="Times New Roman" panose="02020603050405020304" pitchFamily="18" charset="0"/>
                    <a:cs typeface="Times New Roman" panose="02020603050405020304" pitchFamily="18" charset="0"/>
                  </a:rPr>
                  <a:t>(b) </a:t>
                </a:r>
                <a:r>
                  <a:rPr lang="en-US" sz="2400" i="1" dirty="0">
                    <a:solidFill>
                      <a:srgbClr val="00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 </a:t>
                </a:r>
                <a:r>
                  <a:rPr lang="en-US" sz="2400" i="1" dirty="0" err="1">
                    <a:solidFill>
                      <a:srgbClr val="000000"/>
                    </a:solidFill>
                    <a:latin typeface="Times New Roman" panose="02020603050405020304" pitchFamily="18" charset="0"/>
                    <a:cs typeface="Times New Roman" panose="02020603050405020304" pitchFamily="18" charset="0"/>
                  </a:rPr>
                  <a:t>nT</a:t>
                </a:r>
                <a:r>
                  <a:rPr lang="en-US" sz="2400" i="1" dirty="0">
                    <a:solidFill>
                      <a:srgbClr val="000000"/>
                    </a:solidFill>
                    <a:latin typeface="Times New Roman" panose="02020603050405020304" pitchFamily="18" charset="0"/>
                    <a:cs typeface="Times New Roman" panose="02020603050405020304" pitchFamily="18" charset="0"/>
                  </a:rPr>
                  <a:t> u</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21083" y="4666561"/>
                <a:ext cx="11612770" cy="1783437"/>
              </a:xfrm>
              <a:prstGeom prst="rect">
                <a:avLst/>
              </a:prstGeom>
              <a:blipFill rotWithShape="0">
                <a:blip r:embed="rId4"/>
                <a:stretch>
                  <a:fillRect l="-1102" t="-3767" b="-719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6EAA1CF-42D8-4B78-ABBA-28BA98E3C54D}"/>
              </a:ext>
            </a:extLst>
          </p:cNvPr>
          <p:cNvSpPr txBox="1"/>
          <p:nvPr/>
        </p:nvSpPr>
        <p:spPr>
          <a:xfrm>
            <a:off x="9414588" y="2938179"/>
            <a:ext cx="2036194"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FIR System</a:t>
            </a:r>
            <a:endParaRPr lang="en-US" sz="2800" dirty="0"/>
          </a:p>
        </p:txBody>
      </p:sp>
      <p:sp>
        <p:nvSpPr>
          <p:cNvPr id="12" name="TextBox 11">
            <a:extLst>
              <a:ext uri="{FF2B5EF4-FFF2-40B4-BE49-F238E27FC236}">
                <a16:creationId xmlns:a16="http://schemas.microsoft.com/office/drawing/2014/main" id="{24CA646E-BB89-493C-9973-879E9A2071D5}"/>
              </a:ext>
            </a:extLst>
          </p:cNvPr>
          <p:cNvSpPr txBox="1"/>
          <p:nvPr/>
        </p:nvSpPr>
        <p:spPr>
          <a:xfrm>
            <a:off x="10155806" y="1293220"/>
            <a:ext cx="2036194"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IIR System</a:t>
            </a:r>
            <a:endParaRPr lang="en-US" sz="2800" dirty="0"/>
          </a:p>
        </p:txBody>
      </p:sp>
    </p:spTree>
    <p:extLst>
      <p:ext uri="{BB962C8B-B14F-4D97-AF65-F5344CB8AC3E}">
        <p14:creationId xmlns:p14="http://schemas.microsoft.com/office/powerpoint/2010/main" val="53577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Recursive versus </a:t>
            </a:r>
            <a:r>
              <a:rPr lang="en-US" dirty="0" err="1">
                <a:solidFill>
                  <a:srgbClr val="0000FF"/>
                </a:solidFill>
              </a:rPr>
              <a:t>Nonrecursive</a:t>
            </a:r>
            <a:r>
              <a:rPr lang="en-US" dirty="0">
                <a:solidFill>
                  <a:srgbClr val="0000FF"/>
                </a:solidFill>
              </a:rPr>
              <a:t> Implementations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854" y="1350750"/>
            <a:ext cx="11428292"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Recursive require less operation to find the output in comparison to </a:t>
            </a:r>
            <a:r>
              <a:rPr lang="en-US" sz="2400" dirty="0" err="1">
                <a:latin typeface="Times New Roman" panose="02020603050405020304" pitchFamily="18" charset="0"/>
                <a:cs typeface="Times New Roman" panose="02020603050405020304" pitchFamily="18" charset="0"/>
              </a:rPr>
              <a:t>nonrecursive</a:t>
            </a:r>
            <a:r>
              <a:rPr lang="en-US" sz="2400" dirty="0">
                <a:latin typeface="Times New Roman" panose="02020603050405020304" pitchFamily="18" charset="0"/>
                <a:cs typeface="Times New Roman" panose="02020603050405020304" pitchFamily="18" charset="0"/>
              </a:rPr>
              <a:t>.</a:t>
            </a:r>
          </a:p>
        </p:txBody>
      </p:sp>
      <p:sp>
        <p:nvSpPr>
          <p:cNvPr id="11" name="Rectangle 10"/>
          <p:cNvSpPr/>
          <p:nvPr/>
        </p:nvSpPr>
        <p:spPr>
          <a:xfrm>
            <a:off x="321083" y="2084961"/>
            <a:ext cx="11770959"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a:t>
            </a:r>
            <a:r>
              <a:rPr lang="en-US" sz="2000" dirty="0">
                <a:solidFill>
                  <a:srgbClr val="00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Consider a five-point sum, where the current output is simply a sum of the five most recent input values. Express this system using both </a:t>
            </a:r>
            <a:r>
              <a:rPr lang="en-US" sz="2400" dirty="0" err="1">
                <a:latin typeface="Times New Roman" panose="02020603050405020304" pitchFamily="18" charset="0"/>
                <a:cs typeface="Times New Roman" panose="02020603050405020304" pitchFamily="18" charset="0"/>
              </a:rPr>
              <a:t>nonrecursive</a:t>
            </a:r>
            <a:r>
              <a:rPr lang="en-US" sz="2400" dirty="0">
                <a:latin typeface="Times New Roman" panose="02020603050405020304" pitchFamily="18" charset="0"/>
                <a:cs typeface="Times New Roman" panose="02020603050405020304" pitchFamily="18" charset="0"/>
              </a:rPr>
              <a:t> and recursive forms, and compare the two implementations.</a:t>
            </a:r>
          </a:p>
        </p:txBody>
      </p:sp>
      <p:sp>
        <p:nvSpPr>
          <p:cNvPr id="4" name="Rectangle 3"/>
          <p:cNvSpPr/>
          <p:nvPr/>
        </p:nvSpPr>
        <p:spPr>
          <a:xfrm>
            <a:off x="3129722" y="4528977"/>
            <a:ext cx="7072770"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2]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3]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4]</a:t>
            </a:r>
            <a:r>
              <a:rPr lang="pt-BR"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81854" y="4067312"/>
            <a:ext cx="5278240"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Nonrecursive</a:t>
            </a:r>
            <a:r>
              <a:rPr lang="en-US" sz="2400" dirty="0">
                <a:latin typeface="Times New Roman" panose="02020603050405020304" pitchFamily="18" charset="0"/>
                <a:cs typeface="Times New Roman" panose="02020603050405020304" pitchFamily="18" charset="0"/>
              </a:rPr>
              <a:t> form requires 4 additions: </a:t>
            </a:r>
            <a:endParaRPr lang="en-US" sz="2400" dirty="0"/>
          </a:p>
        </p:txBody>
      </p:sp>
      <p:sp>
        <p:nvSpPr>
          <p:cNvPr id="12" name="Rectangle 11"/>
          <p:cNvSpPr/>
          <p:nvPr/>
        </p:nvSpPr>
        <p:spPr>
          <a:xfrm>
            <a:off x="381854" y="5254016"/>
            <a:ext cx="4822154"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Recursive</a:t>
            </a:r>
            <a:r>
              <a:rPr lang="en-US" sz="2400" dirty="0">
                <a:latin typeface="Times New Roman" panose="02020603050405020304" pitchFamily="18" charset="0"/>
                <a:cs typeface="Times New Roman" panose="02020603050405020304" pitchFamily="18" charset="0"/>
              </a:rPr>
              <a:t> form requires 2 additions: </a:t>
            </a:r>
            <a:endParaRPr lang="en-US" sz="2400" dirty="0"/>
          </a:p>
        </p:txBody>
      </p:sp>
      <p:sp>
        <p:nvSpPr>
          <p:cNvPr id="10" name="Rectangle 9"/>
          <p:cNvSpPr/>
          <p:nvPr/>
        </p:nvSpPr>
        <p:spPr>
          <a:xfrm>
            <a:off x="3129722" y="5864998"/>
            <a:ext cx="4249881"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a:t>
            </a:r>
            <a:r>
              <a:rPr lang="pt-BR" sz="2400" i="1" dirty="0">
                <a:latin typeface="Times New Roman" panose="02020603050405020304" pitchFamily="18" charset="0"/>
                <a:cs typeface="Times New Roman" panose="02020603050405020304" pitchFamily="18" charset="0"/>
              </a:rPr>
              <a:t>− 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5]</a:t>
            </a: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4E12848-3E22-44C6-9698-4A9239F91C5A}"/>
              </a:ext>
            </a:extLst>
          </p:cNvPr>
          <p:cNvSpPr/>
          <p:nvPr/>
        </p:nvSpPr>
        <p:spPr>
          <a:xfrm>
            <a:off x="8208456" y="5107988"/>
            <a:ext cx="2706190" cy="369332"/>
          </a:xfrm>
          <a:prstGeom prst="rect">
            <a:avLst/>
          </a:prstGeom>
        </p:spPr>
        <p:txBody>
          <a:bodyPr wrap="none">
            <a:spAutoFit/>
          </a:bodyPr>
          <a:lstStyle/>
          <a:p>
            <a:r>
              <a:rPr lang="en-US" dirty="0">
                <a:solidFill>
                  <a:srgbClr val="0000FF"/>
                </a:solidFill>
                <a:latin typeface="Times New Roman" panose="02020603050405020304" pitchFamily="18" charset="0"/>
                <a:cs typeface="Times New Roman" panose="02020603050405020304" pitchFamily="18" charset="0"/>
              </a:rPr>
              <a:t>4 operations + 4 memories </a:t>
            </a:r>
            <a:endParaRPr lang="en-US" dirty="0">
              <a:solidFill>
                <a:srgbClr val="0000FF"/>
              </a:solidFill>
            </a:endParaRPr>
          </a:p>
        </p:txBody>
      </p:sp>
      <p:sp>
        <p:nvSpPr>
          <p:cNvPr id="14" name="Rectangle 13">
            <a:extLst>
              <a:ext uri="{FF2B5EF4-FFF2-40B4-BE49-F238E27FC236}">
                <a16:creationId xmlns:a16="http://schemas.microsoft.com/office/drawing/2014/main" id="{8F68ACEC-39B8-43F4-8330-FE25A46A76F4}"/>
              </a:ext>
            </a:extLst>
          </p:cNvPr>
          <p:cNvSpPr/>
          <p:nvPr/>
        </p:nvSpPr>
        <p:spPr>
          <a:xfrm>
            <a:off x="8208456" y="6141997"/>
            <a:ext cx="2706190" cy="369332"/>
          </a:xfrm>
          <a:prstGeom prst="rect">
            <a:avLst/>
          </a:prstGeom>
        </p:spPr>
        <p:txBody>
          <a:bodyPr wrap="none">
            <a:spAutoFit/>
          </a:bodyPr>
          <a:lstStyle/>
          <a:p>
            <a:r>
              <a:rPr lang="en-US" dirty="0">
                <a:solidFill>
                  <a:srgbClr val="0000FF"/>
                </a:solidFill>
                <a:latin typeface="Times New Roman" panose="02020603050405020304" pitchFamily="18" charset="0"/>
                <a:cs typeface="Times New Roman" panose="02020603050405020304" pitchFamily="18" charset="0"/>
              </a:rPr>
              <a:t>2 operations + 2 memories </a:t>
            </a:r>
            <a:endParaRPr lang="en-US" dirty="0">
              <a:solidFill>
                <a:srgbClr val="0000FF"/>
              </a:solidFill>
            </a:endParaRPr>
          </a:p>
        </p:txBody>
      </p:sp>
    </p:spTree>
    <p:extLst>
      <p:ext uri="{BB962C8B-B14F-4D97-AF65-F5344CB8AC3E}">
        <p14:creationId xmlns:p14="http://schemas.microsoft.com/office/powerpoint/2010/main" val="26095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61" y="2557819"/>
            <a:ext cx="10515600" cy="1743593"/>
          </a:xfrm>
        </p:spPr>
        <p:txBody>
          <a:bodyPr>
            <a:noAutofit/>
          </a:bodyPr>
          <a:lstStyle/>
          <a:p>
            <a:pPr algn="ctr"/>
            <a:r>
              <a:rPr lang="en-US" sz="6000" b="1" dirty="0">
                <a:solidFill>
                  <a:srgbClr val="0000FF"/>
                </a:solidFill>
              </a:rPr>
              <a:t>5.2 </a:t>
            </a:r>
            <a:br>
              <a:rPr lang="en-US" sz="6000" b="1" dirty="0">
                <a:solidFill>
                  <a:srgbClr val="0000FF"/>
                </a:solidFill>
              </a:rPr>
            </a:br>
            <a:r>
              <a:rPr lang="en-US" sz="6000" b="1" dirty="0">
                <a:solidFill>
                  <a:srgbClr val="0000FF"/>
                </a:solidFill>
              </a:rPr>
              <a:t>Operator Notation</a:t>
            </a:r>
          </a:p>
        </p:txBody>
      </p:sp>
    </p:spTree>
    <p:extLst>
      <p:ext uri="{BB962C8B-B14F-4D97-AF65-F5344CB8AC3E}">
        <p14:creationId xmlns:p14="http://schemas.microsoft.com/office/powerpoint/2010/main" val="196003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Operator Notation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732318" y="1968534"/>
                <a:ext cx="258692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+1</m:t>
                          </m:r>
                        </m:e>
                      </m:d>
                    </m:oMath>
                  </m:oMathPara>
                </a14:m>
                <a:endParaRPr lang="en-US" sz="2400" b="0" dirty="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32318" y="1968534"/>
                <a:ext cx="2586927" cy="369332"/>
              </a:xfrm>
              <a:prstGeom prst="rect">
                <a:avLst/>
              </a:prstGeom>
              <a:blipFill>
                <a:blip r:embed="rId2"/>
                <a:stretch>
                  <a:fillRect l="-2123" b="-3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95517" y="2457251"/>
                <a:ext cx="27295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𝐸</m:t>
                          </m:r>
                        </m:e>
                        <m:sup>
                          <m:r>
                            <a:rPr lang="en-US" sz="2400" b="0" i="1" smtClean="0">
                              <a:latin typeface="Cambria Math" panose="02040503050406030204" pitchFamily="18" charset="0"/>
                            </a:rPr>
                            <m:t>2</m:t>
                          </m:r>
                        </m:sup>
                      </m:s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+2</m:t>
                          </m:r>
                        </m:e>
                      </m:d>
                    </m:oMath>
                  </m:oMathPara>
                </a14:m>
                <a:endParaRPr lang="en-US" sz="2400" b="0" dirty="0">
                  <a:ea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95517" y="2457251"/>
                <a:ext cx="2729530" cy="369332"/>
              </a:xfrm>
              <a:prstGeom prst="rect">
                <a:avLst/>
              </a:prstGeom>
              <a:blipFill>
                <a:blip r:embed="rId3"/>
                <a:stretch>
                  <a:fillRect l="-2237"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48998" y="3217537"/>
                <a:ext cx="28225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𝐸</m:t>
                          </m:r>
                        </m:e>
                        <m:sup>
                          <m:r>
                            <a:rPr lang="en-US" sz="2400" b="0" i="1" smtClean="0">
                              <a:latin typeface="Cambria Math" panose="02040503050406030204" pitchFamily="18" charset="0"/>
                            </a:rPr>
                            <m:t>𝐾</m:t>
                          </m:r>
                        </m:sup>
                      </m:s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e>
                      </m:d>
                    </m:oMath>
                  </m:oMathPara>
                </a14:m>
                <a:endParaRPr lang="en-US" sz="2400" b="0" dirty="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8998" y="3217537"/>
                <a:ext cx="2822568" cy="369332"/>
              </a:xfrm>
              <a:prstGeom prst="rect">
                <a:avLst/>
              </a:prstGeom>
              <a:blipFill>
                <a:blip r:embed="rId4"/>
                <a:stretch>
                  <a:fillRect l="-1944"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324465" y="1968534"/>
                <a:ext cx="28930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𝐸</m:t>
                          </m:r>
                        </m:e>
                        <m:sup>
                          <m:r>
                            <a:rPr lang="en-US" sz="2400" b="0" i="1" smtClean="0">
                              <a:latin typeface="Cambria Math" panose="02040503050406030204" pitchFamily="18" charset="0"/>
                            </a:rPr>
                            <m:t>−1</m:t>
                          </m:r>
                        </m:sup>
                      </m:s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−1</m:t>
                          </m:r>
                        </m:e>
                      </m:d>
                    </m:oMath>
                  </m:oMathPara>
                </a14:m>
                <a:endParaRPr lang="en-US" sz="2400" b="0" dirty="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324465" y="1968534"/>
                <a:ext cx="2893036" cy="369332"/>
              </a:xfrm>
              <a:prstGeom prst="rect">
                <a:avLst/>
              </a:prstGeom>
              <a:blipFill>
                <a:blip r:embed="rId5"/>
                <a:stretch>
                  <a:fillRect l="-1895" b="-3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324465" y="2412920"/>
                <a:ext cx="28930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𝐸</m:t>
                          </m:r>
                        </m:e>
                        <m:sup>
                          <m:r>
                            <a:rPr lang="en-US" sz="2400" b="0" i="1" smtClean="0">
                              <a:latin typeface="Cambria Math" panose="02040503050406030204" pitchFamily="18" charset="0"/>
                            </a:rPr>
                            <m:t>−2</m:t>
                          </m:r>
                        </m:sup>
                      </m:s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−2</m:t>
                          </m:r>
                        </m:e>
                      </m:d>
                    </m:oMath>
                  </m:oMathPara>
                </a14:m>
                <a:endParaRPr lang="en-US" sz="2400" b="0" dirty="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324465" y="2412920"/>
                <a:ext cx="2893036" cy="369332"/>
              </a:xfrm>
              <a:prstGeom prst="rect">
                <a:avLst/>
              </a:prstGeom>
              <a:blipFill>
                <a:blip r:embed="rId6"/>
                <a:stretch>
                  <a:fillRect l="-1895"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324465" y="3196521"/>
                <a:ext cx="29860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𝐸</m:t>
                          </m:r>
                        </m:e>
                        <m:sup>
                          <m:r>
                            <a:rPr lang="en-US" sz="2400" b="0" i="1" smtClean="0">
                              <a:latin typeface="Cambria Math" panose="02040503050406030204" pitchFamily="18" charset="0"/>
                            </a:rPr>
                            <m:t>−</m:t>
                          </m:r>
                          <m:r>
                            <a:rPr lang="en-US" sz="2400" b="0" i="1" smtClean="0">
                              <a:latin typeface="Cambria Math" panose="02040503050406030204" pitchFamily="18" charset="0"/>
                            </a:rPr>
                            <m:t>𝐾</m:t>
                          </m:r>
                        </m:sup>
                      </m:s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e>
                      </m:d>
                    </m:oMath>
                  </m:oMathPara>
                </a14:m>
                <a:endParaRPr lang="en-US" sz="2400" b="0" dirty="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324465" y="3196521"/>
                <a:ext cx="2986074" cy="369332"/>
              </a:xfrm>
              <a:prstGeom prst="rect">
                <a:avLst/>
              </a:prstGeom>
              <a:blipFill>
                <a:blip r:embed="rId7"/>
                <a:stretch>
                  <a:fillRect l="-1837" b="-34426"/>
                </a:stretch>
              </a:blipFill>
            </p:spPr>
            <p:txBody>
              <a:bodyPr/>
              <a:lstStyle/>
              <a:p>
                <a:r>
                  <a:rPr lang="en-US">
                    <a:noFill/>
                  </a:rPr>
                  <a:t> </a:t>
                </a:r>
              </a:p>
            </p:txBody>
          </p:sp>
        </mc:Fallback>
      </mc:AlternateContent>
      <p:sp>
        <p:nvSpPr>
          <p:cNvPr id="20" name="Rectangle 19"/>
          <p:cNvSpPr/>
          <p:nvPr/>
        </p:nvSpPr>
        <p:spPr>
          <a:xfrm>
            <a:off x="605934" y="4511715"/>
            <a:ext cx="6221575"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7</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2]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+ 3</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21" name="Rectangle 20"/>
          <p:cNvSpPr/>
          <p:nvPr/>
        </p:nvSpPr>
        <p:spPr>
          <a:xfrm>
            <a:off x="548998" y="5078548"/>
            <a:ext cx="6522940" cy="461665"/>
          </a:xfrm>
          <a:prstGeom prst="rect">
            <a:avLst/>
          </a:prstGeom>
        </p:spPr>
        <p:txBody>
          <a:bodyPr wrap="none">
            <a:spAutoFit/>
          </a:bodyPr>
          <a:lstStyle/>
          <a:p>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7</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[n] + 3</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2" name="Rectangle 21"/>
          <p:cNvSpPr/>
          <p:nvPr/>
        </p:nvSpPr>
        <p:spPr>
          <a:xfrm>
            <a:off x="6232113" y="5657581"/>
            <a:ext cx="569899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Multiply by </a:t>
            </a:r>
            <a:r>
              <a:rPr lang="en-US" sz="2400" i="1" dirty="0">
                <a:latin typeface="Times New Roman" panose="02020603050405020304" pitchFamily="18" charset="0"/>
                <a:cs typeface="Times New Roman" panose="02020603050405020304" pitchFamily="18" charset="0"/>
              </a:rPr>
              <a:t>E</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to convert it to advance form</a:t>
            </a:r>
            <a:endParaRPr lang="en-US" sz="2400" dirty="0"/>
          </a:p>
        </p:txBody>
      </p:sp>
      <p:sp>
        <p:nvSpPr>
          <p:cNvPr id="24" name="Rectangle 23"/>
          <p:cNvSpPr/>
          <p:nvPr/>
        </p:nvSpPr>
        <p:spPr>
          <a:xfrm>
            <a:off x="605934" y="5613757"/>
            <a:ext cx="5166799" cy="461665"/>
          </a:xfrm>
          <a:prstGeom prst="rect">
            <a:avLst/>
          </a:prstGeom>
        </p:spPr>
        <p:txBody>
          <a:bodyPr wrap="none">
            <a:spAutoFit/>
          </a:bodyPr>
          <a:lstStyle/>
          <a:p>
            <a:r>
              <a:rPr lang="pt-BR" sz="2400" dirty="0">
                <a:latin typeface="Times New Roman" panose="02020603050405020304" pitchFamily="18" charset="0"/>
                <a:cs typeface="Times New Roman" panose="02020603050405020304" pitchFamily="18" charset="0"/>
              </a:rPr>
              <a:t>(1</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-1 </a:t>
            </a:r>
            <a:r>
              <a:rPr lang="pt-BR" sz="2400" dirty="0">
                <a:latin typeface="Times New Roman" panose="02020603050405020304" pitchFamily="18" charset="0"/>
                <a:cs typeface="Times New Roman" panose="02020603050405020304" pitchFamily="18" charset="0"/>
              </a:rPr>
              <a:t>–7</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(1+ 3</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-1</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5" name="Rectangle 24"/>
          <p:cNvSpPr/>
          <p:nvPr/>
        </p:nvSpPr>
        <p:spPr>
          <a:xfrm>
            <a:off x="605933" y="6241470"/>
            <a:ext cx="4873450" cy="461665"/>
          </a:xfrm>
          <a:prstGeom prst="rect">
            <a:avLst/>
          </a:prstGeom>
        </p:spPr>
        <p:txBody>
          <a:bodyPr wrap="none">
            <a:spAutoFit/>
          </a:bodyPr>
          <a:lstStyle/>
          <a:p>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2</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–7){</a:t>
            </a:r>
            <a:r>
              <a:rPr lang="pt-BR" sz="2400" i="1" dirty="0">
                <a:latin typeface="Times New Roman" panose="02020603050405020304" pitchFamily="18" charset="0"/>
                <a:cs typeface="Times New Roman" panose="02020603050405020304" pitchFamily="18" charset="0"/>
              </a:rPr>
              <a:t>y</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a:t>
            </a:r>
            <a:r>
              <a:rPr lang="pt-BR" sz="2400" i="1" dirty="0">
                <a:latin typeface="Times New Roman" panose="02020603050405020304" pitchFamily="18" charset="0"/>
                <a:cs typeface="Times New Roman" panose="02020603050405020304" pitchFamily="18" charset="0"/>
              </a:rPr>
              <a:t>E</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+ 3</a:t>
            </a:r>
            <a:r>
              <a:rPr lang="pt-BR" sz="2400" i="1" dirty="0">
                <a:latin typeface="Times New Roman" panose="02020603050405020304" pitchFamily="18" charset="0"/>
                <a:cs typeface="Times New Roman" panose="02020603050405020304" pitchFamily="18" charset="0"/>
              </a:rPr>
              <a:t>E</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6" name="Rectangle 25"/>
          <p:cNvSpPr/>
          <p:nvPr/>
        </p:nvSpPr>
        <p:spPr>
          <a:xfrm>
            <a:off x="321083" y="3955989"/>
            <a:ext cx="893629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Express the difference equation using the operator notation</a:t>
            </a:r>
            <a:endParaRPr lang="en-US" sz="2400" dirty="0"/>
          </a:p>
        </p:txBody>
      </p:sp>
      <p:sp>
        <p:nvSpPr>
          <p:cNvPr id="4" name="Rectangle 3">
            <a:extLst>
              <a:ext uri="{FF2B5EF4-FFF2-40B4-BE49-F238E27FC236}">
                <a16:creationId xmlns:a16="http://schemas.microsoft.com/office/drawing/2014/main" id="{BB445EDC-D5F6-4960-8248-90AE5EE8F35E}"/>
              </a:ext>
            </a:extLst>
          </p:cNvPr>
          <p:cNvSpPr/>
          <p:nvPr/>
        </p:nvSpPr>
        <p:spPr>
          <a:xfrm>
            <a:off x="6548300" y="6241469"/>
            <a:ext cx="3406702"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sp>
        <p:nvSpPr>
          <p:cNvPr id="6" name="Right Arrow 8">
            <a:extLst>
              <a:ext uri="{FF2B5EF4-FFF2-40B4-BE49-F238E27FC236}">
                <a16:creationId xmlns:a16="http://schemas.microsoft.com/office/drawing/2014/main" id="{B37952D0-623B-4026-9B96-FAE70B9E2FEC}"/>
              </a:ext>
            </a:extLst>
          </p:cNvPr>
          <p:cNvSpPr/>
          <p:nvPr/>
        </p:nvSpPr>
        <p:spPr>
          <a:xfrm>
            <a:off x="5598622" y="6398136"/>
            <a:ext cx="694349" cy="209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1" name="Rectangle 10">
            <a:extLst>
              <a:ext uri="{FF2B5EF4-FFF2-40B4-BE49-F238E27FC236}">
                <a16:creationId xmlns:a16="http://schemas.microsoft.com/office/drawing/2014/main" id="{5D4ED3F6-9161-49C1-A4E4-D7D7FEA7F9F6}"/>
              </a:ext>
            </a:extLst>
          </p:cNvPr>
          <p:cNvSpPr/>
          <p:nvPr/>
        </p:nvSpPr>
        <p:spPr>
          <a:xfrm>
            <a:off x="712601" y="1246321"/>
            <a:ext cx="4355680"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notation stands for time shift</a:t>
            </a:r>
            <a:endParaRPr lang="en-US" sz="2400" dirty="0"/>
          </a:p>
        </p:txBody>
      </p:sp>
    </p:spTree>
    <p:extLst>
      <p:ext uri="{BB962C8B-B14F-4D97-AF65-F5344CB8AC3E}">
        <p14:creationId xmlns:p14="http://schemas.microsoft.com/office/powerpoint/2010/main" val="193411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61" y="2557819"/>
            <a:ext cx="10515600" cy="1743593"/>
          </a:xfrm>
        </p:spPr>
        <p:txBody>
          <a:bodyPr>
            <a:noAutofit/>
          </a:bodyPr>
          <a:lstStyle/>
          <a:p>
            <a:pPr algn="ctr"/>
            <a:r>
              <a:rPr lang="en-US" sz="6000" b="1" dirty="0">
                <a:solidFill>
                  <a:srgbClr val="0000FF"/>
                </a:solidFill>
              </a:rPr>
              <a:t>5.3 </a:t>
            </a:r>
            <a:br>
              <a:rPr lang="en-US" sz="6000" b="1" dirty="0">
                <a:solidFill>
                  <a:srgbClr val="0000FF"/>
                </a:solidFill>
              </a:rPr>
            </a:br>
            <a:r>
              <a:rPr lang="en-US" sz="6000" b="1" dirty="0">
                <a:solidFill>
                  <a:srgbClr val="0000FF"/>
                </a:solidFill>
              </a:rPr>
              <a:t>The Zero-Input Response</a:t>
            </a:r>
          </a:p>
        </p:txBody>
      </p:sp>
    </p:spTree>
    <p:extLst>
      <p:ext uri="{BB962C8B-B14F-4D97-AF65-F5344CB8AC3E}">
        <p14:creationId xmlns:p14="http://schemas.microsoft.com/office/powerpoint/2010/main" val="847721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5399</TotalTime>
  <Words>4131</Words>
  <Application>Microsoft Office PowerPoint</Application>
  <PresentationFormat>Widescreen</PresentationFormat>
  <Paragraphs>381</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Cambria Math</vt:lpstr>
      <vt:lpstr>Courier</vt:lpstr>
      <vt:lpstr>Courier New</vt:lpstr>
      <vt:lpstr>Symbol</vt:lpstr>
      <vt:lpstr>Times New Roman</vt:lpstr>
      <vt:lpstr>Office Theme</vt:lpstr>
      <vt:lpstr>Time-Domain Analysis of Discrete-Time Systems</vt:lpstr>
      <vt:lpstr>Outline</vt:lpstr>
      <vt:lpstr>Iterative Solutions to Difference Equations</vt:lpstr>
      <vt:lpstr>Example for Iterative Solution </vt:lpstr>
      <vt:lpstr>Recursive and Nonrecursive Equation</vt:lpstr>
      <vt:lpstr>Recursive versus Nonrecursive Implementations</vt:lpstr>
      <vt:lpstr>5.2  Operator Notation</vt:lpstr>
      <vt:lpstr>Operator Notation</vt:lpstr>
      <vt:lpstr>5.3  The Zero-Input Response</vt:lpstr>
      <vt:lpstr>The Zero-Input Response</vt:lpstr>
      <vt:lpstr>The Zero-Input Response</vt:lpstr>
      <vt:lpstr>Example</vt:lpstr>
      <vt:lpstr>Repeated Roots</vt:lpstr>
      <vt:lpstr>Complex Roots</vt:lpstr>
      <vt:lpstr>Example</vt:lpstr>
      <vt:lpstr>Example-Real form solution of Complex Roots</vt:lpstr>
      <vt:lpstr>Insights into the Zero-Input Behavior of a System</vt:lpstr>
      <vt:lpstr>5.4  The Unit Impulse Response</vt:lpstr>
      <vt:lpstr>The Unit Impulse Response h[n]</vt:lpstr>
      <vt:lpstr>The Unit Impulse Response-Closed Form</vt:lpstr>
      <vt:lpstr>Example-Finding h[n] in closed Form</vt:lpstr>
      <vt:lpstr>Example-Finding h[n] with Zero Characteristic Roots</vt:lpstr>
      <vt:lpstr>Impulse Response of Nonrecursive System</vt:lpstr>
      <vt:lpstr>5.5  The Zero-State Response</vt:lpstr>
      <vt:lpstr>The Zero-State Response</vt:lpstr>
      <vt:lpstr>The Zero-State Response</vt:lpstr>
      <vt:lpstr>Graphical Procedure for the Convolution Sum</vt:lpstr>
      <vt:lpstr>Convolution Sum Properties</vt:lpstr>
      <vt:lpstr>PowerPoint Presentation</vt:lpstr>
      <vt:lpstr>Example</vt:lpstr>
      <vt:lpstr>Graphical Procedure: Sliding-Tape Method</vt:lpstr>
      <vt:lpstr>Graphical Procedure: Sliding-Tape Method</vt:lpstr>
      <vt:lpstr>Interconnected Systems</vt:lpstr>
      <vt:lpstr>LTID System Response to an Everlasting Exponential x[n] = Zn</vt:lpstr>
      <vt:lpstr>Systems Transfer Function and Frequency Response</vt:lpstr>
      <vt:lpstr>Example</vt:lpstr>
      <vt:lpstr>5.6  Total Response</vt:lpstr>
      <vt:lpstr>Total Response</vt:lpstr>
      <vt:lpstr>5.7  System Stability</vt:lpstr>
      <vt:lpstr>System Stability</vt:lpstr>
      <vt:lpstr>System Stability</vt:lpstr>
      <vt:lpstr>PowerPoint Presentation</vt:lpstr>
      <vt:lpstr>Example</vt:lpstr>
      <vt:lpstr>5.8  Intuitive Insights into System Behavior</vt:lpstr>
      <vt:lpstr>Characteristic Roots and System Behavior</vt:lpstr>
      <vt:lpstr>Resonance Phenomenon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The Bridge from Continuous to Discrete</dc:title>
  <dc:creator>Mohamed Bingabr</dc:creator>
  <cp:lastModifiedBy>Mohamed Bingabr</cp:lastModifiedBy>
  <cp:revision>328</cp:revision>
  <dcterms:created xsi:type="dcterms:W3CDTF">2018-07-28T01:22:20Z</dcterms:created>
  <dcterms:modified xsi:type="dcterms:W3CDTF">2021-10-06T19:13:41Z</dcterms:modified>
</cp:coreProperties>
</file>