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6"/>
  </p:notesMasterIdLst>
  <p:handoutMasterIdLst>
    <p:handoutMasterId r:id="rId27"/>
  </p:handoutMasterIdLst>
  <p:sldIdLst>
    <p:sldId id="297" r:id="rId2"/>
    <p:sldId id="267" r:id="rId3"/>
    <p:sldId id="26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83" r:id="rId18"/>
    <p:sldId id="293" r:id="rId19"/>
    <p:sldId id="285" r:id="rId20"/>
    <p:sldId id="287" r:id="rId21"/>
    <p:sldId id="286" r:id="rId22"/>
    <p:sldId id="298" r:id="rId23"/>
    <p:sldId id="299" r:id="rId24"/>
    <p:sldId id="300" r:id="rId25"/>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
          <p15:clr>
            <a:srgbClr val="A4A3A4"/>
          </p15:clr>
        </p15:guide>
        <p15:guide id="2" orient="horz" pos="1803">
          <p15:clr>
            <a:srgbClr val="A4A3A4"/>
          </p15:clr>
        </p15:guide>
        <p15:guide id="3" orient="horz" pos="2352">
          <p15:clr>
            <a:srgbClr val="A4A3A4"/>
          </p15:clr>
        </p15:guide>
        <p15:guide id="4" pos="2880">
          <p15:clr>
            <a:srgbClr val="A4A3A4"/>
          </p15:clr>
        </p15:guide>
        <p15:guide id="5" pos="192">
          <p15:clr>
            <a:srgbClr val="A4A3A4"/>
          </p15:clr>
        </p15:guide>
        <p15:guide id="6" pos="3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4A37"/>
    <a:srgbClr val="00417E"/>
    <a:srgbClr val="FFECD7"/>
    <a:srgbClr val="F7955A"/>
    <a:srgbClr val="666699"/>
    <a:srgbClr val="0066CC"/>
    <a:srgbClr val="00487A"/>
    <a:srgbClr val="D33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3202" autoAdjust="0"/>
  </p:normalViewPr>
  <p:slideViewPr>
    <p:cSldViewPr>
      <p:cViewPr varScale="1">
        <p:scale>
          <a:sx n="109" d="100"/>
          <a:sy n="109" d="100"/>
        </p:scale>
        <p:origin x="1248" y="114"/>
      </p:cViewPr>
      <p:guideLst>
        <p:guide orient="horz" pos="1209"/>
        <p:guide orient="horz" pos="1803"/>
        <p:guide orient="horz" pos="2352"/>
        <p:guide pos="2880"/>
        <p:guide pos="192"/>
        <p:guide pos="33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charset="0"/>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charset="0"/>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charset="0"/>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pPr>
              <a:defRPr/>
            </a:pPr>
            <a:fld id="{994FE2AD-7F87-420C-9F29-841185897701}" type="slidenum">
              <a:rPr lang="en-US" altLang="en-US"/>
              <a:pPr>
                <a:defRPr/>
              </a:pPr>
              <a:t>‹#›</a:t>
            </a:fld>
            <a:endParaRPr lang="en-US" altLang="en-US"/>
          </a:p>
        </p:txBody>
      </p:sp>
    </p:spTree>
    <p:extLst>
      <p:ext uri="{BB962C8B-B14F-4D97-AF65-F5344CB8AC3E}">
        <p14:creationId xmlns:p14="http://schemas.microsoft.com/office/powerpoint/2010/main" val="212957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3075"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AB914C55-44C4-483F-890F-7DAD433C8B73}" type="slidenum">
              <a:rPr lang="en-US" altLang="en-US"/>
              <a:pPr>
                <a:defRPr/>
              </a:pPr>
              <a:t>‹#›</a:t>
            </a:fld>
            <a:endParaRPr lang="en-US" altLang="en-US"/>
          </a:p>
        </p:txBody>
      </p:sp>
    </p:spTree>
    <p:extLst>
      <p:ext uri="{BB962C8B-B14F-4D97-AF65-F5344CB8AC3E}">
        <p14:creationId xmlns:p14="http://schemas.microsoft.com/office/powerpoint/2010/main" val="3681908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34902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0109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0080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0411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7301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5971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2041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1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44401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8947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2768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2152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70235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4272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00696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1423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7161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0360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445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9621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9382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9139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0737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1455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Ps14\ircd\50694_Young_Freedman_13e_IRDVD\Supplied\67546Young13e_marktg\Links\Calatrava-Bridge_sml.jpg"/>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25000" b="2500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defRPr/>
            </a:pPr>
            <a:r>
              <a:rPr lang="en-US" sz="1000" smtClean="0">
                <a:latin typeface="Times New Roman" pitchFamily="84" charset="0"/>
              </a:rPr>
              <a:t>Copyright © 2012 Pearson Education Inc.</a:t>
            </a:r>
          </a:p>
        </p:txBody>
      </p:sp>
      <p:sp>
        <p:nvSpPr>
          <p:cNvPr id="6" name="Text Box 17"/>
          <p:cNvSpPr txBox="1">
            <a:spLocks noChangeArrowheads="1"/>
          </p:cNvSpPr>
          <p:nvPr/>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pPr>
              <a:defRPr/>
            </a:pPr>
            <a:r>
              <a:rPr lang="en-US" sz="1800" dirty="0">
                <a:solidFill>
                  <a:srgbClr val="D33325"/>
                </a:solidFill>
                <a:latin typeface="Arial" charset="0"/>
              </a:rPr>
              <a:t>PowerPoint</a:t>
            </a:r>
            <a:r>
              <a:rPr lang="en-US" sz="1800" baseline="30000" dirty="0">
                <a:solidFill>
                  <a:srgbClr val="D33325"/>
                </a:solidFill>
                <a:latin typeface="Arial" charset="0"/>
              </a:rPr>
              <a:t>®</a:t>
            </a:r>
            <a:r>
              <a:rPr lang="en-US" sz="1800" dirty="0">
                <a:solidFill>
                  <a:srgbClr val="D33325"/>
                </a:solidFill>
                <a:latin typeface="Arial" charset="0"/>
              </a:rPr>
              <a:t> Lectures for</a:t>
            </a:r>
          </a:p>
          <a:p>
            <a:pPr>
              <a:defRPr/>
            </a:pPr>
            <a:r>
              <a:rPr lang="en-US" sz="1800" b="1" i="1" dirty="0">
                <a:solidFill>
                  <a:srgbClr val="D33325"/>
                </a:solidFill>
                <a:latin typeface="Arial" charset="0"/>
              </a:rPr>
              <a:t>University Physics, Thirteenth Edition</a:t>
            </a:r>
          </a:p>
          <a:p>
            <a:pPr>
              <a:defRPr/>
            </a:pPr>
            <a:r>
              <a:rPr lang="en-US" sz="1800" b="1" i="1" dirty="0">
                <a:solidFill>
                  <a:srgbClr val="D33325"/>
                </a:solidFill>
                <a:latin typeface="Times New Roman" charset="0"/>
              </a:rPr>
              <a:t>   – Hugh D. Young and Roger A. Freedman</a:t>
            </a:r>
          </a:p>
        </p:txBody>
      </p:sp>
      <p:sp>
        <p:nvSpPr>
          <p:cNvPr id="7" name="Text Box 23"/>
          <p:cNvSpPr txBox="1">
            <a:spLocks noChangeArrowheads="1"/>
          </p:cNvSpPr>
          <p:nvPr/>
        </p:nvSpPr>
        <p:spPr bwMode="auto">
          <a:xfrm>
            <a:off x="254000" y="6096000"/>
            <a:ext cx="30861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800" b="1" smtClean="0">
                <a:solidFill>
                  <a:srgbClr val="D33325"/>
                </a:solidFill>
                <a:latin typeface="Times New Roman" panose="02020603050405020304" pitchFamily="18" charset="0"/>
              </a:rPr>
              <a:t>Lectures by Wayne Anderson</a:t>
            </a:r>
          </a:p>
        </p:txBody>
      </p:sp>
      <p:sp>
        <p:nvSpPr>
          <p:cNvPr id="58371" name="Rectangle 3"/>
          <p:cNvSpPr>
            <a:spLocks noGrp="1" noChangeArrowheads="1"/>
          </p:cNvSpPr>
          <p:nvPr>
            <p:ph type="subTitle" idx="1"/>
          </p:nvPr>
        </p:nvSpPr>
        <p:spPr>
          <a:xfrm>
            <a:off x="238125" y="2441575"/>
            <a:ext cx="8677275" cy="1752600"/>
          </a:xfrm>
        </p:spPr>
        <p:txBody>
          <a:bodyPr/>
          <a:lstStyle>
            <a:lvl1pPr algn="r">
              <a:defRPr sz="5500">
                <a:solidFill>
                  <a:srgbClr val="D33325"/>
                </a:solidFill>
                <a:latin typeface="Times New Roman" charset="0"/>
              </a:defRPr>
            </a:lvl1pPr>
          </a:lstStyle>
          <a:p>
            <a:pPr lvl="0"/>
            <a:r>
              <a:rPr lang="en-US" noProof="0" smtClean="0"/>
              <a:t>Click to edit Master subtitle style</a:t>
            </a:r>
          </a:p>
        </p:txBody>
      </p:sp>
      <p:sp>
        <p:nvSpPr>
          <p:cNvPr id="58377" name="Rectangle 9"/>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atin typeface="Arial" charset="0"/>
              </a:defRPr>
            </a:lvl1pPr>
          </a:lstStyle>
          <a:p>
            <a:pPr lvl="0"/>
            <a:r>
              <a:rPr lang="en-US" noProof="0" dirty="0" smtClean="0"/>
              <a:t>Click to edit Master title style</a:t>
            </a:r>
          </a:p>
        </p:txBody>
      </p:sp>
    </p:spTree>
    <p:extLst>
      <p:ext uri="{BB962C8B-B14F-4D97-AF65-F5344CB8AC3E}">
        <p14:creationId xmlns:p14="http://schemas.microsoft.com/office/powerpoint/2010/main" val="258786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68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92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92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25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718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363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8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6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359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8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123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997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Box 4"/>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defRPr/>
            </a:pPr>
            <a:r>
              <a:rPr lang="en-US" sz="1000" smtClean="0">
                <a:latin typeface="Times New Roman" pitchFamily="84" charset="0"/>
              </a:rPr>
              <a:t>Copyright © 2012 Pearson Education Inc.</a:t>
            </a:r>
          </a:p>
        </p:txBody>
      </p:sp>
      <p:sp>
        <p:nvSpPr>
          <p:cNvPr id="1028" name="Line 5"/>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6"/>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9"/>
          <p:cNvSpPr>
            <a:spLocks noGrp="1" noChangeArrowheads="1"/>
          </p:cNvSpPr>
          <p:nvPr>
            <p:ph type="body" idx="1"/>
          </p:nvPr>
        </p:nvSpPr>
        <p:spPr bwMode="auto">
          <a:xfrm>
            <a:off x="228600" y="685800"/>
            <a:ext cx="86106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smtClean="0"/>
              <a:t>Click to edit Master text styles</a:t>
            </a:r>
          </a:p>
          <a:p>
            <a:pPr lvl="2"/>
            <a:r>
              <a:rPr lang="en-US" altLang="en-US" smtClean="0"/>
              <a:t>Second level</a:t>
            </a:r>
          </a:p>
          <a:p>
            <a:pPr lvl="3"/>
            <a:r>
              <a:rPr lang="en-US" altLang="en-US" smtClean="0"/>
              <a:t>Third level</a:t>
            </a:r>
          </a:p>
          <a:p>
            <a:pPr lvl="4"/>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rgbClr val="D33325"/>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rgbClr val="D33325"/>
          </a:solidFill>
          <a:latin typeface="Times New Roman" charset="0"/>
        </a:defRPr>
      </a:lvl2pPr>
      <a:lvl3pPr marL="450850" indent="-450850" algn="l" rtl="0" eaLnBrk="0" fontAlgn="base" hangingPunct="0">
        <a:lnSpc>
          <a:spcPct val="90000"/>
        </a:lnSpc>
        <a:spcBef>
          <a:spcPct val="0"/>
        </a:spcBef>
        <a:spcAft>
          <a:spcPct val="0"/>
        </a:spcAft>
        <a:defRPr sz="3000" b="1">
          <a:solidFill>
            <a:srgbClr val="D33325"/>
          </a:solidFill>
          <a:latin typeface="Times New Roman" charset="0"/>
        </a:defRPr>
      </a:lvl3pPr>
      <a:lvl4pPr marL="450850" indent="-450850" algn="l" rtl="0" eaLnBrk="0" fontAlgn="base" hangingPunct="0">
        <a:lnSpc>
          <a:spcPct val="90000"/>
        </a:lnSpc>
        <a:spcBef>
          <a:spcPct val="0"/>
        </a:spcBef>
        <a:spcAft>
          <a:spcPct val="0"/>
        </a:spcAft>
        <a:defRPr sz="3000" b="1">
          <a:solidFill>
            <a:srgbClr val="D33325"/>
          </a:solidFill>
          <a:latin typeface="Times New Roman" charset="0"/>
        </a:defRPr>
      </a:lvl4pPr>
      <a:lvl5pPr marL="450850" indent="-450850" algn="l" rtl="0" eaLnBrk="0" fontAlgn="base" hangingPunct="0">
        <a:lnSpc>
          <a:spcPct val="90000"/>
        </a:lnSpc>
        <a:spcBef>
          <a:spcPct val="0"/>
        </a:spcBef>
        <a:spcAft>
          <a:spcPct val="0"/>
        </a:spcAft>
        <a:defRPr sz="3000" b="1">
          <a:solidFill>
            <a:srgbClr val="D33325"/>
          </a:solidFill>
          <a:latin typeface="Times New Roman" charset="0"/>
        </a:defRPr>
      </a:lvl5pPr>
      <a:lvl6pPr marL="908050" indent="-450850" algn="l" rtl="0" fontAlgn="base">
        <a:lnSpc>
          <a:spcPct val="90000"/>
        </a:lnSpc>
        <a:spcBef>
          <a:spcPct val="0"/>
        </a:spcBef>
        <a:spcAft>
          <a:spcPct val="0"/>
        </a:spcAft>
        <a:defRPr sz="3000" b="1">
          <a:solidFill>
            <a:srgbClr val="D33325"/>
          </a:solidFill>
          <a:latin typeface="Times New Roman" charset="0"/>
        </a:defRPr>
      </a:lvl6pPr>
      <a:lvl7pPr marL="1365250" indent="-450850" algn="l" rtl="0" fontAlgn="base">
        <a:lnSpc>
          <a:spcPct val="90000"/>
        </a:lnSpc>
        <a:spcBef>
          <a:spcPct val="0"/>
        </a:spcBef>
        <a:spcAft>
          <a:spcPct val="0"/>
        </a:spcAft>
        <a:defRPr sz="3000" b="1">
          <a:solidFill>
            <a:srgbClr val="D33325"/>
          </a:solidFill>
          <a:latin typeface="Times New Roman" charset="0"/>
        </a:defRPr>
      </a:lvl7pPr>
      <a:lvl8pPr marL="1822450" indent="-450850" algn="l" rtl="0" fontAlgn="base">
        <a:lnSpc>
          <a:spcPct val="90000"/>
        </a:lnSpc>
        <a:spcBef>
          <a:spcPct val="0"/>
        </a:spcBef>
        <a:spcAft>
          <a:spcPct val="0"/>
        </a:spcAft>
        <a:defRPr sz="3000" b="1">
          <a:solidFill>
            <a:srgbClr val="D33325"/>
          </a:solidFill>
          <a:latin typeface="Times New Roman" charset="0"/>
        </a:defRPr>
      </a:lvl8pPr>
      <a:lvl9pPr marL="2279650" indent="-450850" algn="l" rtl="0" fontAlgn="base">
        <a:lnSpc>
          <a:spcPct val="90000"/>
        </a:lnSpc>
        <a:spcBef>
          <a:spcPct val="0"/>
        </a:spcBef>
        <a:spcAft>
          <a:spcPct val="0"/>
        </a:spcAft>
        <a:defRPr sz="3000" b="1">
          <a:solidFill>
            <a:srgbClr val="D33325"/>
          </a:solidFill>
          <a:latin typeface="Times New Roman" charset="0"/>
        </a:defRPr>
      </a:lvl9pPr>
    </p:titleStyle>
    <p:body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43000"/>
            <a:ext cx="8534400" cy="757130"/>
          </a:xfrm>
        </p:spPr>
        <p:txBody>
          <a:bodyPr/>
          <a:lstStyle/>
          <a:p>
            <a:pPr algn="ctr"/>
            <a:r>
              <a:rPr lang="en-US" altLang="en-US" sz="4800" dirty="0" smtClean="0"/>
              <a:t>General Physics II</a:t>
            </a:r>
          </a:p>
        </p:txBody>
      </p:sp>
      <p:sp>
        <p:nvSpPr>
          <p:cNvPr id="7171" name="Rectangle 3"/>
          <p:cNvSpPr>
            <a:spLocks noGrp="1" noChangeArrowheads="1"/>
          </p:cNvSpPr>
          <p:nvPr>
            <p:ph type="body" idx="1"/>
          </p:nvPr>
        </p:nvSpPr>
        <p:spPr>
          <a:xfrm>
            <a:off x="280416" y="2209800"/>
            <a:ext cx="8534400" cy="3508653"/>
          </a:xfrm>
        </p:spPr>
        <p:txBody>
          <a:bodyPr/>
          <a:lstStyle/>
          <a:p>
            <a:pPr marL="114300" lvl="1" indent="0" algn="ctr">
              <a:lnSpc>
                <a:spcPct val="90000"/>
              </a:lnSpc>
              <a:buNone/>
            </a:pPr>
            <a:r>
              <a:rPr lang="en-US" altLang="en-US" sz="4000" dirty="0" smtClean="0">
                <a:solidFill>
                  <a:srgbClr val="0000FF"/>
                </a:solidFill>
              </a:rPr>
              <a:t>Chapter 18</a:t>
            </a:r>
          </a:p>
          <a:p>
            <a:pPr marL="114300" lvl="1" indent="0" algn="ctr">
              <a:lnSpc>
                <a:spcPct val="90000"/>
              </a:lnSpc>
              <a:buNone/>
            </a:pPr>
            <a:r>
              <a:rPr lang="en-US" altLang="en-US" sz="4000" dirty="0" smtClean="0">
                <a:solidFill>
                  <a:srgbClr val="0000FF"/>
                </a:solidFill>
              </a:rPr>
              <a:t>Electric Charge and Electric Field</a:t>
            </a:r>
          </a:p>
          <a:p>
            <a:pPr marL="114300" lvl="1" indent="0" algn="ctr">
              <a:lnSpc>
                <a:spcPct val="90000"/>
              </a:lnSpc>
              <a:buNone/>
            </a:pPr>
            <a:r>
              <a:rPr lang="en-US" altLang="en-US" sz="4000" dirty="0" smtClean="0">
                <a:solidFill>
                  <a:srgbClr val="0000FF"/>
                </a:solidFill>
              </a:rPr>
              <a:t>Mohamed Bingabr</a:t>
            </a:r>
          </a:p>
          <a:p>
            <a:pPr marL="114300" lvl="1" indent="0" algn="ctr">
              <a:lnSpc>
                <a:spcPct val="90000"/>
              </a:lnSpc>
              <a:buNone/>
            </a:pPr>
            <a:r>
              <a:rPr lang="en-US" altLang="en-US" sz="4000" dirty="0" smtClean="0">
                <a:solidFill>
                  <a:srgbClr val="0000FF"/>
                </a:solidFill>
              </a:rPr>
              <a:t>University of Central Oklahoma</a:t>
            </a:r>
            <a:endParaRPr lang="en-US" altLang="en-US" sz="4000" dirty="0">
              <a:solidFill>
                <a:srgbClr val="0000FF"/>
              </a:solidFill>
            </a:endParaRPr>
          </a:p>
        </p:txBody>
      </p:sp>
    </p:spTree>
    <p:extLst>
      <p:ext uri="{BB962C8B-B14F-4D97-AF65-F5344CB8AC3E}">
        <p14:creationId xmlns:p14="http://schemas.microsoft.com/office/powerpoint/2010/main" val="113114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76200"/>
            <a:ext cx="8839200" cy="503238"/>
          </a:xfrm>
        </p:spPr>
        <p:txBody>
          <a:bodyPr/>
          <a:lstStyle/>
          <a:p>
            <a:r>
              <a:rPr lang="en-US" altLang="en-US" smtClean="0"/>
              <a:t>Charging by induction</a:t>
            </a:r>
          </a:p>
        </p:txBody>
      </p:sp>
      <p:sp>
        <p:nvSpPr>
          <p:cNvPr id="23555" name="Rectangle 3"/>
          <p:cNvSpPr>
            <a:spLocks noGrp="1" noChangeArrowheads="1"/>
          </p:cNvSpPr>
          <p:nvPr>
            <p:ph type="body" idx="1"/>
          </p:nvPr>
        </p:nvSpPr>
        <p:spPr>
          <a:xfrm>
            <a:off x="261938" y="685800"/>
            <a:ext cx="8839200" cy="1150938"/>
          </a:xfrm>
        </p:spPr>
        <p:txBody>
          <a:bodyPr/>
          <a:lstStyle/>
          <a:p>
            <a:pPr lvl="1">
              <a:lnSpc>
                <a:spcPct val="90000"/>
              </a:lnSpc>
              <a:buFontTx/>
              <a:buChar char="•"/>
            </a:pPr>
            <a:r>
              <a:rPr lang="en-US" altLang="en-US" sz="2400" smtClean="0"/>
              <a:t>In Figure 21.7 below, the  negative rod is able to charge the metal ball without losing any of its own charge. This process is called  charging by </a:t>
            </a:r>
            <a:r>
              <a:rPr lang="en-US" altLang="en-US" sz="2400" i="1" smtClean="0"/>
              <a:t>induction</a:t>
            </a:r>
            <a:r>
              <a:rPr lang="en-US" altLang="en-US" sz="2400" smtClean="0"/>
              <a:t>.</a:t>
            </a:r>
          </a:p>
        </p:txBody>
      </p:sp>
      <p:pic>
        <p:nvPicPr>
          <p:cNvPr id="23556" name="Picture 4" descr="21_Figure07-I"/>
          <p:cNvPicPr>
            <a:picLocks noChangeAspect="1" noChangeArrowheads="1"/>
          </p:cNvPicPr>
          <p:nvPr/>
        </p:nvPicPr>
        <p:blipFill>
          <a:blip r:embed="rId3">
            <a:extLst>
              <a:ext uri="{28A0092B-C50C-407E-A947-70E740481C1C}">
                <a14:useLocalDpi xmlns:a14="http://schemas.microsoft.com/office/drawing/2010/main" val="0"/>
              </a:ext>
            </a:extLst>
          </a:blip>
          <a:srcRect b="6541"/>
          <a:stretch>
            <a:fillRect/>
          </a:stretch>
        </p:blipFill>
        <p:spPr bwMode="auto">
          <a:xfrm>
            <a:off x="381000" y="2971800"/>
            <a:ext cx="8547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76200"/>
            <a:ext cx="8839200" cy="503238"/>
          </a:xfrm>
        </p:spPr>
        <p:txBody>
          <a:bodyPr/>
          <a:lstStyle/>
          <a:p>
            <a:r>
              <a:rPr lang="en-US" altLang="en-US" smtClean="0"/>
              <a:t>Electric forces on uncharged objects</a:t>
            </a:r>
          </a:p>
        </p:txBody>
      </p:sp>
      <p:sp>
        <p:nvSpPr>
          <p:cNvPr id="25603" name="Rectangle 3"/>
          <p:cNvSpPr>
            <a:spLocks noGrp="1" noChangeArrowheads="1"/>
          </p:cNvSpPr>
          <p:nvPr>
            <p:ph type="body" idx="1"/>
          </p:nvPr>
        </p:nvSpPr>
        <p:spPr>
          <a:xfrm>
            <a:off x="0" y="685800"/>
            <a:ext cx="8901113" cy="1150938"/>
          </a:xfrm>
        </p:spPr>
        <p:txBody>
          <a:bodyPr/>
          <a:lstStyle/>
          <a:p>
            <a:pPr lvl="1">
              <a:lnSpc>
                <a:spcPct val="90000"/>
              </a:lnSpc>
              <a:buFontTx/>
              <a:buChar char="•"/>
            </a:pPr>
            <a:r>
              <a:rPr lang="en-US" altLang="en-US" sz="2400" smtClean="0"/>
              <a:t>The charge within an insulator can shift slightly. As a result, two neutral objects can exert electric forces on each other, as shown in Figure 21.8 below.</a:t>
            </a:r>
          </a:p>
        </p:txBody>
      </p:sp>
      <p:pic>
        <p:nvPicPr>
          <p:cNvPr id="25604" name="Picture 4" descr="21_Figure08-I"/>
          <p:cNvPicPr>
            <a:picLocks noChangeAspect="1" noChangeArrowheads="1"/>
          </p:cNvPicPr>
          <p:nvPr/>
        </p:nvPicPr>
        <p:blipFill>
          <a:blip r:embed="rId3">
            <a:extLst>
              <a:ext uri="{28A0092B-C50C-407E-A947-70E740481C1C}">
                <a14:useLocalDpi xmlns:a14="http://schemas.microsoft.com/office/drawing/2010/main" val="0"/>
              </a:ext>
            </a:extLst>
          </a:blip>
          <a:srcRect b="5524"/>
          <a:stretch>
            <a:fillRect/>
          </a:stretch>
        </p:blipFill>
        <p:spPr bwMode="auto">
          <a:xfrm>
            <a:off x="304800" y="2028825"/>
            <a:ext cx="85471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76200"/>
            <a:ext cx="8839200" cy="503238"/>
          </a:xfrm>
        </p:spPr>
        <p:txBody>
          <a:bodyPr/>
          <a:lstStyle/>
          <a:p>
            <a:r>
              <a:rPr lang="en-US" altLang="en-US" smtClean="0"/>
              <a:t>Electrostatic painting</a:t>
            </a:r>
          </a:p>
        </p:txBody>
      </p:sp>
      <p:sp>
        <p:nvSpPr>
          <p:cNvPr id="27651" name="Rectangle 3"/>
          <p:cNvSpPr>
            <a:spLocks noGrp="1" noChangeArrowheads="1"/>
          </p:cNvSpPr>
          <p:nvPr>
            <p:ph type="body" idx="1"/>
          </p:nvPr>
        </p:nvSpPr>
        <p:spPr>
          <a:xfrm>
            <a:off x="304800" y="685800"/>
            <a:ext cx="8839200" cy="946150"/>
          </a:xfrm>
        </p:spPr>
        <p:txBody>
          <a:bodyPr/>
          <a:lstStyle/>
          <a:p>
            <a:pPr lvl="1">
              <a:lnSpc>
                <a:spcPct val="90000"/>
              </a:lnSpc>
              <a:buFontTx/>
              <a:buChar char="•"/>
            </a:pPr>
            <a:r>
              <a:rPr lang="en-US" altLang="en-US" sz="2800" smtClean="0"/>
              <a:t>Induced positive charge on the metal object attracts the negatively charged paint droplets.</a:t>
            </a:r>
          </a:p>
        </p:txBody>
      </p:sp>
      <p:pic>
        <p:nvPicPr>
          <p:cNvPr id="27652" name="Picture 4" descr="21_Figure09-I"/>
          <p:cNvPicPr>
            <a:picLocks noChangeAspect="1" noChangeArrowheads="1"/>
          </p:cNvPicPr>
          <p:nvPr/>
        </p:nvPicPr>
        <p:blipFill>
          <a:blip r:embed="rId3">
            <a:extLst>
              <a:ext uri="{28A0092B-C50C-407E-A947-70E740481C1C}">
                <a14:useLocalDpi xmlns:a14="http://schemas.microsoft.com/office/drawing/2010/main" val="0"/>
              </a:ext>
            </a:extLst>
          </a:blip>
          <a:srcRect b="2765"/>
          <a:stretch>
            <a:fillRect/>
          </a:stretch>
        </p:blipFill>
        <p:spPr bwMode="auto">
          <a:xfrm>
            <a:off x="1828800" y="1752600"/>
            <a:ext cx="54102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8839200" cy="476250"/>
          </a:xfrm>
        </p:spPr>
        <p:txBody>
          <a:bodyPr/>
          <a:lstStyle/>
          <a:p>
            <a:r>
              <a:rPr lang="en-US" altLang="en-US" sz="2800" smtClean="0"/>
              <a:t>Coulomb’s law</a:t>
            </a:r>
          </a:p>
        </p:txBody>
      </p:sp>
      <p:sp>
        <p:nvSpPr>
          <p:cNvPr id="29699" name="Rectangle 3"/>
          <p:cNvSpPr>
            <a:spLocks noGrp="1" noChangeArrowheads="1"/>
          </p:cNvSpPr>
          <p:nvPr>
            <p:ph type="body" idx="1"/>
          </p:nvPr>
        </p:nvSpPr>
        <p:spPr>
          <a:xfrm>
            <a:off x="76200" y="685800"/>
            <a:ext cx="6172200" cy="5449888"/>
          </a:xfrm>
        </p:spPr>
        <p:txBody>
          <a:bodyPr/>
          <a:lstStyle/>
          <a:p>
            <a:pPr lvl="1">
              <a:lnSpc>
                <a:spcPct val="90000"/>
              </a:lnSpc>
              <a:buFontTx/>
              <a:buChar char="•"/>
            </a:pPr>
            <a:r>
              <a:rPr lang="en-US" altLang="en-US" sz="2800" i="1" dirty="0" smtClean="0"/>
              <a:t>Coulomb’s Law</a:t>
            </a:r>
            <a:r>
              <a:rPr lang="en-US" altLang="en-US" sz="2800" dirty="0" smtClean="0"/>
              <a:t>: The </a:t>
            </a:r>
            <a:br>
              <a:rPr lang="en-US" altLang="en-US" sz="2800" dirty="0" smtClean="0"/>
            </a:br>
            <a:r>
              <a:rPr lang="en-US" altLang="en-US" sz="2800" dirty="0" smtClean="0"/>
              <a:t>magnitude of the electric </a:t>
            </a:r>
            <a:br>
              <a:rPr lang="en-US" altLang="en-US" sz="2800" dirty="0" smtClean="0"/>
            </a:br>
            <a:r>
              <a:rPr lang="en-US" altLang="en-US" sz="2800" dirty="0" smtClean="0"/>
              <a:t>force between two point </a:t>
            </a:r>
            <a:br>
              <a:rPr lang="en-US" altLang="en-US" sz="2800" dirty="0" smtClean="0"/>
            </a:br>
            <a:r>
              <a:rPr lang="en-US" altLang="en-US" sz="2800" dirty="0" smtClean="0"/>
              <a:t>charges is directly </a:t>
            </a:r>
            <a:br>
              <a:rPr lang="en-US" altLang="en-US" sz="2800" dirty="0" smtClean="0"/>
            </a:br>
            <a:r>
              <a:rPr lang="en-US" altLang="en-US" sz="2800" dirty="0" smtClean="0"/>
              <a:t>proportional to the </a:t>
            </a:r>
            <a:br>
              <a:rPr lang="en-US" altLang="en-US" sz="2800" dirty="0" smtClean="0"/>
            </a:br>
            <a:r>
              <a:rPr lang="en-US" altLang="en-US" sz="2800" dirty="0" smtClean="0"/>
              <a:t>product of their charges </a:t>
            </a:r>
            <a:br>
              <a:rPr lang="en-US" altLang="en-US" sz="2800" dirty="0" smtClean="0"/>
            </a:br>
            <a:r>
              <a:rPr lang="en-US" altLang="en-US" sz="2800" dirty="0" smtClean="0"/>
              <a:t>and inversely proportional </a:t>
            </a:r>
            <a:br>
              <a:rPr lang="en-US" altLang="en-US" sz="2800" dirty="0" smtClean="0"/>
            </a:br>
            <a:r>
              <a:rPr lang="en-US" altLang="en-US" sz="2800" dirty="0" smtClean="0"/>
              <a:t>to the square of the </a:t>
            </a:r>
            <a:br>
              <a:rPr lang="en-US" altLang="en-US" sz="2800" dirty="0" smtClean="0"/>
            </a:br>
            <a:r>
              <a:rPr lang="en-US" altLang="en-US" sz="2800" dirty="0" smtClean="0"/>
              <a:t>distance between them. </a:t>
            </a:r>
            <a:br>
              <a:rPr lang="en-US" altLang="en-US" sz="2800" dirty="0" smtClean="0"/>
            </a:br>
            <a:r>
              <a:rPr lang="en-US" altLang="en-US" sz="2800" dirty="0" smtClean="0"/>
              <a:t>(See the figure at the </a:t>
            </a:r>
            <a:br>
              <a:rPr lang="en-US" altLang="en-US" sz="2800" dirty="0" smtClean="0"/>
            </a:br>
            <a:r>
              <a:rPr lang="en-US" altLang="en-US" sz="2800" dirty="0" smtClean="0"/>
              <a:t>right.)</a:t>
            </a:r>
          </a:p>
          <a:p>
            <a:pPr lvl="1">
              <a:lnSpc>
                <a:spcPct val="90000"/>
              </a:lnSpc>
              <a:buFontTx/>
              <a:buChar char="•"/>
            </a:pPr>
            <a:r>
              <a:rPr lang="en-US" altLang="en-US" sz="2800" dirty="0" smtClean="0"/>
              <a:t>Mathematically:  </a:t>
            </a:r>
            <a:br>
              <a:rPr lang="en-US" altLang="en-US" sz="2800" dirty="0" smtClean="0"/>
            </a:br>
            <a:r>
              <a:rPr lang="en-US" altLang="en-US" sz="2800" i="1" dirty="0" smtClean="0"/>
              <a:t>F = k|q</a:t>
            </a:r>
            <a:r>
              <a:rPr lang="en-US" altLang="en-US" sz="2800" baseline="-25000" dirty="0" smtClean="0"/>
              <a:t>1</a:t>
            </a:r>
            <a:r>
              <a:rPr lang="en-US" altLang="en-US" sz="2800" i="1" dirty="0" smtClean="0"/>
              <a:t>q</a:t>
            </a:r>
            <a:r>
              <a:rPr lang="en-US" altLang="en-US" sz="2800" baseline="-25000" dirty="0" smtClean="0"/>
              <a:t>2</a:t>
            </a:r>
            <a:r>
              <a:rPr lang="en-US" altLang="en-US" sz="2800" dirty="0" smtClean="0"/>
              <a:t>|/</a:t>
            </a:r>
            <a:r>
              <a:rPr lang="en-US" altLang="en-US" sz="2800" i="1" dirty="0" smtClean="0"/>
              <a:t>r</a:t>
            </a:r>
            <a:r>
              <a:rPr lang="en-US" altLang="en-US" sz="2800" baseline="30000" dirty="0" smtClean="0"/>
              <a:t>2</a:t>
            </a:r>
            <a:r>
              <a:rPr lang="en-US" altLang="en-US" sz="2800" dirty="0" smtClean="0"/>
              <a:t> </a:t>
            </a:r>
          </a:p>
        </p:txBody>
      </p:sp>
      <p:pic>
        <p:nvPicPr>
          <p:cNvPr id="29700" name="Picture 5" descr="21_10_Figur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381000"/>
            <a:ext cx="33353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8839200" cy="503238"/>
          </a:xfrm>
        </p:spPr>
        <p:txBody>
          <a:bodyPr/>
          <a:lstStyle/>
          <a:p>
            <a:r>
              <a:rPr lang="en-US" altLang="en-US" smtClean="0"/>
              <a:t>Force between charges along a line</a:t>
            </a:r>
          </a:p>
        </p:txBody>
      </p:sp>
      <p:sp>
        <p:nvSpPr>
          <p:cNvPr id="33795" name="Rectangle 3"/>
          <p:cNvSpPr>
            <a:spLocks noGrp="1" noChangeArrowheads="1"/>
          </p:cNvSpPr>
          <p:nvPr>
            <p:ph type="body" idx="1"/>
          </p:nvPr>
        </p:nvSpPr>
        <p:spPr>
          <a:xfrm>
            <a:off x="0" y="762000"/>
            <a:ext cx="8839200" cy="757130"/>
          </a:xfrm>
        </p:spPr>
        <p:txBody>
          <a:bodyPr/>
          <a:lstStyle/>
          <a:p>
            <a:pPr lvl="1">
              <a:lnSpc>
                <a:spcPct val="90000"/>
              </a:lnSpc>
            </a:pPr>
            <a:r>
              <a:rPr lang="en-US" altLang="en-US" sz="2400" dirty="0" smtClean="0"/>
              <a:t>What is the total force exerted on the test charge q</a:t>
            </a:r>
            <a:r>
              <a:rPr lang="en-US" altLang="en-US" sz="2400" baseline="-25000" dirty="0" smtClean="0"/>
              <a:t>3</a:t>
            </a:r>
            <a:r>
              <a:rPr lang="en-US" altLang="en-US" sz="2400" dirty="0" smtClean="0"/>
              <a:t> by the two point charges q</a:t>
            </a:r>
            <a:r>
              <a:rPr lang="en-US" altLang="en-US" sz="2400" baseline="-25000" dirty="0" smtClean="0"/>
              <a:t>1</a:t>
            </a:r>
            <a:r>
              <a:rPr lang="en-US" altLang="en-US" sz="2400" dirty="0" smtClean="0"/>
              <a:t> and q</a:t>
            </a:r>
            <a:r>
              <a:rPr lang="en-US" altLang="en-US" sz="2400" baseline="-25000" dirty="0" smtClean="0"/>
              <a:t>2</a:t>
            </a:r>
            <a:r>
              <a:rPr lang="en-US" altLang="en-US" sz="2400" dirty="0" smtClean="0"/>
              <a:t>.</a:t>
            </a:r>
          </a:p>
        </p:txBody>
      </p:sp>
      <p:pic>
        <p:nvPicPr>
          <p:cNvPr id="33797" name="Picture 5" descr="21_Figure13-I"/>
          <p:cNvPicPr>
            <a:picLocks noChangeAspect="1" noChangeArrowheads="1"/>
          </p:cNvPicPr>
          <p:nvPr/>
        </p:nvPicPr>
        <p:blipFill>
          <a:blip r:embed="rId3" cstate="print">
            <a:extLst>
              <a:ext uri="{28A0092B-C50C-407E-A947-70E740481C1C}">
                <a14:useLocalDpi xmlns:a14="http://schemas.microsoft.com/office/drawing/2010/main" val="0"/>
              </a:ext>
            </a:extLst>
          </a:blip>
          <a:srcRect b="5006"/>
          <a:stretch>
            <a:fillRect/>
          </a:stretch>
        </p:blipFill>
        <p:spPr bwMode="auto">
          <a:xfrm>
            <a:off x="1371600" y="4191000"/>
            <a:ext cx="5638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76200"/>
            <a:ext cx="8839200" cy="503238"/>
          </a:xfrm>
        </p:spPr>
        <p:txBody>
          <a:bodyPr/>
          <a:lstStyle/>
          <a:p>
            <a:r>
              <a:rPr lang="en-US" altLang="en-US" smtClean="0"/>
              <a:t>Vector addition of electric forces</a:t>
            </a:r>
          </a:p>
        </p:txBody>
      </p:sp>
      <p:sp>
        <p:nvSpPr>
          <p:cNvPr id="35843" name="Rectangle 3"/>
          <p:cNvSpPr>
            <a:spLocks noGrp="1" noChangeArrowheads="1"/>
          </p:cNvSpPr>
          <p:nvPr>
            <p:ph type="body" idx="1"/>
          </p:nvPr>
        </p:nvSpPr>
        <p:spPr>
          <a:xfrm>
            <a:off x="152400" y="762000"/>
            <a:ext cx="8839200" cy="757130"/>
          </a:xfrm>
        </p:spPr>
        <p:txBody>
          <a:bodyPr/>
          <a:lstStyle/>
          <a:p>
            <a:pPr lvl="1">
              <a:lnSpc>
                <a:spcPct val="90000"/>
              </a:lnSpc>
            </a:pPr>
            <a:r>
              <a:rPr lang="en-US" altLang="en-US" sz="2400" dirty="0"/>
              <a:t>What is the total force exerted on the test charge Q</a:t>
            </a:r>
            <a:r>
              <a:rPr lang="en-US" altLang="en-US" sz="2400" dirty="0" smtClean="0"/>
              <a:t> </a:t>
            </a:r>
            <a:r>
              <a:rPr lang="en-US" altLang="en-US" sz="2400" dirty="0"/>
              <a:t>by the two point charges q</a:t>
            </a:r>
            <a:r>
              <a:rPr lang="en-US" altLang="en-US" sz="2400" baseline="-25000" dirty="0"/>
              <a:t>1</a:t>
            </a:r>
            <a:r>
              <a:rPr lang="en-US" altLang="en-US" sz="2400" dirty="0"/>
              <a:t> and q</a:t>
            </a:r>
            <a:r>
              <a:rPr lang="en-US" altLang="en-US" sz="2400" baseline="-25000" dirty="0"/>
              <a:t>2</a:t>
            </a:r>
            <a:r>
              <a:rPr lang="en-US" altLang="en-US" sz="2400" dirty="0"/>
              <a:t>.</a:t>
            </a:r>
          </a:p>
        </p:txBody>
      </p:sp>
      <p:pic>
        <p:nvPicPr>
          <p:cNvPr id="35844" name="Picture 5" descr="21_14_Figure"/>
          <p:cNvPicPr>
            <a:picLocks noChangeAspect="1" noChangeArrowheads="1"/>
          </p:cNvPicPr>
          <p:nvPr/>
        </p:nvPicPr>
        <p:blipFill>
          <a:blip r:embed="rId3">
            <a:extLst>
              <a:ext uri="{28A0092B-C50C-407E-A947-70E740481C1C}">
                <a14:useLocalDpi xmlns:a14="http://schemas.microsoft.com/office/drawing/2010/main" val="0"/>
              </a:ext>
            </a:extLst>
          </a:blip>
          <a:srcRect b="3529"/>
          <a:stretch>
            <a:fillRect/>
          </a:stretch>
        </p:blipFill>
        <p:spPr bwMode="auto">
          <a:xfrm>
            <a:off x="1825625" y="1919288"/>
            <a:ext cx="5337175"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6200"/>
            <a:ext cx="8839200" cy="530225"/>
          </a:xfrm>
        </p:spPr>
        <p:txBody>
          <a:bodyPr/>
          <a:lstStyle/>
          <a:p>
            <a:r>
              <a:rPr lang="en-US" altLang="en-US" sz="3200" smtClean="0"/>
              <a:t>Electric field</a:t>
            </a:r>
            <a:endParaRPr lang="en-US" altLang="en-US" sz="2800" smtClean="0"/>
          </a:p>
        </p:txBody>
      </p:sp>
      <p:sp>
        <p:nvSpPr>
          <p:cNvPr id="37891" name="Rectangle 3"/>
          <p:cNvSpPr>
            <a:spLocks noGrp="1" noChangeArrowheads="1"/>
          </p:cNvSpPr>
          <p:nvPr>
            <p:ph type="body" idx="1"/>
          </p:nvPr>
        </p:nvSpPr>
        <p:spPr>
          <a:xfrm>
            <a:off x="228600" y="762000"/>
            <a:ext cx="8915400" cy="1329595"/>
          </a:xfrm>
        </p:spPr>
        <p:txBody>
          <a:bodyPr/>
          <a:lstStyle/>
          <a:p>
            <a:pPr lvl="1">
              <a:lnSpc>
                <a:spcPct val="90000"/>
              </a:lnSpc>
            </a:pPr>
            <a:r>
              <a:rPr lang="en-US" altLang="en-US" sz="2400" dirty="0" smtClean="0"/>
              <a:t>A charged body produces an </a:t>
            </a:r>
            <a:r>
              <a:rPr lang="en-US" altLang="en-US" sz="2400" i="1" dirty="0" smtClean="0"/>
              <a:t>electric field</a:t>
            </a:r>
            <a:r>
              <a:rPr lang="en-US" altLang="en-US" sz="2400" dirty="0" smtClean="0"/>
              <a:t> in the space around it.</a:t>
            </a:r>
          </a:p>
          <a:p>
            <a:pPr lvl="1">
              <a:lnSpc>
                <a:spcPct val="90000"/>
              </a:lnSpc>
            </a:pPr>
            <a:r>
              <a:rPr lang="en-US" altLang="en-US" sz="2400" dirty="0" smtClean="0"/>
              <a:t>We use a small </a:t>
            </a:r>
            <a:r>
              <a:rPr lang="en-US" altLang="en-US" sz="2400" i="1" dirty="0" smtClean="0"/>
              <a:t>test charge q</a:t>
            </a:r>
            <a:r>
              <a:rPr lang="en-US" altLang="en-US" sz="2400" baseline="-25000" dirty="0" smtClean="0"/>
              <a:t>0</a:t>
            </a:r>
            <a:r>
              <a:rPr lang="en-US" altLang="en-US" sz="2400" dirty="0" smtClean="0"/>
              <a:t> to find out if an electric field is present.</a:t>
            </a:r>
          </a:p>
        </p:txBody>
      </p:sp>
      <p:pic>
        <p:nvPicPr>
          <p:cNvPr id="37892" name="Picture 4" descr="21_Figure15-I"/>
          <p:cNvPicPr>
            <a:picLocks noChangeAspect="1" noChangeArrowheads="1"/>
          </p:cNvPicPr>
          <p:nvPr/>
        </p:nvPicPr>
        <p:blipFill>
          <a:blip r:embed="rId3" cstate="print">
            <a:extLst>
              <a:ext uri="{28A0092B-C50C-407E-A947-70E740481C1C}">
                <a14:useLocalDpi xmlns:a14="http://schemas.microsoft.com/office/drawing/2010/main" val="0"/>
              </a:ext>
            </a:extLst>
          </a:blip>
          <a:srcRect b="2083"/>
          <a:stretch>
            <a:fillRect/>
          </a:stretch>
        </p:blipFill>
        <p:spPr bwMode="auto">
          <a:xfrm>
            <a:off x="1371600" y="2438400"/>
            <a:ext cx="25431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21_Figure16-I"/>
          <p:cNvPicPr>
            <a:picLocks noChangeAspect="1" noChangeArrowheads="1"/>
          </p:cNvPicPr>
          <p:nvPr/>
        </p:nvPicPr>
        <p:blipFill>
          <a:blip r:embed="rId4">
            <a:extLst>
              <a:ext uri="{28A0092B-C50C-407E-A947-70E740481C1C}">
                <a14:useLocalDpi xmlns:a14="http://schemas.microsoft.com/office/drawing/2010/main" val="0"/>
              </a:ext>
            </a:extLst>
          </a:blip>
          <a:srcRect b="2638"/>
          <a:stretch>
            <a:fillRect/>
          </a:stretch>
        </p:blipFill>
        <p:spPr bwMode="auto">
          <a:xfrm>
            <a:off x="4876800" y="2819400"/>
            <a:ext cx="32766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76200"/>
            <a:ext cx="8839200" cy="503238"/>
          </a:xfrm>
        </p:spPr>
        <p:txBody>
          <a:bodyPr/>
          <a:lstStyle/>
          <a:p>
            <a:r>
              <a:rPr lang="en-US" altLang="en-US" smtClean="0"/>
              <a:t>Definition of the electric field</a:t>
            </a:r>
          </a:p>
        </p:txBody>
      </p:sp>
      <p:sp>
        <p:nvSpPr>
          <p:cNvPr id="39939" name="Rectangle 3"/>
          <p:cNvSpPr>
            <a:spLocks noGrp="1" noChangeArrowheads="1"/>
          </p:cNvSpPr>
          <p:nvPr>
            <p:ph type="body" idx="1"/>
          </p:nvPr>
        </p:nvSpPr>
        <p:spPr>
          <a:xfrm>
            <a:off x="76200" y="762000"/>
            <a:ext cx="8839200" cy="1255728"/>
          </a:xfrm>
        </p:spPr>
        <p:txBody>
          <a:bodyPr/>
          <a:lstStyle/>
          <a:p>
            <a:pPr marL="114300" lvl="1" indent="0">
              <a:lnSpc>
                <a:spcPct val="90000"/>
              </a:lnSpc>
              <a:buNone/>
            </a:pPr>
            <a:r>
              <a:rPr lang="en-US" sz="2800" dirty="0" smtClean="0">
                <a:solidFill>
                  <a:srgbClr val="0000FF"/>
                </a:solidFill>
              </a:rPr>
              <a:t>Electric Field</a:t>
            </a:r>
            <a:r>
              <a:rPr lang="en-US" sz="2800" dirty="0" smtClean="0"/>
              <a:t>: a </a:t>
            </a:r>
            <a:r>
              <a:rPr lang="en-US" sz="2800" dirty="0"/>
              <a:t>region around a charged particle or object within which a force would be exerted on other charged particles or objects</a:t>
            </a:r>
            <a:endParaRPr lang="en-US" altLang="en-US" sz="2800" dirty="0" smtClean="0"/>
          </a:p>
        </p:txBody>
      </p:sp>
      <p:pic>
        <p:nvPicPr>
          <p:cNvPr id="39940" name="Picture 5" descr="21_17_Figure"/>
          <p:cNvPicPr>
            <a:picLocks noChangeAspect="1" noChangeArrowheads="1"/>
          </p:cNvPicPr>
          <p:nvPr/>
        </p:nvPicPr>
        <p:blipFill>
          <a:blip r:embed="rId3">
            <a:extLst>
              <a:ext uri="{28A0092B-C50C-407E-A947-70E740481C1C}">
                <a14:useLocalDpi xmlns:a14="http://schemas.microsoft.com/office/drawing/2010/main" val="0"/>
              </a:ext>
            </a:extLst>
          </a:blip>
          <a:srcRect b="8131"/>
          <a:stretch>
            <a:fillRect/>
          </a:stretch>
        </p:blipFill>
        <p:spPr bwMode="auto">
          <a:xfrm>
            <a:off x="211119" y="4572000"/>
            <a:ext cx="8780481" cy="154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3556891"/>
            <a:ext cx="2204450" cy="480131"/>
          </a:xfrm>
          <a:prstGeom prst="rect">
            <a:avLst/>
          </a:prstGeom>
        </p:spPr>
        <p:txBody>
          <a:bodyPr wrap="none">
            <a:spAutoFit/>
          </a:bodyPr>
          <a:lstStyle/>
          <a:p>
            <a:pPr lvl="1">
              <a:lnSpc>
                <a:spcPct val="90000"/>
              </a:lnSpc>
            </a:pPr>
            <a:r>
              <a:rPr lang="en-US" altLang="en-US" sz="2800" i="1" dirty="0" smtClean="0"/>
              <a:t>E </a:t>
            </a:r>
            <a:r>
              <a:rPr lang="en-US" altLang="en-US" sz="2800" i="1" dirty="0"/>
              <a:t>= </a:t>
            </a:r>
            <a:r>
              <a:rPr lang="en-US" altLang="en-US" sz="2800" i="1" dirty="0" err="1" smtClean="0"/>
              <a:t>kQ</a:t>
            </a:r>
            <a:r>
              <a:rPr lang="en-US" altLang="en-US" sz="2800" dirty="0" smtClean="0"/>
              <a:t>/</a:t>
            </a:r>
            <a:r>
              <a:rPr lang="en-US" altLang="en-US" sz="2800" i="1" dirty="0" smtClean="0"/>
              <a:t>r</a:t>
            </a:r>
            <a:r>
              <a:rPr lang="en-US" altLang="en-US" sz="2800" baseline="30000" dirty="0" smtClean="0"/>
              <a:t>2</a:t>
            </a:r>
            <a:r>
              <a:rPr lang="en-US" altLang="en-US" sz="2800" dirty="0" smtClean="0"/>
              <a:t> </a:t>
            </a:r>
            <a:endParaRPr lang="en-US" altLang="en-US" sz="2800" dirty="0"/>
          </a:p>
        </p:txBody>
      </p:sp>
      <p:sp>
        <p:nvSpPr>
          <p:cNvPr id="7" name="Rectangle 6"/>
          <p:cNvSpPr/>
          <p:nvPr/>
        </p:nvSpPr>
        <p:spPr>
          <a:xfrm>
            <a:off x="79443" y="2429244"/>
            <a:ext cx="1965603" cy="480131"/>
          </a:xfrm>
          <a:prstGeom prst="rect">
            <a:avLst/>
          </a:prstGeom>
        </p:spPr>
        <p:txBody>
          <a:bodyPr wrap="none">
            <a:spAutoFit/>
          </a:bodyPr>
          <a:lstStyle/>
          <a:p>
            <a:pPr lvl="1">
              <a:lnSpc>
                <a:spcPct val="90000"/>
              </a:lnSpc>
            </a:pPr>
            <a:r>
              <a:rPr lang="en-US" altLang="en-US" sz="2800" i="1" dirty="0" smtClean="0"/>
              <a:t>E </a:t>
            </a:r>
            <a:r>
              <a:rPr lang="en-US" altLang="en-US" sz="2800" i="1" dirty="0"/>
              <a:t>= </a:t>
            </a:r>
            <a:r>
              <a:rPr lang="en-US" altLang="en-US" sz="2800" i="1" dirty="0" smtClean="0"/>
              <a:t>F</a:t>
            </a:r>
            <a:r>
              <a:rPr lang="en-US" altLang="en-US" sz="2800" dirty="0" smtClean="0"/>
              <a:t>/</a:t>
            </a:r>
            <a:r>
              <a:rPr lang="en-US" altLang="en-US" sz="2800" i="1" dirty="0" smtClean="0"/>
              <a:t>q</a:t>
            </a:r>
            <a:r>
              <a:rPr lang="en-US" altLang="en-US" sz="2800" dirty="0" smtClean="0"/>
              <a:t> </a:t>
            </a:r>
            <a:endParaRPr lang="en-US" altLang="en-US" sz="2800" dirty="0"/>
          </a:p>
        </p:txBody>
      </p:sp>
      <p:pic>
        <p:nvPicPr>
          <p:cNvPr id="3" name="Picture 2"/>
          <p:cNvPicPr>
            <a:picLocks noChangeAspect="1"/>
          </p:cNvPicPr>
          <p:nvPr/>
        </p:nvPicPr>
        <p:blipFill>
          <a:blip r:embed="rId4"/>
          <a:stretch>
            <a:fillRect/>
          </a:stretch>
        </p:blipFill>
        <p:spPr>
          <a:xfrm>
            <a:off x="3617927" y="1827668"/>
            <a:ext cx="2089274" cy="2326878"/>
          </a:xfrm>
          <a:prstGeom prst="rect">
            <a:avLst/>
          </a:prstGeom>
        </p:spPr>
      </p:pic>
      <p:pic>
        <p:nvPicPr>
          <p:cNvPr id="4" name="Picture 3"/>
          <p:cNvPicPr>
            <a:picLocks noChangeAspect="1"/>
          </p:cNvPicPr>
          <p:nvPr/>
        </p:nvPicPr>
        <p:blipFill>
          <a:blip r:embed="rId5"/>
          <a:stretch>
            <a:fillRect/>
          </a:stretch>
        </p:blipFill>
        <p:spPr>
          <a:xfrm>
            <a:off x="6638925" y="1942314"/>
            <a:ext cx="2276475" cy="2247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76200"/>
            <a:ext cx="8305800" cy="476250"/>
          </a:xfrm>
        </p:spPr>
        <p:txBody>
          <a:bodyPr/>
          <a:lstStyle/>
          <a:p>
            <a:r>
              <a:rPr lang="en-US" altLang="en-US" sz="2800" smtClean="0"/>
              <a:t>Electric field lines of point charges</a:t>
            </a:r>
          </a:p>
        </p:txBody>
      </p:sp>
      <p:pic>
        <p:nvPicPr>
          <p:cNvPr id="60419" name="Picture 3" descr="21_Figure29-I"/>
          <p:cNvPicPr>
            <a:picLocks noChangeAspect="1" noChangeArrowheads="1"/>
          </p:cNvPicPr>
          <p:nvPr/>
        </p:nvPicPr>
        <p:blipFill>
          <a:blip r:embed="rId3">
            <a:extLst>
              <a:ext uri="{28A0092B-C50C-407E-A947-70E740481C1C}">
                <a14:useLocalDpi xmlns:a14="http://schemas.microsoft.com/office/drawing/2010/main" val="0"/>
              </a:ext>
            </a:extLst>
          </a:blip>
          <a:srcRect b="4897"/>
          <a:stretch>
            <a:fillRect/>
          </a:stretch>
        </p:blipFill>
        <p:spPr bwMode="auto">
          <a:xfrm>
            <a:off x="228600" y="1981200"/>
            <a:ext cx="85471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228600" y="838200"/>
            <a:ext cx="8686800" cy="831639"/>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a:buClr>
                <a:srgbClr val="D33325"/>
              </a:buClr>
              <a:buFont typeface="Times" panose="02020603050405020304" pitchFamily="18" charset="0"/>
              <a:buChar char="•"/>
            </a:pPr>
            <a:r>
              <a:rPr lang="en-US" altLang="en-US" dirty="0">
                <a:latin typeface="Times New Roman" panose="02020603050405020304" pitchFamily="18" charset="0"/>
              </a:rPr>
              <a:t>Figure </a:t>
            </a:r>
            <a:r>
              <a:rPr lang="en-US" altLang="en-US" dirty="0" smtClean="0">
                <a:latin typeface="Times New Roman" panose="02020603050405020304" pitchFamily="18" charset="0"/>
              </a:rPr>
              <a:t>below </a:t>
            </a:r>
            <a:r>
              <a:rPr lang="en-US" altLang="en-US" dirty="0">
                <a:latin typeface="Times New Roman" panose="02020603050405020304" pitchFamily="18" charset="0"/>
              </a:rPr>
              <a:t>shows the electric field lines of a single point charge and for two charges of opposite sign and of equal sign.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76200"/>
            <a:ext cx="8839200" cy="503238"/>
          </a:xfrm>
        </p:spPr>
        <p:txBody>
          <a:bodyPr/>
          <a:lstStyle/>
          <a:p>
            <a:r>
              <a:rPr lang="en-US" altLang="en-US" smtClean="0"/>
              <a:t>Electric-field vector of a point charge</a:t>
            </a:r>
          </a:p>
        </p:txBody>
      </p:sp>
      <p:sp>
        <p:nvSpPr>
          <p:cNvPr id="44035" name="Rectangle 3"/>
          <p:cNvSpPr>
            <a:spLocks noGrp="1" noChangeArrowheads="1"/>
          </p:cNvSpPr>
          <p:nvPr>
            <p:ph type="body" idx="1"/>
          </p:nvPr>
        </p:nvSpPr>
        <p:spPr>
          <a:xfrm>
            <a:off x="242888" y="762000"/>
            <a:ext cx="8824912" cy="1692771"/>
          </a:xfrm>
        </p:spPr>
        <p:txBody>
          <a:bodyPr/>
          <a:lstStyle/>
          <a:p>
            <a:pPr marL="114300" lvl="1" indent="0">
              <a:buNone/>
            </a:pPr>
            <a:r>
              <a:rPr lang="en-US" altLang="en-US" sz="2600" dirty="0" smtClean="0"/>
              <a:t>Calculate the strength and direction of the electric field E due to a point charge of -8 </a:t>
            </a:r>
            <a:r>
              <a:rPr lang="en-US" altLang="en-US" sz="2600" dirty="0" err="1" smtClean="0"/>
              <a:t>nC</a:t>
            </a:r>
            <a:r>
              <a:rPr lang="en-US" altLang="en-US" sz="2600" dirty="0" smtClean="0"/>
              <a:t> at a distance of 2 m from the charge as shown below. What is the force does the electric field exert at a point charge + 3 </a:t>
            </a:r>
            <a:r>
              <a:rPr lang="en-US" altLang="en-US" sz="2600" dirty="0" err="1" smtClean="0"/>
              <a:t>nC</a:t>
            </a:r>
            <a:r>
              <a:rPr lang="en-US" altLang="en-US" sz="2600" dirty="0" smtClean="0"/>
              <a:t>.</a:t>
            </a:r>
            <a:endParaRPr lang="en-US" altLang="en-US" sz="2200" dirty="0" smtClean="0"/>
          </a:p>
        </p:txBody>
      </p:sp>
      <p:pic>
        <p:nvPicPr>
          <p:cNvPr id="44036" name="Picture 4" descr="21_Figure19-I"/>
          <p:cNvPicPr>
            <a:picLocks noChangeAspect="1" noChangeArrowheads="1"/>
          </p:cNvPicPr>
          <p:nvPr/>
        </p:nvPicPr>
        <p:blipFill>
          <a:blip r:embed="rId3" cstate="print">
            <a:extLst>
              <a:ext uri="{28A0092B-C50C-407E-A947-70E740481C1C}">
                <a14:useLocalDpi xmlns:a14="http://schemas.microsoft.com/office/drawing/2010/main" val="0"/>
              </a:ext>
            </a:extLst>
          </a:blip>
          <a:srcRect b="3165"/>
          <a:stretch>
            <a:fillRect/>
          </a:stretch>
        </p:blipFill>
        <p:spPr bwMode="auto">
          <a:xfrm>
            <a:off x="5562600" y="2518666"/>
            <a:ext cx="3200400" cy="387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Goals for Chapter 18</a:t>
            </a:r>
          </a:p>
        </p:txBody>
      </p:sp>
      <p:sp>
        <p:nvSpPr>
          <p:cNvPr id="7171" name="Rectangle 3"/>
          <p:cNvSpPr>
            <a:spLocks noGrp="1" noChangeArrowheads="1"/>
          </p:cNvSpPr>
          <p:nvPr>
            <p:ph type="body" idx="1"/>
          </p:nvPr>
        </p:nvSpPr>
        <p:spPr>
          <a:xfrm>
            <a:off x="304800" y="762000"/>
            <a:ext cx="8534400" cy="4916731"/>
          </a:xfrm>
        </p:spPr>
        <p:txBody>
          <a:bodyPr/>
          <a:lstStyle/>
          <a:p>
            <a:pPr lvl="1">
              <a:lnSpc>
                <a:spcPct val="90000"/>
              </a:lnSpc>
              <a:buFontTx/>
              <a:buChar char="•"/>
            </a:pPr>
            <a:r>
              <a:rPr lang="en-US" altLang="en-US" dirty="0" smtClean="0"/>
              <a:t>To study electric charge and charge conservation</a:t>
            </a:r>
          </a:p>
          <a:p>
            <a:pPr lvl="1">
              <a:lnSpc>
                <a:spcPct val="90000"/>
              </a:lnSpc>
              <a:buFontTx/>
              <a:buChar char="•"/>
            </a:pPr>
            <a:r>
              <a:rPr lang="en-US" altLang="en-US" dirty="0" smtClean="0"/>
              <a:t>To see how objects become charged</a:t>
            </a:r>
          </a:p>
          <a:p>
            <a:pPr lvl="1">
              <a:lnSpc>
                <a:spcPct val="90000"/>
              </a:lnSpc>
              <a:buFontTx/>
              <a:buChar char="•"/>
            </a:pPr>
            <a:r>
              <a:rPr lang="en-US" altLang="en-US" dirty="0" smtClean="0"/>
              <a:t>To calculate the electric force between objects using Coulomb’s law</a:t>
            </a:r>
          </a:p>
          <a:p>
            <a:pPr lvl="1">
              <a:lnSpc>
                <a:spcPct val="90000"/>
              </a:lnSpc>
              <a:buFontTx/>
              <a:buChar char="•"/>
            </a:pPr>
            <a:r>
              <a:rPr lang="en-US" altLang="en-US" dirty="0" smtClean="0"/>
              <a:t>To learn the distinction between electric force and electric field</a:t>
            </a:r>
          </a:p>
          <a:p>
            <a:pPr lvl="1">
              <a:lnSpc>
                <a:spcPct val="90000"/>
              </a:lnSpc>
              <a:buFontTx/>
              <a:buChar char="•"/>
            </a:pPr>
            <a:r>
              <a:rPr lang="en-US" altLang="en-US" dirty="0" smtClean="0"/>
              <a:t>To calculate the electric field due to many charges</a:t>
            </a:r>
          </a:p>
          <a:p>
            <a:pPr lvl="1">
              <a:lnSpc>
                <a:spcPct val="90000"/>
              </a:lnSpc>
              <a:buFontTx/>
              <a:buChar char="•"/>
            </a:pPr>
            <a:r>
              <a:rPr lang="en-US" altLang="en-US" dirty="0" smtClean="0"/>
              <a:t>To visualize and interpret electric fields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21_Figure23-I"/>
          <p:cNvPicPr>
            <a:picLocks noChangeAspect="1" noChangeArrowheads="1"/>
          </p:cNvPicPr>
          <p:nvPr/>
        </p:nvPicPr>
        <p:blipFill>
          <a:blip r:embed="rId3">
            <a:extLst>
              <a:ext uri="{28A0092B-C50C-407E-A947-70E740481C1C}">
                <a14:useLocalDpi xmlns:a14="http://schemas.microsoft.com/office/drawing/2010/main" val="0"/>
              </a:ext>
            </a:extLst>
          </a:blip>
          <a:srcRect b="2435"/>
          <a:stretch>
            <a:fillRect/>
          </a:stretch>
        </p:blipFill>
        <p:spPr bwMode="auto">
          <a:xfrm>
            <a:off x="4724400" y="2659063"/>
            <a:ext cx="41148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a:xfrm>
            <a:off x="304800" y="76200"/>
            <a:ext cx="8839200" cy="503238"/>
          </a:xfrm>
        </p:spPr>
        <p:txBody>
          <a:bodyPr/>
          <a:lstStyle/>
          <a:p>
            <a:r>
              <a:rPr lang="en-US" altLang="en-US" smtClean="0"/>
              <a:t>Superposition of electric fields</a:t>
            </a:r>
          </a:p>
        </p:txBody>
      </p:sp>
      <p:sp>
        <p:nvSpPr>
          <p:cNvPr id="48132" name="Rectangle 4"/>
          <p:cNvSpPr>
            <a:spLocks noGrp="1" noChangeArrowheads="1"/>
          </p:cNvSpPr>
          <p:nvPr>
            <p:ph type="body" idx="1"/>
          </p:nvPr>
        </p:nvSpPr>
        <p:spPr>
          <a:xfrm>
            <a:off x="0" y="762000"/>
            <a:ext cx="9101138" cy="5336846"/>
          </a:xfrm>
        </p:spPr>
        <p:txBody>
          <a:bodyPr/>
          <a:lstStyle/>
          <a:p>
            <a:pPr lvl="1">
              <a:lnSpc>
                <a:spcPct val="90000"/>
              </a:lnSpc>
            </a:pPr>
            <a:r>
              <a:rPr lang="en-US" altLang="en-US" sz="2400" dirty="0" smtClean="0"/>
              <a:t>The total electric field at a point is the vector sum of the fields due to all the charges present.</a:t>
            </a:r>
          </a:p>
          <a:p>
            <a:pPr lvl="1">
              <a:lnSpc>
                <a:spcPct val="90000"/>
              </a:lnSpc>
            </a:pPr>
            <a:endParaRPr lang="en-US" altLang="en-US" sz="2400" dirty="0" smtClean="0"/>
          </a:p>
          <a:p>
            <a:pPr lvl="1">
              <a:lnSpc>
                <a:spcPct val="90000"/>
              </a:lnSpc>
            </a:pPr>
            <a:endParaRPr lang="en-US" altLang="en-US" sz="2400" dirty="0"/>
          </a:p>
          <a:p>
            <a:pPr lvl="1">
              <a:lnSpc>
                <a:spcPct val="90000"/>
              </a:lnSpc>
            </a:pPr>
            <a:endParaRPr lang="en-US" altLang="en-US" sz="2400" dirty="0" smtClean="0"/>
          </a:p>
          <a:p>
            <a:pPr lvl="1">
              <a:lnSpc>
                <a:spcPct val="90000"/>
              </a:lnSpc>
            </a:pPr>
            <a:endParaRPr lang="en-US" altLang="en-US" sz="2400" dirty="0"/>
          </a:p>
          <a:p>
            <a:pPr lvl="1">
              <a:lnSpc>
                <a:spcPct val="90000"/>
              </a:lnSpc>
            </a:pPr>
            <a:endParaRPr lang="en-US" altLang="en-US" sz="2400" dirty="0" smtClean="0"/>
          </a:p>
          <a:p>
            <a:pPr marL="114300" lvl="1" indent="0">
              <a:lnSpc>
                <a:spcPct val="90000"/>
              </a:lnSpc>
              <a:buNone/>
            </a:pPr>
            <a:endParaRPr lang="en-US" altLang="en-US" sz="2400" dirty="0"/>
          </a:p>
          <a:p>
            <a:pPr marL="114300" lvl="1" indent="0">
              <a:lnSpc>
                <a:spcPct val="90000"/>
              </a:lnSpc>
              <a:buNone/>
            </a:pPr>
            <a:r>
              <a:rPr lang="en-US" altLang="en-US" sz="2400" dirty="0" smtClean="0"/>
              <a:t>Ex: Find the electric fields at points a, b, and c.</a:t>
            </a:r>
          </a:p>
          <a:p>
            <a:pPr marL="114300" lvl="1" indent="0">
              <a:lnSpc>
                <a:spcPct val="90000"/>
              </a:lnSpc>
              <a:buNone/>
            </a:pPr>
            <a:r>
              <a:rPr lang="en-US" altLang="en-US" sz="2400" i="1" dirty="0" smtClean="0"/>
              <a:t>q</a:t>
            </a:r>
            <a:r>
              <a:rPr lang="en-US" altLang="en-US" sz="2400" baseline="-25000" dirty="0" smtClean="0"/>
              <a:t>1</a:t>
            </a:r>
            <a:r>
              <a:rPr lang="en-US" altLang="en-US" sz="2400" dirty="0" smtClean="0"/>
              <a:t> = 2 </a:t>
            </a:r>
            <a:r>
              <a:rPr lang="en-US" altLang="en-US" sz="2400" dirty="0" err="1" smtClean="0"/>
              <a:t>nC</a:t>
            </a:r>
            <a:r>
              <a:rPr lang="en-US" altLang="en-US" sz="2400" dirty="0" smtClean="0"/>
              <a:t> and </a:t>
            </a:r>
            <a:r>
              <a:rPr lang="en-US" altLang="en-US" sz="2400" i="1" dirty="0" smtClean="0"/>
              <a:t>q</a:t>
            </a:r>
            <a:r>
              <a:rPr lang="en-US" altLang="en-US" sz="2400" baseline="-25000" dirty="0" smtClean="0"/>
              <a:t>2</a:t>
            </a:r>
            <a:r>
              <a:rPr lang="en-US" altLang="en-US" sz="2400" dirty="0" smtClean="0"/>
              <a:t> = 4 </a:t>
            </a:r>
            <a:r>
              <a:rPr lang="en-US" altLang="en-US" sz="2400" dirty="0" err="1" smtClean="0"/>
              <a:t>nC</a:t>
            </a:r>
            <a:endParaRPr lang="en-US" altLang="en-US" sz="2400" dirty="0" smtClean="0"/>
          </a:p>
        </p:txBody>
      </p:sp>
      <p:pic>
        <p:nvPicPr>
          <p:cNvPr id="48133" name="Picture 5" descr="21_Figure22-I"/>
          <p:cNvPicPr>
            <a:picLocks noChangeAspect="1" noChangeArrowheads="1"/>
          </p:cNvPicPr>
          <p:nvPr/>
        </p:nvPicPr>
        <p:blipFill>
          <a:blip r:embed="rId4">
            <a:extLst>
              <a:ext uri="{28A0092B-C50C-407E-A947-70E740481C1C}">
                <a14:useLocalDpi xmlns:a14="http://schemas.microsoft.com/office/drawing/2010/main" val="0"/>
              </a:ext>
            </a:extLst>
          </a:blip>
          <a:srcRect b="3000"/>
          <a:stretch>
            <a:fillRect/>
          </a:stretch>
        </p:blipFill>
        <p:spPr bwMode="auto">
          <a:xfrm>
            <a:off x="838200" y="1676400"/>
            <a:ext cx="41910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76200"/>
            <a:ext cx="8839200" cy="503238"/>
          </a:xfrm>
        </p:spPr>
        <p:txBody>
          <a:bodyPr/>
          <a:lstStyle/>
          <a:p>
            <a:r>
              <a:rPr lang="en-US" altLang="en-US" smtClean="0"/>
              <a:t>Electron in a uniform field</a:t>
            </a:r>
          </a:p>
        </p:txBody>
      </p:sp>
      <p:sp>
        <p:nvSpPr>
          <p:cNvPr id="46083" name="Rectangle 3"/>
          <p:cNvSpPr>
            <a:spLocks noGrp="1" noChangeArrowheads="1"/>
          </p:cNvSpPr>
          <p:nvPr>
            <p:ph type="body" idx="1"/>
          </p:nvPr>
        </p:nvSpPr>
        <p:spPr>
          <a:xfrm>
            <a:off x="247650" y="762000"/>
            <a:ext cx="8839200" cy="867930"/>
          </a:xfrm>
        </p:spPr>
        <p:txBody>
          <a:bodyPr/>
          <a:lstStyle/>
          <a:p>
            <a:pPr lvl="1">
              <a:lnSpc>
                <a:spcPct val="90000"/>
              </a:lnSpc>
            </a:pPr>
            <a:r>
              <a:rPr lang="en-US" altLang="en-US" sz="2800" dirty="0" smtClean="0"/>
              <a:t>Find the force on a charge that is in a known electric field.</a:t>
            </a:r>
          </a:p>
        </p:txBody>
      </p:sp>
      <p:pic>
        <p:nvPicPr>
          <p:cNvPr id="46084" name="Picture 5" descr="21_20_Figure"/>
          <p:cNvPicPr>
            <a:picLocks noChangeAspect="1" noChangeArrowheads="1"/>
          </p:cNvPicPr>
          <p:nvPr/>
        </p:nvPicPr>
        <p:blipFill>
          <a:blip r:embed="rId3">
            <a:extLst>
              <a:ext uri="{28A0092B-C50C-407E-A947-70E740481C1C}">
                <a14:useLocalDpi xmlns:a14="http://schemas.microsoft.com/office/drawing/2010/main" val="0"/>
              </a:ext>
            </a:extLst>
          </a:blip>
          <a:srcRect b="4465"/>
          <a:stretch>
            <a:fillRect/>
          </a:stretch>
        </p:blipFill>
        <p:spPr bwMode="auto">
          <a:xfrm>
            <a:off x="296863" y="2333625"/>
            <a:ext cx="854868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76200"/>
            <a:ext cx="8839200" cy="503238"/>
          </a:xfrm>
        </p:spPr>
        <p:txBody>
          <a:bodyPr/>
          <a:lstStyle/>
          <a:p>
            <a:r>
              <a:rPr lang="en-US" altLang="en-US" dirty="0" smtClean="0"/>
              <a:t>Electric Force in Biology</a:t>
            </a:r>
          </a:p>
        </p:txBody>
      </p:sp>
      <p:pic>
        <p:nvPicPr>
          <p:cNvPr id="5"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95600"/>
            <a:ext cx="7140891" cy="3500437"/>
          </a:xfrm>
          <a:prstGeom prst="rect">
            <a:avLst/>
          </a:prstGeom>
        </p:spPr>
      </p:pic>
      <p:sp>
        <p:nvSpPr>
          <p:cNvPr id="6" name="Text Placeholder 6"/>
          <p:cNvSpPr txBox="1">
            <a:spLocks/>
          </p:cNvSpPr>
          <p:nvPr/>
        </p:nvSpPr>
        <p:spPr>
          <a:xfrm>
            <a:off x="272562" y="762000"/>
            <a:ext cx="8642838" cy="1166812"/>
          </a:xfrm>
          <a:prstGeom prst="rect">
            <a:avLst/>
          </a:prstGeom>
        </p:spPr>
        <p:txBody>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r>
              <a:rPr lang="en-US" sz="1800" kern="0" dirty="0" smtClean="0"/>
              <a:t>DNA is a highly charged molecule. The DNA double helix shows the two coiled strands each containing a row of nitrogenous bases, which “code” the genetic information needed by a living organism. The strands are connected by bonds between pairs of bases. While pairing combinations between certain bases are fixed (C-G and A-T), the sequence of nucleotides in the strand varies. (credit: Jerome Walker)</a:t>
            </a:r>
          </a:p>
        </p:txBody>
      </p:sp>
    </p:spTree>
    <p:extLst>
      <p:ext uri="{BB962C8B-B14F-4D97-AF65-F5344CB8AC3E}">
        <p14:creationId xmlns:p14="http://schemas.microsoft.com/office/powerpoint/2010/main" val="2606393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76200"/>
            <a:ext cx="8839200" cy="503238"/>
          </a:xfrm>
        </p:spPr>
        <p:txBody>
          <a:bodyPr/>
          <a:lstStyle/>
          <a:p>
            <a:r>
              <a:rPr lang="en-US" altLang="en-US" dirty="0" smtClean="0"/>
              <a:t>Conductor and Electric Fields</a:t>
            </a:r>
          </a:p>
        </p:txBody>
      </p:sp>
      <p:sp>
        <p:nvSpPr>
          <p:cNvPr id="6" name="Text Placeholder 6"/>
          <p:cNvSpPr txBox="1">
            <a:spLocks/>
          </p:cNvSpPr>
          <p:nvPr/>
        </p:nvSpPr>
        <p:spPr>
          <a:xfrm>
            <a:off x="272562" y="762000"/>
            <a:ext cx="8642838" cy="1905000"/>
          </a:xfrm>
          <a:prstGeom prst="rect">
            <a:avLst/>
          </a:prstGeom>
        </p:spPr>
        <p:txBody>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r>
              <a:rPr lang="en-US" sz="2400" kern="0" dirty="0" smtClean="0"/>
              <a:t>Electric Field in static equilibrium (Electrostatics)</a:t>
            </a:r>
          </a:p>
          <a:p>
            <a:pPr>
              <a:buFont typeface="Arial" panose="020B0604020202020204" pitchFamily="34" charset="0"/>
              <a:buChar char="•"/>
            </a:pPr>
            <a:r>
              <a:rPr lang="en-US" sz="2000" kern="0" dirty="0" smtClean="0"/>
              <a:t>Free Charge will be distributed such that the electric field is perpendicular to the surface.</a:t>
            </a:r>
          </a:p>
          <a:p>
            <a:pPr>
              <a:buFont typeface="Arial" panose="020B0604020202020204" pitchFamily="34" charset="0"/>
              <a:buChar char="•"/>
            </a:pPr>
            <a:r>
              <a:rPr lang="en-US" sz="2000" kern="0" dirty="0" smtClean="0"/>
              <a:t>No electric field inside a conductor</a:t>
            </a:r>
          </a:p>
          <a:p>
            <a:endParaRPr lang="en-US" sz="1800" kern="0" dirty="0" smtClean="0"/>
          </a:p>
        </p:txBody>
      </p:sp>
      <p:pic>
        <p:nvPicPr>
          <p:cNvPr id="7"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55424"/>
            <a:ext cx="4055334" cy="2813244"/>
          </a:xfrm>
          <a:prstGeom prst="rect">
            <a:avLst/>
          </a:prstGeom>
        </p:spPr>
      </p:pic>
      <p:pic>
        <p:nvPicPr>
          <p:cNvPr id="8"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852346"/>
            <a:ext cx="2819400" cy="2819400"/>
          </a:xfrm>
          <a:prstGeom prst="rect">
            <a:avLst/>
          </a:prstGeom>
        </p:spPr>
      </p:pic>
    </p:spTree>
    <p:extLst>
      <p:ext uri="{BB962C8B-B14F-4D97-AF65-F5344CB8AC3E}">
        <p14:creationId xmlns:p14="http://schemas.microsoft.com/office/powerpoint/2010/main" val="584716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76200"/>
            <a:ext cx="8839200" cy="503238"/>
          </a:xfrm>
        </p:spPr>
        <p:txBody>
          <a:bodyPr/>
          <a:lstStyle/>
          <a:p>
            <a:r>
              <a:rPr lang="en-US" altLang="en-US" dirty="0" smtClean="0"/>
              <a:t>Earth’s Electric Field</a:t>
            </a:r>
          </a:p>
        </p:txBody>
      </p:sp>
      <p:sp>
        <p:nvSpPr>
          <p:cNvPr id="9" name="Text Placeholder 6"/>
          <p:cNvSpPr txBox="1">
            <a:spLocks/>
          </p:cNvSpPr>
          <p:nvPr/>
        </p:nvSpPr>
        <p:spPr>
          <a:xfrm>
            <a:off x="76200" y="4603260"/>
            <a:ext cx="8991600" cy="1873739"/>
          </a:xfrm>
          <a:prstGeom prst="rect">
            <a:avLst/>
          </a:prstGeom>
        </p:spPr>
        <p:txBody>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a:buFontTx/>
              <a:buAutoNum type="alphaLcParenBoth"/>
            </a:pPr>
            <a:r>
              <a:rPr lang="en-US" sz="1800" kern="0" dirty="0" smtClean="0"/>
              <a:t>Fair weather field. Earth and the ionosphere (a layer of charged particles) are both conductors. They produce a uniform electric field of about 150 N/C. (credit: D. H. Parks)</a:t>
            </a:r>
          </a:p>
          <a:p>
            <a:pPr>
              <a:buFontTx/>
              <a:buAutoNum type="alphaLcParenBoth"/>
            </a:pPr>
            <a:r>
              <a:rPr lang="en-US" sz="1800" kern="0" dirty="0" smtClean="0"/>
              <a:t>Storm fields. In the presence of storm clouds, the local electric fields can be larger. At very high fields, the insulating properties of the air break down and lightning can occur. (credit: Jan-</a:t>
            </a:r>
            <a:r>
              <a:rPr lang="en-US" sz="1800" kern="0" dirty="0" err="1" smtClean="0"/>
              <a:t>Joost</a:t>
            </a:r>
            <a:r>
              <a:rPr lang="en-US" sz="1800" kern="0" dirty="0" smtClean="0"/>
              <a:t> </a:t>
            </a:r>
            <a:r>
              <a:rPr lang="en-US" sz="1800" kern="0" dirty="0" err="1" smtClean="0"/>
              <a:t>Verhoef</a:t>
            </a:r>
            <a:r>
              <a:rPr lang="en-US" sz="1800" kern="0" dirty="0" smtClean="0"/>
              <a:t>)</a:t>
            </a:r>
          </a:p>
        </p:txBody>
      </p:sp>
      <p:pic>
        <p:nvPicPr>
          <p:cNvPr id="10"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797" y="838200"/>
            <a:ext cx="4861718" cy="3500437"/>
          </a:xfrm>
          <a:prstGeom prst="rect">
            <a:avLst/>
          </a:prstGeom>
        </p:spPr>
      </p:pic>
    </p:spTree>
    <p:extLst>
      <p:ext uri="{BB962C8B-B14F-4D97-AF65-F5344CB8AC3E}">
        <p14:creationId xmlns:p14="http://schemas.microsoft.com/office/powerpoint/2010/main" val="243047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Introduction</a:t>
            </a:r>
          </a:p>
        </p:txBody>
      </p:sp>
      <p:sp>
        <p:nvSpPr>
          <p:cNvPr id="9219" name="Rectangle 3"/>
          <p:cNvSpPr>
            <a:spLocks noGrp="1" noChangeArrowheads="1"/>
          </p:cNvSpPr>
          <p:nvPr>
            <p:ph type="body" idx="1"/>
          </p:nvPr>
        </p:nvSpPr>
        <p:spPr>
          <a:xfrm>
            <a:off x="0" y="677863"/>
            <a:ext cx="4572000" cy="5857875"/>
          </a:xfrm>
        </p:spPr>
        <p:txBody>
          <a:bodyPr/>
          <a:lstStyle/>
          <a:p>
            <a:pPr lvl="1"/>
            <a:r>
              <a:rPr lang="en-US" altLang="en-US" sz="2800" smtClean="0"/>
              <a:t>Water makes life possible as a solvent for biological molecules. What electrical properties allow it to do this?</a:t>
            </a:r>
          </a:p>
          <a:p>
            <a:pPr lvl="1"/>
            <a:r>
              <a:rPr lang="en-US" altLang="en-US" sz="2800" smtClean="0"/>
              <a:t>We now begin our study of </a:t>
            </a:r>
            <a:r>
              <a:rPr lang="en-US" altLang="en-US" sz="2800" i="1" smtClean="0"/>
              <a:t>electromagnetism</a:t>
            </a:r>
            <a:r>
              <a:rPr lang="en-US" altLang="en-US" sz="2800" smtClean="0"/>
              <a:t>, one of the four fundamental forces.</a:t>
            </a:r>
          </a:p>
          <a:p>
            <a:pPr lvl="1"/>
            <a:r>
              <a:rPr lang="en-US" altLang="en-US" sz="2800" smtClean="0"/>
              <a:t>We start with electric charge and look at electric fields.</a:t>
            </a:r>
          </a:p>
        </p:txBody>
      </p:sp>
      <p:pic>
        <p:nvPicPr>
          <p:cNvPr id="9220" name="Picture 5" descr="21_00_Figure"/>
          <p:cNvPicPr>
            <a:picLocks noChangeAspect="1" noChangeArrowheads="1"/>
          </p:cNvPicPr>
          <p:nvPr/>
        </p:nvPicPr>
        <p:blipFill>
          <a:blip r:embed="rId3">
            <a:extLst>
              <a:ext uri="{28A0092B-C50C-407E-A947-70E740481C1C}">
                <a14:useLocalDpi xmlns:a14="http://schemas.microsoft.com/office/drawing/2010/main" val="0"/>
              </a:ext>
            </a:extLst>
          </a:blip>
          <a:srcRect b="3896"/>
          <a:stretch>
            <a:fillRect/>
          </a:stretch>
        </p:blipFill>
        <p:spPr bwMode="auto">
          <a:xfrm>
            <a:off x="4572000" y="838200"/>
            <a:ext cx="4270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76200"/>
            <a:ext cx="8839200" cy="503238"/>
          </a:xfrm>
        </p:spPr>
        <p:txBody>
          <a:bodyPr/>
          <a:lstStyle/>
          <a:p>
            <a:r>
              <a:rPr lang="en-US" altLang="en-US" smtClean="0"/>
              <a:t>Electric charge</a:t>
            </a:r>
          </a:p>
        </p:txBody>
      </p:sp>
      <p:sp>
        <p:nvSpPr>
          <p:cNvPr id="11267" name="Rectangle 3"/>
          <p:cNvSpPr>
            <a:spLocks noGrp="1" noChangeArrowheads="1"/>
          </p:cNvSpPr>
          <p:nvPr>
            <p:ph type="body" idx="1"/>
          </p:nvPr>
        </p:nvSpPr>
        <p:spPr>
          <a:xfrm>
            <a:off x="228600" y="685800"/>
            <a:ext cx="8915400" cy="757130"/>
          </a:xfrm>
        </p:spPr>
        <p:txBody>
          <a:bodyPr/>
          <a:lstStyle/>
          <a:p>
            <a:pPr lvl="1">
              <a:lnSpc>
                <a:spcPct val="90000"/>
              </a:lnSpc>
            </a:pPr>
            <a:r>
              <a:rPr lang="en-US" altLang="en-US" sz="2400" dirty="0" smtClean="0"/>
              <a:t>Two positive or two negative charges repel each other. A positive charge and a negative charge attract each other.</a:t>
            </a:r>
          </a:p>
        </p:txBody>
      </p:sp>
      <p:pic>
        <p:nvPicPr>
          <p:cNvPr id="11268" name="Picture 4" descr="21_Figure01-I"/>
          <p:cNvPicPr>
            <a:picLocks noChangeAspect="1" noChangeArrowheads="1"/>
          </p:cNvPicPr>
          <p:nvPr/>
        </p:nvPicPr>
        <p:blipFill>
          <a:blip r:embed="rId3">
            <a:extLst>
              <a:ext uri="{28A0092B-C50C-407E-A947-70E740481C1C}">
                <a14:useLocalDpi xmlns:a14="http://schemas.microsoft.com/office/drawing/2010/main" val="0"/>
              </a:ext>
            </a:extLst>
          </a:blip>
          <a:srcRect b="3241"/>
          <a:stretch>
            <a:fillRect/>
          </a:stretch>
        </p:blipFill>
        <p:spPr bwMode="auto">
          <a:xfrm>
            <a:off x="533400" y="2222500"/>
            <a:ext cx="8153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76200"/>
            <a:ext cx="8839200" cy="503238"/>
          </a:xfrm>
        </p:spPr>
        <p:txBody>
          <a:bodyPr/>
          <a:lstStyle/>
          <a:p>
            <a:r>
              <a:rPr lang="en-US" altLang="en-US" smtClean="0"/>
              <a:t>Laser printer</a:t>
            </a:r>
          </a:p>
        </p:txBody>
      </p:sp>
      <p:sp>
        <p:nvSpPr>
          <p:cNvPr id="13315" name="Rectangle 3"/>
          <p:cNvSpPr>
            <a:spLocks noGrp="1" noChangeArrowheads="1"/>
          </p:cNvSpPr>
          <p:nvPr>
            <p:ph type="body" idx="1"/>
          </p:nvPr>
        </p:nvSpPr>
        <p:spPr>
          <a:xfrm>
            <a:off x="228600" y="685800"/>
            <a:ext cx="8610600" cy="1098550"/>
          </a:xfrm>
        </p:spPr>
        <p:txBody>
          <a:bodyPr/>
          <a:lstStyle/>
          <a:p>
            <a:pPr lvl="1"/>
            <a:r>
              <a:rPr lang="en-US" altLang="en-US" smtClean="0"/>
              <a:t>A laser printer makes use of forces between charged bodies.</a:t>
            </a:r>
          </a:p>
        </p:txBody>
      </p:sp>
      <p:pic>
        <p:nvPicPr>
          <p:cNvPr id="13316" name="Picture 4" descr="21_Figure02-I"/>
          <p:cNvPicPr>
            <a:picLocks noChangeAspect="1" noChangeArrowheads="1"/>
          </p:cNvPicPr>
          <p:nvPr/>
        </p:nvPicPr>
        <p:blipFill>
          <a:blip r:embed="rId3">
            <a:extLst>
              <a:ext uri="{28A0092B-C50C-407E-A947-70E740481C1C}">
                <a14:useLocalDpi xmlns:a14="http://schemas.microsoft.com/office/drawing/2010/main" val="0"/>
              </a:ext>
            </a:extLst>
          </a:blip>
          <a:srcRect b="4839"/>
          <a:stretch>
            <a:fillRect/>
          </a:stretch>
        </p:blipFill>
        <p:spPr bwMode="auto">
          <a:xfrm>
            <a:off x="381000" y="2032000"/>
            <a:ext cx="8077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76200"/>
            <a:ext cx="8839200" cy="476250"/>
          </a:xfrm>
        </p:spPr>
        <p:txBody>
          <a:bodyPr/>
          <a:lstStyle/>
          <a:p>
            <a:r>
              <a:rPr lang="en-US" altLang="en-US" sz="2800" smtClean="0"/>
              <a:t>Electric charge and the structure of matter</a:t>
            </a:r>
            <a:endParaRPr lang="en-US" altLang="en-US" sz="2400" smtClean="0"/>
          </a:p>
        </p:txBody>
      </p:sp>
      <p:sp>
        <p:nvSpPr>
          <p:cNvPr id="15363" name="Rectangle 3"/>
          <p:cNvSpPr>
            <a:spLocks noGrp="1" noChangeArrowheads="1"/>
          </p:cNvSpPr>
          <p:nvPr>
            <p:ph type="body" idx="1"/>
          </p:nvPr>
        </p:nvSpPr>
        <p:spPr>
          <a:xfrm>
            <a:off x="228600" y="685800"/>
            <a:ext cx="4419600" cy="5848350"/>
          </a:xfrm>
        </p:spPr>
        <p:txBody>
          <a:bodyPr/>
          <a:lstStyle/>
          <a:p>
            <a:pPr lvl="1"/>
            <a:r>
              <a:rPr lang="en-US" altLang="en-US" sz="2600" smtClean="0"/>
              <a:t>The particles of the atom are the negative </a:t>
            </a:r>
            <a:r>
              <a:rPr lang="en-US" altLang="en-US" sz="2600" i="1" smtClean="0"/>
              <a:t>electron</a:t>
            </a:r>
            <a:r>
              <a:rPr lang="en-US" altLang="en-US" sz="2600" smtClean="0"/>
              <a:t>, the positive </a:t>
            </a:r>
            <a:r>
              <a:rPr lang="en-US" altLang="en-US" sz="2600" i="1" smtClean="0"/>
              <a:t>proton</a:t>
            </a:r>
            <a:r>
              <a:rPr lang="en-US" altLang="en-US" sz="2600" smtClean="0"/>
              <a:t>, and the uncharged </a:t>
            </a:r>
            <a:r>
              <a:rPr lang="en-US" altLang="en-US" sz="2600" i="1" smtClean="0"/>
              <a:t>neutron</a:t>
            </a:r>
            <a:r>
              <a:rPr lang="en-US" altLang="en-US" sz="2600" smtClean="0"/>
              <a:t>.</a:t>
            </a:r>
          </a:p>
          <a:p>
            <a:pPr lvl="1"/>
            <a:r>
              <a:rPr lang="en-US" altLang="en-US" sz="2600" smtClean="0"/>
              <a:t>Protons and neutrons make up the tiny dense nucleus which is surrounded by electrons (see Figure 21.3 at the right). </a:t>
            </a:r>
          </a:p>
          <a:p>
            <a:pPr lvl="1"/>
            <a:r>
              <a:rPr lang="en-US" altLang="en-US" sz="2600" smtClean="0"/>
              <a:t>The electric attraction between protons and electrons holds the atom together.</a:t>
            </a:r>
          </a:p>
        </p:txBody>
      </p:sp>
      <p:pic>
        <p:nvPicPr>
          <p:cNvPr id="15364" name="Picture 4" descr="21_Figure03-I"/>
          <p:cNvPicPr>
            <a:picLocks noChangeAspect="1" noChangeArrowheads="1"/>
          </p:cNvPicPr>
          <p:nvPr/>
        </p:nvPicPr>
        <p:blipFill>
          <a:blip r:embed="rId3">
            <a:extLst>
              <a:ext uri="{28A0092B-C50C-407E-A947-70E740481C1C}">
                <a14:useLocalDpi xmlns:a14="http://schemas.microsoft.com/office/drawing/2010/main" val="0"/>
              </a:ext>
            </a:extLst>
          </a:blip>
          <a:srcRect b="2286"/>
          <a:stretch>
            <a:fillRect/>
          </a:stretch>
        </p:blipFill>
        <p:spPr bwMode="auto">
          <a:xfrm>
            <a:off x="5334000" y="914400"/>
            <a:ext cx="3119438"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0"/>
            <a:ext cx="8839200" cy="503238"/>
          </a:xfrm>
        </p:spPr>
        <p:txBody>
          <a:bodyPr/>
          <a:lstStyle/>
          <a:p>
            <a:r>
              <a:rPr lang="en-US" altLang="en-US" smtClean="0"/>
              <a:t>Atoms and ions</a:t>
            </a:r>
          </a:p>
        </p:txBody>
      </p:sp>
      <p:sp>
        <p:nvSpPr>
          <p:cNvPr id="17411" name="Rectangle 3"/>
          <p:cNvSpPr>
            <a:spLocks noGrp="1" noChangeArrowheads="1"/>
          </p:cNvSpPr>
          <p:nvPr>
            <p:ph type="body" idx="1"/>
          </p:nvPr>
        </p:nvSpPr>
        <p:spPr>
          <a:xfrm>
            <a:off x="0" y="731838"/>
            <a:ext cx="9082088" cy="1501775"/>
          </a:xfrm>
        </p:spPr>
        <p:txBody>
          <a:bodyPr/>
          <a:lstStyle/>
          <a:p>
            <a:pPr lvl="1">
              <a:lnSpc>
                <a:spcPct val="90000"/>
              </a:lnSpc>
              <a:buFontTx/>
              <a:buChar char="•"/>
            </a:pPr>
            <a:r>
              <a:rPr lang="en-US" altLang="en-US" sz="2600" smtClean="0"/>
              <a:t>A neutral atom has the same number of protons as electrons.</a:t>
            </a:r>
          </a:p>
          <a:p>
            <a:pPr lvl="1">
              <a:lnSpc>
                <a:spcPct val="90000"/>
              </a:lnSpc>
              <a:buFontTx/>
              <a:buChar char="•"/>
            </a:pPr>
            <a:r>
              <a:rPr lang="en-US" altLang="en-US" sz="2600" smtClean="0"/>
              <a:t>A </a:t>
            </a:r>
            <a:r>
              <a:rPr lang="en-US" altLang="en-US" sz="2600" i="1" smtClean="0"/>
              <a:t>positive ion</a:t>
            </a:r>
            <a:r>
              <a:rPr lang="en-US" altLang="en-US" sz="2600" smtClean="0"/>
              <a:t> is an atom with one or more electrons removed. A </a:t>
            </a:r>
            <a:r>
              <a:rPr lang="en-US" altLang="en-US" sz="2600" i="1" smtClean="0"/>
              <a:t>negative ion </a:t>
            </a:r>
            <a:r>
              <a:rPr lang="en-US" altLang="en-US" sz="2600" smtClean="0"/>
              <a:t>has gained one or more electrons.</a:t>
            </a:r>
            <a:endParaRPr lang="en-US" altLang="en-US" smtClean="0"/>
          </a:p>
        </p:txBody>
      </p:sp>
      <p:pic>
        <p:nvPicPr>
          <p:cNvPr id="17412" name="Picture 4" descr="21_Figure04-I"/>
          <p:cNvPicPr>
            <a:picLocks noChangeAspect="1" noChangeArrowheads="1"/>
          </p:cNvPicPr>
          <p:nvPr/>
        </p:nvPicPr>
        <p:blipFill>
          <a:blip r:embed="rId3">
            <a:extLst>
              <a:ext uri="{28A0092B-C50C-407E-A947-70E740481C1C}">
                <a14:useLocalDpi xmlns:a14="http://schemas.microsoft.com/office/drawing/2010/main" val="0"/>
              </a:ext>
            </a:extLst>
          </a:blip>
          <a:srcRect b="3526"/>
          <a:stretch>
            <a:fillRect/>
          </a:stretch>
        </p:blipFill>
        <p:spPr bwMode="auto">
          <a:xfrm>
            <a:off x="685800" y="2286000"/>
            <a:ext cx="79311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76200"/>
            <a:ext cx="8839200" cy="503238"/>
          </a:xfrm>
        </p:spPr>
        <p:txBody>
          <a:bodyPr/>
          <a:lstStyle/>
          <a:p>
            <a:r>
              <a:rPr lang="en-US" altLang="en-US" smtClean="0"/>
              <a:t>Conservation of charge</a:t>
            </a:r>
          </a:p>
        </p:txBody>
      </p:sp>
      <p:sp>
        <p:nvSpPr>
          <p:cNvPr id="19459" name="Rectangle 3"/>
          <p:cNvSpPr>
            <a:spLocks noGrp="1" noChangeArrowheads="1"/>
          </p:cNvSpPr>
          <p:nvPr>
            <p:ph type="body" idx="1"/>
          </p:nvPr>
        </p:nvSpPr>
        <p:spPr>
          <a:xfrm>
            <a:off x="0" y="731838"/>
            <a:ext cx="9082088" cy="4070350"/>
          </a:xfrm>
        </p:spPr>
        <p:txBody>
          <a:bodyPr/>
          <a:lstStyle/>
          <a:p>
            <a:pPr lvl="1">
              <a:lnSpc>
                <a:spcPct val="90000"/>
              </a:lnSpc>
              <a:buFontTx/>
              <a:buChar char="•"/>
            </a:pPr>
            <a:r>
              <a:rPr lang="en-US" altLang="en-US" smtClean="0"/>
              <a:t>The proton and electron have the same magnitude charge.</a:t>
            </a:r>
          </a:p>
          <a:p>
            <a:pPr lvl="1">
              <a:lnSpc>
                <a:spcPct val="90000"/>
              </a:lnSpc>
              <a:buFontTx/>
              <a:buChar char="•"/>
            </a:pPr>
            <a:r>
              <a:rPr lang="en-US" altLang="en-US" smtClean="0"/>
              <a:t>The magnitude of charge of the electron or proton is a natural unit of charge. All observable charge is </a:t>
            </a:r>
            <a:r>
              <a:rPr lang="en-US" altLang="en-US" i="1" smtClean="0"/>
              <a:t>quantized</a:t>
            </a:r>
            <a:r>
              <a:rPr lang="en-US" altLang="en-US" smtClean="0"/>
              <a:t> in this unit.</a:t>
            </a:r>
          </a:p>
          <a:p>
            <a:pPr lvl="1">
              <a:lnSpc>
                <a:spcPct val="90000"/>
              </a:lnSpc>
              <a:buFontTx/>
              <a:buChar char="•"/>
            </a:pPr>
            <a:r>
              <a:rPr lang="en-US" altLang="en-US" smtClean="0"/>
              <a:t>The universal </a:t>
            </a:r>
            <a:r>
              <a:rPr lang="en-US" altLang="en-US" i="1" smtClean="0"/>
              <a:t>principle of charge conservation</a:t>
            </a:r>
            <a:r>
              <a:rPr lang="en-US" altLang="en-US" smtClean="0"/>
              <a:t> states that the algebraic sum of all the electric charges in any closed system is constant.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76200"/>
            <a:ext cx="8839200" cy="503238"/>
          </a:xfrm>
        </p:spPr>
        <p:txBody>
          <a:bodyPr/>
          <a:lstStyle/>
          <a:p>
            <a:r>
              <a:rPr lang="en-US" altLang="en-US" smtClean="0"/>
              <a:t>Conductors and insulators</a:t>
            </a:r>
          </a:p>
        </p:txBody>
      </p:sp>
      <p:sp>
        <p:nvSpPr>
          <p:cNvPr id="21507" name="Rectangle 3"/>
          <p:cNvSpPr>
            <a:spLocks noGrp="1" noChangeArrowheads="1"/>
          </p:cNvSpPr>
          <p:nvPr>
            <p:ph type="body" idx="1"/>
          </p:nvPr>
        </p:nvSpPr>
        <p:spPr>
          <a:xfrm>
            <a:off x="233363" y="736600"/>
            <a:ext cx="4033837" cy="5241925"/>
          </a:xfrm>
        </p:spPr>
        <p:txBody>
          <a:bodyPr/>
          <a:lstStyle/>
          <a:p>
            <a:pPr lvl="1">
              <a:lnSpc>
                <a:spcPct val="90000"/>
              </a:lnSpc>
              <a:buFontTx/>
              <a:buChar char="•"/>
            </a:pPr>
            <a:r>
              <a:rPr lang="en-US" altLang="en-US" sz="2400" smtClean="0"/>
              <a:t>A </a:t>
            </a:r>
            <a:r>
              <a:rPr lang="en-US" altLang="en-US" sz="2400" i="1" smtClean="0"/>
              <a:t>conductor</a:t>
            </a:r>
            <a:r>
              <a:rPr lang="en-US" altLang="en-US" sz="2400" smtClean="0"/>
              <a:t> permits the easy movement of charge through it. An </a:t>
            </a:r>
            <a:r>
              <a:rPr lang="en-US" altLang="en-US" sz="2400" i="1" smtClean="0"/>
              <a:t>insulator</a:t>
            </a:r>
            <a:r>
              <a:rPr lang="en-US" altLang="en-US" sz="2400" smtClean="0"/>
              <a:t> does not.</a:t>
            </a:r>
          </a:p>
          <a:p>
            <a:pPr lvl="1">
              <a:lnSpc>
                <a:spcPct val="90000"/>
              </a:lnSpc>
              <a:buFontTx/>
              <a:buChar char="•"/>
            </a:pPr>
            <a:r>
              <a:rPr lang="en-US" altLang="en-US" sz="2400" smtClean="0"/>
              <a:t>Most metals are good conductors, while most nonmetals are insulators. (See Figure 21.6 at the right.)</a:t>
            </a:r>
          </a:p>
          <a:p>
            <a:pPr lvl="1">
              <a:lnSpc>
                <a:spcPct val="90000"/>
              </a:lnSpc>
              <a:buFontTx/>
              <a:buChar char="•"/>
            </a:pPr>
            <a:r>
              <a:rPr lang="en-US" altLang="en-US" sz="2400" i="1" smtClean="0"/>
              <a:t>Semiconductors</a:t>
            </a:r>
            <a:r>
              <a:rPr lang="en-US" altLang="en-US" sz="2400" smtClean="0"/>
              <a:t> are intermediate in their properties between good conductors and good insulators.</a:t>
            </a:r>
          </a:p>
        </p:txBody>
      </p:sp>
      <p:pic>
        <p:nvPicPr>
          <p:cNvPr id="21508" name="Picture 4" descr="21_Figure06-I"/>
          <p:cNvPicPr>
            <a:picLocks noChangeAspect="1" noChangeArrowheads="1"/>
          </p:cNvPicPr>
          <p:nvPr/>
        </p:nvPicPr>
        <p:blipFill>
          <a:blip r:embed="rId3">
            <a:extLst>
              <a:ext uri="{28A0092B-C50C-407E-A947-70E740481C1C}">
                <a14:useLocalDpi xmlns:a14="http://schemas.microsoft.com/office/drawing/2010/main" val="0"/>
              </a:ext>
            </a:extLst>
          </a:blip>
          <a:srcRect b="2449"/>
          <a:stretch>
            <a:fillRect/>
          </a:stretch>
        </p:blipFill>
        <p:spPr bwMode="auto">
          <a:xfrm>
            <a:off x="5527675" y="685800"/>
            <a:ext cx="2590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923</Words>
  <Application>Microsoft Office PowerPoint</Application>
  <PresentationFormat>On-screen Show (4:3)</PresentationFormat>
  <Paragraphs>80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vt:lpstr>
      <vt:lpstr>Times New Roman</vt:lpstr>
      <vt:lpstr>C6eActiveLectureQuestions</vt:lpstr>
      <vt:lpstr>General Physics II</vt:lpstr>
      <vt:lpstr>Goals for Chapter 18</vt:lpstr>
      <vt:lpstr>Introduction</vt:lpstr>
      <vt:lpstr>Electric charge</vt:lpstr>
      <vt:lpstr>Laser printer</vt:lpstr>
      <vt:lpstr>Electric charge and the structure of matter</vt:lpstr>
      <vt:lpstr>Atoms and ions</vt:lpstr>
      <vt:lpstr>Conservation of charge</vt:lpstr>
      <vt:lpstr>Conductors and insulators</vt:lpstr>
      <vt:lpstr>Charging by induction</vt:lpstr>
      <vt:lpstr>Electric forces on uncharged objects</vt:lpstr>
      <vt:lpstr>Electrostatic painting</vt:lpstr>
      <vt:lpstr>Coulomb’s law</vt:lpstr>
      <vt:lpstr>Force between charges along a line</vt:lpstr>
      <vt:lpstr>Vector addition of electric forces</vt:lpstr>
      <vt:lpstr>Electric field</vt:lpstr>
      <vt:lpstr>Definition of the electric field</vt:lpstr>
      <vt:lpstr>Electric field lines of point charges</vt:lpstr>
      <vt:lpstr>Electric-field vector of a point charge</vt:lpstr>
      <vt:lpstr>Superposition of electric fields</vt:lpstr>
      <vt:lpstr>Electron in a uniform field</vt:lpstr>
      <vt:lpstr>Electric Force in Biology</vt:lpstr>
      <vt:lpstr>Conductor and Electric Fields</vt:lpstr>
      <vt:lpstr>Earth’s Electric Field</vt:lpstr>
    </vt:vector>
  </TitlesOfParts>
  <Company>Progressive Info.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System 104</dc:creator>
  <cp:lastModifiedBy>Mohamed Bingabr</cp:lastModifiedBy>
  <cp:revision>39</cp:revision>
  <cp:lastPrinted>2011-04-21T16:56:40Z</cp:lastPrinted>
  <dcterms:created xsi:type="dcterms:W3CDTF">2011-04-20T14:32:05Z</dcterms:created>
  <dcterms:modified xsi:type="dcterms:W3CDTF">2018-01-31T16:22:09Z</dcterms:modified>
</cp:coreProperties>
</file>