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handoutMasterIdLst>
    <p:handoutMasterId r:id="rId20"/>
  </p:handoutMasterIdLst>
  <p:sldIdLst>
    <p:sldId id="256" r:id="rId2"/>
    <p:sldId id="258" r:id="rId3"/>
    <p:sldId id="335" r:id="rId4"/>
    <p:sldId id="336" r:id="rId5"/>
    <p:sldId id="337" r:id="rId6"/>
    <p:sldId id="338" r:id="rId7"/>
    <p:sldId id="339" r:id="rId8"/>
    <p:sldId id="340" r:id="rId9"/>
    <p:sldId id="341" r:id="rId10"/>
    <p:sldId id="348" r:id="rId11"/>
    <p:sldId id="342" r:id="rId12"/>
    <p:sldId id="343" r:id="rId13"/>
    <p:sldId id="345" r:id="rId14"/>
    <p:sldId id="344" r:id="rId15"/>
    <p:sldId id="346" r:id="rId16"/>
    <p:sldId id="347" r:id="rId17"/>
    <p:sldId id="349" r:id="rId18"/>
    <p:sldId id="350" r:id="rId19"/>
  </p:sldIdLst>
  <p:sldSz cx="9144000" cy="6858000" type="screen4x3"/>
  <p:notesSz cx="9296400" cy="7010400"/>
  <p:defaultTextStyle>
    <a:defPPr>
      <a:defRPr lang="en-US"/>
    </a:defPPr>
    <a:lvl1pPr algn="l" rtl="0" eaLnBrk="0" fontAlgn="base" hangingPunct="0">
      <a:spcBef>
        <a:spcPct val="0"/>
      </a:spcBef>
      <a:spcAft>
        <a:spcPct val="0"/>
      </a:spcAft>
      <a:defRPr sz="3200" kern="1200">
        <a:solidFill>
          <a:schemeClr val="tx1"/>
        </a:solidFill>
        <a:latin typeface="Arial" charset="0"/>
        <a:ea typeface="+mn-ea"/>
        <a:cs typeface="Arial" charset="0"/>
      </a:defRPr>
    </a:lvl1pPr>
    <a:lvl2pPr marL="457200" algn="l" rtl="0" eaLnBrk="0" fontAlgn="base" hangingPunct="0">
      <a:spcBef>
        <a:spcPct val="0"/>
      </a:spcBef>
      <a:spcAft>
        <a:spcPct val="0"/>
      </a:spcAft>
      <a:defRPr sz="3200" kern="1200">
        <a:solidFill>
          <a:schemeClr val="tx1"/>
        </a:solidFill>
        <a:latin typeface="Arial" charset="0"/>
        <a:ea typeface="+mn-ea"/>
        <a:cs typeface="Arial" charset="0"/>
      </a:defRPr>
    </a:lvl2pPr>
    <a:lvl3pPr marL="914400" algn="l" rtl="0" eaLnBrk="0" fontAlgn="base" hangingPunct="0">
      <a:spcBef>
        <a:spcPct val="0"/>
      </a:spcBef>
      <a:spcAft>
        <a:spcPct val="0"/>
      </a:spcAft>
      <a:defRPr sz="3200" kern="1200">
        <a:solidFill>
          <a:schemeClr val="tx1"/>
        </a:solidFill>
        <a:latin typeface="Arial" charset="0"/>
        <a:ea typeface="+mn-ea"/>
        <a:cs typeface="Arial" charset="0"/>
      </a:defRPr>
    </a:lvl3pPr>
    <a:lvl4pPr marL="1371600" algn="l" rtl="0" eaLnBrk="0" fontAlgn="base" hangingPunct="0">
      <a:spcBef>
        <a:spcPct val="0"/>
      </a:spcBef>
      <a:spcAft>
        <a:spcPct val="0"/>
      </a:spcAft>
      <a:defRPr sz="3200" kern="1200">
        <a:solidFill>
          <a:schemeClr val="tx1"/>
        </a:solidFill>
        <a:latin typeface="Arial" charset="0"/>
        <a:ea typeface="+mn-ea"/>
        <a:cs typeface="Arial" charset="0"/>
      </a:defRPr>
    </a:lvl4pPr>
    <a:lvl5pPr marL="1828800" algn="l" rtl="0" eaLnBrk="0" fontAlgn="base" hangingPunct="0">
      <a:spcBef>
        <a:spcPct val="0"/>
      </a:spcBef>
      <a:spcAft>
        <a:spcPct val="0"/>
      </a:spcAft>
      <a:defRPr sz="3200" kern="1200">
        <a:solidFill>
          <a:schemeClr val="tx1"/>
        </a:solidFill>
        <a:latin typeface="Arial" charset="0"/>
        <a:ea typeface="+mn-ea"/>
        <a:cs typeface="Arial" charset="0"/>
      </a:defRPr>
    </a:lvl5pPr>
    <a:lvl6pPr marL="2286000" algn="l" defTabSz="914400" rtl="0" eaLnBrk="1" latinLnBrk="0" hangingPunct="1">
      <a:defRPr sz="3200" kern="1200">
        <a:solidFill>
          <a:schemeClr val="tx1"/>
        </a:solidFill>
        <a:latin typeface="Arial" charset="0"/>
        <a:ea typeface="+mn-ea"/>
        <a:cs typeface="Arial" charset="0"/>
      </a:defRPr>
    </a:lvl6pPr>
    <a:lvl7pPr marL="2743200" algn="l" defTabSz="914400" rtl="0" eaLnBrk="1" latinLnBrk="0" hangingPunct="1">
      <a:defRPr sz="3200" kern="1200">
        <a:solidFill>
          <a:schemeClr val="tx1"/>
        </a:solidFill>
        <a:latin typeface="Arial" charset="0"/>
        <a:ea typeface="+mn-ea"/>
        <a:cs typeface="Arial" charset="0"/>
      </a:defRPr>
    </a:lvl7pPr>
    <a:lvl8pPr marL="3200400" algn="l" defTabSz="914400" rtl="0" eaLnBrk="1" latinLnBrk="0" hangingPunct="1">
      <a:defRPr sz="3200" kern="1200">
        <a:solidFill>
          <a:schemeClr val="tx1"/>
        </a:solidFill>
        <a:latin typeface="Arial" charset="0"/>
        <a:ea typeface="+mn-ea"/>
        <a:cs typeface="Arial" charset="0"/>
      </a:defRPr>
    </a:lvl8pPr>
    <a:lvl9pPr marL="3657600" algn="l" defTabSz="914400" rtl="0" eaLnBrk="1" latinLnBrk="0" hangingPunct="1">
      <a:defRPr sz="3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03D7"/>
    <a:srgbClr val="CDD9EB"/>
    <a:srgbClr val="FFFACD"/>
    <a:srgbClr val="53FF5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9" autoAdjust="0"/>
  </p:normalViewPr>
  <p:slideViewPr>
    <p:cSldViewPr snapToGrid="0">
      <p:cViewPr varScale="1">
        <p:scale>
          <a:sx n="111" d="100"/>
          <a:sy n="111" d="100"/>
        </p:scale>
        <p:origin x="100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49562"/>
          </a:xfrm>
          <a:prstGeom prst="rect">
            <a:avLst/>
          </a:prstGeom>
        </p:spPr>
        <p:txBody>
          <a:bodyPr vert="horz" lIns="87316" tIns="43658" rIns="87316" bIns="43658" rtlCol="0"/>
          <a:lstStyle>
            <a:lvl1pPr algn="l" eaLnBrk="1" hangingPunct="1">
              <a:defRPr sz="11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5265809" y="2"/>
            <a:ext cx="4028440" cy="349562"/>
          </a:xfrm>
          <a:prstGeom prst="rect">
            <a:avLst/>
          </a:prstGeom>
        </p:spPr>
        <p:txBody>
          <a:bodyPr vert="horz" lIns="87316" tIns="43658" rIns="87316" bIns="43658" rtlCol="0"/>
          <a:lstStyle>
            <a:lvl1pPr algn="r" eaLnBrk="1" hangingPunct="1">
              <a:defRPr sz="1100">
                <a:latin typeface="Arial" pitchFamily="34" charset="0"/>
                <a:cs typeface="Arial" pitchFamily="34" charset="0"/>
              </a:defRPr>
            </a:lvl1pPr>
          </a:lstStyle>
          <a:p>
            <a:pPr>
              <a:defRPr/>
            </a:pPr>
            <a:fld id="{35EBFB94-4EC2-4AA5-BAF8-4601FF71E983}" type="datetimeFigureOut">
              <a:rPr lang="en-US"/>
              <a:pPr>
                <a:defRPr/>
              </a:pPr>
              <a:t>1/31/2018</a:t>
            </a:fld>
            <a:endParaRPr lang="en-US"/>
          </a:p>
        </p:txBody>
      </p:sp>
      <p:sp>
        <p:nvSpPr>
          <p:cNvPr id="4" name="Footer Placeholder 3"/>
          <p:cNvSpPr>
            <a:spLocks noGrp="1"/>
          </p:cNvSpPr>
          <p:nvPr>
            <p:ph type="ftr" sz="quarter" idx="2"/>
          </p:nvPr>
        </p:nvSpPr>
        <p:spPr>
          <a:xfrm>
            <a:off x="0" y="6659641"/>
            <a:ext cx="4028440" cy="349562"/>
          </a:xfrm>
          <a:prstGeom prst="rect">
            <a:avLst/>
          </a:prstGeom>
        </p:spPr>
        <p:txBody>
          <a:bodyPr vert="horz" lIns="87316" tIns="43658" rIns="87316" bIns="43658" rtlCol="0" anchor="b"/>
          <a:lstStyle>
            <a:lvl1pPr algn="l" eaLnBrk="1" hangingPunct="1">
              <a:defRPr sz="1100">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5265809" y="6659641"/>
            <a:ext cx="4028440" cy="349562"/>
          </a:xfrm>
          <a:prstGeom prst="rect">
            <a:avLst/>
          </a:prstGeom>
        </p:spPr>
        <p:txBody>
          <a:bodyPr vert="horz" wrap="square" lIns="87316" tIns="43658" rIns="87316" bIns="43658" numCol="1" anchor="b" anchorCtr="0" compatLnSpc="1">
            <a:prstTxWarp prst="textNoShape">
              <a:avLst/>
            </a:prstTxWarp>
          </a:bodyPr>
          <a:lstStyle>
            <a:lvl1pPr algn="r" eaLnBrk="1" hangingPunct="1">
              <a:defRPr sz="1100"/>
            </a:lvl1pPr>
          </a:lstStyle>
          <a:p>
            <a:fld id="{8B383FBC-617E-43DA-B17C-BAF39E1EA8D0}" type="slidenum">
              <a:rPr lang="en-US" altLang="en-US"/>
              <a:pPr/>
              <a:t>‹#›</a:t>
            </a:fld>
            <a:endParaRPr lang="en-US" altLang="en-US"/>
          </a:p>
        </p:txBody>
      </p:sp>
    </p:spTree>
    <p:extLst>
      <p:ext uri="{BB962C8B-B14F-4D97-AF65-F5344CB8AC3E}">
        <p14:creationId xmlns:p14="http://schemas.microsoft.com/office/powerpoint/2010/main" val="34359209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11" name="Rectangle 1027"/>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17412" name="Rectangle 1028"/>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4" name="Rectangle 1029"/>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1030"/>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Comic Sans MS" pitchFamily="66" charset="0"/>
                <a:cs typeface="Arial" pitchFamily="34" charset="0"/>
              </a:defRPr>
            </a:lvl1pPr>
          </a:lstStyle>
          <a:p>
            <a:pPr>
              <a:defRPr/>
            </a:pPr>
            <a:endParaRPr lang="en-US"/>
          </a:p>
        </p:txBody>
      </p:sp>
      <p:sp>
        <p:nvSpPr>
          <p:cNvPr id="6" name="Rectangle 1031"/>
          <p:cNvSpPr>
            <a:spLocks noGrp="1" noChangeArrowheads="1"/>
          </p:cNvSpPr>
          <p:nvPr>
            <p:ph type="sldNum" sz="quarter" idx="12"/>
          </p:nvPr>
        </p:nvSpPr>
        <p:spPr>
          <a:xfrm>
            <a:off x="6553200" y="6248400"/>
            <a:ext cx="1905000" cy="457200"/>
          </a:xfrm>
        </p:spPr>
        <p:txBody>
          <a:bodyPr/>
          <a:lstStyle>
            <a:lvl1pPr>
              <a:defRPr/>
            </a:lvl1pPr>
          </a:lstStyle>
          <a:p>
            <a:fld id="{EED54902-FE96-42EA-A140-81BA1F9E1239}" type="slidenum">
              <a:rPr lang="en-US" altLang="en-US"/>
              <a:pPr/>
              <a:t>‹#›</a:t>
            </a:fld>
            <a:endParaRPr lang="en-US" altLang="en-US"/>
          </a:p>
        </p:txBody>
      </p:sp>
    </p:spTree>
    <p:extLst>
      <p:ext uri="{BB962C8B-B14F-4D97-AF65-F5344CB8AC3E}">
        <p14:creationId xmlns:p14="http://schemas.microsoft.com/office/powerpoint/2010/main" val="2943629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fld id="{2294B699-FFBC-4501-AB5F-88586E89019E}" type="slidenum">
              <a:rPr lang="en-US" altLang="en-US"/>
              <a:pPr/>
              <a:t>‹#›</a:t>
            </a:fld>
            <a:endParaRPr lang="en-US" altLang="en-US"/>
          </a:p>
        </p:txBody>
      </p:sp>
    </p:spTree>
    <p:extLst>
      <p:ext uri="{BB962C8B-B14F-4D97-AF65-F5344CB8AC3E}">
        <p14:creationId xmlns:p14="http://schemas.microsoft.com/office/powerpoint/2010/main" val="2507689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0"/>
            <a:ext cx="20764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0769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fld id="{08195584-3DBE-477A-BC48-8465DAABD2E5}" type="slidenum">
              <a:rPr lang="en-US" altLang="en-US"/>
              <a:pPr/>
              <a:t>‹#›</a:t>
            </a:fld>
            <a:endParaRPr lang="en-US" altLang="en-US"/>
          </a:p>
        </p:txBody>
      </p:sp>
    </p:spTree>
    <p:extLst>
      <p:ext uri="{BB962C8B-B14F-4D97-AF65-F5344CB8AC3E}">
        <p14:creationId xmlns:p14="http://schemas.microsoft.com/office/powerpoint/2010/main" val="2015043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9800" y="0"/>
            <a:ext cx="7391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838200"/>
            <a:ext cx="40767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838200"/>
            <a:ext cx="40767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fld id="{7BA592DF-3CE7-423D-A3AF-9D3A0CD81086}" type="slidenum">
              <a:rPr lang="en-US" altLang="en-US"/>
              <a:pPr/>
              <a:t>‹#›</a:t>
            </a:fld>
            <a:endParaRPr lang="en-US" altLang="en-US"/>
          </a:p>
        </p:txBody>
      </p:sp>
    </p:spTree>
    <p:extLst>
      <p:ext uri="{BB962C8B-B14F-4D97-AF65-F5344CB8AC3E}">
        <p14:creationId xmlns:p14="http://schemas.microsoft.com/office/powerpoint/2010/main" val="2279593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9800" y="0"/>
            <a:ext cx="7391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838200"/>
            <a:ext cx="40767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838200"/>
            <a:ext cx="40767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0767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sldNum" sz="quarter" idx="11"/>
          </p:nvPr>
        </p:nvSpPr>
        <p:spPr>
          <a:ln/>
        </p:spPr>
        <p:txBody>
          <a:bodyPr/>
          <a:lstStyle>
            <a:lvl1pPr>
              <a:defRPr/>
            </a:lvl1pPr>
          </a:lstStyle>
          <a:p>
            <a:fld id="{BF52D913-409C-4634-99CB-119EA6E91491}" type="slidenum">
              <a:rPr lang="en-US" altLang="en-US"/>
              <a:pPr/>
              <a:t>‹#›</a:t>
            </a:fld>
            <a:endParaRPr lang="en-US" altLang="en-US"/>
          </a:p>
        </p:txBody>
      </p:sp>
    </p:spTree>
    <p:extLst>
      <p:ext uri="{BB962C8B-B14F-4D97-AF65-F5344CB8AC3E}">
        <p14:creationId xmlns:p14="http://schemas.microsoft.com/office/powerpoint/2010/main" val="1310308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9800" y="0"/>
            <a:ext cx="73914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838200"/>
            <a:ext cx="40767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838200"/>
            <a:ext cx="40767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0767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sldNum" sz="quarter" idx="11"/>
          </p:nvPr>
        </p:nvSpPr>
        <p:spPr>
          <a:ln/>
        </p:spPr>
        <p:txBody>
          <a:bodyPr/>
          <a:lstStyle>
            <a:lvl1pPr>
              <a:defRPr/>
            </a:lvl1pPr>
          </a:lstStyle>
          <a:p>
            <a:fld id="{DF5ED5C1-6533-4EFF-AE5B-7EEF2591291F}" type="slidenum">
              <a:rPr lang="en-US" altLang="en-US"/>
              <a:pPr/>
              <a:t>‹#›</a:t>
            </a:fld>
            <a:endParaRPr lang="en-US" altLang="en-US"/>
          </a:p>
        </p:txBody>
      </p:sp>
    </p:spTree>
    <p:extLst>
      <p:ext uri="{BB962C8B-B14F-4D97-AF65-F5344CB8AC3E}">
        <p14:creationId xmlns:p14="http://schemas.microsoft.com/office/powerpoint/2010/main" val="261427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fld id="{1D134100-F8D4-4B17-B421-99CC0057DBD2}" type="slidenum">
              <a:rPr lang="en-US" altLang="en-US"/>
              <a:pPr/>
              <a:t>‹#›</a:t>
            </a:fld>
            <a:endParaRPr lang="en-US" altLang="en-US"/>
          </a:p>
        </p:txBody>
      </p:sp>
    </p:spTree>
    <p:extLst>
      <p:ext uri="{BB962C8B-B14F-4D97-AF65-F5344CB8AC3E}">
        <p14:creationId xmlns:p14="http://schemas.microsoft.com/office/powerpoint/2010/main" val="2170066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fld id="{B46DAB00-3A8C-4E3E-A55E-87C97AC142B1}" type="slidenum">
              <a:rPr lang="en-US" altLang="en-US"/>
              <a:pPr/>
              <a:t>‹#›</a:t>
            </a:fld>
            <a:endParaRPr lang="en-US" altLang="en-US"/>
          </a:p>
        </p:txBody>
      </p:sp>
    </p:spTree>
    <p:extLst>
      <p:ext uri="{BB962C8B-B14F-4D97-AF65-F5344CB8AC3E}">
        <p14:creationId xmlns:p14="http://schemas.microsoft.com/office/powerpoint/2010/main" val="66749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838200"/>
            <a:ext cx="40767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838200"/>
            <a:ext cx="40767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fld id="{732ACB2A-113E-459A-B74E-08347D5B03C2}" type="slidenum">
              <a:rPr lang="en-US" altLang="en-US"/>
              <a:pPr/>
              <a:t>‹#›</a:t>
            </a:fld>
            <a:endParaRPr lang="en-US" altLang="en-US"/>
          </a:p>
        </p:txBody>
      </p:sp>
    </p:spTree>
    <p:extLst>
      <p:ext uri="{BB962C8B-B14F-4D97-AF65-F5344CB8AC3E}">
        <p14:creationId xmlns:p14="http://schemas.microsoft.com/office/powerpoint/2010/main" val="2755268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sldNum" sz="quarter" idx="11"/>
          </p:nvPr>
        </p:nvSpPr>
        <p:spPr>
          <a:ln/>
        </p:spPr>
        <p:txBody>
          <a:bodyPr/>
          <a:lstStyle>
            <a:lvl1pPr>
              <a:defRPr/>
            </a:lvl1pPr>
          </a:lstStyle>
          <a:p>
            <a:fld id="{CC60BC91-7C9D-4653-A332-8D9B5F061932}" type="slidenum">
              <a:rPr lang="en-US" altLang="en-US"/>
              <a:pPr/>
              <a:t>‹#›</a:t>
            </a:fld>
            <a:endParaRPr lang="en-US" altLang="en-US"/>
          </a:p>
        </p:txBody>
      </p:sp>
    </p:spTree>
    <p:extLst>
      <p:ext uri="{BB962C8B-B14F-4D97-AF65-F5344CB8AC3E}">
        <p14:creationId xmlns:p14="http://schemas.microsoft.com/office/powerpoint/2010/main" val="33266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sldNum" sz="quarter" idx="11"/>
          </p:nvPr>
        </p:nvSpPr>
        <p:spPr>
          <a:ln/>
        </p:spPr>
        <p:txBody>
          <a:bodyPr/>
          <a:lstStyle>
            <a:lvl1pPr>
              <a:defRPr/>
            </a:lvl1pPr>
          </a:lstStyle>
          <a:p>
            <a:fld id="{7D21CA6B-298C-439F-9257-FD48F0CB0992}" type="slidenum">
              <a:rPr lang="en-US" altLang="en-US"/>
              <a:pPr/>
              <a:t>‹#›</a:t>
            </a:fld>
            <a:endParaRPr lang="en-US" altLang="en-US"/>
          </a:p>
        </p:txBody>
      </p:sp>
    </p:spTree>
    <p:extLst>
      <p:ext uri="{BB962C8B-B14F-4D97-AF65-F5344CB8AC3E}">
        <p14:creationId xmlns:p14="http://schemas.microsoft.com/office/powerpoint/2010/main" val="1952213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sldNum" sz="quarter" idx="11"/>
          </p:nvPr>
        </p:nvSpPr>
        <p:spPr>
          <a:ln/>
        </p:spPr>
        <p:txBody>
          <a:bodyPr/>
          <a:lstStyle>
            <a:lvl1pPr>
              <a:defRPr/>
            </a:lvl1pPr>
          </a:lstStyle>
          <a:p>
            <a:fld id="{7CF03366-5E73-41A7-91D4-80B5D86DDCC4}" type="slidenum">
              <a:rPr lang="en-US" altLang="en-US"/>
              <a:pPr/>
              <a:t>‹#›</a:t>
            </a:fld>
            <a:endParaRPr lang="en-US" altLang="en-US"/>
          </a:p>
        </p:txBody>
      </p:sp>
    </p:spTree>
    <p:extLst>
      <p:ext uri="{BB962C8B-B14F-4D97-AF65-F5344CB8AC3E}">
        <p14:creationId xmlns:p14="http://schemas.microsoft.com/office/powerpoint/2010/main" val="291999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fld id="{AAABD10A-9638-49A0-940B-7443BAC80D59}" type="slidenum">
              <a:rPr lang="en-US" altLang="en-US"/>
              <a:pPr/>
              <a:t>‹#›</a:t>
            </a:fld>
            <a:endParaRPr lang="en-US" altLang="en-US"/>
          </a:p>
        </p:txBody>
      </p:sp>
    </p:spTree>
    <p:extLst>
      <p:ext uri="{BB962C8B-B14F-4D97-AF65-F5344CB8AC3E}">
        <p14:creationId xmlns:p14="http://schemas.microsoft.com/office/powerpoint/2010/main" val="167933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fld id="{D6E0DBFE-6835-4A17-BDA1-8D66519E8789}" type="slidenum">
              <a:rPr lang="en-US" altLang="en-US"/>
              <a:pPr/>
              <a:t>‹#›</a:t>
            </a:fld>
            <a:endParaRPr lang="en-US" altLang="en-US"/>
          </a:p>
        </p:txBody>
      </p:sp>
    </p:spTree>
    <p:extLst>
      <p:ext uri="{BB962C8B-B14F-4D97-AF65-F5344CB8AC3E}">
        <p14:creationId xmlns:p14="http://schemas.microsoft.com/office/powerpoint/2010/main" val="12045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939800" y="0"/>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381000" y="838200"/>
            <a:ext cx="8305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9"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Comic Sans MS" pitchFamily="66" charset="0"/>
                <a:cs typeface="Arial" pitchFamily="34" charset="0"/>
              </a:defRPr>
            </a:lvl1pPr>
          </a:lstStyle>
          <a:p>
            <a:pPr>
              <a:defRPr/>
            </a:pPr>
            <a:endParaRPr lang="en-US"/>
          </a:p>
        </p:txBody>
      </p:sp>
      <p:sp>
        <p:nvSpPr>
          <p:cNvPr id="16391"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Comic Sans MS" pitchFamily="66" charset="0"/>
              </a:defRPr>
            </a:lvl1pPr>
          </a:lstStyle>
          <a:p>
            <a:fld id="{2D3C56A3-FC85-47A5-9EC5-C0BE5A2A8A5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33"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Lst>
  <p:txStyles>
    <p:titleStyle>
      <a:lvl1pPr algn="ctr" rtl="0" eaLnBrk="0" fontAlgn="base" hangingPunct="0">
        <a:spcBef>
          <a:spcPct val="0"/>
        </a:spcBef>
        <a:spcAft>
          <a:spcPct val="0"/>
        </a:spcAft>
        <a:defRPr sz="2800" b="1">
          <a:solidFill>
            <a:srgbClr val="1C03D7"/>
          </a:solidFill>
          <a:latin typeface="+mj-lt"/>
          <a:ea typeface="+mj-ea"/>
          <a:cs typeface="+mj-cs"/>
        </a:defRPr>
      </a:lvl1pPr>
      <a:lvl2pPr algn="ctr" rtl="0" eaLnBrk="0" fontAlgn="base" hangingPunct="0">
        <a:spcBef>
          <a:spcPct val="0"/>
        </a:spcBef>
        <a:spcAft>
          <a:spcPct val="0"/>
        </a:spcAft>
        <a:defRPr sz="2800" b="1">
          <a:solidFill>
            <a:srgbClr val="1C03D7"/>
          </a:solidFill>
          <a:latin typeface="Arial" pitchFamily="34" charset="0"/>
          <a:cs typeface="Arial" pitchFamily="34" charset="0"/>
        </a:defRPr>
      </a:lvl2pPr>
      <a:lvl3pPr algn="ctr" rtl="0" eaLnBrk="0" fontAlgn="base" hangingPunct="0">
        <a:spcBef>
          <a:spcPct val="0"/>
        </a:spcBef>
        <a:spcAft>
          <a:spcPct val="0"/>
        </a:spcAft>
        <a:defRPr sz="2800" b="1">
          <a:solidFill>
            <a:srgbClr val="1C03D7"/>
          </a:solidFill>
          <a:latin typeface="Arial" pitchFamily="34" charset="0"/>
          <a:cs typeface="Arial" pitchFamily="34" charset="0"/>
        </a:defRPr>
      </a:lvl3pPr>
      <a:lvl4pPr algn="ctr" rtl="0" eaLnBrk="0" fontAlgn="base" hangingPunct="0">
        <a:spcBef>
          <a:spcPct val="0"/>
        </a:spcBef>
        <a:spcAft>
          <a:spcPct val="0"/>
        </a:spcAft>
        <a:defRPr sz="2800" b="1">
          <a:solidFill>
            <a:srgbClr val="1C03D7"/>
          </a:solidFill>
          <a:latin typeface="Arial" pitchFamily="34" charset="0"/>
          <a:cs typeface="Arial" pitchFamily="34" charset="0"/>
        </a:defRPr>
      </a:lvl4pPr>
      <a:lvl5pPr algn="ctr" rtl="0" eaLnBrk="0" fontAlgn="base" hangingPunct="0">
        <a:spcBef>
          <a:spcPct val="0"/>
        </a:spcBef>
        <a:spcAft>
          <a:spcPct val="0"/>
        </a:spcAft>
        <a:defRPr sz="2800" b="1">
          <a:solidFill>
            <a:srgbClr val="1C03D7"/>
          </a:solidFill>
          <a:latin typeface="Arial" pitchFamily="34" charset="0"/>
          <a:cs typeface="Arial" pitchFamily="34" charset="0"/>
        </a:defRPr>
      </a:lvl5pPr>
      <a:lvl6pPr marL="457200" algn="ctr" rtl="0" fontAlgn="base">
        <a:spcBef>
          <a:spcPct val="0"/>
        </a:spcBef>
        <a:spcAft>
          <a:spcPct val="0"/>
        </a:spcAft>
        <a:defRPr sz="2800" b="1">
          <a:solidFill>
            <a:srgbClr val="1C03D7"/>
          </a:solidFill>
          <a:latin typeface="Arial" pitchFamily="34" charset="0"/>
          <a:cs typeface="Arial" pitchFamily="34" charset="0"/>
        </a:defRPr>
      </a:lvl6pPr>
      <a:lvl7pPr marL="914400" algn="ctr" rtl="0" fontAlgn="base">
        <a:spcBef>
          <a:spcPct val="0"/>
        </a:spcBef>
        <a:spcAft>
          <a:spcPct val="0"/>
        </a:spcAft>
        <a:defRPr sz="2800" b="1">
          <a:solidFill>
            <a:srgbClr val="1C03D7"/>
          </a:solidFill>
          <a:latin typeface="Arial" pitchFamily="34" charset="0"/>
          <a:cs typeface="Arial" pitchFamily="34" charset="0"/>
        </a:defRPr>
      </a:lvl7pPr>
      <a:lvl8pPr marL="1371600" algn="ctr" rtl="0" fontAlgn="base">
        <a:spcBef>
          <a:spcPct val="0"/>
        </a:spcBef>
        <a:spcAft>
          <a:spcPct val="0"/>
        </a:spcAft>
        <a:defRPr sz="2800" b="1">
          <a:solidFill>
            <a:srgbClr val="1C03D7"/>
          </a:solidFill>
          <a:latin typeface="Arial" pitchFamily="34" charset="0"/>
          <a:cs typeface="Arial" pitchFamily="34" charset="0"/>
        </a:defRPr>
      </a:lvl8pPr>
      <a:lvl9pPr marL="1828800" algn="ctr" rtl="0" fontAlgn="base">
        <a:spcBef>
          <a:spcPct val="0"/>
        </a:spcBef>
        <a:spcAft>
          <a:spcPct val="0"/>
        </a:spcAft>
        <a:defRPr sz="2800" b="1">
          <a:solidFill>
            <a:srgbClr val="1C03D7"/>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89128" y="4929805"/>
            <a:ext cx="6032500" cy="1638300"/>
          </a:xfrm>
        </p:spPr>
        <p:txBody>
          <a:bodyPr/>
          <a:lstStyle/>
          <a:p>
            <a:pPr eaLnBrk="1" hangingPunct="1">
              <a:lnSpc>
                <a:spcPct val="90000"/>
              </a:lnSpc>
              <a:defRPr/>
            </a:pPr>
            <a:r>
              <a:rPr lang="en-US" b="0" dirty="0" smtClean="0">
                <a:solidFill>
                  <a:schemeClr val="accent2"/>
                </a:solidFill>
              </a:rPr>
              <a:t>Engineering and Physics</a:t>
            </a:r>
          </a:p>
          <a:p>
            <a:pPr eaLnBrk="1" hangingPunct="1">
              <a:lnSpc>
                <a:spcPct val="90000"/>
              </a:lnSpc>
              <a:defRPr/>
            </a:pPr>
            <a:r>
              <a:rPr lang="en-US" b="0" dirty="0" smtClean="0">
                <a:solidFill>
                  <a:schemeClr val="accent2"/>
                </a:solidFill>
              </a:rPr>
              <a:t>University of Central Oklahoma</a:t>
            </a:r>
          </a:p>
          <a:p>
            <a:pPr eaLnBrk="1" hangingPunct="1">
              <a:lnSpc>
                <a:spcPct val="90000"/>
              </a:lnSpc>
              <a:defRPr/>
            </a:pPr>
            <a:r>
              <a:rPr lang="en-US" b="0" dirty="0" smtClean="0">
                <a:solidFill>
                  <a:schemeClr val="tx1"/>
                </a:solidFill>
                <a:latin typeface="+mj-lt"/>
                <a:cs typeface="+mj-cs"/>
              </a:rPr>
              <a:t>Dr. Mohamed Bingabr</a:t>
            </a:r>
          </a:p>
        </p:txBody>
      </p:sp>
      <p:sp>
        <p:nvSpPr>
          <p:cNvPr id="4099" name="Rectangle 5"/>
          <p:cNvSpPr>
            <a:spLocks noChangeArrowheads="1"/>
          </p:cNvSpPr>
          <p:nvPr/>
        </p:nvSpPr>
        <p:spPr bwMode="auto">
          <a:xfrm>
            <a:off x="742771" y="2539999"/>
            <a:ext cx="7686015" cy="222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b="1">
                <a:solidFill>
                  <a:schemeClr val="folHlink"/>
                </a:solidFill>
                <a:latin typeface="Arial" charset="0"/>
                <a:cs typeface="Arial" charset="0"/>
              </a:defRPr>
            </a:lvl1pPr>
            <a:lvl2pPr marL="742950" indent="-285750">
              <a:spcBef>
                <a:spcPct val="20000"/>
              </a:spcBef>
              <a:buChar char="–"/>
              <a:defRPr sz="2800" b="1">
                <a:solidFill>
                  <a:schemeClr val="tx2"/>
                </a:solidFill>
                <a:latin typeface="Arial" charset="0"/>
                <a:cs typeface="Arial" charset="0"/>
              </a:defRPr>
            </a:lvl2pPr>
            <a:lvl3pPr marL="1143000" indent="-228600">
              <a:spcBef>
                <a:spcPct val="20000"/>
              </a:spcBef>
              <a:buChar char="•"/>
              <a:defRPr sz="2400">
                <a:solidFill>
                  <a:schemeClr val="folHlink"/>
                </a:solidFill>
                <a:latin typeface="Arial" charset="0"/>
                <a:cs typeface="Arial" charset="0"/>
              </a:defRPr>
            </a:lvl3pPr>
            <a:lvl4pPr marL="1600200" indent="-228600">
              <a:spcBef>
                <a:spcPct val="20000"/>
              </a:spcBef>
              <a:buChar char="–"/>
              <a:defRPr sz="2000">
                <a:solidFill>
                  <a:schemeClr val="tx2"/>
                </a:solidFill>
                <a:latin typeface="Arial" charset="0"/>
                <a:cs typeface="Arial" charset="0"/>
              </a:defRPr>
            </a:lvl4pPr>
            <a:lvl5pPr marL="2057400" indent="-228600">
              <a:spcBef>
                <a:spcPct val="20000"/>
              </a:spcBef>
              <a:buChar char="»"/>
              <a:defRPr sz="2000">
                <a:solidFill>
                  <a:schemeClr val="tx2"/>
                </a:solidFill>
                <a:latin typeface="Arial" charset="0"/>
                <a:cs typeface="Arial" charset="0"/>
              </a:defRPr>
            </a:lvl5pPr>
            <a:lvl6pPr marL="2514600" indent="-228600" eaLnBrk="0" fontAlgn="base" hangingPunct="0">
              <a:spcBef>
                <a:spcPct val="20000"/>
              </a:spcBef>
              <a:spcAft>
                <a:spcPct val="0"/>
              </a:spcAft>
              <a:buChar char="»"/>
              <a:defRPr sz="2000">
                <a:solidFill>
                  <a:schemeClr val="tx2"/>
                </a:solidFill>
                <a:latin typeface="Arial" charset="0"/>
                <a:cs typeface="Arial" charset="0"/>
              </a:defRPr>
            </a:lvl6pPr>
            <a:lvl7pPr marL="2971800" indent="-228600" eaLnBrk="0" fontAlgn="base" hangingPunct="0">
              <a:spcBef>
                <a:spcPct val="20000"/>
              </a:spcBef>
              <a:spcAft>
                <a:spcPct val="0"/>
              </a:spcAft>
              <a:buChar char="»"/>
              <a:defRPr sz="2000">
                <a:solidFill>
                  <a:schemeClr val="tx2"/>
                </a:solidFill>
                <a:latin typeface="Arial" charset="0"/>
                <a:cs typeface="Arial" charset="0"/>
              </a:defRPr>
            </a:lvl7pPr>
            <a:lvl8pPr marL="3429000" indent="-228600" eaLnBrk="0" fontAlgn="base" hangingPunct="0">
              <a:spcBef>
                <a:spcPct val="20000"/>
              </a:spcBef>
              <a:spcAft>
                <a:spcPct val="0"/>
              </a:spcAft>
              <a:buChar char="»"/>
              <a:defRPr sz="2000">
                <a:solidFill>
                  <a:schemeClr val="tx2"/>
                </a:solidFill>
                <a:latin typeface="Arial" charset="0"/>
                <a:cs typeface="Arial" charset="0"/>
              </a:defRPr>
            </a:lvl8pPr>
            <a:lvl9pPr marL="3886200" indent="-228600" eaLnBrk="0" fontAlgn="base" hangingPunct="0">
              <a:spcBef>
                <a:spcPct val="20000"/>
              </a:spcBef>
              <a:spcAft>
                <a:spcPct val="0"/>
              </a:spcAft>
              <a:buChar char="»"/>
              <a:defRPr sz="2000">
                <a:solidFill>
                  <a:schemeClr val="tx2"/>
                </a:solidFill>
                <a:latin typeface="Arial" charset="0"/>
                <a:cs typeface="Arial" charset="0"/>
              </a:defRPr>
            </a:lvl9pPr>
          </a:lstStyle>
          <a:p>
            <a:pPr algn="ctr" eaLnBrk="1" hangingPunct="1">
              <a:spcBef>
                <a:spcPct val="0"/>
              </a:spcBef>
              <a:buFontTx/>
              <a:buNone/>
            </a:pPr>
            <a:r>
              <a:rPr lang="en-US" altLang="en-US" dirty="0" smtClean="0">
                <a:solidFill>
                  <a:srgbClr val="1C03D7"/>
                </a:solidFill>
              </a:rPr>
              <a:t>Chapter 19</a:t>
            </a:r>
            <a:endParaRPr lang="en-US" altLang="en-US" dirty="0">
              <a:solidFill>
                <a:srgbClr val="1C03D7"/>
              </a:solidFill>
            </a:endParaRPr>
          </a:p>
          <a:p>
            <a:pPr algn="ctr" eaLnBrk="1" hangingPunct="1">
              <a:spcBef>
                <a:spcPct val="0"/>
              </a:spcBef>
              <a:buFontTx/>
              <a:buNone/>
            </a:pPr>
            <a:r>
              <a:rPr lang="en-US" altLang="en-US" dirty="0" smtClean="0">
                <a:solidFill>
                  <a:srgbClr val="1C03D7"/>
                </a:solidFill>
              </a:rPr>
              <a:t>Electric Potential and Electrical Field</a:t>
            </a:r>
            <a:endParaRPr lang="en-US" altLang="en-US" dirty="0">
              <a:solidFill>
                <a:srgbClr val="1C03D7"/>
              </a:solidFill>
            </a:endParaRPr>
          </a:p>
        </p:txBody>
      </p:sp>
      <p:sp>
        <p:nvSpPr>
          <p:cNvPr id="4100" name="Text Box 8"/>
          <p:cNvSpPr txBox="1">
            <a:spLocks noChangeArrowheads="1"/>
          </p:cNvSpPr>
          <p:nvPr/>
        </p:nvSpPr>
        <p:spPr bwMode="auto">
          <a:xfrm>
            <a:off x="2355307" y="1085850"/>
            <a:ext cx="434766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folHlink"/>
                </a:solidFill>
                <a:latin typeface="Arial" charset="0"/>
                <a:cs typeface="Arial" charset="0"/>
              </a:defRPr>
            </a:lvl1pPr>
            <a:lvl2pPr marL="742950" indent="-285750">
              <a:spcBef>
                <a:spcPct val="20000"/>
              </a:spcBef>
              <a:buChar char="–"/>
              <a:defRPr sz="2800" b="1">
                <a:solidFill>
                  <a:schemeClr val="tx2"/>
                </a:solidFill>
                <a:latin typeface="Arial" charset="0"/>
                <a:cs typeface="Arial" charset="0"/>
              </a:defRPr>
            </a:lvl2pPr>
            <a:lvl3pPr marL="1143000" indent="-228600">
              <a:spcBef>
                <a:spcPct val="20000"/>
              </a:spcBef>
              <a:buChar char="•"/>
              <a:defRPr sz="2400">
                <a:solidFill>
                  <a:schemeClr val="folHlink"/>
                </a:solidFill>
                <a:latin typeface="Arial" charset="0"/>
                <a:cs typeface="Arial" charset="0"/>
              </a:defRPr>
            </a:lvl3pPr>
            <a:lvl4pPr marL="1600200" indent="-228600">
              <a:spcBef>
                <a:spcPct val="20000"/>
              </a:spcBef>
              <a:buChar char="–"/>
              <a:defRPr sz="2000">
                <a:solidFill>
                  <a:schemeClr val="tx2"/>
                </a:solidFill>
                <a:latin typeface="Arial" charset="0"/>
                <a:cs typeface="Arial" charset="0"/>
              </a:defRPr>
            </a:lvl4pPr>
            <a:lvl5pPr marL="2057400" indent="-228600">
              <a:spcBef>
                <a:spcPct val="20000"/>
              </a:spcBef>
              <a:buChar char="»"/>
              <a:defRPr sz="2000">
                <a:solidFill>
                  <a:schemeClr val="tx2"/>
                </a:solidFill>
                <a:latin typeface="Arial" charset="0"/>
                <a:cs typeface="Arial" charset="0"/>
              </a:defRPr>
            </a:lvl5pPr>
            <a:lvl6pPr marL="2514600" indent="-228600" eaLnBrk="0" fontAlgn="base" hangingPunct="0">
              <a:spcBef>
                <a:spcPct val="20000"/>
              </a:spcBef>
              <a:spcAft>
                <a:spcPct val="0"/>
              </a:spcAft>
              <a:buChar char="»"/>
              <a:defRPr sz="2000">
                <a:solidFill>
                  <a:schemeClr val="tx2"/>
                </a:solidFill>
                <a:latin typeface="Arial" charset="0"/>
                <a:cs typeface="Arial" charset="0"/>
              </a:defRPr>
            </a:lvl6pPr>
            <a:lvl7pPr marL="2971800" indent="-228600" eaLnBrk="0" fontAlgn="base" hangingPunct="0">
              <a:spcBef>
                <a:spcPct val="20000"/>
              </a:spcBef>
              <a:spcAft>
                <a:spcPct val="0"/>
              </a:spcAft>
              <a:buChar char="»"/>
              <a:defRPr sz="2000">
                <a:solidFill>
                  <a:schemeClr val="tx2"/>
                </a:solidFill>
                <a:latin typeface="Arial" charset="0"/>
                <a:cs typeface="Arial" charset="0"/>
              </a:defRPr>
            </a:lvl7pPr>
            <a:lvl8pPr marL="3429000" indent="-228600" eaLnBrk="0" fontAlgn="base" hangingPunct="0">
              <a:spcBef>
                <a:spcPct val="20000"/>
              </a:spcBef>
              <a:spcAft>
                <a:spcPct val="0"/>
              </a:spcAft>
              <a:buChar char="»"/>
              <a:defRPr sz="2000">
                <a:solidFill>
                  <a:schemeClr val="tx2"/>
                </a:solidFill>
                <a:latin typeface="Arial" charset="0"/>
                <a:cs typeface="Arial" charset="0"/>
              </a:defRPr>
            </a:lvl8pPr>
            <a:lvl9pPr marL="3886200" indent="-228600" eaLnBrk="0" fontAlgn="base" hangingPunct="0">
              <a:spcBef>
                <a:spcPct val="20000"/>
              </a:spcBef>
              <a:spcAft>
                <a:spcPct val="0"/>
              </a:spcAft>
              <a:buChar char="»"/>
              <a:defRPr sz="2000">
                <a:solidFill>
                  <a:schemeClr val="tx2"/>
                </a:solidFill>
                <a:latin typeface="Arial" charset="0"/>
                <a:cs typeface="Arial" charset="0"/>
              </a:defRPr>
            </a:lvl9pPr>
          </a:lstStyle>
          <a:p>
            <a:pPr algn="ctr" eaLnBrk="1" hangingPunct="1">
              <a:spcBef>
                <a:spcPct val="0"/>
              </a:spcBef>
              <a:buFontTx/>
              <a:buNone/>
            </a:pPr>
            <a:r>
              <a:rPr lang="en-US" altLang="en-US" sz="4000" b="0" dirty="0" smtClean="0">
                <a:solidFill>
                  <a:srgbClr val="1C03D7"/>
                </a:solidFill>
              </a:rPr>
              <a:t>PHY 1214</a:t>
            </a:r>
          </a:p>
          <a:p>
            <a:pPr algn="ctr" eaLnBrk="1" hangingPunct="1">
              <a:spcBef>
                <a:spcPct val="0"/>
              </a:spcBef>
              <a:buFontTx/>
              <a:buNone/>
            </a:pPr>
            <a:r>
              <a:rPr lang="en-US" altLang="en-US" sz="4000" b="0" dirty="0" smtClean="0">
                <a:solidFill>
                  <a:srgbClr val="1C03D7"/>
                </a:solidFill>
              </a:rPr>
              <a:t>General Physics 2</a:t>
            </a:r>
            <a:endParaRPr lang="en-US" altLang="en-US" sz="4000" b="0" dirty="0">
              <a:solidFill>
                <a:srgbClr val="1C03D7"/>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Electric Potential Due to a Point Charge</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 Placeholder 6"/>
          <p:cNvSpPr txBox="1">
            <a:spLocks/>
          </p:cNvSpPr>
          <p:nvPr/>
        </p:nvSpPr>
        <p:spPr>
          <a:xfrm>
            <a:off x="340066" y="1134032"/>
            <a:ext cx="8608456" cy="988250"/>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2800" b="0" kern="0" dirty="0" smtClean="0">
                <a:solidFill>
                  <a:srgbClr val="1C03D7"/>
                </a:solidFill>
              </a:rPr>
              <a:t>Ex: </a:t>
            </a:r>
            <a:r>
              <a:rPr lang="en-US" sz="2400" b="0" kern="0" dirty="0" smtClean="0">
                <a:solidFill>
                  <a:schemeClr val="tx1"/>
                </a:solidFill>
              </a:rPr>
              <a:t>Find the voltage at points A and B.</a:t>
            </a:r>
          </a:p>
        </p:txBody>
      </p:sp>
      <p:pic>
        <p:nvPicPr>
          <p:cNvPr id="8" name="Picture 4" descr="F19.10.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371" y="1724685"/>
            <a:ext cx="5095875"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Object 3"/>
          <p:cNvGraphicFramePr>
            <a:graphicFrameLocks noChangeAspect="1"/>
          </p:cNvGraphicFramePr>
          <p:nvPr>
            <p:extLst>
              <p:ext uri="{D42A27DB-BD31-4B8C-83A1-F6EECF244321}">
                <p14:modId xmlns:p14="http://schemas.microsoft.com/office/powerpoint/2010/main" val="3308210830"/>
              </p:ext>
            </p:extLst>
          </p:nvPr>
        </p:nvGraphicFramePr>
        <p:xfrm>
          <a:off x="442571" y="4391685"/>
          <a:ext cx="8361363" cy="644525"/>
        </p:xfrm>
        <a:graphic>
          <a:graphicData uri="http://schemas.openxmlformats.org/presentationml/2006/ole">
            <mc:AlternateContent xmlns:mc="http://schemas.openxmlformats.org/markup-compatibility/2006">
              <mc:Choice xmlns:v="urn:schemas-microsoft-com:vml" Requires="v">
                <p:oleObj spid="_x0000_s1066" name="Equation" r:id="rId4" imgW="5448300" imgH="419100" progId="Equation.3">
                  <p:embed/>
                </p:oleObj>
              </mc:Choice>
              <mc:Fallback>
                <p:oleObj name="Equation" r:id="rId4" imgW="54483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571" y="4391685"/>
                        <a:ext cx="836136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970003111"/>
              </p:ext>
            </p:extLst>
          </p:nvPr>
        </p:nvGraphicFramePr>
        <p:xfrm>
          <a:off x="594971" y="5991885"/>
          <a:ext cx="7991475" cy="644525"/>
        </p:xfrm>
        <a:graphic>
          <a:graphicData uri="http://schemas.openxmlformats.org/presentationml/2006/ole">
            <mc:AlternateContent xmlns:mc="http://schemas.openxmlformats.org/markup-compatibility/2006">
              <mc:Choice xmlns:v="urn:schemas-microsoft-com:vml" Requires="v">
                <p:oleObj spid="_x0000_s1067" name="Equation" r:id="rId6" imgW="5207000" imgH="419100" progId="Equation.3">
                  <p:embed/>
                </p:oleObj>
              </mc:Choice>
              <mc:Fallback>
                <p:oleObj name="Equation" r:id="rId6" imgW="52070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971" y="5991885"/>
                        <a:ext cx="79914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28787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Equipotential Lines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 name="Picture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066" y="2514196"/>
            <a:ext cx="1956920" cy="1974921"/>
          </a:xfrm>
          <a:prstGeom prst="rect">
            <a:avLst/>
          </a:prstGeom>
        </p:spPr>
      </p:pic>
      <p:sp>
        <p:nvSpPr>
          <p:cNvPr id="12" name="Text Placeholder 6"/>
          <p:cNvSpPr txBox="1">
            <a:spLocks/>
          </p:cNvSpPr>
          <p:nvPr/>
        </p:nvSpPr>
        <p:spPr>
          <a:xfrm>
            <a:off x="67220" y="1145361"/>
            <a:ext cx="9004356" cy="1290024"/>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2400" b="0" kern="0" dirty="0" smtClean="0">
                <a:solidFill>
                  <a:schemeClr val="tx1"/>
                </a:solidFill>
              </a:rPr>
              <a:t>The potential is the same along each equipotential line, meaning that no work is required to move a charge anywhere along one of those lines.</a:t>
            </a:r>
          </a:p>
        </p:txBody>
      </p:sp>
      <p:pic>
        <p:nvPicPr>
          <p:cNvPr id="8" name="Picture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8142" y="2176735"/>
            <a:ext cx="3480498" cy="2210116"/>
          </a:xfrm>
          <a:prstGeom prst="rect">
            <a:avLst/>
          </a:prstGeom>
        </p:spPr>
      </p:pic>
      <p:pic>
        <p:nvPicPr>
          <p:cNvPr id="13" name="Picture Placeholder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47" y="4780894"/>
            <a:ext cx="4454497" cy="2022342"/>
          </a:xfrm>
          <a:prstGeom prst="rect">
            <a:avLst/>
          </a:prstGeom>
        </p:spPr>
      </p:pic>
      <p:pic>
        <p:nvPicPr>
          <p:cNvPr id="14" name="Picture Placeholder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1634" y="2893395"/>
            <a:ext cx="2000552" cy="3774997"/>
          </a:xfrm>
          <a:prstGeom prst="rect">
            <a:avLst/>
          </a:prstGeom>
        </p:spPr>
      </p:pic>
    </p:spTree>
    <p:extLst>
      <p:ext uri="{BB962C8B-B14F-4D97-AF65-F5344CB8AC3E}">
        <p14:creationId xmlns:p14="http://schemas.microsoft.com/office/powerpoint/2010/main" val="3072484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Capacitor and Dielectrics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Placeholder 6"/>
          <p:cNvSpPr txBox="1">
            <a:spLocks/>
          </p:cNvSpPr>
          <p:nvPr/>
        </p:nvSpPr>
        <p:spPr>
          <a:xfrm>
            <a:off x="67220" y="1145360"/>
            <a:ext cx="9004356" cy="1715535"/>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a:buFont typeface="Arial" panose="020B0604020202020204" pitchFamily="34" charset="0"/>
              <a:buChar char="•"/>
            </a:pPr>
            <a:r>
              <a:rPr lang="en-US" sz="2400" b="0" kern="0" dirty="0" smtClean="0">
                <a:solidFill>
                  <a:schemeClr val="tx1"/>
                </a:solidFill>
              </a:rPr>
              <a:t>A capacitor is a device used to store electric charge.</a:t>
            </a:r>
          </a:p>
          <a:p>
            <a:pPr>
              <a:buFont typeface="Arial" panose="020B0604020202020204" pitchFamily="34" charset="0"/>
              <a:buChar char="•"/>
            </a:pPr>
            <a:r>
              <a:rPr lang="en-US" sz="2400" b="0" kern="0" dirty="0">
                <a:solidFill>
                  <a:schemeClr val="tx1"/>
                </a:solidFill>
              </a:rPr>
              <a:t>The amount of charge </a:t>
            </a:r>
            <a:r>
              <a:rPr lang="en-US" sz="2400" b="0" i="1" kern="0" dirty="0">
                <a:solidFill>
                  <a:schemeClr val="tx1"/>
                </a:solidFill>
              </a:rPr>
              <a:t>Q</a:t>
            </a:r>
            <a:r>
              <a:rPr lang="en-US" sz="2400" b="0" kern="0" dirty="0">
                <a:solidFill>
                  <a:schemeClr val="tx1"/>
                </a:solidFill>
              </a:rPr>
              <a:t> a capacitor can store depends on two </a:t>
            </a:r>
            <a:r>
              <a:rPr lang="en-US" sz="2400" b="0" kern="0" dirty="0" smtClean="0">
                <a:solidFill>
                  <a:schemeClr val="tx1"/>
                </a:solidFill>
              </a:rPr>
              <a:t>factors: (1) </a:t>
            </a:r>
            <a:r>
              <a:rPr lang="en-US" sz="2400" b="0" kern="0" dirty="0">
                <a:solidFill>
                  <a:schemeClr val="tx1"/>
                </a:solidFill>
              </a:rPr>
              <a:t>the voltage applied and </a:t>
            </a:r>
            <a:r>
              <a:rPr lang="en-US" sz="2400" b="0" kern="0" dirty="0" smtClean="0">
                <a:solidFill>
                  <a:schemeClr val="tx1"/>
                </a:solidFill>
              </a:rPr>
              <a:t>(2) the </a:t>
            </a:r>
            <a:r>
              <a:rPr lang="en-US" sz="2400" b="0" kern="0" dirty="0">
                <a:solidFill>
                  <a:schemeClr val="tx1"/>
                </a:solidFill>
              </a:rPr>
              <a:t>capacitors physical characteristics such as </a:t>
            </a:r>
            <a:r>
              <a:rPr lang="en-US" sz="2400" b="0" kern="0" dirty="0" smtClean="0">
                <a:solidFill>
                  <a:schemeClr val="tx1"/>
                </a:solidFill>
              </a:rPr>
              <a:t>size.</a:t>
            </a:r>
            <a:endParaRPr lang="en-US" sz="2400" b="0" kern="0" dirty="0">
              <a:solidFill>
                <a:schemeClr val="tx1"/>
              </a:solidFill>
            </a:endParaRPr>
          </a:p>
          <a:p>
            <a:pPr>
              <a:buFont typeface="Arial" panose="020B0604020202020204" pitchFamily="34" charset="0"/>
              <a:buChar char="•"/>
            </a:pPr>
            <a:endParaRPr lang="en-US" sz="2400" b="0" kern="0" dirty="0" smtClean="0">
              <a:solidFill>
                <a:schemeClr val="tx1"/>
              </a:solidFill>
            </a:endParaRPr>
          </a:p>
        </p:txBody>
      </p:sp>
      <p:pic>
        <p:nvPicPr>
          <p:cNvPr id="11" name="Picture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3884" y="3051009"/>
            <a:ext cx="2007518" cy="3760010"/>
          </a:xfrm>
          <a:prstGeom prst="rect">
            <a:avLst/>
          </a:prstGeom>
        </p:spPr>
      </p:pic>
      <mc:AlternateContent xmlns:mc="http://schemas.openxmlformats.org/markup-compatibility/2006" xmlns:a14="http://schemas.microsoft.com/office/drawing/2010/main">
        <mc:Choice Requires="a14">
          <p:sp>
            <p:nvSpPr>
              <p:cNvPr id="15" name="Text Box 3"/>
              <p:cNvSpPr txBox="1">
                <a:spLocks noChangeArrowheads="1"/>
              </p:cNvSpPr>
              <p:nvPr/>
            </p:nvSpPr>
            <p:spPr bwMode="auto">
              <a:xfrm>
                <a:off x="190119" y="3051009"/>
                <a:ext cx="2070006" cy="10143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𝐶</m:t>
                      </m:r>
                      <m:r>
                        <a:rPr lang="en-US" altLang="en-US" i="1" smtClean="0">
                          <a:latin typeface="Cambria Math" panose="02040503050406030204" pitchFamily="18" charset="0"/>
                        </a:rPr>
                        <m:t>=</m:t>
                      </m:r>
                      <m:sSub>
                        <m:sSubPr>
                          <m:ctrlPr>
                            <a:rPr lang="en-US" altLang="en-US" i="1" smtClean="0">
                              <a:latin typeface="Cambria Math" panose="02040503050406030204" pitchFamily="18" charset="0"/>
                            </a:rPr>
                          </m:ctrlPr>
                        </m:sSubPr>
                        <m:e>
                          <m:r>
                            <a:rPr lang="en-US" altLang="en-US" i="1" smtClean="0">
                              <a:latin typeface="Cambria Math" panose="02040503050406030204" pitchFamily="18" charset="0"/>
                              <a:ea typeface="Cambria Math" panose="02040503050406030204" pitchFamily="18" charset="0"/>
                            </a:rPr>
                            <m:t>𝜀</m:t>
                          </m:r>
                        </m:e>
                        <m:sub>
                          <m:r>
                            <a:rPr lang="en-US" altLang="en-US" b="0" i="1" smtClean="0">
                              <a:latin typeface="Cambria Math" panose="02040503050406030204" pitchFamily="18" charset="0"/>
                            </a:rPr>
                            <m:t>0</m:t>
                          </m:r>
                        </m:sub>
                      </m:sSub>
                      <m:f>
                        <m:fPr>
                          <m:ctrlPr>
                            <a:rPr lang="en-US" altLang="en-US" i="1" smtClean="0">
                              <a:latin typeface="Cambria Math" panose="02040503050406030204" pitchFamily="18" charset="0"/>
                            </a:rPr>
                          </m:ctrlPr>
                        </m:fPr>
                        <m:num>
                          <m:r>
                            <a:rPr lang="en-US" altLang="en-US" b="0" i="1" smtClean="0">
                              <a:latin typeface="Cambria Math" panose="02040503050406030204" pitchFamily="18" charset="0"/>
                            </a:rPr>
                            <m:t>𝐴</m:t>
                          </m:r>
                        </m:num>
                        <m:den>
                          <m:r>
                            <a:rPr lang="en-US" altLang="en-US" b="0" i="1" smtClean="0">
                              <a:latin typeface="Cambria Math" panose="02040503050406030204" pitchFamily="18" charset="0"/>
                            </a:rPr>
                            <m:t>𝑑</m:t>
                          </m:r>
                        </m:den>
                      </m:f>
                    </m:oMath>
                  </m:oMathPara>
                </a14:m>
                <a:endParaRPr lang="en-US" altLang="en-US" dirty="0"/>
              </a:p>
            </p:txBody>
          </p:sp>
        </mc:Choice>
        <mc:Fallback xmlns="">
          <p:sp>
            <p:nvSpPr>
              <p:cNvPr id="15" name="Text Box 3"/>
              <p:cNvSpPr txBox="1">
                <a:spLocks noRot="1" noChangeAspect="1" noMove="1" noResize="1" noEditPoints="1" noAdjustHandles="1" noChangeArrowheads="1" noChangeShapeType="1" noTextEdit="1"/>
              </p:cNvSpPr>
              <p:nvPr/>
            </p:nvSpPr>
            <p:spPr bwMode="auto">
              <a:xfrm>
                <a:off x="190119" y="3051009"/>
                <a:ext cx="2070006" cy="1014317"/>
              </a:xfrm>
              <a:prstGeom prst="rect">
                <a:avLst/>
              </a:prstGeom>
              <a:blipFill rotWithShape="0">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Placeholder 6"/>
              <p:cNvSpPr txBox="1">
                <a:spLocks/>
              </p:cNvSpPr>
              <p:nvPr/>
            </p:nvSpPr>
            <p:spPr>
              <a:xfrm>
                <a:off x="67220" y="4805103"/>
                <a:ext cx="7423842" cy="1320631"/>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2400" b="0" i="1" kern="0" dirty="0" smtClean="0">
                    <a:solidFill>
                      <a:srgbClr val="FF0000"/>
                    </a:solidFill>
                    <a:latin typeface="Times New Roman" panose="02020603050405020304" pitchFamily="18" charset="0"/>
                    <a:cs typeface="Times New Roman" panose="02020603050405020304" pitchFamily="18" charset="0"/>
                  </a:rPr>
                  <a:t>A</a:t>
                </a:r>
                <a:r>
                  <a:rPr lang="en-US" sz="2400" b="0" kern="0" dirty="0" smtClean="0">
                    <a:solidFill>
                      <a:schemeClr val="tx1"/>
                    </a:solidFill>
                  </a:rPr>
                  <a:t> is the area of one plate, </a:t>
                </a:r>
                <a:r>
                  <a:rPr lang="en-US" sz="2400" b="0" i="1" kern="0" dirty="0" smtClean="0">
                    <a:solidFill>
                      <a:srgbClr val="FF0000"/>
                    </a:solidFill>
                    <a:latin typeface="Times New Roman" panose="02020603050405020304" pitchFamily="18" charset="0"/>
                    <a:cs typeface="Times New Roman" panose="02020603050405020304" pitchFamily="18" charset="0"/>
                  </a:rPr>
                  <a:t>d</a:t>
                </a:r>
                <a:r>
                  <a:rPr lang="en-US" sz="2400" b="0" kern="0" dirty="0" smtClean="0">
                    <a:solidFill>
                      <a:schemeClr val="tx1"/>
                    </a:solidFill>
                  </a:rPr>
                  <a:t> is the distance between the two plates, and </a:t>
                </a:r>
                <a14:m>
                  <m:oMath xmlns:m="http://schemas.openxmlformats.org/officeDocument/2006/math">
                    <m:sSub>
                      <m:sSubPr>
                        <m:ctrlPr>
                          <a:rPr lang="en-US" altLang="en-US" sz="2400" i="1" smtClean="0">
                            <a:solidFill>
                              <a:srgbClr val="FF0000"/>
                            </a:solidFill>
                            <a:latin typeface="Cambria Math" panose="02040503050406030204" pitchFamily="18" charset="0"/>
                          </a:rPr>
                        </m:ctrlPr>
                      </m:sSubPr>
                      <m:e>
                        <m:r>
                          <a:rPr lang="en-US" altLang="en-US" sz="2400" i="1">
                            <a:solidFill>
                              <a:srgbClr val="FF0000"/>
                            </a:solidFill>
                            <a:latin typeface="Cambria Math" panose="02040503050406030204" pitchFamily="18" charset="0"/>
                            <a:ea typeface="Cambria Math" panose="02040503050406030204" pitchFamily="18" charset="0"/>
                          </a:rPr>
                          <m:t>𝜀</m:t>
                        </m:r>
                      </m:e>
                      <m:sub>
                        <m:r>
                          <a:rPr lang="en-US" altLang="en-US" sz="2400" b="0" i="1">
                            <a:solidFill>
                              <a:srgbClr val="FF0000"/>
                            </a:solidFill>
                            <a:latin typeface="Cambria Math" panose="02040503050406030204" pitchFamily="18" charset="0"/>
                          </a:rPr>
                          <m:t>0</m:t>
                        </m:r>
                      </m:sub>
                    </m:sSub>
                  </m:oMath>
                </a14:m>
                <a:r>
                  <a:rPr lang="en-US" sz="2400" b="0" kern="0" dirty="0" smtClean="0">
                    <a:solidFill>
                      <a:schemeClr val="tx1"/>
                    </a:solidFill>
                  </a:rPr>
                  <a:t> (8.85 </a:t>
                </a:r>
                <a:r>
                  <a:rPr lang="en-US" sz="2400" b="0" kern="0" dirty="0" smtClean="0">
                    <a:solidFill>
                      <a:schemeClr val="tx1"/>
                    </a:solidFill>
                    <a:sym typeface="Symbol" panose="05050102010706020507" pitchFamily="18" charset="2"/>
                  </a:rPr>
                  <a:t>10</a:t>
                </a:r>
                <a:r>
                  <a:rPr lang="en-US" sz="2400" b="0" kern="0" baseline="30000" dirty="0" smtClean="0">
                    <a:solidFill>
                      <a:schemeClr val="tx1"/>
                    </a:solidFill>
                    <a:sym typeface="Symbol" panose="05050102010706020507" pitchFamily="18" charset="2"/>
                  </a:rPr>
                  <a:t>-12</a:t>
                </a:r>
                <a:r>
                  <a:rPr lang="en-US" sz="2400" b="0" kern="0" dirty="0" smtClean="0">
                    <a:solidFill>
                      <a:schemeClr val="tx1"/>
                    </a:solidFill>
                    <a:sym typeface="Symbol" panose="05050102010706020507" pitchFamily="18" charset="2"/>
                  </a:rPr>
                  <a:t> F/m) </a:t>
                </a:r>
                <a:r>
                  <a:rPr lang="en-US" sz="2400" b="0" kern="0" dirty="0" smtClean="0">
                    <a:solidFill>
                      <a:schemeClr val="tx1"/>
                    </a:solidFill>
                  </a:rPr>
                  <a:t>is the </a:t>
                </a:r>
                <a:r>
                  <a:rPr lang="en-US" sz="2400" b="0" kern="0" dirty="0" smtClean="0">
                    <a:solidFill>
                      <a:srgbClr val="1C03D7"/>
                    </a:solidFill>
                  </a:rPr>
                  <a:t>permittivity</a:t>
                </a:r>
                <a:r>
                  <a:rPr lang="en-US" sz="2400" b="0" kern="0" dirty="0" smtClean="0">
                    <a:solidFill>
                      <a:schemeClr val="tx1"/>
                    </a:solidFill>
                  </a:rPr>
                  <a:t> of free space.</a:t>
                </a:r>
              </a:p>
            </p:txBody>
          </p:sp>
        </mc:Choice>
        <mc:Fallback xmlns="">
          <p:sp>
            <p:nvSpPr>
              <p:cNvPr id="16" name="Text Placeholder 6"/>
              <p:cNvSpPr txBox="1">
                <a:spLocks noRot="1" noChangeAspect="1" noMove="1" noResize="1" noEditPoints="1" noAdjustHandles="1" noChangeArrowheads="1" noChangeShapeType="1" noTextEdit="1"/>
              </p:cNvSpPr>
              <p:nvPr/>
            </p:nvSpPr>
            <p:spPr>
              <a:xfrm>
                <a:off x="67220" y="4805103"/>
                <a:ext cx="7423842" cy="1320631"/>
              </a:xfrm>
              <a:prstGeom prst="rect">
                <a:avLst/>
              </a:prstGeom>
              <a:blipFill rotWithShape="0">
                <a:blip r:embed="rId4"/>
                <a:stretch>
                  <a:fillRect l="-1232" t="-3687" b="-9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 Box 3"/>
              <p:cNvSpPr txBox="1">
                <a:spLocks noChangeArrowheads="1"/>
              </p:cNvSpPr>
              <p:nvPr/>
            </p:nvSpPr>
            <p:spPr bwMode="auto">
              <a:xfrm>
                <a:off x="1130169" y="6167842"/>
                <a:ext cx="2070006" cy="584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𝑄</m:t>
                      </m:r>
                      <m:r>
                        <a:rPr lang="en-US" altLang="en-US" i="1" smtClean="0">
                          <a:latin typeface="Cambria Math" panose="02040503050406030204" pitchFamily="18" charset="0"/>
                        </a:rPr>
                        <m:t>=</m:t>
                      </m:r>
                      <m:r>
                        <a:rPr lang="en-US" altLang="en-US" i="1" smtClean="0">
                          <a:latin typeface="Cambria Math" panose="02040503050406030204" pitchFamily="18" charset="0"/>
                        </a:rPr>
                        <m:t>𝐶𝑉</m:t>
                      </m:r>
                    </m:oMath>
                  </m:oMathPara>
                </a14:m>
                <a:endParaRPr lang="en-US" altLang="en-US" dirty="0"/>
              </a:p>
            </p:txBody>
          </p:sp>
        </mc:Choice>
        <mc:Fallback xmlns="">
          <p:sp>
            <p:nvSpPr>
              <p:cNvPr id="17" name="Text Box 3"/>
              <p:cNvSpPr txBox="1">
                <a:spLocks noRot="1" noChangeAspect="1" noMove="1" noResize="1" noEditPoints="1" noAdjustHandles="1" noChangeArrowheads="1" noChangeShapeType="1" noTextEdit="1"/>
              </p:cNvSpPr>
              <p:nvPr/>
            </p:nvSpPr>
            <p:spPr bwMode="auto">
              <a:xfrm>
                <a:off x="1130169" y="6167842"/>
                <a:ext cx="2070006" cy="584775"/>
              </a:xfrm>
              <a:prstGeom prst="rect">
                <a:avLst/>
              </a:prstGeom>
              <a:blipFill rotWithShape="0">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 name="Rectangle 1"/>
          <p:cNvSpPr/>
          <p:nvPr/>
        </p:nvSpPr>
        <p:spPr>
          <a:xfrm>
            <a:off x="854986" y="4065326"/>
            <a:ext cx="5441133" cy="584775"/>
          </a:xfrm>
          <a:prstGeom prst="rect">
            <a:avLst/>
          </a:prstGeom>
        </p:spPr>
        <p:txBody>
          <a:bodyPr wrap="square">
            <a:spAutoFit/>
          </a:bodyPr>
          <a:lstStyle/>
          <a:p>
            <a:r>
              <a:rPr lang="en-US" sz="2800" i="1" kern="0" dirty="0" smtClean="0">
                <a:latin typeface="Times New Roman" panose="02020603050405020304" pitchFamily="18" charset="0"/>
                <a:cs typeface="Times New Roman" panose="02020603050405020304" pitchFamily="18" charset="0"/>
              </a:rPr>
              <a:t>C</a:t>
            </a:r>
            <a:r>
              <a:rPr lang="en-US" kern="0" dirty="0" smtClean="0"/>
              <a:t> </a:t>
            </a:r>
            <a:r>
              <a:rPr lang="en-US" sz="2400" kern="0" dirty="0" smtClean="0"/>
              <a:t>: Capacitance        Unit: </a:t>
            </a:r>
            <a:r>
              <a:rPr lang="en-US" sz="2400" kern="0" dirty="0" smtClean="0">
                <a:solidFill>
                  <a:srgbClr val="1C03D7"/>
                </a:solidFill>
              </a:rPr>
              <a:t>Farad</a:t>
            </a:r>
            <a:r>
              <a:rPr lang="en-US" sz="2400" kern="0" dirty="0" smtClean="0"/>
              <a:t> (</a:t>
            </a:r>
            <a:r>
              <a:rPr lang="en-US" sz="2400" i="1" kern="0" dirty="0" smtClean="0">
                <a:latin typeface="Times New Roman" panose="02020603050405020304" pitchFamily="18" charset="0"/>
                <a:cs typeface="Times New Roman" panose="02020603050405020304" pitchFamily="18" charset="0"/>
              </a:rPr>
              <a:t>F</a:t>
            </a:r>
            <a:r>
              <a:rPr lang="en-US" sz="2400" kern="0" dirty="0" smtClean="0"/>
              <a:t>)</a:t>
            </a:r>
            <a:endParaRPr lang="en-US" sz="2400" dirty="0"/>
          </a:p>
        </p:txBody>
      </p:sp>
    </p:spTree>
    <p:extLst>
      <p:ext uri="{BB962C8B-B14F-4D97-AF65-F5344CB8AC3E}">
        <p14:creationId xmlns:p14="http://schemas.microsoft.com/office/powerpoint/2010/main" val="3834306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Capacitor and Dielectrics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Placeholder 6"/>
          <p:cNvSpPr txBox="1">
            <a:spLocks/>
          </p:cNvSpPr>
          <p:nvPr/>
        </p:nvSpPr>
        <p:spPr>
          <a:xfrm>
            <a:off x="67220" y="1145361"/>
            <a:ext cx="9004356" cy="859558"/>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a:buFont typeface="Arial" panose="020B0604020202020204" pitchFamily="34" charset="0"/>
              <a:buChar char="•"/>
            </a:pPr>
            <a:r>
              <a:rPr lang="en-US" sz="2400" b="0" kern="0" dirty="0" smtClean="0">
                <a:solidFill>
                  <a:schemeClr val="tx1"/>
                </a:solidFill>
              </a:rPr>
              <a:t>Dielectric between the plates increase the capacitance and the amount of charge that can be stored for the same voltage.</a:t>
            </a:r>
          </a:p>
        </p:txBody>
      </p:sp>
      <mc:AlternateContent xmlns:mc="http://schemas.openxmlformats.org/markup-compatibility/2006" xmlns:a14="http://schemas.microsoft.com/office/drawing/2010/main">
        <mc:Choice Requires="a14">
          <p:sp>
            <p:nvSpPr>
              <p:cNvPr id="16" name="Text Placeholder 6"/>
              <p:cNvSpPr txBox="1">
                <a:spLocks/>
              </p:cNvSpPr>
              <p:nvPr/>
            </p:nvSpPr>
            <p:spPr>
              <a:xfrm>
                <a:off x="3004503" y="2291430"/>
                <a:ext cx="3291616" cy="473067"/>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14:m>
                  <m:oMath xmlns:m="http://schemas.openxmlformats.org/officeDocument/2006/math">
                    <m:r>
                      <a:rPr lang="en-US" altLang="en-US" sz="2400" i="1" smtClean="0">
                        <a:solidFill>
                          <a:srgbClr val="FF0000"/>
                        </a:solidFill>
                        <a:latin typeface="Cambria Math" panose="02040503050406030204" pitchFamily="18" charset="0"/>
                        <a:ea typeface="Cambria Math" panose="02040503050406030204" pitchFamily="18" charset="0"/>
                      </a:rPr>
                      <m:t>𝜅</m:t>
                    </m:r>
                  </m:oMath>
                </a14:m>
                <a:r>
                  <a:rPr lang="en-US" sz="2400" b="0" kern="0" dirty="0" smtClean="0">
                    <a:solidFill>
                      <a:schemeClr val="tx1"/>
                    </a:solidFill>
                  </a:rPr>
                  <a:t> is dielectric constant.</a:t>
                </a:r>
              </a:p>
            </p:txBody>
          </p:sp>
        </mc:Choice>
        <mc:Fallback xmlns="">
          <p:sp>
            <p:nvSpPr>
              <p:cNvPr id="16" name="Text Placeholder 6"/>
              <p:cNvSpPr txBox="1">
                <a:spLocks noRot="1" noChangeAspect="1" noMove="1" noResize="1" noEditPoints="1" noAdjustHandles="1" noChangeArrowheads="1" noChangeShapeType="1" noTextEdit="1"/>
              </p:cNvSpPr>
              <p:nvPr/>
            </p:nvSpPr>
            <p:spPr>
              <a:xfrm>
                <a:off x="3004503" y="2291430"/>
                <a:ext cx="3291616" cy="473067"/>
              </a:xfrm>
              <a:prstGeom prst="rect">
                <a:avLst/>
              </a:prstGeom>
              <a:blipFill rotWithShape="0">
                <a:blip r:embed="rId2"/>
                <a:stretch>
                  <a:fillRect t="-9091" r="-2222"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 Box 3"/>
              <p:cNvSpPr txBox="1">
                <a:spLocks noChangeArrowheads="1"/>
              </p:cNvSpPr>
              <p:nvPr/>
            </p:nvSpPr>
            <p:spPr bwMode="auto">
              <a:xfrm>
                <a:off x="510840" y="1959075"/>
                <a:ext cx="2070006" cy="10143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𝐶</m:t>
                      </m:r>
                      <m:r>
                        <a:rPr lang="en-US" altLang="en-US" i="1" smtClean="0">
                          <a:latin typeface="Cambria Math" panose="02040503050406030204" pitchFamily="18" charset="0"/>
                        </a:rPr>
                        <m:t>=</m:t>
                      </m:r>
                      <m:sSub>
                        <m:sSubPr>
                          <m:ctrlPr>
                            <a:rPr lang="en-US" altLang="en-US" i="1" smtClean="0">
                              <a:latin typeface="Cambria Math" panose="02040503050406030204" pitchFamily="18" charset="0"/>
                            </a:rPr>
                          </m:ctrlPr>
                        </m:sSubPr>
                        <m:e>
                          <m:r>
                            <a:rPr lang="en-US" altLang="en-US" i="1" smtClean="0">
                              <a:latin typeface="Cambria Math" panose="02040503050406030204" pitchFamily="18" charset="0"/>
                              <a:ea typeface="Cambria Math" panose="02040503050406030204" pitchFamily="18" charset="0"/>
                            </a:rPr>
                            <m:t>𝜅𝜀</m:t>
                          </m:r>
                        </m:e>
                        <m:sub>
                          <m:r>
                            <a:rPr lang="en-US" altLang="en-US" b="0" i="1" smtClean="0">
                              <a:latin typeface="Cambria Math" panose="02040503050406030204" pitchFamily="18" charset="0"/>
                            </a:rPr>
                            <m:t>0</m:t>
                          </m:r>
                        </m:sub>
                      </m:sSub>
                      <m:f>
                        <m:fPr>
                          <m:ctrlPr>
                            <a:rPr lang="en-US" altLang="en-US" i="1" smtClean="0">
                              <a:latin typeface="Cambria Math" panose="02040503050406030204" pitchFamily="18" charset="0"/>
                            </a:rPr>
                          </m:ctrlPr>
                        </m:fPr>
                        <m:num>
                          <m:r>
                            <a:rPr lang="en-US" altLang="en-US" b="0" i="1" smtClean="0">
                              <a:latin typeface="Cambria Math" panose="02040503050406030204" pitchFamily="18" charset="0"/>
                            </a:rPr>
                            <m:t>𝐴</m:t>
                          </m:r>
                        </m:num>
                        <m:den>
                          <m:r>
                            <a:rPr lang="en-US" altLang="en-US" b="0" i="1" smtClean="0">
                              <a:latin typeface="Cambria Math" panose="02040503050406030204" pitchFamily="18" charset="0"/>
                            </a:rPr>
                            <m:t>𝑑</m:t>
                          </m:r>
                        </m:den>
                      </m:f>
                    </m:oMath>
                  </m:oMathPara>
                </a14:m>
                <a:endParaRPr lang="en-US" altLang="en-US" dirty="0"/>
              </a:p>
            </p:txBody>
          </p:sp>
        </mc:Choice>
        <mc:Fallback xmlns="">
          <p:sp>
            <p:nvSpPr>
              <p:cNvPr id="18" name="Text Box 3"/>
              <p:cNvSpPr txBox="1">
                <a:spLocks noRot="1" noChangeAspect="1" noMove="1" noResize="1" noEditPoints="1" noAdjustHandles="1" noChangeArrowheads="1" noChangeShapeType="1" noTextEdit="1"/>
              </p:cNvSpPr>
              <p:nvPr/>
            </p:nvSpPr>
            <p:spPr bwMode="auto">
              <a:xfrm>
                <a:off x="510840" y="1959075"/>
                <a:ext cx="2070006" cy="1014317"/>
              </a:xfrm>
              <a:prstGeom prst="rect">
                <a:avLst/>
              </a:prstGeom>
              <a:blipFill rotWithShape="0">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13"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6132" y="1959075"/>
            <a:ext cx="2488654" cy="4898925"/>
          </a:xfrm>
          <a:prstGeom prst="rect">
            <a:avLst/>
          </a:prstGeom>
        </p:spPr>
      </p:pic>
      <p:sp>
        <p:nvSpPr>
          <p:cNvPr id="14" name="Text Placeholder 13"/>
          <p:cNvSpPr txBox="1">
            <a:spLocks/>
          </p:cNvSpPr>
          <p:nvPr/>
        </p:nvSpPr>
        <p:spPr>
          <a:xfrm>
            <a:off x="0" y="3787106"/>
            <a:ext cx="6305063" cy="2576547"/>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a:buFontTx/>
              <a:buAutoNum type="alphaLcParenBoth"/>
            </a:pPr>
            <a:r>
              <a:rPr lang="en-US" sz="1800" b="0" kern="0" dirty="0" smtClean="0">
                <a:solidFill>
                  <a:schemeClr val="tx1"/>
                </a:solidFill>
              </a:rPr>
              <a:t>The molecules in the insulating material between the plates of a capacitor are polarized by the charged plates. This produces a layer of opposite charge on the surface of the dielectric that attracts more charge onto the plate, increasing its capacitance.</a:t>
            </a:r>
          </a:p>
          <a:p>
            <a:pPr>
              <a:buFontTx/>
              <a:buAutoNum type="alphaLcParenBoth"/>
            </a:pPr>
            <a:r>
              <a:rPr lang="en-US" sz="1800" b="0" kern="0" dirty="0" smtClean="0">
                <a:solidFill>
                  <a:schemeClr val="tx1"/>
                </a:solidFill>
              </a:rPr>
              <a:t>The dielectric reduces the electric field strength inside the capacitor, resulting in a smaller voltage between the plates for the same charge. The capacitor stores the same charge for a smaller voltage, implying that it has a larger capacitance because of the dielectric.</a:t>
            </a:r>
          </a:p>
        </p:txBody>
      </p:sp>
    </p:spTree>
    <p:extLst>
      <p:ext uri="{BB962C8B-B14F-4D97-AF65-F5344CB8AC3E}">
        <p14:creationId xmlns:p14="http://schemas.microsoft.com/office/powerpoint/2010/main" val="2087507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Capacitor and Dielectrics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Placeholder 6"/>
          <p:cNvSpPr txBox="1">
            <a:spLocks/>
          </p:cNvSpPr>
          <p:nvPr/>
        </p:nvSpPr>
        <p:spPr>
          <a:xfrm>
            <a:off x="67220" y="1145360"/>
            <a:ext cx="9004356" cy="1715535"/>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2400" b="0" kern="0" dirty="0" smtClean="0">
                <a:solidFill>
                  <a:srgbClr val="1C03D7"/>
                </a:solidFill>
              </a:rPr>
              <a:t>Ex 19.8: </a:t>
            </a:r>
            <a:r>
              <a:rPr lang="en-US" sz="2400" b="0" kern="0" dirty="0" smtClean="0">
                <a:solidFill>
                  <a:schemeClr val="tx1"/>
                </a:solidFill>
              </a:rPr>
              <a:t>What is the capacitance of a parallel plate capacitor with metal plates, each of area 1.00 m</a:t>
            </a:r>
            <a:r>
              <a:rPr lang="en-US" sz="2400" b="0" kern="0" baseline="30000" dirty="0" smtClean="0">
                <a:solidFill>
                  <a:schemeClr val="tx1"/>
                </a:solidFill>
              </a:rPr>
              <a:t>2</a:t>
            </a:r>
            <a:r>
              <a:rPr lang="en-US" sz="2400" b="0" kern="0" dirty="0" smtClean="0">
                <a:solidFill>
                  <a:schemeClr val="tx1"/>
                </a:solidFill>
              </a:rPr>
              <a:t>, separated by 1.00 mm? What charge is stored in this capacitor if a voltage of </a:t>
            </a:r>
            <a:r>
              <a:rPr lang="en-US" sz="2400" b="0" kern="0" dirty="0" smtClean="0">
                <a:solidFill>
                  <a:schemeClr val="tx1"/>
                </a:solidFill>
                <a:sym typeface="Symbol" panose="05050102010706020507" pitchFamily="18" charset="2"/>
              </a:rPr>
              <a:t>3</a:t>
            </a:r>
            <a:r>
              <a:rPr lang="en-US" sz="2400" b="0" kern="0" dirty="0" smtClean="0">
                <a:solidFill>
                  <a:schemeClr val="tx1"/>
                </a:solidFill>
              </a:rPr>
              <a:t>.00 </a:t>
            </a:r>
            <a:r>
              <a:rPr lang="en-US" sz="2400" b="0" kern="0" dirty="0">
                <a:solidFill>
                  <a:schemeClr val="tx1"/>
                </a:solidFill>
                <a:sym typeface="Symbol" panose="05050102010706020507" pitchFamily="18" charset="2"/>
              </a:rPr>
              <a:t></a:t>
            </a:r>
            <a:r>
              <a:rPr lang="en-US" sz="2400" b="0" kern="0" dirty="0" smtClean="0">
                <a:solidFill>
                  <a:schemeClr val="tx1"/>
                </a:solidFill>
                <a:sym typeface="Symbol" panose="05050102010706020507" pitchFamily="18" charset="2"/>
              </a:rPr>
              <a:t>10</a:t>
            </a:r>
            <a:r>
              <a:rPr lang="en-US" sz="2400" b="0" kern="0" baseline="30000" dirty="0" smtClean="0">
                <a:solidFill>
                  <a:schemeClr val="tx1"/>
                </a:solidFill>
                <a:sym typeface="Symbol" panose="05050102010706020507" pitchFamily="18" charset="2"/>
              </a:rPr>
              <a:t>3</a:t>
            </a:r>
            <a:r>
              <a:rPr lang="en-US" sz="2400" b="0" kern="0" dirty="0" smtClean="0">
                <a:solidFill>
                  <a:schemeClr val="tx1"/>
                </a:solidFill>
              </a:rPr>
              <a:t> V applied to it?</a:t>
            </a:r>
          </a:p>
        </p:txBody>
      </p:sp>
      <p:pic>
        <p:nvPicPr>
          <p:cNvPr id="5" name="Picture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4327" y="3295192"/>
            <a:ext cx="4667249" cy="3500437"/>
          </a:xfrm>
          <a:prstGeom prst="rect">
            <a:avLst/>
          </a:prstGeom>
        </p:spPr>
      </p:pic>
    </p:spTree>
    <p:extLst>
      <p:ext uri="{BB962C8B-B14F-4D97-AF65-F5344CB8AC3E}">
        <p14:creationId xmlns:p14="http://schemas.microsoft.com/office/powerpoint/2010/main" val="1650191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Capacitors in Series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Placeholder 6"/>
          <p:cNvSpPr txBox="1">
            <a:spLocks/>
          </p:cNvSpPr>
          <p:nvPr/>
        </p:nvSpPr>
        <p:spPr>
          <a:xfrm>
            <a:off x="67220" y="1145360"/>
            <a:ext cx="4486673" cy="586147"/>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2400" b="0" kern="0" dirty="0" smtClean="0">
                <a:solidFill>
                  <a:schemeClr val="tx1"/>
                </a:solidFill>
              </a:rPr>
              <a:t>Total Capacitance in Series </a:t>
            </a:r>
            <a:r>
              <a:rPr lang="en-US" sz="2400" b="0" i="1" kern="0" dirty="0" smtClean="0">
                <a:solidFill>
                  <a:schemeClr val="tx1"/>
                </a:solidFill>
                <a:latin typeface="Times New Roman" panose="02020603050405020304" pitchFamily="18" charset="0"/>
                <a:cs typeface="Times New Roman" panose="02020603050405020304" pitchFamily="18" charset="0"/>
              </a:rPr>
              <a:t>C</a:t>
            </a:r>
            <a:r>
              <a:rPr lang="en-US" sz="2400" b="0" i="1" kern="0" baseline="-25000" dirty="0" smtClean="0">
                <a:solidFill>
                  <a:schemeClr val="tx1"/>
                </a:solidFill>
                <a:latin typeface="Times New Roman" panose="02020603050405020304" pitchFamily="18" charset="0"/>
                <a:cs typeface="Times New Roman" panose="02020603050405020304" pitchFamily="18" charset="0"/>
              </a:rPr>
              <a:t>s</a:t>
            </a:r>
          </a:p>
        </p:txBody>
      </p:sp>
      <p:pic>
        <p:nvPicPr>
          <p:cNvPr id="5" name="Picture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9294" y="1190626"/>
            <a:ext cx="2064640" cy="5256213"/>
          </a:xfrm>
          <a:prstGeom prst="rect">
            <a:avLst/>
          </a:prstGeom>
        </p:spPr>
      </p:pic>
      <mc:AlternateContent xmlns:mc="http://schemas.openxmlformats.org/markup-compatibility/2006" xmlns:a14="http://schemas.microsoft.com/office/drawing/2010/main">
        <mc:Choice Requires="a14">
          <p:sp>
            <p:nvSpPr>
              <p:cNvPr id="6" name="Text Placeholder 13"/>
              <p:cNvSpPr txBox="1">
                <a:spLocks/>
              </p:cNvSpPr>
              <p:nvPr/>
            </p:nvSpPr>
            <p:spPr>
              <a:xfrm>
                <a:off x="67632" y="3161886"/>
                <a:ext cx="6355533" cy="2179659"/>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a:buFontTx/>
                  <a:buAutoNum type="alphaLcParenBoth"/>
                </a:pPr>
                <a:r>
                  <a:rPr lang="en-US" sz="1800" b="0" kern="0" dirty="0" smtClean="0">
                    <a:solidFill>
                      <a:schemeClr val="tx1"/>
                    </a:solidFill>
                  </a:rPr>
                  <a:t>Capacitors </a:t>
                </a:r>
                <a:r>
                  <a:rPr lang="en-US" sz="1800" b="0" kern="0" dirty="0">
                    <a:solidFill>
                      <a:schemeClr val="tx1"/>
                    </a:solidFill>
                  </a:rPr>
                  <a:t>connected in series. The magnitude of the charge on each plate is </a:t>
                </a:r>
                <a14:m>
                  <m:oMath xmlns:m="http://schemas.openxmlformats.org/officeDocument/2006/math">
                    <m:r>
                      <a:rPr lang="en-US" sz="1800" b="0" i="1" kern="0" dirty="0" smtClean="0">
                        <a:solidFill>
                          <a:schemeClr val="tx1"/>
                        </a:solidFill>
                        <a:latin typeface="Cambria Math"/>
                      </a:rPr>
                      <m:t>𝑄</m:t>
                    </m:r>
                    <m:r>
                      <a:rPr lang="en-US" sz="1800" b="0" i="1" kern="0" dirty="0" smtClean="0">
                        <a:solidFill>
                          <a:schemeClr val="tx1"/>
                        </a:solidFill>
                        <a:latin typeface="Cambria Math"/>
                      </a:rPr>
                      <m:t> </m:t>
                    </m:r>
                  </m:oMath>
                </a14:m>
                <a:r>
                  <a:rPr lang="en-US" sz="1800" b="0" kern="0" dirty="0" smtClean="0">
                    <a:solidFill>
                      <a:schemeClr val="tx1"/>
                    </a:solidFill>
                  </a:rPr>
                  <a:t>.</a:t>
                </a:r>
              </a:p>
              <a:p>
                <a:pPr>
                  <a:buFontTx/>
                  <a:buAutoNum type="alphaLcParenBoth"/>
                </a:pPr>
                <a:r>
                  <a:rPr lang="en-US" sz="1800" b="0" kern="0" dirty="0" smtClean="0">
                    <a:solidFill>
                      <a:schemeClr val="tx1"/>
                    </a:solidFill>
                  </a:rPr>
                  <a:t>An </a:t>
                </a:r>
                <a:r>
                  <a:rPr lang="en-US" sz="1800" b="0" kern="0" dirty="0">
                    <a:solidFill>
                      <a:schemeClr val="tx1"/>
                    </a:solidFill>
                  </a:rPr>
                  <a:t>equivalent capacitor has a larger plate separation </a:t>
                </a:r>
                <a:r>
                  <a:rPr lang="en-US" sz="1800" b="0" i="1" kern="0" dirty="0">
                    <a:solidFill>
                      <a:schemeClr val="tx1"/>
                    </a:solidFill>
                    <a:latin typeface="Cambria Math"/>
                  </a:rPr>
                  <a:t>d</a:t>
                </a:r>
                <a:r>
                  <a:rPr lang="en-US" sz="1800" b="0" i="1" kern="0" dirty="0">
                    <a:solidFill>
                      <a:schemeClr val="tx1"/>
                    </a:solidFill>
                  </a:rPr>
                  <a:t> </a:t>
                </a:r>
                <a:r>
                  <a:rPr lang="en-US" sz="1800" b="0" kern="0" dirty="0">
                    <a:solidFill>
                      <a:schemeClr val="tx1"/>
                    </a:solidFill>
                  </a:rPr>
                  <a:t>. </a:t>
                </a:r>
                <a:r>
                  <a:rPr lang="en-US" sz="1800" b="0" kern="0" dirty="0" smtClean="0">
                    <a:solidFill>
                      <a:schemeClr val="tx1"/>
                    </a:solidFill>
                  </a:rPr>
                  <a:t>Series connections </a:t>
                </a:r>
                <a:r>
                  <a:rPr lang="en-US" sz="1800" b="0" kern="0" dirty="0">
                    <a:solidFill>
                      <a:schemeClr val="tx1"/>
                    </a:solidFill>
                  </a:rPr>
                  <a:t>produce a total capacitance that is less than that of any of the individual capacitors</a:t>
                </a:r>
                <a:r>
                  <a:rPr lang="en-US" sz="1800" b="0" kern="0" dirty="0" smtClean="0">
                    <a:solidFill>
                      <a:schemeClr val="tx1"/>
                    </a:solidFill>
                  </a:rPr>
                  <a:t>.</a:t>
                </a:r>
              </a:p>
              <a:p>
                <a:pPr>
                  <a:buFontTx/>
                  <a:buAutoNum type="alphaLcParenBoth"/>
                </a:pPr>
                <a:r>
                  <a:rPr lang="en-US" sz="1800" b="0" kern="0" dirty="0" smtClean="0">
                    <a:solidFill>
                      <a:schemeClr val="tx1"/>
                    </a:solidFill>
                  </a:rPr>
                  <a:t>The sum of all voltages across the capacitors equal the voltage of the source.</a:t>
                </a:r>
              </a:p>
            </p:txBody>
          </p:sp>
        </mc:Choice>
        <mc:Fallback xmlns="">
          <p:sp>
            <p:nvSpPr>
              <p:cNvPr id="6" name="Text Placeholder 13"/>
              <p:cNvSpPr txBox="1">
                <a:spLocks noRot="1" noChangeAspect="1" noMove="1" noResize="1" noEditPoints="1" noAdjustHandles="1" noChangeArrowheads="1" noChangeShapeType="1" noTextEdit="1"/>
              </p:cNvSpPr>
              <p:nvPr/>
            </p:nvSpPr>
            <p:spPr>
              <a:xfrm>
                <a:off x="67632" y="3161886"/>
                <a:ext cx="6355533" cy="2179659"/>
              </a:xfrm>
              <a:prstGeom prst="rect">
                <a:avLst/>
              </a:prstGeom>
              <a:blipFill rotWithShape="0">
                <a:blip r:embed="rId3"/>
                <a:stretch>
                  <a:fillRect l="-575" t="-1681" b="-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086415" y="1886266"/>
                <a:ext cx="3571299" cy="8822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𝐶</m:t>
                              </m:r>
                            </m:e>
                            <m:sub>
                              <m:r>
                                <a:rPr lang="en-US" sz="2800" b="0" i="1" smtClean="0">
                                  <a:latin typeface="Cambria Math" panose="02040503050406030204" pitchFamily="18" charset="0"/>
                                </a:rPr>
                                <m:t>𝑠</m:t>
                              </m:r>
                            </m:sub>
                          </m:sSub>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m:t>
                              </m:r>
                            </m:e>
                            <m:sub>
                              <m:r>
                                <a:rPr lang="en-US" sz="2800" b="0" i="1" smtClean="0">
                                  <a:latin typeface="Cambria Math" panose="02040503050406030204" pitchFamily="18" charset="0"/>
                                </a:rPr>
                                <m:t>1</m:t>
                              </m:r>
                            </m:sub>
                          </m:sSub>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m:t>
                              </m:r>
                            </m:e>
                            <m:sub>
                              <m:r>
                                <a:rPr lang="en-US" sz="2800" b="0" i="1" smtClean="0">
                                  <a:latin typeface="Cambria Math" panose="02040503050406030204" pitchFamily="18" charset="0"/>
                                </a:rPr>
                                <m:t>2</m:t>
                              </m:r>
                            </m:sub>
                          </m:sSub>
                        </m:den>
                      </m:f>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b="0" i="1" smtClean="0">
                                  <a:latin typeface="Cambria Math" panose="02040503050406030204" pitchFamily="18" charset="0"/>
                                </a:rPr>
                                <m:t>3</m:t>
                              </m:r>
                            </m:sub>
                          </m:sSub>
                        </m:den>
                      </m:f>
                      <m:r>
                        <a:rPr lang="en-US" sz="2800" b="0" i="1" smtClean="0">
                          <a:latin typeface="Cambria Math" panose="02040503050406030204" pitchFamily="18" charset="0"/>
                        </a:rPr>
                        <m:t>+…</m:t>
                      </m:r>
                    </m:oMath>
                  </m:oMathPara>
                </a14:m>
                <a:endParaRPr 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1086415" y="1886266"/>
                <a:ext cx="3571299" cy="882229"/>
              </a:xfrm>
              <a:prstGeom prst="rect">
                <a:avLst/>
              </a:prstGeom>
              <a:blipFill rotWithShape="0">
                <a:blip r:embed="rId4"/>
                <a:stretch>
                  <a:fillRect/>
                </a:stretch>
              </a:blipFill>
            </p:spPr>
            <p:txBody>
              <a:bodyPr/>
              <a:lstStyle/>
              <a:p>
                <a:r>
                  <a:rPr lang="en-US">
                    <a:noFill/>
                  </a:rPr>
                  <a:t> </a:t>
                </a:r>
              </a:p>
            </p:txBody>
          </p:sp>
        </mc:Fallback>
      </mc:AlternateContent>
      <p:sp>
        <p:nvSpPr>
          <p:cNvPr id="8" name="Text Placeholder 6"/>
          <p:cNvSpPr txBox="1">
            <a:spLocks/>
          </p:cNvSpPr>
          <p:nvPr/>
        </p:nvSpPr>
        <p:spPr>
          <a:xfrm>
            <a:off x="129084" y="5878798"/>
            <a:ext cx="5800936" cy="911300"/>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2400" b="0" kern="0" dirty="0" smtClean="0">
                <a:solidFill>
                  <a:srgbClr val="1C03D7"/>
                </a:solidFill>
              </a:rPr>
              <a:t>Ex</a:t>
            </a:r>
            <a:r>
              <a:rPr lang="en-US" sz="2400" b="0" kern="0" dirty="0" smtClean="0">
                <a:solidFill>
                  <a:schemeClr val="tx1"/>
                </a:solidFill>
              </a:rPr>
              <a:t>: if C</a:t>
            </a:r>
            <a:r>
              <a:rPr lang="en-US" sz="2400" b="0" kern="0" baseline="-25000" dirty="0" smtClean="0">
                <a:solidFill>
                  <a:schemeClr val="tx1"/>
                </a:solidFill>
              </a:rPr>
              <a:t>1</a:t>
            </a:r>
            <a:r>
              <a:rPr lang="en-US" sz="2400" b="0" kern="0" dirty="0" smtClean="0">
                <a:solidFill>
                  <a:schemeClr val="tx1"/>
                </a:solidFill>
              </a:rPr>
              <a:t> = 2 </a:t>
            </a:r>
            <a:r>
              <a:rPr lang="el-GR" sz="2400" b="0" i="1" kern="0" dirty="0" smtClean="0">
                <a:solidFill>
                  <a:schemeClr val="tx1"/>
                </a:solidFill>
              </a:rPr>
              <a:t>μ</a:t>
            </a:r>
            <a:r>
              <a:rPr lang="en-US" sz="2400" b="0" kern="0" dirty="0" smtClean="0">
                <a:solidFill>
                  <a:schemeClr val="tx1"/>
                </a:solidFill>
              </a:rPr>
              <a:t>F, C</a:t>
            </a:r>
            <a:r>
              <a:rPr lang="en-US" sz="2400" b="0" kern="0" baseline="-25000" dirty="0" smtClean="0">
                <a:solidFill>
                  <a:schemeClr val="tx1"/>
                </a:solidFill>
              </a:rPr>
              <a:t>2</a:t>
            </a:r>
            <a:r>
              <a:rPr lang="en-US" sz="2400" b="0" kern="0" dirty="0" smtClean="0">
                <a:solidFill>
                  <a:schemeClr val="tx1"/>
                </a:solidFill>
              </a:rPr>
              <a:t>= 4 </a:t>
            </a:r>
            <a:r>
              <a:rPr lang="el-GR" sz="2400" b="0" i="1" kern="0" dirty="0" smtClean="0">
                <a:solidFill>
                  <a:schemeClr val="tx1"/>
                </a:solidFill>
              </a:rPr>
              <a:t>μ</a:t>
            </a:r>
            <a:r>
              <a:rPr lang="en-US" sz="2400" b="0" kern="0" dirty="0" smtClean="0">
                <a:solidFill>
                  <a:schemeClr val="tx1"/>
                </a:solidFill>
              </a:rPr>
              <a:t>F, C</a:t>
            </a:r>
            <a:r>
              <a:rPr lang="en-US" sz="2400" b="0" kern="0" baseline="-25000" dirty="0" smtClean="0">
                <a:solidFill>
                  <a:schemeClr val="tx1"/>
                </a:solidFill>
              </a:rPr>
              <a:t>3</a:t>
            </a:r>
            <a:r>
              <a:rPr lang="en-US" sz="2400" b="0" kern="0" dirty="0" smtClean="0">
                <a:solidFill>
                  <a:schemeClr val="tx1"/>
                </a:solidFill>
              </a:rPr>
              <a:t>= 6</a:t>
            </a:r>
            <a:r>
              <a:rPr lang="el-GR" sz="2400" b="0" i="1" kern="0" dirty="0" smtClean="0">
                <a:solidFill>
                  <a:schemeClr val="tx1"/>
                </a:solidFill>
              </a:rPr>
              <a:t> μ</a:t>
            </a:r>
            <a:r>
              <a:rPr lang="en-US" sz="2400" b="0" kern="0" dirty="0" smtClean="0">
                <a:solidFill>
                  <a:schemeClr val="tx1"/>
                </a:solidFill>
              </a:rPr>
              <a:t>F,</a:t>
            </a:r>
            <a:r>
              <a:rPr lang="en-US" sz="2400" b="0" i="1" kern="0" dirty="0" smtClean="0">
                <a:solidFill>
                  <a:schemeClr val="tx1"/>
                </a:solidFill>
              </a:rPr>
              <a:t> </a:t>
            </a:r>
            <a:r>
              <a:rPr lang="en-US" sz="2400" b="0" kern="0" dirty="0" smtClean="0">
                <a:solidFill>
                  <a:schemeClr val="tx1"/>
                </a:solidFill>
              </a:rPr>
              <a:t>and V= 12 V, Find Q, V</a:t>
            </a:r>
            <a:r>
              <a:rPr lang="en-US" sz="2400" b="0" kern="0" baseline="-25000" dirty="0" smtClean="0">
                <a:solidFill>
                  <a:schemeClr val="tx1"/>
                </a:solidFill>
              </a:rPr>
              <a:t>1</a:t>
            </a:r>
            <a:r>
              <a:rPr lang="en-US" sz="2400" b="0" kern="0" dirty="0" smtClean="0">
                <a:solidFill>
                  <a:schemeClr val="tx1"/>
                </a:solidFill>
              </a:rPr>
              <a:t>, V</a:t>
            </a:r>
            <a:r>
              <a:rPr lang="en-US" sz="2400" b="0" kern="0" baseline="-25000" dirty="0" smtClean="0">
                <a:solidFill>
                  <a:schemeClr val="tx1"/>
                </a:solidFill>
              </a:rPr>
              <a:t>2</a:t>
            </a:r>
            <a:r>
              <a:rPr lang="en-US" sz="2400" b="0" kern="0" dirty="0" smtClean="0">
                <a:solidFill>
                  <a:schemeClr val="tx1"/>
                </a:solidFill>
              </a:rPr>
              <a:t>, V</a:t>
            </a:r>
            <a:r>
              <a:rPr lang="en-US" sz="2400" b="0" kern="0" baseline="-25000" dirty="0" smtClean="0">
                <a:solidFill>
                  <a:schemeClr val="tx1"/>
                </a:solidFill>
              </a:rPr>
              <a:t>3</a:t>
            </a:r>
            <a:r>
              <a:rPr lang="en-US" sz="2400" b="0" kern="0" dirty="0" smtClean="0">
                <a:solidFill>
                  <a:schemeClr val="tx1"/>
                </a:solidFill>
              </a:rPr>
              <a:t>. </a:t>
            </a:r>
            <a:endParaRPr lang="en-US" sz="2400" b="0" kern="0" baseline="-250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1250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Capacitors in Parallel</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Placeholder 6"/>
          <p:cNvSpPr txBox="1">
            <a:spLocks/>
          </p:cNvSpPr>
          <p:nvPr/>
        </p:nvSpPr>
        <p:spPr>
          <a:xfrm>
            <a:off x="67220" y="1145360"/>
            <a:ext cx="9004356" cy="1715535"/>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2400" b="0" kern="0" dirty="0" smtClean="0">
                <a:solidFill>
                  <a:schemeClr val="tx1"/>
                </a:solidFill>
              </a:rPr>
              <a:t>Total Capacitance in Parallel </a:t>
            </a:r>
            <a:r>
              <a:rPr lang="en-US" sz="2400" b="0" i="1" kern="0" dirty="0" err="1" smtClean="0">
                <a:solidFill>
                  <a:schemeClr val="tx1"/>
                </a:solidFill>
                <a:latin typeface="Times New Roman" panose="02020603050405020304" pitchFamily="18" charset="0"/>
                <a:cs typeface="Times New Roman" panose="02020603050405020304" pitchFamily="18" charset="0"/>
              </a:rPr>
              <a:t>C</a:t>
            </a:r>
            <a:r>
              <a:rPr lang="en-US" sz="2400" b="0" i="1" kern="0" baseline="-25000" dirty="0" err="1">
                <a:solidFill>
                  <a:schemeClr val="tx1"/>
                </a:solidFill>
                <a:latin typeface="Times New Roman" panose="02020603050405020304" pitchFamily="18" charset="0"/>
                <a:cs typeface="Times New Roman" panose="02020603050405020304" pitchFamily="18" charset="0"/>
              </a:rPr>
              <a:t>p</a:t>
            </a:r>
            <a:endParaRPr lang="en-US" sz="2400" b="0" i="1" kern="0" baseline="-25000" dirty="0" smtClean="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Box 1"/>
              <p:cNvSpPr txBox="1"/>
              <p:nvPr/>
            </p:nvSpPr>
            <p:spPr>
              <a:xfrm>
                <a:off x="5196344" y="1183544"/>
                <a:ext cx="3607590" cy="4641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𝐶</m:t>
                          </m:r>
                        </m:e>
                        <m:sub>
                          <m:r>
                            <a:rPr lang="en-US" sz="2800" b="0" i="1" smtClean="0">
                              <a:latin typeface="Cambria Math" panose="02040503050406030204" pitchFamily="18" charset="0"/>
                            </a:rPr>
                            <m:t>𝑝</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1</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3</m:t>
                          </m:r>
                        </m:sub>
                      </m:sSub>
                      <m:r>
                        <a:rPr lang="en-US" sz="2800" b="0" i="1" smtClean="0">
                          <a:latin typeface="Cambria Math" panose="02040503050406030204" pitchFamily="18" charset="0"/>
                        </a:rPr>
                        <m:t>+…</m:t>
                      </m:r>
                    </m:oMath>
                  </m:oMathPara>
                </a14:m>
                <a:endParaRPr 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5196344" y="1183544"/>
                <a:ext cx="3607590" cy="464101"/>
              </a:xfrm>
              <a:prstGeom prst="rect">
                <a:avLst/>
              </a:prstGeom>
              <a:blipFill rotWithShape="0">
                <a:blip r:embed="rId2"/>
                <a:stretch>
                  <a:fillRect b="-1316"/>
                </a:stretch>
              </a:blipFill>
            </p:spPr>
            <p:txBody>
              <a:bodyPr/>
              <a:lstStyle/>
              <a:p>
                <a:r>
                  <a:rPr lang="en-US">
                    <a:noFill/>
                  </a:rPr>
                  <a:t> </a:t>
                </a:r>
              </a:p>
            </p:txBody>
          </p:sp>
        </mc:Fallback>
      </mc:AlternateContent>
      <p:sp>
        <p:nvSpPr>
          <p:cNvPr id="10" name="Text Placeholder 6"/>
          <p:cNvSpPr txBox="1">
            <a:spLocks/>
          </p:cNvSpPr>
          <p:nvPr/>
        </p:nvSpPr>
        <p:spPr bwMode="auto">
          <a:xfrm>
            <a:off x="184915" y="3892982"/>
            <a:ext cx="8640972" cy="20822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spcBef>
                <a:spcPct val="20000"/>
              </a:spcBef>
              <a:spcAft>
                <a:spcPts val="600"/>
              </a:spcAft>
              <a:buClr>
                <a:srgbClr val="6CB255"/>
              </a:buClr>
              <a:buFont typeface="Arial" charset="0"/>
              <a:defRPr sz="2000" kern="1200">
                <a:solidFill>
                  <a:srgbClr val="000000"/>
                </a:solidFill>
                <a:latin typeface="+mn-lt"/>
                <a:ea typeface="+mn-ea"/>
                <a:cs typeface="+mn-cs"/>
              </a:defRPr>
            </a:lvl1pPr>
            <a:lvl2pPr marL="731520" indent="-457200" algn="l" rtl="0" fontAlgn="base">
              <a:spcBef>
                <a:spcPct val="20000"/>
              </a:spcBef>
              <a:spcAft>
                <a:spcPct val="0"/>
              </a:spcAft>
              <a:buClr>
                <a:srgbClr val="6CB255"/>
              </a:buClr>
              <a:buFont typeface="+mj-lt"/>
              <a:buAutoNum type="alphaLcParenR"/>
              <a:defRPr sz="2000" kern="1200">
                <a:solidFill>
                  <a:schemeClr val="tx1"/>
                </a:solidFill>
                <a:latin typeface="+mn-lt"/>
                <a:ea typeface="+mn-ea"/>
                <a:cs typeface="+mn-cs"/>
              </a:defRPr>
            </a:lvl2pPr>
            <a:lvl3pPr marL="12573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3pPr>
            <a:lvl4pPr marL="17145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4pPr>
            <a:lvl5pPr marL="21717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ts val="600"/>
              </a:spcAft>
              <a:buClr>
                <a:srgbClr val="6CB255"/>
              </a:buClr>
              <a:buSzTx/>
              <a:buFont typeface="Arial" charset="0"/>
              <a:buAutoNum type="alphaLcParenBoth"/>
              <a:tabLst/>
              <a:defRPr/>
            </a:pPr>
            <a:r>
              <a:rPr kumimoji="0" lang="en-US" sz="1800" b="0" i="0" u="none" strike="noStrike" kern="1200" cap="none" spc="0" normalizeH="0" baseline="0" noProof="0" dirty="0" smtClean="0">
                <a:ln>
                  <a:noFill/>
                </a:ln>
                <a:solidFill>
                  <a:schemeClr val="tx1"/>
                </a:solidFill>
                <a:effectLst/>
                <a:uLnTx/>
                <a:uFillTx/>
                <a:latin typeface="Arial"/>
                <a:ea typeface="+mn-ea"/>
                <a:cs typeface="+mn-cs"/>
              </a:rPr>
              <a:t>Capacitors in parallel. Each is connected directly to the voltage source just as if it were all alone, and so the total capacitance in parallel is just the sum of the individual capacitances.</a:t>
            </a:r>
          </a:p>
          <a:p>
            <a:pPr marL="342900" marR="0" lvl="0" indent="-342900" algn="l" defTabSz="914400" rtl="0" eaLnBrk="1" fontAlgn="base" latinLnBrk="0" hangingPunct="1">
              <a:lnSpc>
                <a:spcPct val="100000"/>
              </a:lnSpc>
              <a:spcBef>
                <a:spcPct val="20000"/>
              </a:spcBef>
              <a:spcAft>
                <a:spcPts val="600"/>
              </a:spcAft>
              <a:buClr>
                <a:srgbClr val="6CB255"/>
              </a:buClr>
              <a:buSzTx/>
              <a:buFont typeface="Arial" charset="0"/>
              <a:buAutoNum type="alphaLcParenBoth"/>
              <a:tabLst/>
              <a:defRPr/>
            </a:pPr>
            <a:r>
              <a:rPr kumimoji="0" lang="en-US" sz="1800" b="0" i="0" u="none" strike="noStrike" kern="1200" cap="none" spc="0" normalizeH="0" baseline="0" noProof="0" dirty="0" smtClean="0">
                <a:ln>
                  <a:noFill/>
                </a:ln>
                <a:solidFill>
                  <a:schemeClr val="tx1"/>
                </a:solidFill>
                <a:effectLst/>
                <a:uLnTx/>
                <a:uFillTx/>
                <a:latin typeface="Arial"/>
                <a:ea typeface="+mn-ea"/>
                <a:cs typeface="+mn-cs"/>
              </a:rPr>
              <a:t>The equivalent capacitor has a larger plate area and can therefore hold more charge than the individual capacitors.</a:t>
            </a:r>
          </a:p>
          <a:p>
            <a:pPr marL="342900" marR="0" lvl="0" indent="-342900" algn="l" defTabSz="914400" rtl="0" eaLnBrk="1" fontAlgn="base" latinLnBrk="0" hangingPunct="1">
              <a:lnSpc>
                <a:spcPct val="100000"/>
              </a:lnSpc>
              <a:spcBef>
                <a:spcPct val="20000"/>
              </a:spcBef>
              <a:spcAft>
                <a:spcPts val="600"/>
              </a:spcAft>
              <a:buClr>
                <a:srgbClr val="6CB255"/>
              </a:buClr>
              <a:buSzTx/>
              <a:buFont typeface="Arial" charset="0"/>
              <a:buAutoNum type="alphaLcParenBoth"/>
              <a:tabLst/>
              <a:defRPr/>
            </a:pPr>
            <a:r>
              <a:rPr lang="en-US" sz="1800" dirty="0" smtClean="0">
                <a:solidFill>
                  <a:schemeClr val="tx1"/>
                </a:solidFill>
                <a:latin typeface="Arial"/>
              </a:rPr>
              <a:t>The voltage across each capacitor is the same as the voltage of the source.</a:t>
            </a:r>
            <a:endParaRPr kumimoji="0" lang="en-US" sz="1800" b="0" i="0" u="none" strike="noStrike" kern="1200" cap="none" spc="0" normalizeH="0" baseline="0" noProof="0" dirty="0" smtClean="0">
              <a:ln>
                <a:noFill/>
              </a:ln>
              <a:solidFill>
                <a:schemeClr val="tx1"/>
              </a:solidFill>
              <a:effectLst/>
              <a:uLnTx/>
              <a:uFillTx/>
              <a:latin typeface="Arial"/>
              <a:ea typeface="+mn-ea"/>
              <a:cs typeface="+mn-cs"/>
            </a:endParaRPr>
          </a:p>
        </p:txBody>
      </p:sp>
      <p:pic>
        <p:nvPicPr>
          <p:cNvPr id="3" name="Picture 2"/>
          <p:cNvPicPr>
            <a:picLocks noChangeAspect="1"/>
          </p:cNvPicPr>
          <p:nvPr/>
        </p:nvPicPr>
        <p:blipFill>
          <a:blip r:embed="rId3"/>
          <a:stretch>
            <a:fillRect/>
          </a:stretch>
        </p:blipFill>
        <p:spPr>
          <a:xfrm>
            <a:off x="184915" y="2111130"/>
            <a:ext cx="3880436" cy="1575898"/>
          </a:xfrm>
          <a:prstGeom prst="rect">
            <a:avLst/>
          </a:prstGeom>
        </p:spPr>
      </p:pic>
      <p:pic>
        <p:nvPicPr>
          <p:cNvPr id="4" name="Picture 3"/>
          <p:cNvPicPr>
            <a:picLocks noChangeAspect="1"/>
          </p:cNvPicPr>
          <p:nvPr/>
        </p:nvPicPr>
        <p:blipFill>
          <a:blip r:embed="rId4"/>
          <a:stretch>
            <a:fillRect/>
          </a:stretch>
        </p:blipFill>
        <p:spPr>
          <a:xfrm>
            <a:off x="4687093" y="2060130"/>
            <a:ext cx="3986127" cy="1625920"/>
          </a:xfrm>
          <a:prstGeom prst="rect">
            <a:avLst/>
          </a:prstGeom>
        </p:spPr>
      </p:pic>
      <p:sp>
        <p:nvSpPr>
          <p:cNvPr id="11" name="Text Placeholder 6"/>
          <p:cNvSpPr txBox="1">
            <a:spLocks/>
          </p:cNvSpPr>
          <p:nvPr/>
        </p:nvSpPr>
        <p:spPr>
          <a:xfrm>
            <a:off x="129084" y="5905957"/>
            <a:ext cx="8942492" cy="911300"/>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2400" b="0" kern="0" dirty="0" smtClean="0">
                <a:solidFill>
                  <a:srgbClr val="1C03D7"/>
                </a:solidFill>
              </a:rPr>
              <a:t>Ex</a:t>
            </a:r>
            <a:r>
              <a:rPr lang="en-US" sz="2400" b="0" kern="0" dirty="0" smtClean="0">
                <a:solidFill>
                  <a:schemeClr val="tx1"/>
                </a:solidFill>
              </a:rPr>
              <a:t>: if C</a:t>
            </a:r>
            <a:r>
              <a:rPr lang="en-US" sz="2400" b="0" kern="0" baseline="-25000" dirty="0" smtClean="0">
                <a:solidFill>
                  <a:schemeClr val="tx1"/>
                </a:solidFill>
              </a:rPr>
              <a:t>1</a:t>
            </a:r>
            <a:r>
              <a:rPr lang="en-US" sz="2400" b="0" kern="0" dirty="0" smtClean="0">
                <a:solidFill>
                  <a:schemeClr val="tx1"/>
                </a:solidFill>
              </a:rPr>
              <a:t> = 2 </a:t>
            </a:r>
            <a:r>
              <a:rPr lang="el-GR" sz="2400" b="0" i="1" kern="0" dirty="0" smtClean="0">
                <a:solidFill>
                  <a:schemeClr val="tx1"/>
                </a:solidFill>
              </a:rPr>
              <a:t>μ</a:t>
            </a:r>
            <a:r>
              <a:rPr lang="en-US" sz="2400" b="0" kern="0" dirty="0" smtClean="0">
                <a:solidFill>
                  <a:schemeClr val="tx1"/>
                </a:solidFill>
              </a:rPr>
              <a:t>F, C</a:t>
            </a:r>
            <a:r>
              <a:rPr lang="en-US" sz="2400" b="0" kern="0" baseline="-25000" dirty="0" smtClean="0">
                <a:solidFill>
                  <a:schemeClr val="tx1"/>
                </a:solidFill>
              </a:rPr>
              <a:t>2</a:t>
            </a:r>
            <a:r>
              <a:rPr lang="en-US" sz="2400" b="0" kern="0" dirty="0" smtClean="0">
                <a:solidFill>
                  <a:schemeClr val="tx1"/>
                </a:solidFill>
              </a:rPr>
              <a:t>= 4 </a:t>
            </a:r>
            <a:r>
              <a:rPr lang="el-GR" sz="2400" b="0" i="1" kern="0" dirty="0" smtClean="0">
                <a:solidFill>
                  <a:schemeClr val="tx1"/>
                </a:solidFill>
              </a:rPr>
              <a:t>μ</a:t>
            </a:r>
            <a:r>
              <a:rPr lang="en-US" sz="2400" b="0" kern="0" dirty="0" smtClean="0">
                <a:solidFill>
                  <a:schemeClr val="tx1"/>
                </a:solidFill>
              </a:rPr>
              <a:t>F, C</a:t>
            </a:r>
            <a:r>
              <a:rPr lang="en-US" sz="2400" b="0" kern="0" baseline="-25000" dirty="0" smtClean="0">
                <a:solidFill>
                  <a:schemeClr val="tx1"/>
                </a:solidFill>
              </a:rPr>
              <a:t>3</a:t>
            </a:r>
            <a:r>
              <a:rPr lang="en-US" sz="2400" b="0" kern="0" dirty="0" smtClean="0">
                <a:solidFill>
                  <a:schemeClr val="tx1"/>
                </a:solidFill>
              </a:rPr>
              <a:t>= 6</a:t>
            </a:r>
            <a:r>
              <a:rPr lang="el-GR" sz="2400" b="0" i="1" kern="0" dirty="0" smtClean="0">
                <a:solidFill>
                  <a:schemeClr val="tx1"/>
                </a:solidFill>
              </a:rPr>
              <a:t> μ</a:t>
            </a:r>
            <a:r>
              <a:rPr lang="en-US" sz="2400" b="0" kern="0" dirty="0" smtClean="0">
                <a:solidFill>
                  <a:schemeClr val="tx1"/>
                </a:solidFill>
              </a:rPr>
              <a:t>F,</a:t>
            </a:r>
            <a:r>
              <a:rPr lang="en-US" sz="2400" b="0" i="1" kern="0" dirty="0" smtClean="0">
                <a:solidFill>
                  <a:schemeClr val="tx1"/>
                </a:solidFill>
              </a:rPr>
              <a:t> </a:t>
            </a:r>
            <a:r>
              <a:rPr lang="en-US" sz="2400" b="0" kern="0" dirty="0" smtClean="0">
                <a:solidFill>
                  <a:schemeClr val="tx1"/>
                </a:solidFill>
              </a:rPr>
              <a:t>and V= 12 V, Find Q, Q</a:t>
            </a:r>
            <a:r>
              <a:rPr lang="en-US" sz="2400" b="0" kern="0" baseline="-25000" dirty="0" smtClean="0">
                <a:solidFill>
                  <a:schemeClr val="tx1"/>
                </a:solidFill>
              </a:rPr>
              <a:t>1</a:t>
            </a:r>
            <a:r>
              <a:rPr lang="en-US" sz="2400" b="0" kern="0" dirty="0" smtClean="0">
                <a:solidFill>
                  <a:schemeClr val="tx1"/>
                </a:solidFill>
              </a:rPr>
              <a:t>, Q</a:t>
            </a:r>
            <a:r>
              <a:rPr lang="en-US" sz="2400" b="0" kern="0" baseline="-25000" dirty="0" smtClean="0">
                <a:solidFill>
                  <a:schemeClr val="tx1"/>
                </a:solidFill>
              </a:rPr>
              <a:t>2</a:t>
            </a:r>
            <a:r>
              <a:rPr lang="en-US" sz="2400" b="0" kern="0" dirty="0" smtClean="0">
                <a:solidFill>
                  <a:schemeClr val="tx1"/>
                </a:solidFill>
              </a:rPr>
              <a:t>, Q</a:t>
            </a:r>
            <a:r>
              <a:rPr lang="en-US" sz="2400" b="0" kern="0" baseline="-25000" dirty="0" smtClean="0">
                <a:solidFill>
                  <a:schemeClr val="tx1"/>
                </a:solidFill>
              </a:rPr>
              <a:t>3</a:t>
            </a:r>
            <a:r>
              <a:rPr lang="en-US" sz="2400" b="0" kern="0" dirty="0" smtClean="0">
                <a:solidFill>
                  <a:schemeClr val="tx1"/>
                </a:solidFill>
              </a:rPr>
              <a:t>. </a:t>
            </a:r>
            <a:endParaRPr lang="en-US" sz="2400" b="0" kern="0" baseline="-250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6294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Capacitors in Series and Parallel</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 name="Picture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066" y="3536013"/>
            <a:ext cx="8062913" cy="2620446"/>
          </a:xfrm>
          <a:prstGeom prst="rect">
            <a:avLst/>
          </a:prstGeom>
        </p:spPr>
      </p:pic>
      <p:sp>
        <p:nvSpPr>
          <p:cNvPr id="11" name="Text Placeholder 6"/>
          <p:cNvSpPr txBox="1">
            <a:spLocks/>
          </p:cNvSpPr>
          <p:nvPr/>
        </p:nvSpPr>
        <p:spPr>
          <a:xfrm>
            <a:off x="67220" y="1145360"/>
            <a:ext cx="9004356" cy="1715535"/>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2400" b="0" kern="0" dirty="0" smtClean="0">
                <a:solidFill>
                  <a:srgbClr val="1C03D7"/>
                </a:solidFill>
              </a:rPr>
              <a:t>Ex 19.9: </a:t>
            </a:r>
            <a:r>
              <a:rPr lang="en-US" sz="2400" b="0" kern="0" dirty="0" smtClean="0">
                <a:solidFill>
                  <a:schemeClr val="tx1"/>
                </a:solidFill>
              </a:rPr>
              <a:t>Find the total capacitance of the combination of capacitors shown in Figure (a). C</a:t>
            </a:r>
            <a:r>
              <a:rPr lang="en-US" sz="2400" b="0" kern="0" baseline="-25000" dirty="0" smtClean="0">
                <a:solidFill>
                  <a:schemeClr val="tx1"/>
                </a:solidFill>
              </a:rPr>
              <a:t>1</a:t>
            </a:r>
            <a:r>
              <a:rPr lang="en-US" sz="2400" b="0" kern="0" dirty="0" smtClean="0">
                <a:solidFill>
                  <a:schemeClr val="tx1"/>
                </a:solidFill>
              </a:rPr>
              <a:t> = 1.000 </a:t>
            </a:r>
            <a:r>
              <a:rPr lang="el-GR" sz="2400" b="0" i="1" kern="0" dirty="0" smtClean="0">
                <a:solidFill>
                  <a:schemeClr val="tx1"/>
                </a:solidFill>
              </a:rPr>
              <a:t>μ</a:t>
            </a:r>
            <a:r>
              <a:rPr lang="en-US" sz="2400" b="0" kern="0" dirty="0" smtClean="0">
                <a:solidFill>
                  <a:schemeClr val="tx1"/>
                </a:solidFill>
              </a:rPr>
              <a:t>F, C</a:t>
            </a:r>
            <a:r>
              <a:rPr lang="en-US" sz="2400" b="0" kern="0" baseline="-25000" dirty="0" smtClean="0">
                <a:solidFill>
                  <a:schemeClr val="tx1"/>
                </a:solidFill>
              </a:rPr>
              <a:t>2</a:t>
            </a:r>
            <a:r>
              <a:rPr lang="en-US" sz="2400" b="0" kern="0" dirty="0" smtClean="0">
                <a:solidFill>
                  <a:schemeClr val="tx1"/>
                </a:solidFill>
              </a:rPr>
              <a:t> </a:t>
            </a:r>
            <a:r>
              <a:rPr lang="en-US" sz="2400" b="0" kern="0" dirty="0">
                <a:solidFill>
                  <a:schemeClr val="tx1"/>
                </a:solidFill>
              </a:rPr>
              <a:t>= </a:t>
            </a:r>
            <a:r>
              <a:rPr lang="en-US" sz="2400" b="0" kern="0" dirty="0" smtClean="0">
                <a:solidFill>
                  <a:schemeClr val="tx1"/>
                </a:solidFill>
              </a:rPr>
              <a:t>3.000 </a:t>
            </a:r>
            <a:r>
              <a:rPr lang="el-GR" sz="2400" b="0" i="1" kern="0" dirty="0">
                <a:solidFill>
                  <a:schemeClr val="tx1"/>
                </a:solidFill>
              </a:rPr>
              <a:t>μ</a:t>
            </a:r>
            <a:r>
              <a:rPr lang="en-US" sz="2400" b="0" kern="0" dirty="0" smtClean="0">
                <a:solidFill>
                  <a:schemeClr val="tx1"/>
                </a:solidFill>
              </a:rPr>
              <a:t>F, and C</a:t>
            </a:r>
            <a:r>
              <a:rPr lang="en-US" sz="2400" b="0" kern="0" baseline="-25000" dirty="0" smtClean="0">
                <a:solidFill>
                  <a:schemeClr val="tx1"/>
                </a:solidFill>
              </a:rPr>
              <a:t>3</a:t>
            </a:r>
            <a:r>
              <a:rPr lang="en-US" sz="2400" b="0" kern="0" dirty="0" smtClean="0">
                <a:solidFill>
                  <a:schemeClr val="tx1"/>
                </a:solidFill>
              </a:rPr>
              <a:t> </a:t>
            </a:r>
            <a:r>
              <a:rPr lang="en-US" sz="2400" b="0" kern="0" dirty="0">
                <a:solidFill>
                  <a:schemeClr val="tx1"/>
                </a:solidFill>
              </a:rPr>
              <a:t>= </a:t>
            </a:r>
            <a:r>
              <a:rPr lang="en-US" sz="2400" b="0" kern="0" dirty="0" smtClean="0">
                <a:solidFill>
                  <a:schemeClr val="tx1"/>
                </a:solidFill>
              </a:rPr>
              <a:t>8.000 </a:t>
            </a:r>
            <a:r>
              <a:rPr lang="el-GR" sz="2400" b="0" i="1" kern="0" dirty="0">
                <a:solidFill>
                  <a:schemeClr val="tx1"/>
                </a:solidFill>
              </a:rPr>
              <a:t>μ</a:t>
            </a:r>
            <a:r>
              <a:rPr lang="en-US" sz="2400" b="0" kern="0" dirty="0" smtClean="0">
                <a:solidFill>
                  <a:schemeClr val="tx1"/>
                </a:solidFill>
              </a:rPr>
              <a:t>F.</a:t>
            </a:r>
          </a:p>
        </p:txBody>
      </p:sp>
    </p:spTree>
    <p:extLst>
      <p:ext uri="{BB962C8B-B14F-4D97-AF65-F5344CB8AC3E}">
        <p14:creationId xmlns:p14="http://schemas.microsoft.com/office/powerpoint/2010/main" val="1109716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Energy Stored in Capacitors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 Placeholder 6"/>
          <p:cNvSpPr txBox="1">
            <a:spLocks/>
          </p:cNvSpPr>
          <p:nvPr/>
        </p:nvSpPr>
        <p:spPr>
          <a:xfrm>
            <a:off x="0" y="5545033"/>
            <a:ext cx="9080626" cy="1199489"/>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2400" b="0" kern="0" dirty="0" smtClean="0">
                <a:solidFill>
                  <a:srgbClr val="1C03D7"/>
                </a:solidFill>
              </a:rPr>
              <a:t>Ex 19.11: </a:t>
            </a:r>
            <a:r>
              <a:rPr lang="en-US" sz="2400" b="0" kern="0" dirty="0" smtClean="0">
                <a:solidFill>
                  <a:schemeClr val="tx1"/>
                </a:solidFill>
              </a:rPr>
              <a:t>A heart defibrillator delivers 4.00 </a:t>
            </a:r>
            <a:r>
              <a:rPr lang="en-US" sz="2400" b="0" kern="0" dirty="0">
                <a:solidFill>
                  <a:schemeClr val="tx1"/>
                </a:solidFill>
                <a:sym typeface="Symbol" panose="05050102010706020507" pitchFamily="18" charset="2"/>
              </a:rPr>
              <a:t></a:t>
            </a:r>
            <a:r>
              <a:rPr lang="en-US" sz="2400" b="0" kern="0" dirty="0" smtClean="0">
                <a:solidFill>
                  <a:schemeClr val="tx1"/>
                </a:solidFill>
                <a:sym typeface="Symbol" panose="05050102010706020507" pitchFamily="18" charset="2"/>
              </a:rPr>
              <a:t>10</a:t>
            </a:r>
            <a:r>
              <a:rPr lang="en-US" sz="2400" b="0" kern="0" baseline="30000" dirty="0" smtClean="0">
                <a:solidFill>
                  <a:schemeClr val="tx1"/>
                </a:solidFill>
                <a:sym typeface="Symbol" panose="05050102010706020507" pitchFamily="18" charset="2"/>
              </a:rPr>
              <a:t>2</a:t>
            </a:r>
            <a:r>
              <a:rPr lang="en-US" sz="2400" b="0" kern="0" dirty="0" smtClean="0">
                <a:solidFill>
                  <a:schemeClr val="tx1"/>
                </a:solidFill>
                <a:sym typeface="Symbol" panose="05050102010706020507" pitchFamily="18" charset="2"/>
              </a:rPr>
              <a:t> J of energy by discharging a capacitor initially at 1</a:t>
            </a:r>
            <a:r>
              <a:rPr lang="en-US" sz="2400" b="0" kern="0" dirty="0" smtClean="0">
                <a:solidFill>
                  <a:schemeClr val="tx1"/>
                </a:solidFill>
              </a:rPr>
              <a:t>.00 </a:t>
            </a:r>
            <a:r>
              <a:rPr lang="en-US" sz="2400" b="0" kern="0" dirty="0">
                <a:solidFill>
                  <a:schemeClr val="tx1"/>
                </a:solidFill>
                <a:sym typeface="Symbol" panose="05050102010706020507" pitchFamily="18" charset="2"/>
              </a:rPr>
              <a:t></a:t>
            </a:r>
            <a:r>
              <a:rPr lang="en-US" sz="2400" b="0" kern="0" dirty="0" smtClean="0">
                <a:solidFill>
                  <a:schemeClr val="tx1"/>
                </a:solidFill>
                <a:sym typeface="Symbol" panose="05050102010706020507" pitchFamily="18" charset="2"/>
              </a:rPr>
              <a:t>10</a:t>
            </a:r>
            <a:r>
              <a:rPr lang="en-US" sz="2400" b="0" kern="0" baseline="30000" dirty="0" smtClean="0">
                <a:solidFill>
                  <a:schemeClr val="tx1"/>
                </a:solidFill>
                <a:sym typeface="Symbol" panose="05050102010706020507" pitchFamily="18" charset="2"/>
              </a:rPr>
              <a:t>4</a:t>
            </a:r>
            <a:r>
              <a:rPr lang="en-US" sz="2400" b="0" kern="0" dirty="0" smtClean="0">
                <a:solidFill>
                  <a:schemeClr val="tx1"/>
                </a:solidFill>
                <a:sym typeface="Symbol" panose="05050102010706020507" pitchFamily="18" charset="2"/>
              </a:rPr>
              <a:t> V. What is its capacitance?</a:t>
            </a:r>
            <a:endParaRPr lang="en-US" sz="2400" b="0" kern="0" dirty="0" smtClean="0">
              <a:solidFill>
                <a:schemeClr val="tx1"/>
              </a:solidFill>
            </a:endParaRPr>
          </a:p>
        </p:txBody>
      </p:sp>
      <mc:AlternateContent xmlns:mc="http://schemas.openxmlformats.org/markup-compatibility/2006" xmlns:a14="http://schemas.microsoft.com/office/drawing/2010/main">
        <mc:Choice Requires="a14">
          <p:sp>
            <p:nvSpPr>
              <p:cNvPr id="6" name="TextBox 5"/>
              <p:cNvSpPr txBox="1"/>
              <p:nvPr/>
            </p:nvSpPr>
            <p:spPr>
              <a:xfrm>
                <a:off x="229733" y="1213345"/>
                <a:ext cx="6038663" cy="984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𝑐𝑎𝑝</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𝑄𝑉</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𝐶</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i="1">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𝑄</m:t>
                              </m:r>
                            </m:e>
                            <m:sup>
                              <m:r>
                                <a:rPr lang="en-US" b="0" i="1" smtClean="0">
                                  <a:latin typeface="Cambria Math" panose="02040503050406030204" pitchFamily="18" charset="0"/>
                                </a:rPr>
                                <m:t>2</m:t>
                              </m:r>
                            </m:sup>
                          </m:sSup>
                        </m:num>
                        <m:den>
                          <m:r>
                            <a:rPr lang="en-US" i="1" smtClean="0">
                              <a:latin typeface="Cambria Math" panose="02040503050406030204" pitchFamily="18" charset="0"/>
                            </a:rPr>
                            <m:t>2</m:t>
                          </m:r>
                          <m:r>
                            <a:rPr lang="en-US" b="0" i="1" smtClean="0">
                              <a:latin typeface="Cambria Math" panose="02040503050406030204" pitchFamily="18" charset="0"/>
                            </a:rPr>
                            <m:t>𝐶</m:t>
                          </m:r>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29733" y="1213345"/>
                <a:ext cx="6038663" cy="984950"/>
              </a:xfrm>
              <a:prstGeom prst="rect">
                <a:avLst/>
              </a:prstGeom>
              <a:blipFill rotWithShape="0">
                <a:blip r:embed="rId2"/>
                <a:stretch>
                  <a:fillRect/>
                </a:stretch>
              </a:blipFill>
            </p:spPr>
            <p:txBody>
              <a:bodyPr/>
              <a:lstStyle/>
              <a:p>
                <a:r>
                  <a:rPr lang="en-US">
                    <a:noFill/>
                  </a:rPr>
                  <a:t> </a:t>
                </a:r>
              </a:p>
            </p:txBody>
          </p:sp>
        </mc:Fallback>
      </mc:AlternateContent>
      <p:pic>
        <p:nvPicPr>
          <p:cNvPr id="7" name="Picture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33" y="2661411"/>
            <a:ext cx="4776833" cy="2412301"/>
          </a:xfrm>
          <a:prstGeom prst="rect">
            <a:avLst/>
          </a:prstGeom>
        </p:spPr>
      </p:pic>
      <p:pic>
        <p:nvPicPr>
          <p:cNvPr id="8" name="Picture Placeholder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0257" y="2044596"/>
            <a:ext cx="2753677" cy="3500437"/>
          </a:xfrm>
          <a:prstGeom prst="rect">
            <a:avLst/>
          </a:prstGeom>
        </p:spPr>
      </p:pic>
    </p:spTree>
    <p:extLst>
      <p:ext uri="{BB962C8B-B14F-4D97-AF65-F5344CB8AC3E}">
        <p14:creationId xmlns:p14="http://schemas.microsoft.com/office/powerpoint/2010/main" val="1860989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r>
              <a:rPr lang="en-US" altLang="en-US" sz="4000" b="0" dirty="0" smtClean="0"/>
              <a:t>Chapter Outline</a:t>
            </a:r>
          </a:p>
        </p:txBody>
      </p:sp>
      <p:sp>
        <p:nvSpPr>
          <p:cNvPr id="5123" name="Rectangle 3"/>
          <p:cNvSpPr>
            <a:spLocks noGrp="1" noChangeArrowheads="1"/>
          </p:cNvSpPr>
          <p:nvPr>
            <p:ph type="body" idx="1"/>
          </p:nvPr>
        </p:nvSpPr>
        <p:spPr>
          <a:xfrm>
            <a:off x="136027" y="1160528"/>
            <a:ext cx="8894617" cy="4724224"/>
          </a:xfrm>
        </p:spPr>
        <p:txBody>
          <a:bodyPr/>
          <a:lstStyle/>
          <a:p>
            <a:pPr eaLnBrk="1" hangingPunct="1">
              <a:spcAft>
                <a:spcPts val="1200"/>
              </a:spcAft>
            </a:pPr>
            <a:r>
              <a:rPr lang="en-US" altLang="en-US" sz="2800" b="0" dirty="0" smtClean="0">
                <a:solidFill>
                  <a:schemeClr val="tx1"/>
                </a:solidFill>
              </a:rPr>
              <a:t>Electric Potential Energy: Potential Difference</a:t>
            </a:r>
          </a:p>
          <a:p>
            <a:pPr eaLnBrk="1" hangingPunct="1">
              <a:spcAft>
                <a:spcPts val="1200"/>
              </a:spcAft>
            </a:pPr>
            <a:r>
              <a:rPr lang="en-US" altLang="en-US" sz="2800" b="0" dirty="0" smtClean="0">
                <a:solidFill>
                  <a:schemeClr val="tx1"/>
                </a:solidFill>
              </a:rPr>
              <a:t>Electric Potential in a Uniform Electric Field</a:t>
            </a:r>
          </a:p>
          <a:p>
            <a:pPr eaLnBrk="1" hangingPunct="1">
              <a:spcAft>
                <a:spcPts val="1200"/>
              </a:spcAft>
            </a:pPr>
            <a:r>
              <a:rPr lang="en-US" altLang="en-US" sz="2800" b="0" dirty="0" smtClean="0">
                <a:solidFill>
                  <a:schemeClr val="tx1"/>
                </a:solidFill>
              </a:rPr>
              <a:t>Electric Potential due to a Point Charge</a:t>
            </a:r>
          </a:p>
          <a:p>
            <a:pPr eaLnBrk="1" hangingPunct="1">
              <a:spcAft>
                <a:spcPts val="1200"/>
              </a:spcAft>
            </a:pPr>
            <a:r>
              <a:rPr lang="en-US" altLang="en-US" sz="2800" b="0" dirty="0" smtClean="0">
                <a:solidFill>
                  <a:schemeClr val="tx1"/>
                </a:solidFill>
              </a:rPr>
              <a:t>Equipotential Lines</a:t>
            </a:r>
          </a:p>
          <a:p>
            <a:pPr eaLnBrk="1" hangingPunct="1">
              <a:spcAft>
                <a:spcPts val="1200"/>
              </a:spcAft>
            </a:pPr>
            <a:r>
              <a:rPr lang="en-US" altLang="en-US" sz="2800" b="0" dirty="0" smtClean="0">
                <a:solidFill>
                  <a:schemeClr val="tx1"/>
                </a:solidFill>
              </a:rPr>
              <a:t>Capacitors and Dielectrics</a:t>
            </a:r>
          </a:p>
          <a:p>
            <a:pPr eaLnBrk="1" hangingPunct="1">
              <a:spcAft>
                <a:spcPts val="1200"/>
              </a:spcAft>
            </a:pPr>
            <a:r>
              <a:rPr lang="en-US" altLang="en-US" sz="2800" b="0" dirty="0" smtClean="0">
                <a:solidFill>
                  <a:schemeClr val="tx1"/>
                </a:solidFill>
              </a:rPr>
              <a:t>Capacitors in Series and Parallel</a:t>
            </a:r>
          </a:p>
          <a:p>
            <a:pPr eaLnBrk="1" hangingPunct="1">
              <a:spcAft>
                <a:spcPts val="1200"/>
              </a:spcAft>
            </a:pPr>
            <a:r>
              <a:rPr lang="en-US" altLang="en-US" sz="2800" b="0" dirty="0" smtClean="0">
                <a:solidFill>
                  <a:schemeClr val="tx1"/>
                </a:solidFill>
              </a:rPr>
              <a:t>Energy Stored in Capacitor</a:t>
            </a:r>
          </a:p>
          <a:p>
            <a:pPr eaLnBrk="1" hangingPunct="1">
              <a:spcAft>
                <a:spcPts val="1200"/>
              </a:spcAft>
            </a:pPr>
            <a:endParaRPr lang="en-US" altLang="en-US" sz="2800" b="0" dirty="0" smtClean="0">
              <a:solidFill>
                <a:schemeClr val="tx1"/>
              </a:solidFill>
            </a:endParaRPr>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a:t>Electric Potential Energy: Potential Difference</a:t>
            </a:r>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Text Box 4"/>
          <p:cNvSpPr txBox="1">
            <a:spLocks noChangeArrowheads="1"/>
          </p:cNvSpPr>
          <p:nvPr/>
        </p:nvSpPr>
        <p:spPr bwMode="auto">
          <a:xfrm>
            <a:off x="534988" y="1200150"/>
            <a:ext cx="8205787"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t>It takes work to move a charge against an electric field. Just as with gravity, this work increases the potential energy of the charge.</a:t>
            </a:r>
          </a:p>
        </p:txBody>
      </p:sp>
      <p:pic>
        <p:nvPicPr>
          <p:cNvPr id="17" name="Picture 3" descr="FIgure16-01"/>
          <p:cNvPicPr>
            <a:picLocks noChangeAspect="1" noChangeArrowheads="1"/>
          </p:cNvPicPr>
          <p:nvPr/>
        </p:nvPicPr>
        <p:blipFill>
          <a:blip r:embed="rId2">
            <a:extLst>
              <a:ext uri="{28A0092B-C50C-407E-A947-70E740481C1C}">
                <a14:useLocalDpi xmlns:a14="http://schemas.microsoft.com/office/drawing/2010/main" val="0"/>
              </a:ext>
            </a:extLst>
          </a:blip>
          <a:srcRect b="12738"/>
          <a:stretch>
            <a:fillRect/>
          </a:stretch>
        </p:blipFill>
        <p:spPr bwMode="auto">
          <a:xfrm>
            <a:off x="308768" y="3972411"/>
            <a:ext cx="8658225"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177276" y="6264172"/>
            <a:ext cx="1497526" cy="584775"/>
          </a:xfrm>
          <a:prstGeom prst="rect">
            <a:avLst/>
          </a:prstGeom>
        </p:spPr>
        <p:txBody>
          <a:bodyPr wrap="none">
            <a:spAutoFit/>
          </a:bodyPr>
          <a:lstStyle/>
          <a:p>
            <a:r>
              <a:rPr lang="en-US" altLang="en-US" i="1" dirty="0" smtClean="0">
                <a:latin typeface="Times New Roman" panose="02020603050405020304" pitchFamily="18" charset="0"/>
                <a:cs typeface="Times New Roman" panose="02020603050405020304" pitchFamily="18" charset="0"/>
              </a:rPr>
              <a:t>U = PE</a:t>
            </a:r>
            <a:endParaRPr lang="en-US"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1226293" y="2741979"/>
                <a:ext cx="539949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en-US" b="0" i="1" smtClean="0">
                              <a:latin typeface="Cambria Math" panose="02040503050406030204" pitchFamily="18" charset="0"/>
                              <a:ea typeface="Cambria Math" panose="02040503050406030204" pitchFamily="18" charset="0"/>
                            </a:rPr>
                            <m:t>𝑒</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en-US" b="0" i="1" smtClean="0">
                              <a:latin typeface="Cambria Math" panose="02040503050406030204" pitchFamily="18" charset="0"/>
                              <a:ea typeface="Cambria Math" panose="02040503050406030204" pitchFamily="18" charset="0"/>
                            </a:rPr>
                            <m:t>𝐵</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en-US" b="0" i="1" smtClean="0">
                              <a:latin typeface="Cambria Math" panose="02040503050406030204" pitchFamily="18" charset="0"/>
                              <a:ea typeface="Cambria Math" panose="02040503050406030204" pitchFamily="18" charset="0"/>
                            </a:rPr>
                            <m:t>𝐴</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𝑒</m:t>
                          </m:r>
                        </m:sub>
                      </m:sSub>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a:rPr lang="en-US" b="0"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ea typeface="Cambria Math" panose="02040503050406030204" pitchFamily="18" charset="0"/>
                        </a:rPr>
                        <m:t>𝐸𝑑</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1226293" y="2741979"/>
                <a:ext cx="5399491" cy="492443"/>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43200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a:t>Electric Potential Energy: Potential Difference</a:t>
            </a:r>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Text Box 4"/>
          <p:cNvSpPr txBox="1">
            <a:spLocks noChangeArrowheads="1"/>
          </p:cNvSpPr>
          <p:nvPr/>
        </p:nvSpPr>
        <p:spPr bwMode="auto">
          <a:xfrm>
            <a:off x="242888" y="1200150"/>
            <a:ext cx="856104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t>Just as with the electric field, it is convenient to define a quantity that is the electric potential energy per unit charge. This is called the electric potential.</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289" y="3328541"/>
            <a:ext cx="1957387"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558800" y="5070475"/>
            <a:ext cx="802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t>Unit of electric potential: the volt, V</a:t>
            </a:r>
          </a:p>
        </p:txBody>
      </p:sp>
    </p:spTree>
    <p:extLst>
      <p:ext uri="{BB962C8B-B14F-4D97-AF65-F5344CB8AC3E}">
        <p14:creationId xmlns:p14="http://schemas.microsoft.com/office/powerpoint/2010/main" val="1788958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a:t>Electric Potential Energy: Potential Difference</a:t>
            </a:r>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3"/>
          <p:cNvSpPr txBox="1">
            <a:spLocks noChangeArrowheads="1"/>
          </p:cNvSpPr>
          <p:nvPr/>
        </p:nvSpPr>
        <p:spPr bwMode="auto">
          <a:xfrm>
            <a:off x="492125" y="1614488"/>
            <a:ext cx="81581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t>The </a:t>
            </a:r>
            <a:r>
              <a:rPr lang="en-US" altLang="en-US" sz="2800" dirty="0">
                <a:solidFill>
                  <a:srgbClr val="FF0000"/>
                </a:solidFill>
              </a:rPr>
              <a:t>potential difference </a:t>
            </a:r>
            <a:r>
              <a:rPr lang="en-US" altLang="en-US" sz="2800" dirty="0"/>
              <a:t>between parallel plates can be calculated relatively easily:</a:t>
            </a:r>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863" y="2774950"/>
            <a:ext cx="474027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5"/>
          <p:cNvSpPr txBox="1">
            <a:spLocks noChangeArrowheads="1"/>
          </p:cNvSpPr>
          <p:nvPr/>
        </p:nvSpPr>
        <p:spPr bwMode="auto">
          <a:xfrm>
            <a:off x="617538" y="4286250"/>
            <a:ext cx="761206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i="1">
                <a:latin typeface="Times New Roman" panose="02020603050405020304" pitchFamily="18" charset="0"/>
              </a:rPr>
              <a:t>For a pair of oppositely charged parallel plates, the positively charged plate is at a higher electric potential than the negatively charged one by an amount </a:t>
            </a:r>
            <a:r>
              <a:rPr lang="el-GR" altLang="en-US" sz="2800">
                <a:latin typeface="Lucida Grande" pitchFamily="84" charset="0"/>
                <a:cs typeface="Arial" panose="020B0604020202020204" pitchFamily="34" charset="0"/>
              </a:rPr>
              <a:t>Δ</a:t>
            </a:r>
            <a:r>
              <a:rPr lang="en-US" altLang="en-US" sz="2800" i="1">
                <a:latin typeface="Times New Roman" panose="02020603050405020304" pitchFamily="18" charset="0"/>
                <a:cs typeface="Arial" panose="020B0604020202020204" pitchFamily="34" charset="0"/>
              </a:rPr>
              <a:t>V.</a:t>
            </a:r>
            <a:endParaRPr lang="el-GR" altLang="en-US" sz="2800" i="1">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94769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a:t>Electric Potential Energy: Potential Difference</a:t>
            </a:r>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3"/>
          <p:cNvSpPr txBox="1">
            <a:spLocks noChangeArrowheads="1"/>
          </p:cNvSpPr>
          <p:nvPr/>
        </p:nvSpPr>
        <p:spPr bwMode="auto">
          <a:xfrm>
            <a:off x="202414" y="1190626"/>
            <a:ext cx="8158163"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smtClean="0">
                <a:solidFill>
                  <a:srgbClr val="1C03D7"/>
                </a:solidFill>
              </a:rPr>
              <a:t>Ex 19.1</a:t>
            </a:r>
            <a:r>
              <a:rPr lang="en-US" altLang="en-US" sz="2800" dirty="0" smtClean="0"/>
              <a:t> : </a:t>
            </a:r>
            <a:r>
              <a:rPr lang="en-US" altLang="en-US" sz="2400" dirty="0" smtClean="0"/>
              <a:t>A 12 V motorcycle battery can move 5000 C of charge and a 12 V car battery can move 60,000 C of charge. How much energy does each deliver? </a:t>
            </a:r>
            <a:endParaRPr lang="en-US" altLang="en-US" sz="2400" dirty="0"/>
          </a:p>
        </p:txBody>
      </p:sp>
      <p:pic>
        <p:nvPicPr>
          <p:cNvPr id="7" name="Picture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1991" y="2570748"/>
            <a:ext cx="2264949" cy="2070811"/>
          </a:xfrm>
          <a:prstGeom prst="rect">
            <a:avLst/>
          </a:prstGeom>
        </p:spPr>
      </p:pic>
      <p:sp>
        <p:nvSpPr>
          <p:cNvPr id="8" name="Text Placeholder 6"/>
          <p:cNvSpPr txBox="1">
            <a:spLocks/>
          </p:cNvSpPr>
          <p:nvPr/>
        </p:nvSpPr>
        <p:spPr>
          <a:xfrm>
            <a:off x="195476" y="5033727"/>
            <a:ext cx="8948523" cy="1755146"/>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1800" b="0" kern="0" dirty="0" smtClean="0">
                <a:solidFill>
                  <a:schemeClr val="tx1"/>
                </a:solidFill>
              </a:rPr>
              <a:t>A battery moves negative charge from its negative terminal through a headlight to its positive terminal. Appropriate combinations of chemicals in the battery separate charges so that the negative terminal has an excess of negative charge, which is repelled by it and attracted to the excess positive charge on the other terminal. In terms of potential, the positive terminal is at a higher voltage than the negative. Inside the battery, both positive and negative charges move.</a:t>
            </a:r>
          </a:p>
        </p:txBody>
      </p:sp>
    </p:spTree>
    <p:extLst>
      <p:ext uri="{BB962C8B-B14F-4D97-AF65-F5344CB8AC3E}">
        <p14:creationId xmlns:p14="http://schemas.microsoft.com/office/powerpoint/2010/main" val="930460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Electron Volt</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3"/>
          <p:cNvSpPr txBox="1">
            <a:spLocks noChangeArrowheads="1"/>
          </p:cNvSpPr>
          <p:nvPr/>
        </p:nvSpPr>
        <p:spPr bwMode="auto">
          <a:xfrm>
            <a:off x="202414" y="1190626"/>
            <a:ext cx="88345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smtClean="0"/>
              <a:t>One electron volt is the energy given to one electron to accelerate through a potential difference of 1 V.</a:t>
            </a:r>
            <a:endParaRPr lang="en-US" altLang="en-US" sz="2400" dirty="0"/>
          </a:p>
        </p:txBody>
      </p:sp>
      <p:sp>
        <p:nvSpPr>
          <p:cNvPr id="8" name="Text Placeholder 6"/>
          <p:cNvSpPr txBox="1">
            <a:spLocks/>
          </p:cNvSpPr>
          <p:nvPr/>
        </p:nvSpPr>
        <p:spPr>
          <a:xfrm>
            <a:off x="195477" y="2761307"/>
            <a:ext cx="8948523" cy="1086416"/>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2800" b="0" kern="0" dirty="0" smtClean="0">
                <a:solidFill>
                  <a:srgbClr val="1C03D7"/>
                </a:solidFill>
              </a:rPr>
              <a:t>Ex: </a:t>
            </a:r>
            <a:r>
              <a:rPr lang="en-US" sz="2800" b="0" kern="0" dirty="0" smtClean="0">
                <a:solidFill>
                  <a:schemeClr val="tx1"/>
                </a:solidFill>
              </a:rPr>
              <a:t>5 eV of energy is required to break certain organic molecule.</a:t>
            </a:r>
          </a:p>
        </p:txBody>
      </p:sp>
      <p:sp>
        <p:nvSpPr>
          <p:cNvPr id="10" name="Text Placeholder 6"/>
          <p:cNvSpPr txBox="1">
            <a:spLocks/>
          </p:cNvSpPr>
          <p:nvPr/>
        </p:nvSpPr>
        <p:spPr>
          <a:xfrm>
            <a:off x="202414" y="4364707"/>
            <a:ext cx="8948523" cy="2398401"/>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2800" b="0" kern="0" dirty="0" smtClean="0">
                <a:solidFill>
                  <a:srgbClr val="1C03D7"/>
                </a:solidFill>
              </a:rPr>
              <a:t>Ex 19.3 Conservation of Energy: </a:t>
            </a:r>
            <a:r>
              <a:rPr lang="en-US" sz="2800" b="0" kern="0" dirty="0" smtClean="0">
                <a:solidFill>
                  <a:schemeClr val="tx1"/>
                </a:solidFill>
              </a:rPr>
              <a:t>Calculate the final speed of a free electron accelerated from rest through a potential difference of 100 V. </a:t>
            </a:r>
          </a:p>
          <a:p>
            <a:pPr marL="0" indent="0">
              <a:buNone/>
            </a:pPr>
            <a:r>
              <a:rPr lang="en-US" sz="2800" b="0" kern="0" dirty="0" smtClean="0">
                <a:solidFill>
                  <a:srgbClr val="FF0000"/>
                </a:solidFill>
              </a:rPr>
              <a:t>Note</a:t>
            </a:r>
            <a:r>
              <a:rPr lang="en-US" sz="2800" b="0" kern="0" dirty="0" smtClean="0">
                <a:solidFill>
                  <a:schemeClr val="tx1"/>
                </a:solidFill>
              </a:rPr>
              <a:t>: Mass of electron is 9.11x10</a:t>
            </a:r>
            <a:r>
              <a:rPr lang="en-US" sz="2800" b="0" kern="0" baseline="30000" dirty="0" smtClean="0">
                <a:solidFill>
                  <a:schemeClr val="tx1"/>
                </a:solidFill>
              </a:rPr>
              <a:t>-31</a:t>
            </a:r>
            <a:r>
              <a:rPr lang="en-US" sz="2800" b="0" kern="0" dirty="0" smtClean="0">
                <a:solidFill>
                  <a:schemeClr val="tx1"/>
                </a:solidFill>
              </a:rPr>
              <a:t> Kg</a:t>
            </a:r>
          </a:p>
          <a:p>
            <a:pPr marL="0" indent="0">
              <a:buNone/>
            </a:pPr>
            <a:endParaRPr lang="en-US" sz="2800" b="0" kern="0" dirty="0" smtClean="0">
              <a:solidFill>
                <a:schemeClr val="tx1"/>
              </a:solidFill>
            </a:endParaRPr>
          </a:p>
        </p:txBody>
      </p:sp>
      <p:sp>
        <p:nvSpPr>
          <p:cNvPr id="2" name="Rectangle 1"/>
          <p:cNvSpPr/>
          <p:nvPr/>
        </p:nvSpPr>
        <p:spPr>
          <a:xfrm>
            <a:off x="1279353" y="6164486"/>
            <a:ext cx="2994731" cy="461665"/>
          </a:xfrm>
          <a:prstGeom prst="rect">
            <a:avLst/>
          </a:prstGeom>
        </p:spPr>
        <p:txBody>
          <a:bodyPr wrap="none">
            <a:spAutoFit/>
          </a:bodyPr>
          <a:lstStyle/>
          <a:p>
            <a:r>
              <a:rPr lang="en-US" sz="2400" dirty="0" err="1">
                <a:latin typeface="+mn-lt"/>
              </a:rPr>
              <a:t>KE</a:t>
            </a:r>
            <a:r>
              <a:rPr lang="en-US" sz="2400" baseline="-25000" dirty="0" err="1">
                <a:latin typeface="+mn-lt"/>
              </a:rPr>
              <a:t>i</a:t>
            </a:r>
            <a:r>
              <a:rPr lang="en-US" sz="2400" dirty="0">
                <a:latin typeface="+mn-lt"/>
              </a:rPr>
              <a:t> + </a:t>
            </a:r>
            <a:r>
              <a:rPr lang="en-US" sz="2400" dirty="0" err="1">
                <a:latin typeface="+mn-lt"/>
              </a:rPr>
              <a:t>PE</a:t>
            </a:r>
            <a:r>
              <a:rPr lang="en-US" sz="2400" baseline="-25000" dirty="0" err="1">
                <a:latin typeface="+mn-lt"/>
              </a:rPr>
              <a:t>i</a:t>
            </a:r>
            <a:r>
              <a:rPr lang="en-US" sz="2400" dirty="0">
                <a:latin typeface="+mn-lt"/>
              </a:rPr>
              <a:t>= </a:t>
            </a:r>
            <a:r>
              <a:rPr lang="en-US" sz="2400" dirty="0" err="1">
                <a:latin typeface="+mn-lt"/>
              </a:rPr>
              <a:t>KE</a:t>
            </a:r>
            <a:r>
              <a:rPr lang="en-US" sz="2400" baseline="-25000" dirty="0" err="1">
                <a:latin typeface="+mn-lt"/>
              </a:rPr>
              <a:t>f</a:t>
            </a:r>
            <a:r>
              <a:rPr lang="en-US" sz="2400" dirty="0">
                <a:latin typeface="+mn-lt"/>
              </a:rPr>
              <a:t> + </a:t>
            </a:r>
            <a:r>
              <a:rPr lang="en-US" sz="2400" dirty="0" err="1" smtClean="0">
                <a:latin typeface="+mn-lt"/>
              </a:rPr>
              <a:t>PE</a:t>
            </a:r>
            <a:r>
              <a:rPr lang="en-US" sz="2400" baseline="-25000" dirty="0" err="1" smtClean="0">
                <a:latin typeface="+mn-lt"/>
              </a:rPr>
              <a:t>f</a:t>
            </a:r>
            <a:endParaRPr lang="en-US" sz="2400" dirty="0">
              <a:latin typeface="+mn-lt"/>
            </a:endParaRPr>
          </a:p>
        </p:txBody>
      </p:sp>
    </p:spTree>
    <p:extLst>
      <p:ext uri="{BB962C8B-B14F-4D97-AF65-F5344CB8AC3E}">
        <p14:creationId xmlns:p14="http://schemas.microsoft.com/office/powerpoint/2010/main" val="3512698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Electric Potential in a Uniform Electric Field</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9" name="Text Box 3"/>
              <p:cNvSpPr txBox="1">
                <a:spLocks noChangeArrowheads="1"/>
              </p:cNvSpPr>
              <p:nvPr/>
            </p:nvSpPr>
            <p:spPr bwMode="auto">
              <a:xfrm>
                <a:off x="34245" y="2236118"/>
                <a:ext cx="2070006" cy="10143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𝐸</m:t>
                      </m:r>
                      <m:r>
                        <a:rPr lang="en-US" altLang="en-US" i="1" smtClean="0">
                          <a:latin typeface="Cambria Math" panose="02040503050406030204" pitchFamily="18" charset="0"/>
                        </a:rPr>
                        <m:t>=</m:t>
                      </m:r>
                      <m:f>
                        <m:fPr>
                          <m:ctrlPr>
                            <a:rPr lang="en-US" altLang="en-US" i="1" smtClean="0">
                              <a:latin typeface="Cambria Math" panose="02040503050406030204" pitchFamily="18" charset="0"/>
                            </a:rPr>
                          </m:ctrlPr>
                        </m:fPr>
                        <m:num>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𝑉</m:t>
                              </m:r>
                            </m:e>
                            <m:sub>
                              <m:r>
                                <a:rPr lang="en-US" altLang="en-US" b="0" i="1" smtClean="0">
                                  <a:latin typeface="Cambria Math" panose="02040503050406030204" pitchFamily="18" charset="0"/>
                                </a:rPr>
                                <m:t>𝐴𝐵</m:t>
                              </m:r>
                            </m:sub>
                          </m:sSub>
                        </m:num>
                        <m:den>
                          <m:r>
                            <a:rPr lang="en-US" altLang="en-US" b="0" i="1" smtClean="0">
                              <a:latin typeface="Cambria Math" panose="02040503050406030204" pitchFamily="18" charset="0"/>
                            </a:rPr>
                            <m:t>𝑑</m:t>
                          </m:r>
                        </m:den>
                      </m:f>
                    </m:oMath>
                  </m:oMathPara>
                </a14:m>
                <a:endParaRPr lang="en-US" altLang="en-US" dirty="0"/>
              </a:p>
            </p:txBody>
          </p:sp>
        </mc:Choice>
        <mc:Fallback xmlns="">
          <p:sp>
            <p:nvSpPr>
              <p:cNvPr id="9" name="Text Box 3"/>
              <p:cNvSpPr txBox="1">
                <a:spLocks noRot="1" noChangeAspect="1" noMove="1" noResize="1" noEditPoints="1" noAdjustHandles="1" noChangeArrowheads="1" noChangeShapeType="1" noTextEdit="1"/>
              </p:cNvSpPr>
              <p:nvPr/>
            </p:nvSpPr>
            <p:spPr bwMode="auto">
              <a:xfrm>
                <a:off x="34245" y="2236118"/>
                <a:ext cx="2070006" cy="1014317"/>
              </a:xfrm>
              <a:prstGeom prst="rect">
                <a:avLst/>
              </a:prstGeom>
              <a:blipFill rotWithShape="0">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7" name="Picture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6676" y="1861960"/>
            <a:ext cx="2636477" cy="4938572"/>
          </a:xfrm>
          <a:prstGeom prst="rect">
            <a:avLst/>
          </a:prstGeom>
        </p:spPr>
      </p:pic>
      <mc:AlternateContent xmlns:mc="http://schemas.openxmlformats.org/markup-compatibility/2006" xmlns:a14="http://schemas.microsoft.com/office/drawing/2010/main">
        <mc:Choice Requires="a14">
          <p:sp>
            <p:nvSpPr>
              <p:cNvPr id="2" name="TextBox 1"/>
              <p:cNvSpPr txBox="1"/>
              <p:nvPr/>
            </p:nvSpPr>
            <p:spPr>
              <a:xfrm>
                <a:off x="3302848" y="2497054"/>
                <a:ext cx="176368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𝐴𝐵</m:t>
                          </m:r>
                        </m:sub>
                      </m:sSub>
                      <m:r>
                        <a:rPr lang="en-US" i="1" smtClean="0">
                          <a:latin typeface="Cambria Math" panose="02040503050406030204" pitchFamily="18" charset="0"/>
                        </a:rPr>
                        <m:t>=</m:t>
                      </m:r>
                      <m:r>
                        <a:rPr lang="en-US" b="0" i="1" smtClean="0">
                          <a:latin typeface="Cambria Math" panose="02040503050406030204" pitchFamily="18" charset="0"/>
                        </a:rPr>
                        <m:t>𝐸𝑑</m:t>
                      </m:r>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302848" y="2497054"/>
                <a:ext cx="1763688" cy="492443"/>
              </a:xfrm>
              <a:prstGeom prst="rect">
                <a:avLst/>
              </a:prstGeom>
              <a:blipFill rotWithShape="0">
                <a:blip r:embed="rId4"/>
                <a:stretch>
                  <a:fillRect/>
                </a:stretch>
              </a:blipFill>
            </p:spPr>
            <p:txBody>
              <a:bodyPr/>
              <a:lstStyle/>
              <a:p>
                <a:r>
                  <a:rPr lang="en-US">
                    <a:noFill/>
                  </a:rPr>
                  <a:t> </a:t>
                </a:r>
              </a:p>
            </p:txBody>
          </p:sp>
        </mc:Fallback>
      </mc:AlternateContent>
      <p:sp>
        <p:nvSpPr>
          <p:cNvPr id="11" name="Text Placeholder 6"/>
          <p:cNvSpPr txBox="1">
            <a:spLocks/>
          </p:cNvSpPr>
          <p:nvPr/>
        </p:nvSpPr>
        <p:spPr>
          <a:xfrm>
            <a:off x="195478" y="3277339"/>
            <a:ext cx="6035412" cy="3539905"/>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2800" b="0" kern="0" dirty="0" smtClean="0">
                <a:solidFill>
                  <a:srgbClr val="1C03D7"/>
                </a:solidFill>
              </a:rPr>
              <a:t>Ex 19.4: </a:t>
            </a:r>
            <a:r>
              <a:rPr lang="en-US" sz="2400" b="0" kern="0" dirty="0" smtClean="0">
                <a:solidFill>
                  <a:schemeClr val="tx1"/>
                </a:solidFill>
              </a:rPr>
              <a:t>Dry air will support a maximum electric field strength of about 3 million V/m. Above that value, the field creates enough ionization in the air to make the air a conductor. This allows a discharge or a spark that reduces the field. What is the maximum voltage between two parallels conducting plates separated by 2.5 cm of dry air?</a:t>
            </a:r>
          </a:p>
        </p:txBody>
      </p:sp>
      <mc:AlternateContent xmlns:mc="http://schemas.openxmlformats.org/markup-compatibility/2006" xmlns:a14="http://schemas.microsoft.com/office/drawing/2010/main">
        <mc:Choice Requires="a14">
          <p:sp>
            <p:nvSpPr>
              <p:cNvPr id="8" name="TextBox 7"/>
              <p:cNvSpPr txBox="1"/>
              <p:nvPr/>
            </p:nvSpPr>
            <p:spPr>
              <a:xfrm>
                <a:off x="2014642" y="1716769"/>
                <a:ext cx="257641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𝐴𝐵</m:t>
                          </m:r>
                        </m:sub>
                      </m:sSub>
                      <m:r>
                        <a:rPr lang="en-US"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𝐵</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014642" y="1716769"/>
                <a:ext cx="2576411" cy="49244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60636" y="1143187"/>
                <a:ext cx="7872668" cy="492443"/>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𝐴𝐵</m:t>
                        </m:r>
                      </m:sub>
                    </m:sSub>
                  </m:oMath>
                </a14:m>
                <a:r>
                  <a:rPr lang="en-US" dirty="0" smtClean="0"/>
                  <a:t> </a:t>
                </a:r>
                <a:r>
                  <a:rPr lang="en-US" sz="2400" dirty="0" smtClean="0"/>
                  <a:t>is the voltage difference between point A and point B</a:t>
                </a:r>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360636" y="1143187"/>
                <a:ext cx="7872668" cy="492443"/>
              </a:xfrm>
              <a:prstGeom prst="rect">
                <a:avLst/>
              </a:prstGeom>
              <a:blipFill rotWithShape="0">
                <a:blip r:embed="rId6"/>
                <a:stretch>
                  <a:fillRect r="-1393" b="-33750"/>
                </a:stretch>
              </a:blipFill>
            </p:spPr>
            <p:txBody>
              <a:bodyPr/>
              <a:lstStyle/>
              <a:p>
                <a:r>
                  <a:rPr lang="en-US">
                    <a:noFill/>
                  </a:rPr>
                  <a:t> </a:t>
                </a:r>
              </a:p>
            </p:txBody>
          </p:sp>
        </mc:Fallback>
      </mc:AlternateContent>
    </p:spTree>
    <p:extLst>
      <p:ext uri="{BB962C8B-B14F-4D97-AF65-F5344CB8AC3E}">
        <p14:creationId xmlns:p14="http://schemas.microsoft.com/office/powerpoint/2010/main" val="1005571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Electric Potential Due to a Point Charge</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9" name="Text Box 3"/>
              <p:cNvSpPr txBox="1">
                <a:spLocks noChangeArrowheads="1"/>
              </p:cNvSpPr>
              <p:nvPr/>
            </p:nvSpPr>
            <p:spPr bwMode="auto">
              <a:xfrm>
                <a:off x="1321803" y="2747939"/>
                <a:ext cx="2070006" cy="10599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14:m>
                  <m:oMathPara xmlns:m="http://schemas.openxmlformats.org/officeDocument/2006/math">
                    <m:oMathParaPr>
                      <m:jc m:val="centerGroup"/>
                    </m:oMathParaPr>
                    <m:oMath xmlns:m="http://schemas.openxmlformats.org/officeDocument/2006/math">
                      <m:sSub>
                        <m:sSubPr>
                          <m:ctrlPr>
                            <a:rPr lang="en-US" altLang="en-US" i="1" smtClean="0">
                              <a:latin typeface="Cambria Math" panose="02040503050406030204" pitchFamily="18" charset="0"/>
                            </a:rPr>
                          </m:ctrlPr>
                        </m:sSubPr>
                        <m:e>
                          <m:r>
                            <a:rPr lang="en-US" altLang="en-US" i="1">
                              <a:latin typeface="Cambria Math" panose="02040503050406030204" pitchFamily="18" charset="0"/>
                            </a:rPr>
                            <m:t>𝑉</m:t>
                          </m:r>
                        </m:e>
                        <m:sub>
                          <m:r>
                            <a:rPr lang="en-US" altLang="en-US" i="1">
                              <a:latin typeface="Cambria Math" panose="02040503050406030204" pitchFamily="18" charset="0"/>
                            </a:rPr>
                            <m:t>𝐴</m:t>
                          </m:r>
                          <m:r>
                            <a:rPr lang="en-US" altLang="en-US" i="1" smtClean="0">
                              <a:latin typeface="Cambria Math" panose="02040503050406030204" pitchFamily="18" charset="0"/>
                              <a:ea typeface="Cambria Math" panose="02040503050406030204" pitchFamily="18" charset="0"/>
                            </a:rPr>
                            <m:t>∞</m:t>
                          </m:r>
                        </m:sub>
                      </m:sSub>
                      <m:r>
                        <a:rPr lang="en-US" altLang="en-US" i="1" smtClean="0">
                          <a:latin typeface="Cambria Math" panose="02040503050406030204" pitchFamily="18" charset="0"/>
                        </a:rPr>
                        <m:t>=</m:t>
                      </m:r>
                      <m:f>
                        <m:fPr>
                          <m:ctrlPr>
                            <a:rPr lang="en-US" altLang="en-US" i="1" smtClean="0">
                              <a:latin typeface="Cambria Math" panose="02040503050406030204" pitchFamily="18" charset="0"/>
                            </a:rPr>
                          </m:ctrlPr>
                        </m:fPr>
                        <m:num>
                          <m:r>
                            <a:rPr lang="en-US" altLang="en-US" b="0" i="1" smtClean="0">
                              <a:latin typeface="Cambria Math" panose="02040503050406030204" pitchFamily="18" charset="0"/>
                            </a:rPr>
                            <m:t>𝑘𝑄</m:t>
                          </m:r>
                        </m:num>
                        <m:den>
                          <m:r>
                            <a:rPr lang="en-US" altLang="en-US" b="0" i="1" smtClean="0">
                              <a:latin typeface="Cambria Math" panose="02040503050406030204" pitchFamily="18" charset="0"/>
                            </a:rPr>
                            <m:t>𝑟</m:t>
                          </m:r>
                        </m:den>
                      </m:f>
                    </m:oMath>
                  </m:oMathPara>
                </a14:m>
                <a:endParaRPr lang="en-US" altLang="en-US" dirty="0"/>
              </a:p>
            </p:txBody>
          </p:sp>
        </mc:Choice>
        <mc:Fallback xmlns="">
          <p:sp>
            <p:nvSpPr>
              <p:cNvPr id="9" name="Text Box 3"/>
              <p:cNvSpPr txBox="1">
                <a:spLocks noRot="1" noChangeAspect="1" noMove="1" noResize="1" noEditPoints="1" noAdjustHandles="1" noChangeArrowheads="1" noChangeShapeType="1" noTextEdit="1"/>
              </p:cNvSpPr>
              <p:nvPr/>
            </p:nvSpPr>
            <p:spPr bwMode="auto">
              <a:xfrm>
                <a:off x="1321803" y="2747939"/>
                <a:ext cx="2070006" cy="1059970"/>
              </a:xfrm>
              <a:prstGeom prst="rect">
                <a:avLst/>
              </a:prstGeom>
              <a:blipFill rotWithShape="0">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1" name="Text Placeholder 6"/>
          <p:cNvSpPr txBox="1">
            <a:spLocks/>
          </p:cNvSpPr>
          <p:nvPr/>
        </p:nvSpPr>
        <p:spPr>
          <a:xfrm>
            <a:off x="195478" y="5218064"/>
            <a:ext cx="8608456" cy="988250"/>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2800" b="0" kern="0" dirty="0" smtClean="0">
                <a:solidFill>
                  <a:srgbClr val="1C03D7"/>
                </a:solidFill>
              </a:rPr>
              <a:t>Ex 19.6: </a:t>
            </a:r>
            <a:r>
              <a:rPr lang="en-US" sz="2400" b="0" kern="0" dirty="0" smtClean="0">
                <a:solidFill>
                  <a:schemeClr val="tx1"/>
                </a:solidFill>
              </a:rPr>
              <a:t>What is the voltage 5 cm away from the center of 1-cm diameter metal sphere that has -3 </a:t>
            </a:r>
            <a:r>
              <a:rPr lang="en-US" sz="2400" b="0" kern="0" dirty="0" err="1" smtClean="0">
                <a:solidFill>
                  <a:schemeClr val="tx1"/>
                </a:solidFill>
              </a:rPr>
              <a:t>nC</a:t>
            </a:r>
            <a:r>
              <a:rPr lang="en-US" sz="2400" b="0" kern="0" dirty="0" smtClean="0">
                <a:solidFill>
                  <a:schemeClr val="tx1"/>
                </a:solidFill>
              </a:rPr>
              <a:t> static charge.</a:t>
            </a:r>
          </a:p>
        </p:txBody>
      </p:sp>
      <p:pic>
        <p:nvPicPr>
          <p:cNvPr id="10" name="Picture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5056" y="2322308"/>
            <a:ext cx="2739029" cy="2764225"/>
          </a:xfrm>
          <a:prstGeom prst="rect">
            <a:avLst/>
          </a:prstGeom>
        </p:spPr>
      </p:pic>
      <p:sp>
        <p:nvSpPr>
          <p:cNvPr id="12" name="Text Placeholder 6"/>
          <p:cNvSpPr txBox="1">
            <a:spLocks/>
          </p:cNvSpPr>
          <p:nvPr/>
        </p:nvSpPr>
        <p:spPr>
          <a:xfrm>
            <a:off x="139644" y="1190626"/>
            <a:ext cx="8774441" cy="931657"/>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2400" b="0" kern="0" dirty="0" smtClean="0">
                <a:solidFill>
                  <a:schemeClr val="tx1"/>
                </a:solidFill>
              </a:rPr>
              <a:t>The voltage at a distance </a:t>
            </a:r>
            <a:r>
              <a:rPr lang="en-US" sz="2400" b="0" i="1" kern="0" dirty="0" smtClean="0">
                <a:solidFill>
                  <a:schemeClr val="tx1"/>
                </a:solidFill>
                <a:latin typeface="Times New Roman" panose="02020603050405020304" pitchFamily="18" charset="0"/>
                <a:cs typeface="Times New Roman" panose="02020603050405020304" pitchFamily="18" charset="0"/>
              </a:rPr>
              <a:t>r</a:t>
            </a:r>
            <a:r>
              <a:rPr lang="en-US" sz="2400" b="0" kern="0" dirty="0" smtClean="0">
                <a:solidFill>
                  <a:schemeClr val="tx1"/>
                </a:solidFill>
              </a:rPr>
              <a:t> from a charge with respect to a point far away from the charge is</a:t>
            </a:r>
          </a:p>
        </p:txBody>
      </p:sp>
    </p:spTree>
    <p:extLst>
      <p:ext uri="{BB962C8B-B14F-4D97-AF65-F5344CB8AC3E}">
        <p14:creationId xmlns:p14="http://schemas.microsoft.com/office/powerpoint/2010/main" val="1315340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3228</TotalTime>
  <Words>1111</Words>
  <Application>Microsoft Office PowerPoint</Application>
  <PresentationFormat>On-screen Show (4:3)</PresentationFormat>
  <Paragraphs>82</Paragraphs>
  <Slides>18</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Arial</vt:lpstr>
      <vt:lpstr>Cambria Math</vt:lpstr>
      <vt:lpstr>Comic Sans MS</vt:lpstr>
      <vt:lpstr>Lucida Grande</vt:lpstr>
      <vt:lpstr>Symbol</vt:lpstr>
      <vt:lpstr>Times New Roman</vt:lpstr>
      <vt:lpstr>Crayons</vt:lpstr>
      <vt:lpstr>Equation</vt:lpstr>
      <vt:lpstr>PowerPoint Presentation</vt:lpstr>
      <vt:lpstr>Chapter Outline</vt:lpstr>
      <vt:lpstr>Electric Potential Energy: Potential Difference</vt:lpstr>
      <vt:lpstr>Electric Potential Energy: Potential Difference</vt:lpstr>
      <vt:lpstr>Electric Potential Energy: Potential Difference</vt:lpstr>
      <vt:lpstr>Electric Potential Energy: Potential Difference</vt:lpstr>
      <vt:lpstr>Electron Volt</vt:lpstr>
      <vt:lpstr>Electric Potential in a Uniform Electric Field</vt:lpstr>
      <vt:lpstr>Electric Potential Due to a Point Charge</vt:lpstr>
      <vt:lpstr>Electric Potential Due to a Point Charge</vt:lpstr>
      <vt:lpstr>Equipotential Lines</vt:lpstr>
      <vt:lpstr>Capacitor and Dielectrics</vt:lpstr>
      <vt:lpstr>Capacitor and Dielectrics</vt:lpstr>
      <vt:lpstr>Capacitor and Dielectrics</vt:lpstr>
      <vt:lpstr>Capacitors in Series</vt:lpstr>
      <vt:lpstr>Capacitors in Parallel</vt:lpstr>
      <vt:lpstr>Capacitors in Series and Parallel</vt:lpstr>
      <vt:lpstr>Energy Stored in Capacitors</vt:lpstr>
    </vt:vector>
  </TitlesOfParts>
  <Company>UAE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 360: Signals and Systems</dc:title>
  <dc:creator>Valued Person</dc:creator>
  <cp:lastModifiedBy>Mohamed Bingabr</cp:lastModifiedBy>
  <cp:revision>229</cp:revision>
  <cp:lastPrinted>2018-01-18T19:44:53Z</cp:lastPrinted>
  <dcterms:created xsi:type="dcterms:W3CDTF">2004-08-21T10:04:46Z</dcterms:created>
  <dcterms:modified xsi:type="dcterms:W3CDTF">2018-01-31T17:06:07Z</dcterms:modified>
</cp:coreProperties>
</file>