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handoutMasterIdLst>
    <p:handoutMasterId r:id="rId15"/>
  </p:handoutMasterIdLst>
  <p:sldIdLst>
    <p:sldId id="256" r:id="rId2"/>
    <p:sldId id="258" r:id="rId3"/>
    <p:sldId id="335" r:id="rId4"/>
    <p:sldId id="351" r:id="rId5"/>
    <p:sldId id="336" r:id="rId6"/>
    <p:sldId id="352" r:id="rId7"/>
    <p:sldId id="337" r:id="rId8"/>
    <p:sldId id="353" r:id="rId9"/>
    <p:sldId id="338" r:id="rId10"/>
    <p:sldId id="354" r:id="rId11"/>
    <p:sldId id="355" r:id="rId12"/>
    <p:sldId id="339" r:id="rId13"/>
    <p:sldId id="340" r:id="rId14"/>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3D7"/>
    <a:srgbClr val="CDD9EB"/>
    <a:srgbClr val="FFFACD"/>
    <a:srgbClr val="53FF5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snapToGrid="0">
      <p:cViewPr varScale="1">
        <p:scale>
          <a:sx n="111" d="100"/>
          <a:sy n="111" d="100"/>
        </p:scale>
        <p:origin x="10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87316" tIns="43658" rIns="87316" bIns="43658" rtlCol="0"/>
          <a:lstStyle>
            <a:lvl1pPr algn="l" eaLnBrk="1" hangingPunct="1">
              <a:defRPr sz="11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87316" tIns="43658" rIns="87316" bIns="43658" rtlCol="0"/>
          <a:lstStyle>
            <a:lvl1pPr algn="r" eaLnBrk="1" hangingPunct="1">
              <a:defRPr sz="1100">
                <a:latin typeface="Arial" pitchFamily="34" charset="0"/>
                <a:cs typeface="Arial" pitchFamily="34" charset="0"/>
              </a:defRPr>
            </a:lvl1pPr>
          </a:lstStyle>
          <a:p>
            <a:pPr>
              <a:defRPr/>
            </a:pPr>
            <a:fld id="{35EBFB94-4EC2-4AA5-BAF8-4601FF71E983}" type="datetimeFigureOut">
              <a:rPr lang="en-US"/>
              <a:pPr>
                <a:defRPr/>
              </a:pPr>
              <a:t>2/5/2018</a:t>
            </a:fld>
            <a:endParaRPr lang="en-US"/>
          </a:p>
        </p:txBody>
      </p:sp>
      <p:sp>
        <p:nvSpPr>
          <p:cNvPr id="4" name="Footer Placeholder 3"/>
          <p:cNvSpPr>
            <a:spLocks noGrp="1"/>
          </p:cNvSpPr>
          <p:nvPr>
            <p:ph type="ftr" sz="quarter" idx="2"/>
          </p:nvPr>
        </p:nvSpPr>
        <p:spPr>
          <a:xfrm>
            <a:off x="0" y="8831263"/>
            <a:ext cx="2971800" cy="463550"/>
          </a:xfrm>
          <a:prstGeom prst="rect">
            <a:avLst/>
          </a:prstGeom>
        </p:spPr>
        <p:txBody>
          <a:bodyPr vert="horz" lIns="87316" tIns="43658" rIns="87316" bIns="43658" rtlCol="0" anchor="b"/>
          <a:lstStyle>
            <a:lvl1pPr algn="l" eaLnBrk="1" hangingPunct="1">
              <a:defRPr sz="11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87316" tIns="43658" rIns="87316" bIns="43658" numCol="1" anchor="b" anchorCtr="0" compatLnSpc="1">
            <a:prstTxWarp prst="textNoShape">
              <a:avLst/>
            </a:prstTxWarp>
          </a:bodyPr>
          <a:lstStyle>
            <a:lvl1pPr algn="r" eaLnBrk="1" hangingPunct="1">
              <a:defRPr sz="1100"/>
            </a:lvl1pPr>
          </a:lstStyle>
          <a:p>
            <a:fld id="{8B383FBC-617E-43DA-B17C-BAF39E1EA8D0}" type="slidenum">
              <a:rPr lang="en-US" altLang="en-US"/>
              <a:pPr/>
              <a:t>‹#›</a:t>
            </a:fld>
            <a:endParaRPr lang="en-US" altLang="en-US"/>
          </a:p>
        </p:txBody>
      </p:sp>
    </p:spTree>
    <p:extLst>
      <p:ext uri="{BB962C8B-B14F-4D97-AF65-F5344CB8AC3E}">
        <p14:creationId xmlns:p14="http://schemas.microsoft.com/office/powerpoint/2010/main" val="3435920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1" name="Rectangle 1027"/>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7412" name="Rectangle 1028"/>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4" name="Rectangle 1029"/>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66" charset="0"/>
                <a:cs typeface="Arial" pitchFamily="34" charset="0"/>
              </a:defRPr>
            </a:lvl1pPr>
          </a:lstStyle>
          <a:p>
            <a:pPr>
              <a:defRPr/>
            </a:pPr>
            <a:endParaRPr lang="en-US"/>
          </a:p>
        </p:txBody>
      </p:sp>
      <p:sp>
        <p:nvSpPr>
          <p:cNvPr id="6" name="Rectangle 1031"/>
          <p:cNvSpPr>
            <a:spLocks noGrp="1" noChangeArrowheads="1"/>
          </p:cNvSpPr>
          <p:nvPr>
            <p:ph type="sldNum" sz="quarter" idx="12"/>
          </p:nvPr>
        </p:nvSpPr>
        <p:spPr>
          <a:xfrm>
            <a:off x="6553200" y="6248400"/>
            <a:ext cx="1905000" cy="457200"/>
          </a:xfrm>
        </p:spPr>
        <p:txBody>
          <a:bodyPr/>
          <a:lstStyle>
            <a:lvl1pPr>
              <a:defRPr/>
            </a:lvl1pPr>
          </a:lstStyle>
          <a:p>
            <a:fld id="{EED54902-FE96-42EA-A140-81BA1F9E1239}" type="slidenum">
              <a:rPr lang="en-US" altLang="en-US"/>
              <a:pPr/>
              <a:t>‹#›</a:t>
            </a:fld>
            <a:endParaRPr lang="en-US" altLang="en-US"/>
          </a:p>
        </p:txBody>
      </p:sp>
    </p:spTree>
    <p:extLst>
      <p:ext uri="{BB962C8B-B14F-4D97-AF65-F5344CB8AC3E}">
        <p14:creationId xmlns:p14="http://schemas.microsoft.com/office/powerpoint/2010/main" val="294362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2294B699-FFBC-4501-AB5F-88586E89019E}" type="slidenum">
              <a:rPr lang="en-US" altLang="en-US"/>
              <a:pPr/>
              <a:t>‹#›</a:t>
            </a:fld>
            <a:endParaRPr lang="en-US" altLang="en-US"/>
          </a:p>
        </p:txBody>
      </p:sp>
    </p:spTree>
    <p:extLst>
      <p:ext uri="{BB962C8B-B14F-4D97-AF65-F5344CB8AC3E}">
        <p14:creationId xmlns:p14="http://schemas.microsoft.com/office/powerpoint/2010/main" val="250768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08195584-3DBE-477A-BC48-8465DAABD2E5}" type="slidenum">
              <a:rPr lang="en-US" altLang="en-US"/>
              <a:pPr/>
              <a:t>‹#›</a:t>
            </a:fld>
            <a:endParaRPr lang="en-US" altLang="en-US"/>
          </a:p>
        </p:txBody>
      </p:sp>
    </p:spTree>
    <p:extLst>
      <p:ext uri="{BB962C8B-B14F-4D97-AF65-F5344CB8AC3E}">
        <p14:creationId xmlns:p14="http://schemas.microsoft.com/office/powerpoint/2010/main" val="201504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BA592DF-3CE7-423D-A3AF-9D3A0CD81086}" type="slidenum">
              <a:rPr lang="en-US" altLang="en-US"/>
              <a:pPr/>
              <a:t>‹#›</a:t>
            </a:fld>
            <a:endParaRPr lang="en-US" altLang="en-US"/>
          </a:p>
        </p:txBody>
      </p:sp>
    </p:spTree>
    <p:extLst>
      <p:ext uri="{BB962C8B-B14F-4D97-AF65-F5344CB8AC3E}">
        <p14:creationId xmlns:p14="http://schemas.microsoft.com/office/powerpoint/2010/main" val="227959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BF52D913-409C-4634-99CB-119EA6E91491}" type="slidenum">
              <a:rPr lang="en-US" altLang="en-US"/>
              <a:pPr/>
              <a:t>‹#›</a:t>
            </a:fld>
            <a:endParaRPr lang="en-US" altLang="en-US"/>
          </a:p>
        </p:txBody>
      </p:sp>
    </p:spTree>
    <p:extLst>
      <p:ext uri="{BB962C8B-B14F-4D97-AF65-F5344CB8AC3E}">
        <p14:creationId xmlns:p14="http://schemas.microsoft.com/office/powerpoint/2010/main" val="13103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DF5ED5C1-6533-4EFF-AE5B-7EEF2591291F}" type="slidenum">
              <a:rPr lang="en-US" altLang="en-US"/>
              <a:pPr/>
              <a:t>‹#›</a:t>
            </a:fld>
            <a:endParaRPr lang="en-US" altLang="en-US"/>
          </a:p>
        </p:txBody>
      </p:sp>
    </p:spTree>
    <p:extLst>
      <p:ext uri="{BB962C8B-B14F-4D97-AF65-F5344CB8AC3E}">
        <p14:creationId xmlns:p14="http://schemas.microsoft.com/office/powerpoint/2010/main" val="261427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1D134100-F8D4-4B17-B421-99CC0057DBD2}" type="slidenum">
              <a:rPr lang="en-US" altLang="en-US"/>
              <a:pPr/>
              <a:t>‹#›</a:t>
            </a:fld>
            <a:endParaRPr lang="en-US" altLang="en-US"/>
          </a:p>
        </p:txBody>
      </p:sp>
    </p:spTree>
    <p:extLst>
      <p:ext uri="{BB962C8B-B14F-4D97-AF65-F5344CB8AC3E}">
        <p14:creationId xmlns:p14="http://schemas.microsoft.com/office/powerpoint/2010/main" val="21700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B46DAB00-3A8C-4E3E-A55E-87C97AC142B1}" type="slidenum">
              <a:rPr lang="en-US" altLang="en-US"/>
              <a:pPr/>
              <a:t>‹#›</a:t>
            </a:fld>
            <a:endParaRPr lang="en-US" altLang="en-US"/>
          </a:p>
        </p:txBody>
      </p:sp>
    </p:spTree>
    <p:extLst>
      <p:ext uri="{BB962C8B-B14F-4D97-AF65-F5344CB8AC3E}">
        <p14:creationId xmlns:p14="http://schemas.microsoft.com/office/powerpoint/2010/main" val="66749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32ACB2A-113E-459A-B74E-08347D5B03C2}" type="slidenum">
              <a:rPr lang="en-US" altLang="en-US"/>
              <a:pPr/>
              <a:t>‹#›</a:t>
            </a:fld>
            <a:endParaRPr lang="en-US" altLang="en-US"/>
          </a:p>
        </p:txBody>
      </p:sp>
    </p:spTree>
    <p:extLst>
      <p:ext uri="{BB962C8B-B14F-4D97-AF65-F5344CB8AC3E}">
        <p14:creationId xmlns:p14="http://schemas.microsoft.com/office/powerpoint/2010/main" val="275526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fld id="{CC60BC91-7C9D-4653-A332-8D9B5F061932}" type="slidenum">
              <a:rPr lang="en-US" altLang="en-US"/>
              <a:pPr/>
              <a:t>‹#›</a:t>
            </a:fld>
            <a:endParaRPr lang="en-US" altLang="en-US"/>
          </a:p>
        </p:txBody>
      </p:sp>
    </p:spTree>
    <p:extLst>
      <p:ext uri="{BB962C8B-B14F-4D97-AF65-F5344CB8AC3E}">
        <p14:creationId xmlns:p14="http://schemas.microsoft.com/office/powerpoint/2010/main" val="33266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fld id="{7D21CA6B-298C-439F-9257-FD48F0CB0992}" type="slidenum">
              <a:rPr lang="en-US" altLang="en-US"/>
              <a:pPr/>
              <a:t>‹#›</a:t>
            </a:fld>
            <a:endParaRPr lang="en-US" altLang="en-US"/>
          </a:p>
        </p:txBody>
      </p:sp>
    </p:spTree>
    <p:extLst>
      <p:ext uri="{BB962C8B-B14F-4D97-AF65-F5344CB8AC3E}">
        <p14:creationId xmlns:p14="http://schemas.microsoft.com/office/powerpoint/2010/main" val="195221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fld id="{7CF03366-5E73-41A7-91D4-80B5D86DDCC4}" type="slidenum">
              <a:rPr lang="en-US" altLang="en-US"/>
              <a:pPr/>
              <a:t>‹#›</a:t>
            </a:fld>
            <a:endParaRPr lang="en-US" altLang="en-US"/>
          </a:p>
        </p:txBody>
      </p:sp>
    </p:spTree>
    <p:extLst>
      <p:ext uri="{BB962C8B-B14F-4D97-AF65-F5344CB8AC3E}">
        <p14:creationId xmlns:p14="http://schemas.microsoft.com/office/powerpoint/2010/main" val="29199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AAABD10A-9638-49A0-940B-7443BAC80D59}" type="slidenum">
              <a:rPr lang="en-US" altLang="en-US"/>
              <a:pPr/>
              <a:t>‹#›</a:t>
            </a:fld>
            <a:endParaRPr lang="en-US" altLang="en-US"/>
          </a:p>
        </p:txBody>
      </p:sp>
    </p:spTree>
    <p:extLst>
      <p:ext uri="{BB962C8B-B14F-4D97-AF65-F5344CB8AC3E}">
        <p14:creationId xmlns:p14="http://schemas.microsoft.com/office/powerpoint/2010/main" val="16793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D6E0DBFE-6835-4A17-BDA1-8D66519E8789}" type="slidenum">
              <a:rPr lang="en-US" altLang="en-US"/>
              <a:pPr/>
              <a:t>‹#›</a:t>
            </a:fld>
            <a:endParaRPr lang="en-US" altLang="en-US"/>
          </a:p>
        </p:txBody>
      </p:sp>
    </p:spTree>
    <p:extLst>
      <p:ext uri="{BB962C8B-B14F-4D97-AF65-F5344CB8AC3E}">
        <p14:creationId xmlns:p14="http://schemas.microsoft.com/office/powerpoint/2010/main" val="1204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39800" y="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81000" y="838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itchFamily="66" charset="0"/>
                <a:cs typeface="Arial" pitchFamily="34" charset="0"/>
              </a:defRPr>
            </a:lvl1pPr>
          </a:lstStyle>
          <a:p>
            <a:pPr>
              <a:defRPr/>
            </a:pPr>
            <a:endParaRPr lang="en-US"/>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fld id="{2D3C56A3-FC85-47A5-9EC5-C0BE5A2A8A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xStyles>
    <p:titleStyle>
      <a:lvl1pPr algn="ctr" rtl="0" eaLnBrk="0" fontAlgn="base" hangingPunct="0">
        <a:spcBef>
          <a:spcPct val="0"/>
        </a:spcBef>
        <a:spcAft>
          <a:spcPct val="0"/>
        </a:spcAft>
        <a:defRPr sz="2800" b="1">
          <a:solidFill>
            <a:srgbClr val="1C03D7"/>
          </a:solidFill>
          <a:latin typeface="+mj-lt"/>
          <a:ea typeface="+mj-ea"/>
          <a:cs typeface="+mj-cs"/>
        </a:defRPr>
      </a:lvl1pPr>
      <a:lvl2pPr algn="ctr" rtl="0" eaLnBrk="0" fontAlgn="base" hangingPunct="0">
        <a:spcBef>
          <a:spcPct val="0"/>
        </a:spcBef>
        <a:spcAft>
          <a:spcPct val="0"/>
        </a:spcAft>
        <a:defRPr sz="2800" b="1">
          <a:solidFill>
            <a:srgbClr val="1C03D7"/>
          </a:solidFill>
          <a:latin typeface="Arial" pitchFamily="34" charset="0"/>
          <a:cs typeface="Arial" pitchFamily="34" charset="0"/>
        </a:defRPr>
      </a:lvl2pPr>
      <a:lvl3pPr algn="ctr" rtl="0" eaLnBrk="0" fontAlgn="base" hangingPunct="0">
        <a:spcBef>
          <a:spcPct val="0"/>
        </a:spcBef>
        <a:spcAft>
          <a:spcPct val="0"/>
        </a:spcAft>
        <a:defRPr sz="2800" b="1">
          <a:solidFill>
            <a:srgbClr val="1C03D7"/>
          </a:solidFill>
          <a:latin typeface="Arial" pitchFamily="34" charset="0"/>
          <a:cs typeface="Arial" pitchFamily="34" charset="0"/>
        </a:defRPr>
      </a:lvl3pPr>
      <a:lvl4pPr algn="ctr" rtl="0" eaLnBrk="0" fontAlgn="base" hangingPunct="0">
        <a:spcBef>
          <a:spcPct val="0"/>
        </a:spcBef>
        <a:spcAft>
          <a:spcPct val="0"/>
        </a:spcAft>
        <a:defRPr sz="2800" b="1">
          <a:solidFill>
            <a:srgbClr val="1C03D7"/>
          </a:solidFill>
          <a:latin typeface="Arial" pitchFamily="34" charset="0"/>
          <a:cs typeface="Arial" pitchFamily="34" charset="0"/>
        </a:defRPr>
      </a:lvl4pPr>
      <a:lvl5pPr algn="ctr" rtl="0" eaLnBrk="0" fontAlgn="base" hangingPunct="0">
        <a:spcBef>
          <a:spcPct val="0"/>
        </a:spcBef>
        <a:spcAft>
          <a:spcPct val="0"/>
        </a:spcAft>
        <a:defRPr sz="2800" b="1">
          <a:solidFill>
            <a:srgbClr val="1C03D7"/>
          </a:solidFill>
          <a:latin typeface="Arial" pitchFamily="34" charset="0"/>
          <a:cs typeface="Arial" pitchFamily="34" charset="0"/>
        </a:defRPr>
      </a:lvl5pPr>
      <a:lvl6pPr marL="457200" algn="ctr" rtl="0" fontAlgn="base">
        <a:spcBef>
          <a:spcPct val="0"/>
        </a:spcBef>
        <a:spcAft>
          <a:spcPct val="0"/>
        </a:spcAft>
        <a:defRPr sz="2800" b="1">
          <a:solidFill>
            <a:srgbClr val="1C03D7"/>
          </a:solidFill>
          <a:latin typeface="Arial" pitchFamily="34" charset="0"/>
          <a:cs typeface="Arial" pitchFamily="34" charset="0"/>
        </a:defRPr>
      </a:lvl6pPr>
      <a:lvl7pPr marL="914400" algn="ctr" rtl="0" fontAlgn="base">
        <a:spcBef>
          <a:spcPct val="0"/>
        </a:spcBef>
        <a:spcAft>
          <a:spcPct val="0"/>
        </a:spcAft>
        <a:defRPr sz="2800" b="1">
          <a:solidFill>
            <a:srgbClr val="1C03D7"/>
          </a:solidFill>
          <a:latin typeface="Arial" pitchFamily="34" charset="0"/>
          <a:cs typeface="Arial" pitchFamily="34" charset="0"/>
        </a:defRPr>
      </a:lvl7pPr>
      <a:lvl8pPr marL="1371600" algn="ctr" rtl="0" fontAlgn="base">
        <a:spcBef>
          <a:spcPct val="0"/>
        </a:spcBef>
        <a:spcAft>
          <a:spcPct val="0"/>
        </a:spcAft>
        <a:defRPr sz="2800" b="1">
          <a:solidFill>
            <a:srgbClr val="1C03D7"/>
          </a:solidFill>
          <a:latin typeface="Arial" pitchFamily="34" charset="0"/>
          <a:cs typeface="Arial" pitchFamily="34" charset="0"/>
        </a:defRPr>
      </a:lvl8pPr>
      <a:lvl9pPr marL="1828800" algn="ctr" rtl="0" fontAlgn="base">
        <a:spcBef>
          <a:spcPct val="0"/>
        </a:spcBef>
        <a:spcAft>
          <a:spcPct val="0"/>
        </a:spcAft>
        <a:defRPr sz="2800" b="1">
          <a:solidFill>
            <a:srgbClr val="1C03D7"/>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89128" y="4929805"/>
            <a:ext cx="6032500" cy="1638300"/>
          </a:xfrm>
        </p:spPr>
        <p:txBody>
          <a:bodyPr/>
          <a:lstStyle/>
          <a:p>
            <a:pPr eaLnBrk="1" hangingPunct="1">
              <a:lnSpc>
                <a:spcPct val="90000"/>
              </a:lnSpc>
              <a:defRPr/>
            </a:pPr>
            <a:r>
              <a:rPr lang="en-US" b="0" dirty="0" smtClean="0">
                <a:solidFill>
                  <a:schemeClr val="accent2"/>
                </a:solidFill>
              </a:rPr>
              <a:t>Engineering and Physics</a:t>
            </a:r>
          </a:p>
          <a:p>
            <a:pPr eaLnBrk="1" hangingPunct="1">
              <a:lnSpc>
                <a:spcPct val="90000"/>
              </a:lnSpc>
              <a:defRPr/>
            </a:pPr>
            <a:r>
              <a:rPr lang="en-US" b="0" dirty="0" smtClean="0">
                <a:solidFill>
                  <a:schemeClr val="accent2"/>
                </a:solidFill>
              </a:rPr>
              <a:t>University of Central Oklahoma</a:t>
            </a:r>
          </a:p>
          <a:p>
            <a:pPr eaLnBrk="1" hangingPunct="1">
              <a:lnSpc>
                <a:spcPct val="90000"/>
              </a:lnSpc>
              <a:defRPr/>
            </a:pPr>
            <a:r>
              <a:rPr lang="en-US" b="0" dirty="0" smtClean="0">
                <a:solidFill>
                  <a:schemeClr val="tx1"/>
                </a:solidFill>
                <a:latin typeface="+mj-lt"/>
                <a:cs typeface="+mj-cs"/>
              </a:rPr>
              <a:t>Dr. Mohamed Bingabr</a:t>
            </a:r>
          </a:p>
        </p:txBody>
      </p:sp>
      <p:sp>
        <p:nvSpPr>
          <p:cNvPr id="4099" name="Rectangle 5"/>
          <p:cNvSpPr>
            <a:spLocks noChangeArrowheads="1"/>
          </p:cNvSpPr>
          <p:nvPr/>
        </p:nvSpPr>
        <p:spPr bwMode="auto">
          <a:xfrm>
            <a:off x="452487" y="2539999"/>
            <a:ext cx="8333294" cy="22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dirty="0" smtClean="0">
                <a:solidFill>
                  <a:srgbClr val="1C03D7"/>
                </a:solidFill>
              </a:rPr>
              <a:t>Chapter 20</a:t>
            </a:r>
            <a:endParaRPr lang="en-US" altLang="en-US" dirty="0">
              <a:solidFill>
                <a:srgbClr val="1C03D7"/>
              </a:solidFill>
            </a:endParaRPr>
          </a:p>
          <a:p>
            <a:pPr algn="ctr" eaLnBrk="1" hangingPunct="1">
              <a:spcBef>
                <a:spcPct val="0"/>
              </a:spcBef>
              <a:buFontTx/>
              <a:buNone/>
            </a:pPr>
            <a:r>
              <a:rPr lang="en-US" altLang="en-US" dirty="0" smtClean="0">
                <a:solidFill>
                  <a:srgbClr val="1C03D7"/>
                </a:solidFill>
              </a:rPr>
              <a:t>Electric Current, Resistance &amp; Ohm’s Law</a:t>
            </a:r>
            <a:endParaRPr lang="en-US" altLang="en-US" dirty="0">
              <a:solidFill>
                <a:srgbClr val="1C03D7"/>
              </a:solidFill>
            </a:endParaRPr>
          </a:p>
        </p:txBody>
      </p:sp>
      <p:sp>
        <p:nvSpPr>
          <p:cNvPr id="4100" name="Text Box 8"/>
          <p:cNvSpPr txBox="1">
            <a:spLocks noChangeArrowheads="1"/>
          </p:cNvSpPr>
          <p:nvPr/>
        </p:nvSpPr>
        <p:spPr bwMode="auto">
          <a:xfrm>
            <a:off x="2355307" y="1085850"/>
            <a:ext cx="43476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sz="4000" b="0" dirty="0" smtClean="0">
                <a:solidFill>
                  <a:srgbClr val="1C03D7"/>
                </a:solidFill>
              </a:rPr>
              <a:t>PHY 1214</a:t>
            </a:r>
          </a:p>
          <a:p>
            <a:pPr algn="ctr" eaLnBrk="1" hangingPunct="1">
              <a:spcBef>
                <a:spcPct val="0"/>
              </a:spcBef>
              <a:buFontTx/>
              <a:buNone/>
            </a:pPr>
            <a:r>
              <a:rPr lang="en-US" altLang="en-US" sz="4000" b="0" dirty="0" smtClean="0">
                <a:solidFill>
                  <a:srgbClr val="1C03D7"/>
                </a:solidFill>
              </a:rPr>
              <a:t>General Physics 2</a:t>
            </a:r>
            <a:endParaRPr lang="en-US" altLang="en-US" sz="4000" b="0" dirty="0">
              <a:solidFill>
                <a:srgbClr val="1C03D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Alternating Current Versus Direct Current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3"/>
          <p:cNvSpPr txBox="1">
            <a:spLocks noChangeArrowheads="1"/>
          </p:cNvSpPr>
          <p:nvPr/>
        </p:nvSpPr>
        <p:spPr bwMode="auto">
          <a:xfrm>
            <a:off x="340066" y="1292784"/>
            <a:ext cx="84638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Direct Current (DC) </a:t>
            </a:r>
            <a:r>
              <a:rPr lang="en-US" altLang="en-US" sz="2800" dirty="0" smtClean="0"/>
              <a:t> is the flow of electric charge in only one direction</a:t>
            </a:r>
            <a:r>
              <a:rPr lang="en-US" altLang="en-US" sz="2800" i="1" dirty="0" smtClean="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smtClean="0">
                <a:solidFill>
                  <a:srgbClr val="1C03D7"/>
                </a:solidFill>
                <a:latin typeface="+mn-lt"/>
                <a:cs typeface="Times New Roman" panose="02020603050405020304" pitchFamily="18" charset="0"/>
              </a:rPr>
              <a:t>Alternating Current (AC) </a:t>
            </a:r>
            <a:r>
              <a:rPr lang="en-US" altLang="en-US" sz="2800" dirty="0" smtClean="0">
                <a:latin typeface="+mn-lt"/>
                <a:cs typeface="Times New Roman" panose="02020603050405020304" pitchFamily="18" charset="0"/>
              </a:rPr>
              <a:t>is the flow of electric charge that periodically reverse direction. </a:t>
            </a:r>
            <a:endParaRPr lang="en-US" altLang="en-US" sz="2800" dirty="0" smtClean="0">
              <a:solidFill>
                <a:srgbClr val="1C03D7"/>
              </a:solidFill>
              <a:latin typeface="+mn-lt"/>
            </a:endParaRPr>
          </a:p>
        </p:txBody>
      </p:sp>
      <p:pic>
        <p:nvPicPr>
          <p:cNvPr id="4" name="Picture 3"/>
          <p:cNvPicPr>
            <a:picLocks noChangeAspect="1"/>
          </p:cNvPicPr>
          <p:nvPr/>
        </p:nvPicPr>
        <p:blipFill>
          <a:blip r:embed="rId2"/>
          <a:stretch>
            <a:fillRect/>
          </a:stretch>
        </p:blipFill>
        <p:spPr>
          <a:xfrm>
            <a:off x="152176" y="3958224"/>
            <a:ext cx="4482372" cy="2625703"/>
          </a:xfrm>
          <a:prstGeom prst="rect">
            <a:avLst/>
          </a:prstGeom>
        </p:spPr>
      </p:pic>
      <p:pic>
        <p:nvPicPr>
          <p:cNvPr id="5" name="Picture 4"/>
          <p:cNvPicPr>
            <a:picLocks noChangeAspect="1"/>
          </p:cNvPicPr>
          <p:nvPr/>
        </p:nvPicPr>
        <p:blipFill>
          <a:blip r:embed="rId3"/>
          <a:stretch>
            <a:fillRect/>
          </a:stretch>
        </p:blipFill>
        <p:spPr>
          <a:xfrm>
            <a:off x="4964547" y="3842325"/>
            <a:ext cx="3724275" cy="2857500"/>
          </a:xfrm>
          <a:prstGeom prst="rect">
            <a:avLst/>
          </a:prstGeom>
        </p:spPr>
      </p:pic>
    </p:spTree>
    <p:extLst>
      <p:ext uri="{BB962C8B-B14F-4D97-AF65-F5344CB8AC3E}">
        <p14:creationId xmlns:p14="http://schemas.microsoft.com/office/powerpoint/2010/main" val="381769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Alternating Current Versus Direct Current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711" y="2680570"/>
            <a:ext cx="3511789" cy="40961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34923" y="1772048"/>
                <a:ext cx="280320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𝑓𝑡</m:t>
                          </m:r>
                        </m:e>
                      </m:func>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34923" y="1772048"/>
                <a:ext cx="2803203"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34923" y="2553495"/>
                <a:ext cx="267336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𝑜</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𝑓𝑡</m:t>
                          </m:r>
                        </m:e>
                      </m:func>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734923" y="2553495"/>
                <a:ext cx="2673360" cy="49244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99844" y="3573161"/>
                <a:ext cx="2387320"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𝑎𝑣𝑔</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𝑜</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99844" y="3573161"/>
                <a:ext cx="2387320" cy="92198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4925" y="4828728"/>
                <a:ext cx="2283126" cy="1017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𝑟𝑚𝑠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𝑜</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4925" y="4828728"/>
                <a:ext cx="2283126" cy="101733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942366" y="4916833"/>
                <a:ext cx="2340834" cy="1017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𝑟𝑚𝑠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942366" y="4916833"/>
                <a:ext cx="2340834" cy="101733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34923" y="5817919"/>
                <a:ext cx="2904706" cy="532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𝑎𝑣𝑔</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𝑟𝑚𝑠</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𝑟𝑚𝑠</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34923" y="5817919"/>
                <a:ext cx="2904706" cy="532453"/>
              </a:xfrm>
              <a:prstGeom prst="rect">
                <a:avLst/>
              </a:prstGeom>
              <a:blipFill rotWithShape="0">
                <a:blip r:embed="rId8"/>
                <a:stretch>
                  <a:fillRect b="-1136"/>
                </a:stretch>
              </a:blipFill>
            </p:spPr>
            <p:txBody>
              <a:bodyPr/>
              <a:lstStyle/>
              <a:p>
                <a:r>
                  <a:rPr lang="en-US">
                    <a:noFill/>
                  </a:rPr>
                  <a:t> </a:t>
                </a:r>
              </a:p>
            </p:txBody>
          </p:sp>
        </mc:Fallback>
      </mc:AlternateContent>
    </p:spTree>
    <p:extLst>
      <p:ext uri="{BB962C8B-B14F-4D97-AF65-F5344CB8AC3E}">
        <p14:creationId xmlns:p14="http://schemas.microsoft.com/office/powerpoint/2010/main" val="514496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Why Use AC for Power Distribution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202414" y="1190626"/>
            <a:ext cx="88345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Ex 20-10)</a:t>
            </a:r>
            <a:r>
              <a:rPr lang="en-US" altLang="en-US" sz="2800" dirty="0" smtClean="0"/>
              <a:t> (a) What current is needed to transmit 100 MW of power at 200 kV? (b) What is the power dissipated by the transmission lines if they have a resistance of 1.00 </a:t>
            </a:r>
            <a:r>
              <a:rPr lang="el-GR" altLang="en-US" sz="2800" dirty="0" smtClean="0"/>
              <a:t>Ω</a:t>
            </a:r>
            <a:r>
              <a:rPr lang="en-US" altLang="en-US" sz="2800" dirty="0" smtClean="0"/>
              <a:t>? (c) What percentage of the power is lost in the transmission lines?</a:t>
            </a:r>
            <a:endParaRPr lang="en-US" altLang="en-US" sz="2400" dirty="0"/>
          </a:p>
        </p:txBody>
      </p:sp>
    </p:spTree>
    <p:extLst>
      <p:ext uri="{BB962C8B-B14F-4D97-AF65-F5344CB8AC3E}">
        <p14:creationId xmlns:p14="http://schemas.microsoft.com/office/powerpoint/2010/main" val="3512698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Nerve Conduction-Electrocardiograms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0" name="TextBox 9"/>
              <p:cNvSpPr txBox="1"/>
              <p:nvPr/>
            </p:nvSpPr>
            <p:spPr>
              <a:xfrm>
                <a:off x="107568" y="1091778"/>
                <a:ext cx="8895030" cy="1477328"/>
              </a:xfrm>
              <a:prstGeom prst="rect">
                <a:avLst/>
              </a:prstGeom>
              <a:noFill/>
            </p:spPr>
            <p:txBody>
              <a:bodyPr wrap="square" lIns="0" tIns="0" rIns="0" bIns="0" rtlCol="0">
                <a:spAutoFit/>
              </a:bodyPr>
              <a:lstStyle/>
              <a:p>
                <a:r>
                  <a:rPr lang="en-US" sz="1600" dirty="0"/>
                  <a:t>An action potential is the pulse of voltage inside a nerve cell graphed here. It is caused by movements of ions across the cell membrane as shown. Depolarization occurs when a stimulus makes the membrane permeable to </a:t>
                </a:r>
                <a14:m>
                  <m:oMath xmlns:m="http://schemas.openxmlformats.org/officeDocument/2006/math">
                    <m:r>
                      <m:rPr>
                        <m:sty m:val="p"/>
                      </m:rPr>
                      <a:rPr lang="en-US" sz="1600" dirty="0">
                        <a:latin typeface="Cambria Math"/>
                      </a:rPr>
                      <m:t>Na</m:t>
                    </m:r>
                    <m:r>
                      <a:rPr lang="en-US" sz="1600" baseline="30000" dirty="0">
                        <a:latin typeface="Cambria Math"/>
                      </a:rPr>
                      <m:t>+</m:t>
                    </m:r>
                  </m:oMath>
                </a14:m>
                <a:r>
                  <a:rPr lang="en-US" sz="1600" dirty="0"/>
                  <a:t>, ions. Repolarization follows as the membrane again becomes impermeable to </a:t>
                </a:r>
                <a14:m>
                  <m:oMath xmlns:m="http://schemas.openxmlformats.org/officeDocument/2006/math">
                    <m:r>
                      <m:rPr>
                        <m:sty m:val="p"/>
                      </m:rPr>
                      <a:rPr lang="en-US" sz="1600" dirty="0">
                        <a:latin typeface="Cambria Math"/>
                      </a:rPr>
                      <m:t>Na</m:t>
                    </m:r>
                    <m:r>
                      <a:rPr lang="en-US" sz="1600" baseline="30000" dirty="0">
                        <a:latin typeface="Cambria Math"/>
                      </a:rPr>
                      <m:t>+</m:t>
                    </m:r>
                  </m:oMath>
                </a14:m>
                <a:r>
                  <a:rPr lang="en-US" sz="1600" dirty="0"/>
                  <a:t>, and </a:t>
                </a:r>
                <a14:m>
                  <m:oMath xmlns:m="http://schemas.openxmlformats.org/officeDocument/2006/math">
                    <m:r>
                      <m:rPr>
                        <m:sty m:val="p"/>
                      </m:rPr>
                      <a:rPr lang="en-US" sz="1600" dirty="0">
                        <a:latin typeface="Cambria Math"/>
                      </a:rPr>
                      <m:t>K</m:t>
                    </m:r>
                    <m:r>
                      <a:rPr lang="en-US" sz="1600" baseline="30000" dirty="0">
                        <a:latin typeface="Cambria Math"/>
                      </a:rPr>
                      <m:t>+</m:t>
                    </m:r>
                  </m:oMath>
                </a14:m>
                <a:r>
                  <a:rPr lang="en-US" sz="1600" dirty="0"/>
                  <a:t> moves from high to low concentration. In the long term, active transport slowly maintains the concentration differences, but the cell may fire hundreds of times in rapid succession without seriously depleting them</a:t>
                </a:r>
                <a:r>
                  <a:rPr lang="en-US" sz="1600" dirty="0" smtClean="0"/>
                  <a:t>.</a:t>
                </a:r>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7568" y="1091778"/>
                <a:ext cx="8895030" cy="1477328"/>
              </a:xfrm>
              <a:prstGeom prst="rect">
                <a:avLst/>
              </a:prstGeom>
              <a:blipFill rotWithShape="0">
                <a:blip r:embed="rId2"/>
                <a:stretch>
                  <a:fillRect l="-1439" t="-4132" b="-7851"/>
                </a:stretch>
              </a:blipFill>
            </p:spPr>
            <p:txBody>
              <a:bodyPr/>
              <a:lstStyle/>
              <a:p>
                <a:r>
                  <a:rPr lang="en-US">
                    <a:noFill/>
                  </a:rPr>
                  <a:t> </a:t>
                </a:r>
              </a:p>
            </p:txBody>
          </p:sp>
        </mc:Fallback>
      </mc:AlternateContent>
      <p:pic>
        <p:nvPicPr>
          <p:cNvPr id="12"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483" y="3239262"/>
            <a:ext cx="5795425" cy="3500437"/>
          </a:xfrm>
          <a:prstGeom prst="rect">
            <a:avLst/>
          </a:prstGeom>
        </p:spPr>
      </p:pic>
      <p:pic>
        <p:nvPicPr>
          <p:cNvPr id="13" name="Picture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26" y="2556404"/>
            <a:ext cx="2499226" cy="4301595"/>
          </a:xfrm>
          <a:prstGeom prst="rect">
            <a:avLst/>
          </a:prstGeom>
        </p:spPr>
      </p:pic>
    </p:spTree>
    <p:extLst>
      <p:ext uri="{BB962C8B-B14F-4D97-AF65-F5344CB8AC3E}">
        <p14:creationId xmlns:p14="http://schemas.microsoft.com/office/powerpoint/2010/main" val="1005571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r>
              <a:rPr lang="en-US" altLang="en-US" sz="4000" b="0" dirty="0" smtClean="0"/>
              <a:t>Chapter Outline</a:t>
            </a:r>
          </a:p>
        </p:txBody>
      </p:sp>
      <p:sp>
        <p:nvSpPr>
          <p:cNvPr id="5123" name="Rectangle 3"/>
          <p:cNvSpPr>
            <a:spLocks noGrp="1" noChangeArrowheads="1"/>
          </p:cNvSpPr>
          <p:nvPr>
            <p:ph type="body" idx="1"/>
          </p:nvPr>
        </p:nvSpPr>
        <p:spPr>
          <a:xfrm>
            <a:off x="136027" y="1160528"/>
            <a:ext cx="8894617" cy="4724224"/>
          </a:xfrm>
        </p:spPr>
        <p:txBody>
          <a:bodyPr/>
          <a:lstStyle/>
          <a:p>
            <a:pPr eaLnBrk="1" hangingPunct="1">
              <a:spcAft>
                <a:spcPts val="1200"/>
              </a:spcAft>
            </a:pPr>
            <a:r>
              <a:rPr lang="en-US" altLang="en-US" sz="2800" b="0" dirty="0" smtClean="0">
                <a:solidFill>
                  <a:schemeClr val="tx1"/>
                </a:solidFill>
              </a:rPr>
              <a:t>Current</a:t>
            </a:r>
          </a:p>
          <a:p>
            <a:pPr eaLnBrk="1" hangingPunct="1">
              <a:spcAft>
                <a:spcPts val="1200"/>
              </a:spcAft>
            </a:pPr>
            <a:r>
              <a:rPr lang="en-US" altLang="en-US" sz="2800" b="0" dirty="0" smtClean="0">
                <a:solidFill>
                  <a:schemeClr val="tx1"/>
                </a:solidFill>
              </a:rPr>
              <a:t>Ohm’s Law</a:t>
            </a:r>
          </a:p>
          <a:p>
            <a:pPr eaLnBrk="1" hangingPunct="1">
              <a:spcAft>
                <a:spcPts val="1200"/>
              </a:spcAft>
            </a:pPr>
            <a:r>
              <a:rPr lang="en-US" altLang="en-US" sz="2800" b="0" dirty="0" smtClean="0">
                <a:solidFill>
                  <a:schemeClr val="tx1"/>
                </a:solidFill>
              </a:rPr>
              <a:t>Resistance and Resistivity</a:t>
            </a:r>
          </a:p>
          <a:p>
            <a:pPr eaLnBrk="1" hangingPunct="1">
              <a:spcAft>
                <a:spcPts val="1200"/>
              </a:spcAft>
            </a:pPr>
            <a:r>
              <a:rPr lang="en-US" altLang="en-US" sz="2800" b="0" dirty="0" smtClean="0">
                <a:solidFill>
                  <a:schemeClr val="tx1"/>
                </a:solidFill>
              </a:rPr>
              <a:t>Electric Power and Energy</a:t>
            </a:r>
          </a:p>
          <a:p>
            <a:pPr eaLnBrk="1" hangingPunct="1">
              <a:spcAft>
                <a:spcPts val="1200"/>
              </a:spcAft>
            </a:pPr>
            <a:r>
              <a:rPr lang="en-US" altLang="en-US" sz="2800" b="0" dirty="0" smtClean="0">
                <a:solidFill>
                  <a:schemeClr val="tx1"/>
                </a:solidFill>
              </a:rPr>
              <a:t>Alternating Current versus Direct Current</a:t>
            </a:r>
          </a:p>
          <a:p>
            <a:pPr eaLnBrk="1" hangingPunct="1">
              <a:spcAft>
                <a:spcPts val="1200"/>
              </a:spcAft>
            </a:pPr>
            <a:r>
              <a:rPr lang="en-US" altLang="en-US" sz="2800" b="0" dirty="0" smtClean="0">
                <a:solidFill>
                  <a:schemeClr val="tx1"/>
                </a:solidFill>
              </a:rPr>
              <a:t>Electric Hazards and the Human Body</a:t>
            </a:r>
          </a:p>
          <a:p>
            <a:pPr eaLnBrk="1" hangingPunct="1">
              <a:spcAft>
                <a:spcPts val="1200"/>
              </a:spcAft>
            </a:pPr>
            <a:r>
              <a:rPr lang="en-US" altLang="en-US" sz="2800" b="0" dirty="0" smtClean="0">
                <a:solidFill>
                  <a:schemeClr val="tx1"/>
                </a:solidFill>
              </a:rPr>
              <a:t>Nerve Conduction-Electrocardiograms</a:t>
            </a:r>
          </a:p>
          <a:p>
            <a:pPr eaLnBrk="1" hangingPunct="1">
              <a:spcAft>
                <a:spcPts val="1200"/>
              </a:spcAft>
            </a:pPr>
            <a:endParaRPr lang="en-US" altLang="en-US" sz="2800" b="0" dirty="0" smtClean="0">
              <a:solidFill>
                <a:schemeClr val="tx1"/>
              </a:solidFill>
            </a:endParaRP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 Current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534988" y="1200150"/>
            <a:ext cx="8205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Electric Current</a:t>
            </a:r>
            <a:r>
              <a:rPr lang="en-US" altLang="en-US" sz="2800" dirty="0" smtClean="0"/>
              <a:t>: The rate at which charge flows.</a:t>
            </a:r>
            <a:endParaRPr lang="en-US" altLang="en-US" sz="2800" dirty="0"/>
          </a:p>
        </p:txBody>
      </p:sp>
      <mc:AlternateContent xmlns:mc="http://schemas.openxmlformats.org/markup-compatibility/2006" xmlns:a14="http://schemas.microsoft.com/office/drawing/2010/main">
        <mc:Choice Requires="a14">
          <p:sp>
            <p:nvSpPr>
              <p:cNvPr id="9" name="Text Box 3"/>
              <p:cNvSpPr txBox="1">
                <a:spLocks noChangeArrowheads="1"/>
              </p:cNvSpPr>
              <p:nvPr/>
            </p:nvSpPr>
            <p:spPr bwMode="auto">
              <a:xfrm>
                <a:off x="1107270" y="1932919"/>
                <a:ext cx="2070006" cy="1014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𝐼</m:t>
                      </m:r>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𝑄</m:t>
                          </m:r>
                        </m:num>
                        <m:den>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𝑡</m:t>
                          </m:r>
                        </m:den>
                      </m:f>
                    </m:oMath>
                  </m:oMathPara>
                </a14:m>
                <a:endParaRPr lang="en-US" altLang="en-US" dirty="0"/>
              </a:p>
            </p:txBody>
          </p:sp>
        </mc:Choice>
        <mc:Fallback xmlns="">
          <p:sp>
            <p:nvSpPr>
              <p:cNvPr id="9" name="Text Box 3"/>
              <p:cNvSpPr txBox="1">
                <a:spLocks noRot="1" noChangeAspect="1" noMove="1" noResize="1" noEditPoints="1" noAdjustHandles="1" noChangeArrowheads="1" noChangeShapeType="1" noTextEdit="1"/>
              </p:cNvSpPr>
              <p:nvPr/>
            </p:nvSpPr>
            <p:spPr bwMode="auto">
              <a:xfrm>
                <a:off x="1107270" y="1932919"/>
                <a:ext cx="2070006" cy="1014317"/>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3"/>
              <p:cNvSpPr txBox="1">
                <a:spLocks noChangeArrowheads="1"/>
              </p:cNvSpPr>
              <p:nvPr/>
            </p:nvSpPr>
            <p:spPr bwMode="auto">
              <a:xfrm>
                <a:off x="4572000" y="2068019"/>
                <a:ext cx="2070006" cy="1017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1 </m:t>
                      </m:r>
                      <m:r>
                        <a:rPr lang="en-US" altLang="en-US" b="0" i="1" smtClean="0">
                          <a:latin typeface="Cambria Math" panose="02040503050406030204" pitchFamily="18" charset="0"/>
                        </a:rPr>
                        <m:t>𝐴</m:t>
                      </m:r>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1 </m:t>
                          </m:r>
                          <m:r>
                            <a:rPr lang="en-US" altLang="en-US" b="0" i="1" smtClean="0">
                              <a:latin typeface="Cambria Math" panose="02040503050406030204" pitchFamily="18" charset="0"/>
                            </a:rPr>
                            <m:t>𝐶</m:t>
                          </m:r>
                        </m:num>
                        <m:den>
                          <m:r>
                            <a:rPr lang="en-US" altLang="en-US" b="0" i="1" smtClean="0">
                              <a:latin typeface="Cambria Math" panose="02040503050406030204" pitchFamily="18" charset="0"/>
                            </a:rPr>
                            <m:t>𝑠</m:t>
                          </m:r>
                        </m:den>
                      </m:f>
                    </m:oMath>
                  </m:oMathPara>
                </a14:m>
                <a:endParaRPr lang="en-US" altLang="en-US" dirty="0"/>
              </a:p>
            </p:txBody>
          </p:sp>
        </mc:Choice>
        <mc:Fallback xmlns="">
          <p:sp>
            <p:nvSpPr>
              <p:cNvPr id="10" name="Text Box 3"/>
              <p:cNvSpPr txBox="1">
                <a:spLocks noRot="1" noChangeAspect="1" noMove="1" noResize="1" noEditPoints="1" noAdjustHandles="1" noChangeArrowheads="1" noChangeShapeType="1" noTextEdit="1"/>
              </p:cNvSpPr>
              <p:nvPr/>
            </p:nvSpPr>
            <p:spPr bwMode="auto">
              <a:xfrm>
                <a:off x="4572000" y="2068019"/>
                <a:ext cx="2070006" cy="1017523"/>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1" name="Picture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764" y="3697175"/>
            <a:ext cx="4270177" cy="2828565"/>
          </a:xfrm>
          <a:prstGeom prst="rect">
            <a:avLst/>
          </a:prstGeom>
        </p:spPr>
      </p:pic>
    </p:spTree>
    <p:extLst>
      <p:ext uri="{BB962C8B-B14F-4D97-AF65-F5344CB8AC3E}">
        <p14:creationId xmlns:p14="http://schemas.microsoft.com/office/powerpoint/2010/main" val="414320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Electric Current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534988" y="1200150"/>
            <a:ext cx="82057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Ex 20.1</a:t>
            </a:r>
            <a:r>
              <a:rPr lang="en-US" altLang="en-US" sz="2800" dirty="0" smtClean="0"/>
              <a:t>: What is the current involved when a truck battery gets in motion 720 C of charge in 4.00 s while starting an engine? (b) How long does it take 1.00 C of charge to flow through a handheld calculator if a 0.300-mA current is flowing?</a:t>
            </a:r>
            <a:endParaRPr lang="en-US" altLang="en-US" sz="2800" dirty="0"/>
          </a:p>
        </p:txBody>
      </p:sp>
    </p:spTree>
    <p:extLst>
      <p:ext uri="{BB962C8B-B14F-4D97-AF65-F5344CB8AC3E}">
        <p14:creationId xmlns:p14="http://schemas.microsoft.com/office/powerpoint/2010/main" val="3899180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Current Flow</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42888" y="1200150"/>
            <a:ext cx="875733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a:t>Conventional current is defined to move in the direction of the electric field. </a:t>
            </a:r>
            <a:r>
              <a:rPr lang="en-US" sz="2800" dirty="0" smtClean="0"/>
              <a:t>Positive </a:t>
            </a:r>
            <a:r>
              <a:rPr lang="en-US" sz="2800" dirty="0"/>
              <a:t>charges move in </a:t>
            </a:r>
            <a:r>
              <a:rPr lang="en-US" sz="2800" dirty="0" smtClean="0"/>
              <a:t>the </a:t>
            </a:r>
            <a:r>
              <a:rPr lang="en-US" sz="2800" dirty="0"/>
              <a:t>same direction </a:t>
            </a:r>
            <a:r>
              <a:rPr lang="en-US" sz="2800" dirty="0" smtClean="0"/>
              <a:t>as current and negative charge in the opposite direction.</a:t>
            </a:r>
            <a:endParaRPr lang="en-US" altLang="en-US" sz="2800" dirty="0"/>
          </a:p>
        </p:txBody>
      </p:sp>
      <p:pic>
        <p:nvPicPr>
          <p:cNvPr id="9"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361" y="2693772"/>
            <a:ext cx="2463207" cy="4115359"/>
          </a:xfrm>
          <a:prstGeom prst="rect">
            <a:avLst/>
          </a:prstGeom>
        </p:spPr>
      </p:pic>
      <p:pic>
        <p:nvPicPr>
          <p:cNvPr id="10"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8" y="2992710"/>
            <a:ext cx="3153334" cy="3753729"/>
          </a:xfrm>
          <a:prstGeom prst="rect">
            <a:avLst/>
          </a:prstGeom>
        </p:spPr>
      </p:pic>
    </p:spTree>
    <p:extLst>
      <p:ext uri="{BB962C8B-B14F-4D97-AF65-F5344CB8AC3E}">
        <p14:creationId xmlns:p14="http://schemas.microsoft.com/office/powerpoint/2010/main" val="178895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Ohm’s Law</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210065" y="1267719"/>
            <a:ext cx="873622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Ohm’s Law</a:t>
            </a:r>
            <a:r>
              <a:rPr lang="en-US" altLang="en-US" sz="2800" dirty="0" smtClean="0"/>
              <a:t>: The current that flows through most substance is directly proportional to the voltage V applied to it.</a:t>
            </a:r>
            <a:endParaRPr lang="en-US" altLang="en-US" sz="28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2611479" y="2422673"/>
                <a:ext cx="2070006" cy="1014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𝐼</m:t>
                      </m:r>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i="1" smtClean="0">
                              <a:latin typeface="Cambria Math" panose="02040503050406030204" pitchFamily="18" charset="0"/>
                              <a:ea typeface="Cambria Math" panose="02040503050406030204" pitchFamily="18" charset="0"/>
                            </a:rPr>
                            <m:t>𝑉</m:t>
                          </m:r>
                        </m:num>
                        <m:den>
                          <m:r>
                            <a:rPr lang="en-US" altLang="en-US" b="0" i="1" smtClean="0">
                              <a:latin typeface="Cambria Math" panose="02040503050406030204" pitchFamily="18" charset="0"/>
                              <a:ea typeface="Cambria Math" panose="02040503050406030204" pitchFamily="18" charset="0"/>
                            </a:rPr>
                            <m:t>𝑅</m:t>
                          </m:r>
                        </m:den>
                      </m:f>
                    </m:oMath>
                  </m:oMathPara>
                </a14:m>
                <a:endParaRPr lang="en-US" altLang="en-US" dirty="0"/>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2611479" y="2422673"/>
                <a:ext cx="2070006" cy="1014317"/>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Rectangle 1"/>
          <p:cNvSpPr/>
          <p:nvPr/>
        </p:nvSpPr>
        <p:spPr>
          <a:xfrm>
            <a:off x="194444" y="3330614"/>
            <a:ext cx="8802908" cy="954107"/>
          </a:xfrm>
          <a:prstGeom prst="rect">
            <a:avLst/>
          </a:prstGeom>
        </p:spPr>
        <p:txBody>
          <a:bodyPr wrap="square">
            <a:spAutoFit/>
          </a:bodyPr>
          <a:lstStyle/>
          <a:p>
            <a:pPr eaLnBrk="1" hangingPunct="1">
              <a:spcBef>
                <a:spcPct val="50000"/>
              </a:spcBef>
              <a:buFontTx/>
              <a:buNone/>
            </a:pPr>
            <a:r>
              <a:rPr lang="en-US" altLang="en-US" sz="2800" i="1" dirty="0" smtClean="0">
                <a:latin typeface="Times New Roman" panose="02020603050405020304" pitchFamily="18" charset="0"/>
                <a:cs typeface="Times New Roman" panose="02020603050405020304" pitchFamily="18" charset="0"/>
              </a:rPr>
              <a:t>R</a:t>
            </a:r>
            <a:r>
              <a:rPr lang="en-US" altLang="en-US" sz="2800" dirty="0" smtClean="0"/>
              <a:t> is the resistance of the substance and its unit is ohm </a:t>
            </a:r>
            <a:r>
              <a:rPr lang="el-GR" altLang="en-US" sz="2800" dirty="0" smtClean="0"/>
              <a:t>Ω</a:t>
            </a:r>
            <a:r>
              <a:rPr lang="en-US" altLang="en-US" sz="2800" dirty="0" smtClean="0"/>
              <a:t>.</a:t>
            </a:r>
          </a:p>
        </p:txBody>
      </p:sp>
      <p:pic>
        <p:nvPicPr>
          <p:cNvPr id="12"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679" y="4284721"/>
            <a:ext cx="3825462" cy="2454417"/>
          </a:xfrm>
          <a:prstGeom prst="rect">
            <a:avLst/>
          </a:prstGeom>
        </p:spPr>
      </p:pic>
      <p:sp>
        <p:nvSpPr>
          <p:cNvPr id="13" name="Rectangle 12"/>
          <p:cNvSpPr/>
          <p:nvPr/>
        </p:nvSpPr>
        <p:spPr>
          <a:xfrm>
            <a:off x="230581" y="4427393"/>
            <a:ext cx="4798479" cy="2246769"/>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Ex 20.4</a:t>
            </a:r>
            <a:r>
              <a:rPr lang="en-US" altLang="en-US" sz="2800" dirty="0" smtClean="0"/>
              <a:t>: What is the resistance of an automobile headlight through which 2.5  A flows when 12.0 V is applied to it? </a:t>
            </a:r>
          </a:p>
        </p:txBody>
      </p:sp>
    </p:spTree>
    <p:extLst>
      <p:ext uri="{BB962C8B-B14F-4D97-AF65-F5344CB8AC3E}">
        <p14:creationId xmlns:p14="http://schemas.microsoft.com/office/powerpoint/2010/main" val="3381891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Resistance and Resistivity</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231214"/>
            <a:ext cx="8610424" cy="954107"/>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Resistivity </a:t>
            </a:r>
            <a:r>
              <a:rPr lang="en-US" altLang="en-US" sz="2800" dirty="0" smtClean="0"/>
              <a:t>of a substance depends on the atomic structure of the material.</a:t>
            </a:r>
          </a:p>
        </p:txBody>
      </p:sp>
      <p:pic>
        <p:nvPicPr>
          <p:cNvPr id="14"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152" y="2185321"/>
            <a:ext cx="5007138" cy="2490217"/>
          </a:xfrm>
          <a:prstGeom prst="rect">
            <a:avLst/>
          </a:prstGeom>
        </p:spPr>
      </p:pic>
      <p:sp>
        <p:nvSpPr>
          <p:cNvPr id="15" name="Rectangle 14"/>
          <p:cNvSpPr/>
          <p:nvPr/>
        </p:nvSpPr>
        <p:spPr>
          <a:xfrm>
            <a:off x="193510" y="4981944"/>
            <a:ext cx="8610424" cy="1815882"/>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Ex 20.5 </a:t>
            </a:r>
            <a:r>
              <a:rPr lang="en-US" altLang="en-US" sz="2800" dirty="0" smtClean="0"/>
              <a:t>A car headlight filament is made of tungsten and has a cold resistance of 0.35 </a:t>
            </a:r>
            <a:r>
              <a:rPr lang="el-GR" altLang="en-US" sz="2800" dirty="0" smtClean="0"/>
              <a:t>Ω</a:t>
            </a:r>
            <a:r>
              <a:rPr lang="en-US" altLang="en-US" sz="2800" dirty="0" smtClean="0"/>
              <a:t>. If the filament is a cylinder 4.00 cm long what is its diameter? The resistivity of tungsten is 5.6 </a:t>
            </a:r>
            <a:r>
              <a:rPr lang="el-GR" altLang="en-US" sz="2800" dirty="0" smtClean="0"/>
              <a:t>ᵡ</a:t>
            </a:r>
            <a:r>
              <a:rPr lang="en-US" altLang="en-US" sz="2800" dirty="0" smtClean="0"/>
              <a:t> 10</a:t>
            </a:r>
            <a:r>
              <a:rPr lang="en-US" altLang="en-US" sz="2800" baseline="30000" dirty="0" smtClean="0"/>
              <a:t>-8</a:t>
            </a:r>
            <a:r>
              <a:rPr lang="en-US" altLang="en-US" sz="2800" dirty="0" smtClean="0"/>
              <a:t> </a:t>
            </a:r>
            <a:r>
              <a:rPr lang="el-GR" altLang="en-US" sz="2800" dirty="0" smtClean="0"/>
              <a:t>Ω</a:t>
            </a:r>
            <a:r>
              <a:rPr lang="en-US" altLang="en-US" sz="2800" dirty="0" smtClean="0"/>
              <a:t>.m.</a:t>
            </a:r>
          </a:p>
        </p:txBody>
      </p:sp>
    </p:spTree>
    <p:extLst>
      <p:ext uri="{BB962C8B-B14F-4D97-AF65-F5344CB8AC3E}">
        <p14:creationId xmlns:p14="http://schemas.microsoft.com/office/powerpoint/2010/main" val="1694769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Temperature Variation of Resistance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231214"/>
            <a:ext cx="8610424" cy="523220"/>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Resistivity </a:t>
            </a:r>
            <a:r>
              <a:rPr lang="en-US" altLang="en-US" sz="2800" dirty="0" smtClean="0"/>
              <a:t>of all materials depends on temperature</a:t>
            </a:r>
          </a:p>
        </p:txBody>
      </p:sp>
      <p:pic>
        <p:nvPicPr>
          <p:cNvPr id="7"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249" y="3888951"/>
            <a:ext cx="6388443" cy="2737904"/>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2940795" y="2205681"/>
                <a:ext cx="31158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𝑜</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940795" y="2205681"/>
                <a:ext cx="3115853"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40794" y="2878896"/>
                <a:ext cx="318965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𝑜</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940794" y="2878896"/>
                <a:ext cx="3189655" cy="49244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5212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Electric </a:t>
            </a:r>
            <a:r>
              <a:rPr lang="en-US" altLang="en-US" sz="3200" b="0" dirty="0" smtClean="0"/>
              <a:t>Power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202414" y="1190626"/>
            <a:ext cx="8158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Power </a:t>
            </a:r>
            <a:r>
              <a:rPr lang="en-US" altLang="en-US" sz="2800" dirty="0" smtClean="0"/>
              <a:t>is the rate of energy use.</a:t>
            </a:r>
            <a:endParaRPr lang="en-US" altLang="en-US" sz="2400" dirty="0"/>
          </a:p>
        </p:txBody>
      </p:sp>
      <mc:AlternateContent xmlns:mc="http://schemas.openxmlformats.org/markup-compatibility/2006" xmlns:a14="http://schemas.microsoft.com/office/drawing/2010/main">
        <mc:Choice Requires="a14">
          <p:sp>
            <p:nvSpPr>
              <p:cNvPr id="10" name="Text Box 3"/>
              <p:cNvSpPr txBox="1">
                <a:spLocks noChangeArrowheads="1"/>
              </p:cNvSpPr>
              <p:nvPr/>
            </p:nvSpPr>
            <p:spPr bwMode="auto">
              <a:xfrm>
                <a:off x="1301662" y="1943357"/>
                <a:ext cx="3789322" cy="1014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𝑃</m:t>
                      </m:r>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𝑃𝐸</m:t>
                          </m:r>
                        </m:num>
                        <m:den>
                          <m:r>
                            <a:rPr lang="en-US" altLang="en-US" b="0" i="1" smtClean="0">
                              <a:latin typeface="Cambria Math" panose="02040503050406030204" pitchFamily="18" charset="0"/>
                              <a:ea typeface="Cambria Math" panose="02040503050406030204" pitchFamily="18" charset="0"/>
                            </a:rPr>
                            <m:t>𝑡</m:t>
                          </m:r>
                        </m:den>
                      </m:f>
                      <m:r>
                        <a:rPr lang="en-US" altLang="en-US" b="0" i="1" smtClean="0">
                          <a:latin typeface="Cambria Math" panose="02040503050406030204" pitchFamily="18" charset="0"/>
                        </a:rPr>
                        <m:t>=</m:t>
                      </m:r>
                      <m:f>
                        <m:fPr>
                          <m:ctrlPr>
                            <a:rPr lang="en-US" altLang="en-US" i="1">
                              <a:latin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𝑞𝑉</m:t>
                          </m:r>
                        </m:num>
                        <m:den>
                          <m:r>
                            <a:rPr lang="en-US" altLang="en-US" i="1">
                              <a:latin typeface="Cambria Math" panose="02040503050406030204" pitchFamily="18" charset="0"/>
                              <a:ea typeface="Cambria Math" panose="02040503050406030204" pitchFamily="18" charset="0"/>
                            </a:rPr>
                            <m:t>𝑡</m:t>
                          </m:r>
                        </m:den>
                      </m:f>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𝐼𝑉</m:t>
                      </m:r>
                    </m:oMath>
                  </m:oMathPara>
                </a14:m>
                <a:endParaRPr lang="en-US" altLang="en-US" dirty="0"/>
              </a:p>
            </p:txBody>
          </p:sp>
        </mc:Choice>
        <mc:Fallback xmlns="">
          <p:sp>
            <p:nvSpPr>
              <p:cNvPr id="10" name="Text Box 3"/>
              <p:cNvSpPr txBox="1">
                <a:spLocks noRot="1" noChangeAspect="1" noMove="1" noResize="1" noEditPoints="1" noAdjustHandles="1" noChangeArrowheads="1" noChangeShapeType="1" noTextEdit="1"/>
              </p:cNvSpPr>
              <p:nvPr/>
            </p:nvSpPr>
            <p:spPr bwMode="auto">
              <a:xfrm>
                <a:off x="1301662" y="1943357"/>
                <a:ext cx="3789322" cy="1014317"/>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3"/>
              <p:cNvSpPr txBox="1">
                <a:spLocks noChangeArrowheads="1"/>
              </p:cNvSpPr>
              <p:nvPr/>
            </p:nvSpPr>
            <p:spPr bwMode="auto">
              <a:xfrm>
                <a:off x="433470" y="3165916"/>
                <a:ext cx="1688673"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𝑃</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𝐼𝑉</m:t>
                      </m:r>
                    </m:oMath>
                  </m:oMathPara>
                </a14:m>
                <a:endParaRPr lang="en-US" altLang="en-US" dirty="0"/>
              </a:p>
            </p:txBody>
          </p:sp>
        </mc:Choice>
        <mc:Fallback xmlns="">
          <p:sp>
            <p:nvSpPr>
              <p:cNvPr id="11" name="Text Box 3"/>
              <p:cNvSpPr txBox="1">
                <a:spLocks noRot="1" noChangeAspect="1" noMove="1" noResize="1" noEditPoints="1" noAdjustHandles="1" noChangeArrowheads="1" noChangeShapeType="1" noTextEdit="1"/>
              </p:cNvSpPr>
              <p:nvPr/>
            </p:nvSpPr>
            <p:spPr bwMode="auto">
              <a:xfrm>
                <a:off x="433470" y="3165916"/>
                <a:ext cx="1688673" cy="584775"/>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 Box 3"/>
              <p:cNvSpPr txBox="1">
                <a:spLocks noChangeArrowheads="1"/>
              </p:cNvSpPr>
              <p:nvPr/>
            </p:nvSpPr>
            <p:spPr bwMode="auto">
              <a:xfrm>
                <a:off x="2516486" y="3165917"/>
                <a:ext cx="1688673"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𝑃</m:t>
                      </m:r>
                      <m:r>
                        <a:rPr lang="en-US" altLang="en-US" b="0" i="1" smtClean="0">
                          <a:latin typeface="Cambria Math" panose="02040503050406030204" pitchFamily="18" charset="0"/>
                          <a:ea typeface="Cambria Math" panose="02040503050406030204" pitchFamily="18" charset="0"/>
                        </a:rPr>
                        <m:t>=</m:t>
                      </m:r>
                      <m:sSup>
                        <m:sSupPr>
                          <m:ctrlPr>
                            <a:rPr lang="en-US" altLang="en-US" b="0" i="1" smtClean="0">
                              <a:latin typeface="Cambria Math" panose="02040503050406030204" pitchFamily="18" charset="0"/>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𝐼</m:t>
                          </m:r>
                        </m:e>
                        <m:sup>
                          <m:r>
                            <a:rPr lang="en-US" altLang="en-US" b="0" i="1" smtClean="0">
                              <a:latin typeface="Cambria Math" panose="02040503050406030204" pitchFamily="18" charset="0"/>
                              <a:ea typeface="Cambria Math" panose="02040503050406030204" pitchFamily="18" charset="0"/>
                            </a:rPr>
                            <m:t>2</m:t>
                          </m:r>
                        </m:sup>
                      </m:sSup>
                      <m:r>
                        <a:rPr lang="en-US" altLang="en-US" b="0" i="1" smtClean="0">
                          <a:latin typeface="Cambria Math" panose="02040503050406030204" pitchFamily="18" charset="0"/>
                          <a:ea typeface="Cambria Math" panose="02040503050406030204" pitchFamily="18" charset="0"/>
                        </a:rPr>
                        <m:t>𝑅</m:t>
                      </m:r>
                    </m:oMath>
                  </m:oMathPara>
                </a14:m>
                <a:endParaRPr lang="en-US" altLang="en-US" dirty="0"/>
              </a:p>
            </p:txBody>
          </p:sp>
        </mc:Choice>
        <mc:Fallback>
          <p:sp>
            <p:nvSpPr>
              <p:cNvPr id="12" name="Text Box 3"/>
              <p:cNvSpPr txBox="1">
                <a:spLocks noRot="1" noChangeAspect="1" noMove="1" noResize="1" noEditPoints="1" noAdjustHandles="1" noChangeArrowheads="1" noChangeShapeType="1" noTextEdit="1"/>
              </p:cNvSpPr>
              <p:nvPr/>
            </p:nvSpPr>
            <p:spPr bwMode="auto">
              <a:xfrm>
                <a:off x="2516486" y="3165917"/>
                <a:ext cx="1688673" cy="584775"/>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3"/>
              <p:cNvSpPr txBox="1">
                <a:spLocks noChangeArrowheads="1"/>
              </p:cNvSpPr>
              <p:nvPr/>
            </p:nvSpPr>
            <p:spPr bwMode="auto">
              <a:xfrm>
                <a:off x="5253562" y="2832414"/>
                <a:ext cx="1470757" cy="10772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𝑃</m:t>
                      </m:r>
                      <m:r>
                        <a:rPr lang="en-US" altLang="en-US" i="1" smtClean="0">
                          <a:latin typeface="Cambria Math" panose="02040503050406030204" pitchFamily="18" charset="0"/>
                        </a:rPr>
                        <m:t>=</m:t>
                      </m:r>
                      <m:f>
                        <m:fPr>
                          <m:ctrlPr>
                            <a:rPr lang="en-US" altLang="en-US" i="1">
                              <a:latin typeface="Cambria Math" panose="02040503050406030204" pitchFamily="18" charset="0"/>
                            </a:rPr>
                          </m:ctrlPr>
                        </m:fPr>
                        <m:num>
                          <m:sSup>
                            <m:sSupPr>
                              <m:ctrlPr>
                                <a:rPr lang="en-US" altLang="en-US" i="1" smtClean="0">
                                  <a:latin typeface="Cambria Math" panose="02040503050406030204" pitchFamily="18" charset="0"/>
                                </a:rPr>
                              </m:ctrlPr>
                            </m:sSupPr>
                            <m:e>
                              <m:r>
                                <a:rPr lang="en-US" altLang="en-US" b="0" i="1" smtClean="0">
                                  <a:latin typeface="Cambria Math" panose="02040503050406030204" pitchFamily="18" charset="0"/>
                                </a:rPr>
                                <m:t>𝑉</m:t>
                              </m:r>
                            </m:e>
                            <m:sup>
                              <m:r>
                                <a:rPr lang="en-US" altLang="en-US" b="0" i="1" smtClean="0">
                                  <a:latin typeface="Cambria Math" panose="02040503050406030204" pitchFamily="18" charset="0"/>
                                </a:rPr>
                                <m:t>2</m:t>
                              </m:r>
                            </m:sup>
                          </m:sSup>
                        </m:num>
                        <m:den>
                          <m:r>
                            <a:rPr lang="en-US" altLang="en-US" b="0" i="1" smtClean="0">
                              <a:latin typeface="Cambria Math" panose="02040503050406030204" pitchFamily="18" charset="0"/>
                              <a:ea typeface="Cambria Math" panose="02040503050406030204" pitchFamily="18" charset="0"/>
                            </a:rPr>
                            <m:t>𝑅</m:t>
                          </m:r>
                        </m:den>
                      </m:f>
                    </m:oMath>
                  </m:oMathPara>
                </a14:m>
                <a:endParaRPr lang="en-US" altLang="en-US" dirty="0"/>
              </a:p>
            </p:txBody>
          </p:sp>
        </mc:Choice>
        <mc:Fallback xmlns="">
          <p:sp>
            <p:nvSpPr>
              <p:cNvPr id="13" name="Text Box 3"/>
              <p:cNvSpPr txBox="1">
                <a:spLocks noRot="1" noChangeAspect="1" noMove="1" noResize="1" noEditPoints="1" noAdjustHandles="1" noChangeArrowheads="1" noChangeShapeType="1" noTextEdit="1"/>
              </p:cNvSpPr>
              <p:nvPr/>
            </p:nvSpPr>
            <p:spPr bwMode="auto">
              <a:xfrm>
                <a:off x="5253562" y="2832414"/>
                <a:ext cx="1470757" cy="1077283"/>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Rectangle 1"/>
          <p:cNvSpPr/>
          <p:nvPr/>
        </p:nvSpPr>
        <p:spPr>
          <a:xfrm>
            <a:off x="6630680" y="2043372"/>
            <a:ext cx="2174763" cy="584775"/>
          </a:xfrm>
          <a:prstGeom prst="rect">
            <a:avLst/>
          </a:prstGeom>
        </p:spPr>
        <p:txBody>
          <a:bodyPr wrap="none">
            <a:spAutoFit/>
          </a:bodyPr>
          <a:lstStyle/>
          <a:p>
            <a:r>
              <a:rPr lang="en-US" altLang="en-US" dirty="0" smtClean="0"/>
              <a:t>Unit: </a:t>
            </a:r>
            <a:r>
              <a:rPr lang="en-US" altLang="en-US" dirty="0" smtClean="0">
                <a:solidFill>
                  <a:srgbClr val="1C03D7"/>
                </a:solidFill>
              </a:rPr>
              <a:t>Watts</a:t>
            </a:r>
            <a:endParaRPr lang="en-US" dirty="0">
              <a:solidFill>
                <a:srgbClr val="1C03D7"/>
              </a:solidFill>
            </a:endParaRPr>
          </a:p>
        </p:txBody>
      </p:sp>
      <p:sp>
        <p:nvSpPr>
          <p:cNvPr id="3" name="Rectangle 2"/>
          <p:cNvSpPr/>
          <p:nvPr/>
        </p:nvSpPr>
        <p:spPr>
          <a:xfrm>
            <a:off x="195476" y="4010445"/>
            <a:ext cx="8835790" cy="1815882"/>
          </a:xfrm>
          <a:prstGeom prst="rect">
            <a:avLst/>
          </a:prstGeom>
        </p:spPr>
        <p:txBody>
          <a:bodyPr wrap="square">
            <a:spAutoFit/>
          </a:bodyPr>
          <a:lstStyle/>
          <a:p>
            <a:pPr eaLnBrk="1" hangingPunct="1">
              <a:spcBef>
                <a:spcPct val="50000"/>
              </a:spcBef>
              <a:buFontTx/>
              <a:buNone/>
            </a:pPr>
            <a:r>
              <a:rPr lang="en-US" altLang="en-US" sz="2800" dirty="0">
                <a:solidFill>
                  <a:srgbClr val="1C03D7"/>
                </a:solidFill>
              </a:rPr>
              <a:t>Ex </a:t>
            </a:r>
            <a:r>
              <a:rPr lang="en-US" altLang="en-US" sz="2800" dirty="0" smtClean="0">
                <a:solidFill>
                  <a:srgbClr val="1C03D7"/>
                </a:solidFill>
              </a:rPr>
              <a:t>20.7</a:t>
            </a:r>
            <a:r>
              <a:rPr lang="en-US" altLang="en-US" sz="2800" dirty="0" smtClean="0"/>
              <a:t>: Find the power dissipated by an </a:t>
            </a:r>
            <a:r>
              <a:rPr lang="en-US" altLang="en-US" sz="2800" dirty="0"/>
              <a:t>automobile headlight through which 2.5  A flows when 12.0 V is applied to it? </a:t>
            </a:r>
            <a:r>
              <a:rPr lang="en-US" altLang="en-US" sz="2800" dirty="0" smtClean="0"/>
              <a:t>What is the power dissipated if the resistance when it is cold is 0.35 </a:t>
            </a:r>
            <a:r>
              <a:rPr lang="el-GR" altLang="en-US" sz="2800" dirty="0" smtClean="0"/>
              <a:t>Ω</a:t>
            </a:r>
            <a:r>
              <a:rPr lang="en-US" altLang="en-US" sz="2800" dirty="0" smtClean="0"/>
              <a:t>.</a:t>
            </a:r>
            <a:endParaRPr lang="en-US" altLang="en-US" sz="2800" dirty="0"/>
          </a:p>
        </p:txBody>
      </p:sp>
    </p:spTree>
    <p:extLst>
      <p:ext uri="{BB962C8B-B14F-4D97-AF65-F5344CB8AC3E}">
        <p14:creationId xmlns:p14="http://schemas.microsoft.com/office/powerpoint/2010/main" val="930460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3337</TotalTime>
  <Words>578</Words>
  <Application>Microsoft Office PowerPoint</Application>
  <PresentationFormat>On-screen Show (4:3)</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 Math</vt:lpstr>
      <vt:lpstr>Comic Sans MS</vt:lpstr>
      <vt:lpstr>Times New Roman</vt:lpstr>
      <vt:lpstr>Crayons</vt:lpstr>
      <vt:lpstr>PowerPoint Presentation</vt:lpstr>
      <vt:lpstr>Chapter Outline</vt:lpstr>
      <vt:lpstr>Electric Current</vt:lpstr>
      <vt:lpstr>Electric Current</vt:lpstr>
      <vt:lpstr>Current Flow</vt:lpstr>
      <vt:lpstr>Ohm’s Law</vt:lpstr>
      <vt:lpstr>Resistance and Resistivity</vt:lpstr>
      <vt:lpstr>Temperature Variation of Resistance</vt:lpstr>
      <vt:lpstr>Electric Power</vt:lpstr>
      <vt:lpstr>Alternating Current Versus Direct Current</vt:lpstr>
      <vt:lpstr>Alternating Current Versus Direct Current</vt:lpstr>
      <vt:lpstr>Why Use AC for Power Distribution</vt:lpstr>
      <vt:lpstr>Nerve Conduction-Electrocardiograms</vt:lpstr>
    </vt:vector>
  </TitlesOfParts>
  <Company>UAE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 360: Signals and Systems</dc:title>
  <dc:creator>Valued Person</dc:creator>
  <cp:lastModifiedBy>Mohamed Bingabr</cp:lastModifiedBy>
  <cp:revision>238</cp:revision>
  <dcterms:created xsi:type="dcterms:W3CDTF">2004-08-21T10:04:46Z</dcterms:created>
  <dcterms:modified xsi:type="dcterms:W3CDTF">2018-02-05T17:17:32Z</dcterms:modified>
</cp:coreProperties>
</file>