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handoutMasterIdLst>
    <p:handoutMasterId r:id="rId18"/>
  </p:handoutMasterIdLst>
  <p:sldIdLst>
    <p:sldId id="256" r:id="rId2"/>
    <p:sldId id="258" r:id="rId3"/>
    <p:sldId id="335" r:id="rId4"/>
    <p:sldId id="356" r:id="rId5"/>
    <p:sldId id="351" r:id="rId6"/>
    <p:sldId id="357" r:id="rId7"/>
    <p:sldId id="336" r:id="rId8"/>
    <p:sldId id="358" r:id="rId9"/>
    <p:sldId id="352" r:id="rId10"/>
    <p:sldId id="337" r:id="rId11"/>
    <p:sldId id="360" r:id="rId12"/>
    <p:sldId id="359" r:id="rId13"/>
    <p:sldId id="361" r:id="rId14"/>
    <p:sldId id="353" r:id="rId15"/>
    <p:sldId id="338" r:id="rId16"/>
    <p:sldId id="362" r:id="rId17"/>
  </p:sldIdLst>
  <p:sldSz cx="9144000" cy="6858000" type="screen4x3"/>
  <p:notesSz cx="6858000" cy="92964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457200" algn="l" rtl="0" eaLnBrk="0" fontAlgn="base" hangingPunct="0">
      <a:spcBef>
        <a:spcPct val="0"/>
      </a:spcBef>
      <a:spcAft>
        <a:spcPct val="0"/>
      </a:spcAft>
      <a:defRPr sz="3200" kern="1200">
        <a:solidFill>
          <a:schemeClr val="tx1"/>
        </a:solidFill>
        <a:latin typeface="Arial" charset="0"/>
        <a:ea typeface="+mn-ea"/>
        <a:cs typeface="Arial" charset="0"/>
      </a:defRPr>
    </a:lvl2pPr>
    <a:lvl3pPr marL="914400" algn="l" rtl="0" eaLnBrk="0" fontAlgn="base" hangingPunct="0">
      <a:spcBef>
        <a:spcPct val="0"/>
      </a:spcBef>
      <a:spcAft>
        <a:spcPct val="0"/>
      </a:spcAft>
      <a:defRPr sz="3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3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3D7"/>
    <a:srgbClr val="CDD9EB"/>
    <a:srgbClr val="FFFACD"/>
    <a:srgbClr val="53FF5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9" autoAdjust="0"/>
  </p:normalViewPr>
  <p:slideViewPr>
    <p:cSldViewPr snapToGrid="0">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87316" tIns="43658" rIns="87316" bIns="43658" rtlCol="0"/>
          <a:lstStyle>
            <a:lvl1pPr algn="l" eaLnBrk="1" hangingPunct="1">
              <a:defRPr sz="11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87316" tIns="43658" rIns="87316" bIns="43658" rtlCol="0"/>
          <a:lstStyle>
            <a:lvl1pPr algn="r" eaLnBrk="1" hangingPunct="1">
              <a:defRPr sz="1100">
                <a:latin typeface="Arial" pitchFamily="34" charset="0"/>
                <a:cs typeface="Arial" pitchFamily="34" charset="0"/>
              </a:defRPr>
            </a:lvl1pPr>
          </a:lstStyle>
          <a:p>
            <a:pPr>
              <a:defRPr/>
            </a:pPr>
            <a:fld id="{35EBFB94-4EC2-4AA5-BAF8-4601FF71E983}" type="datetimeFigureOut">
              <a:rPr lang="en-US"/>
              <a:pPr>
                <a:defRPr/>
              </a:pPr>
              <a:t>2/19/2018</a:t>
            </a:fld>
            <a:endParaRPr lang="en-US"/>
          </a:p>
        </p:txBody>
      </p:sp>
      <p:sp>
        <p:nvSpPr>
          <p:cNvPr id="4" name="Footer Placeholder 3"/>
          <p:cNvSpPr>
            <a:spLocks noGrp="1"/>
          </p:cNvSpPr>
          <p:nvPr>
            <p:ph type="ftr" sz="quarter" idx="2"/>
          </p:nvPr>
        </p:nvSpPr>
        <p:spPr>
          <a:xfrm>
            <a:off x="0" y="8831263"/>
            <a:ext cx="2971800" cy="463550"/>
          </a:xfrm>
          <a:prstGeom prst="rect">
            <a:avLst/>
          </a:prstGeom>
        </p:spPr>
        <p:txBody>
          <a:bodyPr vert="horz" lIns="87316" tIns="43658" rIns="87316" bIns="43658" rtlCol="0" anchor="b"/>
          <a:lstStyle>
            <a:lvl1pPr algn="l" eaLnBrk="1" hangingPunct="1">
              <a:defRPr sz="11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wrap="square" lIns="87316" tIns="43658" rIns="87316" bIns="43658" numCol="1" anchor="b" anchorCtr="0" compatLnSpc="1">
            <a:prstTxWarp prst="textNoShape">
              <a:avLst/>
            </a:prstTxWarp>
          </a:bodyPr>
          <a:lstStyle>
            <a:lvl1pPr algn="r" eaLnBrk="1" hangingPunct="1">
              <a:defRPr sz="1100"/>
            </a:lvl1pPr>
          </a:lstStyle>
          <a:p>
            <a:fld id="{8B383FBC-617E-43DA-B17C-BAF39E1EA8D0}" type="slidenum">
              <a:rPr lang="en-US" altLang="en-US"/>
              <a:pPr/>
              <a:t>‹#›</a:t>
            </a:fld>
            <a:endParaRPr lang="en-US" altLang="en-US"/>
          </a:p>
        </p:txBody>
      </p:sp>
    </p:spTree>
    <p:extLst>
      <p:ext uri="{BB962C8B-B14F-4D97-AF65-F5344CB8AC3E}">
        <p14:creationId xmlns:p14="http://schemas.microsoft.com/office/powerpoint/2010/main" val="34359209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1" name="Rectangle 1027"/>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7412" name="Rectangle 1028"/>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4" name="Rectangle 1029"/>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3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Comic Sans MS" pitchFamily="66" charset="0"/>
                <a:cs typeface="Arial" pitchFamily="34" charset="0"/>
              </a:defRPr>
            </a:lvl1pPr>
          </a:lstStyle>
          <a:p>
            <a:pPr>
              <a:defRPr/>
            </a:pPr>
            <a:endParaRPr lang="en-US"/>
          </a:p>
        </p:txBody>
      </p:sp>
      <p:sp>
        <p:nvSpPr>
          <p:cNvPr id="6" name="Rectangle 1031"/>
          <p:cNvSpPr>
            <a:spLocks noGrp="1" noChangeArrowheads="1"/>
          </p:cNvSpPr>
          <p:nvPr>
            <p:ph type="sldNum" sz="quarter" idx="12"/>
          </p:nvPr>
        </p:nvSpPr>
        <p:spPr>
          <a:xfrm>
            <a:off x="6553200" y="6248400"/>
            <a:ext cx="1905000" cy="457200"/>
          </a:xfrm>
        </p:spPr>
        <p:txBody>
          <a:bodyPr/>
          <a:lstStyle>
            <a:lvl1pPr>
              <a:defRPr/>
            </a:lvl1pPr>
          </a:lstStyle>
          <a:p>
            <a:fld id="{EED54902-FE96-42EA-A140-81BA1F9E1239}" type="slidenum">
              <a:rPr lang="en-US" altLang="en-US"/>
              <a:pPr/>
              <a:t>‹#›</a:t>
            </a:fld>
            <a:endParaRPr lang="en-US" altLang="en-US"/>
          </a:p>
        </p:txBody>
      </p:sp>
    </p:spTree>
    <p:extLst>
      <p:ext uri="{BB962C8B-B14F-4D97-AF65-F5344CB8AC3E}">
        <p14:creationId xmlns:p14="http://schemas.microsoft.com/office/powerpoint/2010/main" val="294362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2294B699-FFBC-4501-AB5F-88586E89019E}" type="slidenum">
              <a:rPr lang="en-US" altLang="en-US"/>
              <a:pPr/>
              <a:t>‹#›</a:t>
            </a:fld>
            <a:endParaRPr lang="en-US" altLang="en-US"/>
          </a:p>
        </p:txBody>
      </p:sp>
    </p:spTree>
    <p:extLst>
      <p:ext uri="{BB962C8B-B14F-4D97-AF65-F5344CB8AC3E}">
        <p14:creationId xmlns:p14="http://schemas.microsoft.com/office/powerpoint/2010/main" val="250768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08195584-3DBE-477A-BC48-8465DAABD2E5}" type="slidenum">
              <a:rPr lang="en-US" altLang="en-US"/>
              <a:pPr/>
              <a:t>‹#›</a:t>
            </a:fld>
            <a:endParaRPr lang="en-US" altLang="en-US"/>
          </a:p>
        </p:txBody>
      </p:sp>
    </p:spTree>
    <p:extLst>
      <p:ext uri="{BB962C8B-B14F-4D97-AF65-F5344CB8AC3E}">
        <p14:creationId xmlns:p14="http://schemas.microsoft.com/office/powerpoint/2010/main" val="201504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BA592DF-3CE7-423D-A3AF-9D3A0CD81086}" type="slidenum">
              <a:rPr lang="en-US" altLang="en-US"/>
              <a:pPr/>
              <a:t>‹#›</a:t>
            </a:fld>
            <a:endParaRPr lang="en-US" altLang="en-US"/>
          </a:p>
        </p:txBody>
      </p:sp>
    </p:spTree>
    <p:extLst>
      <p:ext uri="{BB962C8B-B14F-4D97-AF65-F5344CB8AC3E}">
        <p14:creationId xmlns:p14="http://schemas.microsoft.com/office/powerpoint/2010/main" val="227959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BF52D913-409C-4634-99CB-119EA6E91491}" type="slidenum">
              <a:rPr lang="en-US" altLang="en-US"/>
              <a:pPr/>
              <a:t>‹#›</a:t>
            </a:fld>
            <a:endParaRPr lang="en-US" altLang="en-US"/>
          </a:p>
        </p:txBody>
      </p:sp>
    </p:spTree>
    <p:extLst>
      <p:ext uri="{BB962C8B-B14F-4D97-AF65-F5344CB8AC3E}">
        <p14:creationId xmlns:p14="http://schemas.microsoft.com/office/powerpoint/2010/main" val="131030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DF5ED5C1-6533-4EFF-AE5B-7EEF2591291F}" type="slidenum">
              <a:rPr lang="en-US" altLang="en-US"/>
              <a:pPr/>
              <a:t>‹#›</a:t>
            </a:fld>
            <a:endParaRPr lang="en-US" altLang="en-US"/>
          </a:p>
        </p:txBody>
      </p:sp>
    </p:spTree>
    <p:extLst>
      <p:ext uri="{BB962C8B-B14F-4D97-AF65-F5344CB8AC3E}">
        <p14:creationId xmlns:p14="http://schemas.microsoft.com/office/powerpoint/2010/main" val="261427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1D134100-F8D4-4B17-B421-99CC0057DBD2}" type="slidenum">
              <a:rPr lang="en-US" altLang="en-US"/>
              <a:pPr/>
              <a:t>‹#›</a:t>
            </a:fld>
            <a:endParaRPr lang="en-US" altLang="en-US"/>
          </a:p>
        </p:txBody>
      </p:sp>
    </p:spTree>
    <p:extLst>
      <p:ext uri="{BB962C8B-B14F-4D97-AF65-F5344CB8AC3E}">
        <p14:creationId xmlns:p14="http://schemas.microsoft.com/office/powerpoint/2010/main" val="217006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B46DAB00-3A8C-4E3E-A55E-87C97AC142B1}" type="slidenum">
              <a:rPr lang="en-US" altLang="en-US"/>
              <a:pPr/>
              <a:t>‹#›</a:t>
            </a:fld>
            <a:endParaRPr lang="en-US" altLang="en-US"/>
          </a:p>
        </p:txBody>
      </p:sp>
    </p:spTree>
    <p:extLst>
      <p:ext uri="{BB962C8B-B14F-4D97-AF65-F5344CB8AC3E}">
        <p14:creationId xmlns:p14="http://schemas.microsoft.com/office/powerpoint/2010/main" val="66749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32ACB2A-113E-459A-B74E-08347D5B03C2}" type="slidenum">
              <a:rPr lang="en-US" altLang="en-US"/>
              <a:pPr/>
              <a:t>‹#›</a:t>
            </a:fld>
            <a:endParaRPr lang="en-US" altLang="en-US"/>
          </a:p>
        </p:txBody>
      </p:sp>
    </p:spTree>
    <p:extLst>
      <p:ext uri="{BB962C8B-B14F-4D97-AF65-F5344CB8AC3E}">
        <p14:creationId xmlns:p14="http://schemas.microsoft.com/office/powerpoint/2010/main" val="275526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fld id="{CC60BC91-7C9D-4653-A332-8D9B5F061932}" type="slidenum">
              <a:rPr lang="en-US" altLang="en-US"/>
              <a:pPr/>
              <a:t>‹#›</a:t>
            </a:fld>
            <a:endParaRPr lang="en-US" altLang="en-US"/>
          </a:p>
        </p:txBody>
      </p:sp>
    </p:spTree>
    <p:extLst>
      <p:ext uri="{BB962C8B-B14F-4D97-AF65-F5344CB8AC3E}">
        <p14:creationId xmlns:p14="http://schemas.microsoft.com/office/powerpoint/2010/main" val="33266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fld id="{7D21CA6B-298C-439F-9257-FD48F0CB0992}" type="slidenum">
              <a:rPr lang="en-US" altLang="en-US"/>
              <a:pPr/>
              <a:t>‹#›</a:t>
            </a:fld>
            <a:endParaRPr lang="en-US" altLang="en-US"/>
          </a:p>
        </p:txBody>
      </p:sp>
    </p:spTree>
    <p:extLst>
      <p:ext uri="{BB962C8B-B14F-4D97-AF65-F5344CB8AC3E}">
        <p14:creationId xmlns:p14="http://schemas.microsoft.com/office/powerpoint/2010/main" val="195221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fld id="{7CF03366-5E73-41A7-91D4-80B5D86DDCC4}" type="slidenum">
              <a:rPr lang="en-US" altLang="en-US"/>
              <a:pPr/>
              <a:t>‹#›</a:t>
            </a:fld>
            <a:endParaRPr lang="en-US" altLang="en-US"/>
          </a:p>
        </p:txBody>
      </p:sp>
    </p:spTree>
    <p:extLst>
      <p:ext uri="{BB962C8B-B14F-4D97-AF65-F5344CB8AC3E}">
        <p14:creationId xmlns:p14="http://schemas.microsoft.com/office/powerpoint/2010/main" val="29199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AAABD10A-9638-49A0-940B-7443BAC80D59}" type="slidenum">
              <a:rPr lang="en-US" altLang="en-US"/>
              <a:pPr/>
              <a:t>‹#›</a:t>
            </a:fld>
            <a:endParaRPr lang="en-US" altLang="en-US"/>
          </a:p>
        </p:txBody>
      </p:sp>
    </p:spTree>
    <p:extLst>
      <p:ext uri="{BB962C8B-B14F-4D97-AF65-F5344CB8AC3E}">
        <p14:creationId xmlns:p14="http://schemas.microsoft.com/office/powerpoint/2010/main" val="167933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D6E0DBFE-6835-4A17-BDA1-8D66519E8789}" type="slidenum">
              <a:rPr lang="en-US" altLang="en-US"/>
              <a:pPr/>
              <a:t>‹#›</a:t>
            </a:fld>
            <a:endParaRPr lang="en-US" altLang="en-US"/>
          </a:p>
        </p:txBody>
      </p:sp>
    </p:spTree>
    <p:extLst>
      <p:ext uri="{BB962C8B-B14F-4D97-AF65-F5344CB8AC3E}">
        <p14:creationId xmlns:p14="http://schemas.microsoft.com/office/powerpoint/2010/main" val="1204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39800" y="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381000" y="838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Comic Sans MS" pitchFamily="66" charset="0"/>
                <a:cs typeface="Arial" pitchFamily="34" charset="0"/>
              </a:defRPr>
            </a:lvl1pPr>
          </a:lstStyle>
          <a:p>
            <a:pPr>
              <a:defRPr/>
            </a:pPr>
            <a:endParaRPr lang="en-US"/>
          </a:p>
        </p:txBody>
      </p:sp>
      <p:sp>
        <p:nvSpPr>
          <p:cNvPr id="1639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itchFamily="66" charset="0"/>
              </a:defRPr>
            </a:lvl1pPr>
          </a:lstStyle>
          <a:p>
            <a:fld id="{2D3C56A3-FC85-47A5-9EC5-C0BE5A2A8A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xStyles>
    <p:titleStyle>
      <a:lvl1pPr algn="ctr" rtl="0" eaLnBrk="0" fontAlgn="base" hangingPunct="0">
        <a:spcBef>
          <a:spcPct val="0"/>
        </a:spcBef>
        <a:spcAft>
          <a:spcPct val="0"/>
        </a:spcAft>
        <a:defRPr sz="2800" b="1">
          <a:solidFill>
            <a:srgbClr val="1C03D7"/>
          </a:solidFill>
          <a:latin typeface="+mj-lt"/>
          <a:ea typeface="+mj-ea"/>
          <a:cs typeface="+mj-cs"/>
        </a:defRPr>
      </a:lvl1pPr>
      <a:lvl2pPr algn="ctr" rtl="0" eaLnBrk="0" fontAlgn="base" hangingPunct="0">
        <a:spcBef>
          <a:spcPct val="0"/>
        </a:spcBef>
        <a:spcAft>
          <a:spcPct val="0"/>
        </a:spcAft>
        <a:defRPr sz="2800" b="1">
          <a:solidFill>
            <a:srgbClr val="1C03D7"/>
          </a:solidFill>
          <a:latin typeface="Arial" pitchFamily="34" charset="0"/>
          <a:cs typeface="Arial" pitchFamily="34" charset="0"/>
        </a:defRPr>
      </a:lvl2pPr>
      <a:lvl3pPr algn="ctr" rtl="0" eaLnBrk="0" fontAlgn="base" hangingPunct="0">
        <a:spcBef>
          <a:spcPct val="0"/>
        </a:spcBef>
        <a:spcAft>
          <a:spcPct val="0"/>
        </a:spcAft>
        <a:defRPr sz="2800" b="1">
          <a:solidFill>
            <a:srgbClr val="1C03D7"/>
          </a:solidFill>
          <a:latin typeface="Arial" pitchFamily="34" charset="0"/>
          <a:cs typeface="Arial" pitchFamily="34" charset="0"/>
        </a:defRPr>
      </a:lvl3pPr>
      <a:lvl4pPr algn="ctr" rtl="0" eaLnBrk="0" fontAlgn="base" hangingPunct="0">
        <a:spcBef>
          <a:spcPct val="0"/>
        </a:spcBef>
        <a:spcAft>
          <a:spcPct val="0"/>
        </a:spcAft>
        <a:defRPr sz="2800" b="1">
          <a:solidFill>
            <a:srgbClr val="1C03D7"/>
          </a:solidFill>
          <a:latin typeface="Arial" pitchFamily="34" charset="0"/>
          <a:cs typeface="Arial" pitchFamily="34" charset="0"/>
        </a:defRPr>
      </a:lvl4pPr>
      <a:lvl5pPr algn="ctr" rtl="0" eaLnBrk="0" fontAlgn="base" hangingPunct="0">
        <a:spcBef>
          <a:spcPct val="0"/>
        </a:spcBef>
        <a:spcAft>
          <a:spcPct val="0"/>
        </a:spcAft>
        <a:defRPr sz="2800" b="1">
          <a:solidFill>
            <a:srgbClr val="1C03D7"/>
          </a:solidFill>
          <a:latin typeface="Arial" pitchFamily="34" charset="0"/>
          <a:cs typeface="Arial" pitchFamily="34" charset="0"/>
        </a:defRPr>
      </a:lvl5pPr>
      <a:lvl6pPr marL="457200" algn="ctr" rtl="0" fontAlgn="base">
        <a:spcBef>
          <a:spcPct val="0"/>
        </a:spcBef>
        <a:spcAft>
          <a:spcPct val="0"/>
        </a:spcAft>
        <a:defRPr sz="2800" b="1">
          <a:solidFill>
            <a:srgbClr val="1C03D7"/>
          </a:solidFill>
          <a:latin typeface="Arial" pitchFamily="34" charset="0"/>
          <a:cs typeface="Arial" pitchFamily="34" charset="0"/>
        </a:defRPr>
      </a:lvl6pPr>
      <a:lvl7pPr marL="914400" algn="ctr" rtl="0" fontAlgn="base">
        <a:spcBef>
          <a:spcPct val="0"/>
        </a:spcBef>
        <a:spcAft>
          <a:spcPct val="0"/>
        </a:spcAft>
        <a:defRPr sz="2800" b="1">
          <a:solidFill>
            <a:srgbClr val="1C03D7"/>
          </a:solidFill>
          <a:latin typeface="Arial" pitchFamily="34" charset="0"/>
          <a:cs typeface="Arial" pitchFamily="34" charset="0"/>
        </a:defRPr>
      </a:lvl7pPr>
      <a:lvl8pPr marL="1371600" algn="ctr" rtl="0" fontAlgn="base">
        <a:spcBef>
          <a:spcPct val="0"/>
        </a:spcBef>
        <a:spcAft>
          <a:spcPct val="0"/>
        </a:spcAft>
        <a:defRPr sz="2800" b="1">
          <a:solidFill>
            <a:srgbClr val="1C03D7"/>
          </a:solidFill>
          <a:latin typeface="Arial" pitchFamily="34" charset="0"/>
          <a:cs typeface="Arial" pitchFamily="34" charset="0"/>
        </a:defRPr>
      </a:lvl8pPr>
      <a:lvl9pPr marL="1828800" algn="ctr" rtl="0" fontAlgn="base">
        <a:spcBef>
          <a:spcPct val="0"/>
        </a:spcBef>
        <a:spcAft>
          <a:spcPct val="0"/>
        </a:spcAft>
        <a:defRPr sz="2800" b="1">
          <a:solidFill>
            <a:srgbClr val="1C03D7"/>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89128" y="4929805"/>
            <a:ext cx="6032500" cy="1638300"/>
          </a:xfrm>
        </p:spPr>
        <p:txBody>
          <a:bodyPr/>
          <a:lstStyle/>
          <a:p>
            <a:pPr eaLnBrk="1" hangingPunct="1">
              <a:lnSpc>
                <a:spcPct val="90000"/>
              </a:lnSpc>
              <a:defRPr/>
            </a:pPr>
            <a:r>
              <a:rPr lang="en-US" b="0" dirty="0" smtClean="0">
                <a:solidFill>
                  <a:schemeClr val="accent2"/>
                </a:solidFill>
              </a:rPr>
              <a:t>Engineering and Physics</a:t>
            </a:r>
          </a:p>
          <a:p>
            <a:pPr eaLnBrk="1" hangingPunct="1">
              <a:lnSpc>
                <a:spcPct val="90000"/>
              </a:lnSpc>
              <a:defRPr/>
            </a:pPr>
            <a:r>
              <a:rPr lang="en-US" b="0" dirty="0" smtClean="0">
                <a:solidFill>
                  <a:schemeClr val="accent2"/>
                </a:solidFill>
              </a:rPr>
              <a:t>University of Central Oklahoma</a:t>
            </a:r>
          </a:p>
          <a:p>
            <a:pPr eaLnBrk="1" hangingPunct="1">
              <a:lnSpc>
                <a:spcPct val="90000"/>
              </a:lnSpc>
              <a:defRPr/>
            </a:pPr>
            <a:r>
              <a:rPr lang="en-US" b="0" dirty="0" smtClean="0">
                <a:solidFill>
                  <a:schemeClr val="tx1"/>
                </a:solidFill>
                <a:latin typeface="+mj-lt"/>
                <a:cs typeface="+mj-cs"/>
              </a:rPr>
              <a:t>Dr. Mohamed Bingabr</a:t>
            </a:r>
          </a:p>
        </p:txBody>
      </p:sp>
      <p:sp>
        <p:nvSpPr>
          <p:cNvPr id="4099" name="Rectangle 5"/>
          <p:cNvSpPr>
            <a:spLocks noChangeArrowheads="1"/>
          </p:cNvSpPr>
          <p:nvPr/>
        </p:nvSpPr>
        <p:spPr bwMode="auto">
          <a:xfrm>
            <a:off x="452487" y="2539999"/>
            <a:ext cx="8333294" cy="222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dirty="0" smtClean="0">
                <a:solidFill>
                  <a:srgbClr val="1C03D7"/>
                </a:solidFill>
              </a:rPr>
              <a:t>Chapter 21</a:t>
            </a:r>
          </a:p>
          <a:p>
            <a:pPr algn="ctr" eaLnBrk="1" hangingPunct="1">
              <a:spcBef>
                <a:spcPct val="0"/>
              </a:spcBef>
              <a:buFontTx/>
              <a:buNone/>
            </a:pPr>
            <a:r>
              <a:rPr lang="en-US" altLang="en-US" dirty="0" smtClean="0">
                <a:solidFill>
                  <a:srgbClr val="1C03D7"/>
                </a:solidFill>
              </a:rPr>
              <a:t>Circuit in DC Instruments</a:t>
            </a:r>
            <a:endParaRPr lang="en-US" altLang="en-US" dirty="0">
              <a:solidFill>
                <a:srgbClr val="1C03D7"/>
              </a:solidFill>
            </a:endParaRPr>
          </a:p>
        </p:txBody>
      </p:sp>
      <p:sp>
        <p:nvSpPr>
          <p:cNvPr id="4100" name="Text Box 8"/>
          <p:cNvSpPr txBox="1">
            <a:spLocks noChangeArrowheads="1"/>
          </p:cNvSpPr>
          <p:nvPr/>
        </p:nvSpPr>
        <p:spPr bwMode="auto">
          <a:xfrm>
            <a:off x="2355307" y="1085850"/>
            <a:ext cx="43476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sz="4000" b="0" dirty="0" smtClean="0">
                <a:solidFill>
                  <a:srgbClr val="1C03D7"/>
                </a:solidFill>
              </a:rPr>
              <a:t>PHY 1214</a:t>
            </a:r>
          </a:p>
          <a:p>
            <a:pPr algn="ctr" eaLnBrk="1" hangingPunct="1">
              <a:spcBef>
                <a:spcPct val="0"/>
              </a:spcBef>
              <a:buFontTx/>
              <a:buNone/>
            </a:pPr>
            <a:r>
              <a:rPr lang="en-US" altLang="en-US" sz="4000" b="0" dirty="0" smtClean="0">
                <a:solidFill>
                  <a:srgbClr val="1C03D7"/>
                </a:solidFill>
              </a:rPr>
              <a:t>General Physics 2</a:t>
            </a:r>
            <a:endParaRPr lang="en-US" altLang="en-US" sz="4000" b="0" dirty="0">
              <a:solidFill>
                <a:srgbClr val="1C03D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Kirchhoff’s Rules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190626"/>
            <a:ext cx="8610424" cy="2893100"/>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First Rule-the junction rule: </a:t>
            </a:r>
            <a:r>
              <a:rPr lang="en-US" altLang="en-US" sz="2800" dirty="0" smtClean="0"/>
              <a:t>The sum of all current entering a junction must equal the sum of all currents leaving the junction.</a:t>
            </a:r>
            <a:endParaRPr lang="en-US" altLang="en-US" sz="2800" dirty="0"/>
          </a:p>
          <a:p>
            <a:pPr eaLnBrk="1" hangingPunct="1">
              <a:spcBef>
                <a:spcPct val="50000"/>
              </a:spcBef>
              <a:buFontTx/>
              <a:buNone/>
            </a:pPr>
            <a:r>
              <a:rPr lang="en-US" altLang="en-US" sz="2800" dirty="0" smtClean="0">
                <a:solidFill>
                  <a:srgbClr val="1C03D7"/>
                </a:solidFill>
              </a:rPr>
              <a:t>Second Rule-the loop rule: </a:t>
            </a:r>
            <a:r>
              <a:rPr lang="en-US" altLang="en-US" sz="2800" dirty="0" smtClean="0"/>
              <a:t>The algebraic sum of changes in potential around any closed circuit path (loop) must be zero.</a:t>
            </a:r>
          </a:p>
        </p:txBody>
      </p:sp>
      <p:pic>
        <p:nvPicPr>
          <p:cNvPr id="7" name="Picture Placeholder 1" descr="Figure_22_03_02.jpg"/>
          <p:cNvPicPr>
            <a:picLocks noChangeAspect="1"/>
          </p:cNvPicPr>
          <p:nvPr/>
        </p:nvPicPr>
        <p:blipFill>
          <a:blip r:embed="rId2" cstate="print">
            <a:extLst>
              <a:ext uri="{28A0092B-C50C-407E-A947-70E740481C1C}">
                <a14:useLocalDpi xmlns:a14="http://schemas.microsoft.com/office/drawing/2010/main" val="0"/>
              </a:ext>
            </a:extLst>
          </a:blip>
          <a:srcRect t="-2313" b="-2313"/>
          <a:stretch>
            <a:fillRect/>
          </a:stretch>
        </p:blipFill>
        <p:spPr>
          <a:xfrm>
            <a:off x="646007" y="3907643"/>
            <a:ext cx="2262445" cy="2950357"/>
          </a:xfrm>
          <a:prstGeom prst="rect">
            <a:avLst/>
          </a:prstGeom>
        </p:spPr>
      </p:pic>
      <p:pic>
        <p:nvPicPr>
          <p:cNvPr id="2" name="Picture 1"/>
          <p:cNvPicPr>
            <a:picLocks noChangeAspect="1"/>
          </p:cNvPicPr>
          <p:nvPr/>
        </p:nvPicPr>
        <p:blipFill>
          <a:blip r:embed="rId3"/>
          <a:stretch>
            <a:fillRect/>
          </a:stretch>
        </p:blipFill>
        <p:spPr>
          <a:xfrm>
            <a:off x="4306278" y="3695178"/>
            <a:ext cx="3666956" cy="3116393"/>
          </a:xfrm>
          <a:prstGeom prst="rect">
            <a:avLst/>
          </a:prstGeom>
        </p:spPr>
      </p:pic>
    </p:spTree>
    <p:extLst>
      <p:ext uri="{BB962C8B-B14F-4D97-AF65-F5344CB8AC3E}">
        <p14:creationId xmlns:p14="http://schemas.microsoft.com/office/powerpoint/2010/main" val="1694769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Kirchhoff’s Rules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3"/>
          <p:cNvSpPr txBox="1">
            <a:spLocks noChangeArrowheads="1"/>
          </p:cNvSpPr>
          <p:nvPr/>
        </p:nvSpPr>
        <p:spPr bwMode="auto">
          <a:xfrm>
            <a:off x="202280" y="1190626"/>
            <a:ext cx="877759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t>Reasoning Strategy</a:t>
            </a:r>
          </a:p>
          <a:p>
            <a:pPr eaLnBrk="1" hangingPunct="1">
              <a:spcBef>
                <a:spcPct val="0"/>
              </a:spcBef>
              <a:buFontTx/>
              <a:buNone/>
            </a:pPr>
            <a:endParaRPr lang="en-US" altLang="en-US" sz="2000" dirty="0"/>
          </a:p>
          <a:p>
            <a:pPr eaLnBrk="1" hangingPunct="1">
              <a:spcBef>
                <a:spcPct val="0"/>
              </a:spcBef>
              <a:buFontTx/>
              <a:buNone/>
            </a:pPr>
            <a:r>
              <a:rPr lang="en-US" altLang="en-US" sz="2000" dirty="0"/>
              <a:t>Applying Kirchhoff’s Rules</a:t>
            </a:r>
          </a:p>
          <a:p>
            <a:pPr eaLnBrk="1" hangingPunct="1">
              <a:spcBef>
                <a:spcPct val="0"/>
              </a:spcBef>
              <a:buFontTx/>
              <a:buNone/>
            </a:pPr>
            <a:endParaRPr lang="en-US" altLang="en-US" sz="2000" dirty="0"/>
          </a:p>
          <a:p>
            <a:pPr eaLnBrk="1" hangingPunct="1">
              <a:spcBef>
                <a:spcPct val="0"/>
              </a:spcBef>
              <a:buFontTx/>
              <a:buAutoNum type="arabicPeriod"/>
            </a:pPr>
            <a:r>
              <a:rPr lang="en-US" altLang="en-US" sz="2000" b="0" dirty="0"/>
              <a:t>Draw the current in each branch of the circuit.  Choose any direction.  </a:t>
            </a:r>
          </a:p>
          <a:p>
            <a:pPr eaLnBrk="1" hangingPunct="1">
              <a:spcBef>
                <a:spcPct val="0"/>
              </a:spcBef>
              <a:buFontTx/>
              <a:buNone/>
            </a:pPr>
            <a:r>
              <a:rPr lang="en-US" altLang="en-US" sz="2000" b="0" dirty="0"/>
              <a:t>If your choice is incorrect, the value obtained for the current will turn out</a:t>
            </a:r>
          </a:p>
          <a:p>
            <a:pPr eaLnBrk="1" hangingPunct="1">
              <a:spcBef>
                <a:spcPct val="0"/>
              </a:spcBef>
              <a:buFontTx/>
              <a:buNone/>
            </a:pPr>
            <a:r>
              <a:rPr lang="en-US" altLang="en-US" sz="2000" b="0" dirty="0"/>
              <a:t>to be a negative number.</a:t>
            </a:r>
          </a:p>
          <a:p>
            <a:pPr eaLnBrk="1" hangingPunct="1">
              <a:spcBef>
                <a:spcPct val="0"/>
              </a:spcBef>
              <a:buFontTx/>
              <a:buNone/>
            </a:pPr>
            <a:endParaRPr lang="en-US" altLang="en-US" sz="2000" b="0" dirty="0"/>
          </a:p>
          <a:p>
            <a:pPr eaLnBrk="1" hangingPunct="1">
              <a:spcBef>
                <a:spcPct val="0"/>
              </a:spcBef>
              <a:buFontTx/>
              <a:buAutoNum type="arabicPeriod" startAt="2"/>
            </a:pPr>
            <a:r>
              <a:rPr lang="en-US" altLang="en-US" sz="2000" b="0" dirty="0"/>
              <a:t>Mark each resistor with a + at one end and a – at the other end in a way</a:t>
            </a:r>
          </a:p>
          <a:p>
            <a:pPr eaLnBrk="1" hangingPunct="1">
              <a:spcBef>
                <a:spcPct val="0"/>
              </a:spcBef>
              <a:buFontTx/>
              <a:buNone/>
            </a:pPr>
            <a:r>
              <a:rPr lang="en-US" altLang="en-US" sz="2000" b="0" dirty="0"/>
              <a:t>that is consistent with your choice for current direction in step 1.  Outside a</a:t>
            </a:r>
          </a:p>
          <a:p>
            <a:pPr eaLnBrk="1" hangingPunct="1">
              <a:spcBef>
                <a:spcPct val="0"/>
              </a:spcBef>
              <a:buFontTx/>
              <a:buNone/>
            </a:pPr>
            <a:r>
              <a:rPr lang="en-US" altLang="en-US" sz="2000" b="0" dirty="0"/>
              <a:t>battery, conventional current is always directed from a higher potential (the</a:t>
            </a:r>
          </a:p>
          <a:p>
            <a:pPr eaLnBrk="1" hangingPunct="1">
              <a:spcBef>
                <a:spcPct val="0"/>
              </a:spcBef>
              <a:buFontTx/>
              <a:buNone/>
            </a:pPr>
            <a:r>
              <a:rPr lang="en-US" altLang="en-US" sz="2000" b="0" dirty="0"/>
              <a:t>end marked +) to a lower potential (the end marked -).</a:t>
            </a:r>
          </a:p>
          <a:p>
            <a:pPr eaLnBrk="1" hangingPunct="1">
              <a:spcBef>
                <a:spcPct val="0"/>
              </a:spcBef>
              <a:buFontTx/>
              <a:buNone/>
            </a:pPr>
            <a:endParaRPr lang="en-US" altLang="en-US" sz="2000" b="0" dirty="0"/>
          </a:p>
          <a:p>
            <a:pPr eaLnBrk="1" hangingPunct="1">
              <a:spcBef>
                <a:spcPct val="0"/>
              </a:spcBef>
              <a:buFontTx/>
              <a:buAutoNum type="arabicPeriod" startAt="3"/>
            </a:pPr>
            <a:r>
              <a:rPr lang="en-US" altLang="en-US" sz="2000" b="0" dirty="0"/>
              <a:t>Apply the junction rule and the loop rule to the circuit, obtaining in the </a:t>
            </a:r>
            <a:r>
              <a:rPr lang="en-US" altLang="en-US" sz="2000" b="0" dirty="0" smtClean="0"/>
              <a:t>process as </a:t>
            </a:r>
            <a:r>
              <a:rPr lang="en-US" altLang="en-US" sz="2000" b="0" dirty="0"/>
              <a:t>many independent equations as there are unknown variables.</a:t>
            </a:r>
          </a:p>
          <a:p>
            <a:pPr eaLnBrk="1" hangingPunct="1">
              <a:spcBef>
                <a:spcPct val="0"/>
              </a:spcBef>
              <a:buFontTx/>
              <a:buNone/>
            </a:pPr>
            <a:endParaRPr lang="en-US" altLang="en-US" sz="2000" b="0" dirty="0"/>
          </a:p>
          <a:p>
            <a:pPr eaLnBrk="1" hangingPunct="1">
              <a:spcBef>
                <a:spcPct val="0"/>
              </a:spcBef>
              <a:buFontTx/>
              <a:buNone/>
            </a:pPr>
            <a:r>
              <a:rPr lang="en-US" altLang="en-US" sz="2000" b="0" dirty="0"/>
              <a:t>4.  Solve these equations simultaneously for the unknown variables.</a:t>
            </a:r>
          </a:p>
        </p:txBody>
      </p:sp>
    </p:spTree>
    <p:extLst>
      <p:ext uri="{BB962C8B-B14F-4D97-AF65-F5344CB8AC3E}">
        <p14:creationId xmlns:p14="http://schemas.microsoft.com/office/powerpoint/2010/main" val="3453504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Kirchhoff’s Rules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190626"/>
            <a:ext cx="8610424" cy="523220"/>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Ex 21.5: </a:t>
            </a:r>
            <a:r>
              <a:rPr lang="en-US" altLang="en-US" sz="2800" dirty="0" smtClean="0"/>
              <a:t>Find the currents flowing in the circuit below</a:t>
            </a:r>
            <a:endParaRPr lang="en-US" altLang="en-US" sz="2800" dirty="0"/>
          </a:p>
        </p:txBody>
      </p:sp>
      <p:pic>
        <p:nvPicPr>
          <p:cNvPr id="4" name="Picture 3"/>
          <p:cNvPicPr>
            <a:picLocks noChangeAspect="1"/>
          </p:cNvPicPr>
          <p:nvPr/>
        </p:nvPicPr>
        <p:blipFill>
          <a:blip r:embed="rId2"/>
          <a:stretch>
            <a:fillRect/>
          </a:stretch>
        </p:blipFill>
        <p:spPr>
          <a:xfrm>
            <a:off x="2228850" y="2009775"/>
            <a:ext cx="4686300" cy="2838450"/>
          </a:xfrm>
          <a:prstGeom prst="rect">
            <a:avLst/>
          </a:prstGeom>
        </p:spPr>
      </p:pic>
    </p:spTree>
    <p:extLst>
      <p:ext uri="{BB962C8B-B14F-4D97-AF65-F5344CB8AC3E}">
        <p14:creationId xmlns:p14="http://schemas.microsoft.com/office/powerpoint/2010/main" val="3316983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Kirchhoff’s Rules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190626"/>
            <a:ext cx="8610424" cy="523220"/>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Ex 21.5: </a:t>
            </a:r>
            <a:r>
              <a:rPr lang="en-US" altLang="en-US" sz="2800" dirty="0" smtClean="0"/>
              <a:t>Find the currents flowing in the circuit below</a:t>
            </a:r>
            <a:endParaRPr lang="en-US" altLang="en-US" sz="2800" dirty="0"/>
          </a:p>
        </p:txBody>
      </p:sp>
      <p:pic>
        <p:nvPicPr>
          <p:cNvPr id="3" name="Picture 2"/>
          <p:cNvPicPr>
            <a:picLocks noChangeAspect="1"/>
          </p:cNvPicPr>
          <p:nvPr/>
        </p:nvPicPr>
        <p:blipFill>
          <a:blip r:embed="rId2"/>
          <a:stretch>
            <a:fillRect/>
          </a:stretch>
        </p:blipFill>
        <p:spPr>
          <a:xfrm>
            <a:off x="3497901" y="2014080"/>
            <a:ext cx="5306033" cy="4687345"/>
          </a:xfrm>
          <a:prstGeom prst="rect">
            <a:avLst/>
          </a:prstGeom>
        </p:spPr>
      </p:pic>
    </p:spTree>
    <p:extLst>
      <p:ext uri="{BB962C8B-B14F-4D97-AF65-F5344CB8AC3E}">
        <p14:creationId xmlns:p14="http://schemas.microsoft.com/office/powerpoint/2010/main" val="677073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DC Voltmeters and Ammeters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231214"/>
            <a:ext cx="6445285" cy="1815882"/>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Voltmeter</a:t>
            </a:r>
            <a:r>
              <a:rPr lang="en-US" altLang="en-US" sz="2800" dirty="0" smtClean="0"/>
              <a:t> is used to measure voltage and it is connected in parallel with the device you want to measure the voltage across it.</a:t>
            </a:r>
          </a:p>
        </p:txBody>
      </p:sp>
      <p:sp>
        <p:nvSpPr>
          <p:cNvPr id="8" name="Rectangle 7"/>
          <p:cNvSpPr/>
          <p:nvPr/>
        </p:nvSpPr>
        <p:spPr>
          <a:xfrm>
            <a:off x="193510" y="4208293"/>
            <a:ext cx="6136282" cy="1815882"/>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Ammeter</a:t>
            </a:r>
            <a:r>
              <a:rPr lang="en-US" altLang="en-US" sz="2800" dirty="0" smtClean="0"/>
              <a:t> is used to measure current and it is connected in series with the device you want to measure the current through it.</a:t>
            </a:r>
          </a:p>
        </p:txBody>
      </p:sp>
      <p:pic>
        <p:nvPicPr>
          <p:cNvPr id="3" name="Picture 2"/>
          <p:cNvPicPr>
            <a:picLocks noChangeAspect="1"/>
          </p:cNvPicPr>
          <p:nvPr/>
        </p:nvPicPr>
        <p:blipFill>
          <a:blip r:embed="rId2"/>
          <a:stretch>
            <a:fillRect/>
          </a:stretch>
        </p:blipFill>
        <p:spPr>
          <a:xfrm>
            <a:off x="6261905" y="4396636"/>
            <a:ext cx="2830127" cy="2436312"/>
          </a:xfrm>
          <a:prstGeom prst="rect">
            <a:avLst/>
          </a:prstGeom>
        </p:spPr>
      </p:pic>
      <p:pic>
        <p:nvPicPr>
          <p:cNvPr id="4" name="Picture 3"/>
          <p:cNvPicPr>
            <a:picLocks noChangeAspect="1"/>
          </p:cNvPicPr>
          <p:nvPr/>
        </p:nvPicPr>
        <p:blipFill>
          <a:blip r:embed="rId3"/>
          <a:stretch>
            <a:fillRect/>
          </a:stretch>
        </p:blipFill>
        <p:spPr>
          <a:xfrm>
            <a:off x="6766796" y="1065434"/>
            <a:ext cx="2314575" cy="2733675"/>
          </a:xfrm>
          <a:prstGeom prst="rect">
            <a:avLst/>
          </a:prstGeom>
        </p:spPr>
      </p:pic>
    </p:spTree>
    <p:extLst>
      <p:ext uri="{BB962C8B-B14F-4D97-AF65-F5344CB8AC3E}">
        <p14:creationId xmlns:p14="http://schemas.microsoft.com/office/powerpoint/2010/main" val="352521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DC Circuits Containing Resistors and Capacitors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142924" y="1239136"/>
            <a:ext cx="38540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RC Circuits </a:t>
            </a:r>
            <a:r>
              <a:rPr lang="en-US" altLang="en-US" sz="2800" dirty="0" smtClean="0"/>
              <a:t>(Charging)</a:t>
            </a:r>
            <a:endParaRPr lang="en-US" altLang="en-US" sz="2400" dirty="0"/>
          </a:p>
        </p:txBody>
      </p:sp>
      <mc:AlternateContent xmlns:mc="http://schemas.openxmlformats.org/markup-compatibility/2006" xmlns:a14="http://schemas.microsoft.com/office/drawing/2010/main">
        <mc:Choice Requires="a14">
          <p:sp>
            <p:nvSpPr>
              <p:cNvPr id="12" name="Text Box 3"/>
              <p:cNvSpPr txBox="1">
                <a:spLocks noChangeArrowheads="1"/>
              </p:cNvSpPr>
              <p:nvPr/>
            </p:nvSpPr>
            <p:spPr bwMode="auto">
              <a:xfrm>
                <a:off x="4374944" y="1050106"/>
                <a:ext cx="3926143" cy="7148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800" b="0" i="1" smtClean="0">
                          <a:latin typeface="Cambria Math" panose="02040503050406030204" pitchFamily="18" charset="0"/>
                        </a:rPr>
                        <m:t>𝑉</m:t>
                      </m:r>
                      <m:r>
                        <a:rPr lang="en-US" altLang="en-US" sz="2800" b="0" i="1" smtClean="0">
                          <a:latin typeface="Cambria Math" panose="02040503050406030204" pitchFamily="18" charset="0"/>
                          <a:ea typeface="Cambria Math" panose="02040503050406030204" pitchFamily="18" charset="0"/>
                        </a:rPr>
                        <m:t>=</m:t>
                      </m:r>
                      <m:r>
                        <m:rPr>
                          <m:sty m:val="p"/>
                        </m:rPr>
                        <a:rPr lang="en-US" altLang="en-US" sz="2800" b="0" i="0" smtClean="0">
                          <a:latin typeface="Cambria Math" panose="02040503050406030204" pitchFamily="18" charset="0"/>
                          <a:ea typeface="Cambria Math" panose="02040503050406030204" pitchFamily="18" charset="0"/>
                        </a:rPr>
                        <m:t>emf</m:t>
                      </m:r>
                      <m:r>
                        <a:rPr lang="en-US" altLang="en-US" sz="2800" b="0" i="1" smtClean="0">
                          <a:latin typeface="Cambria Math" panose="02040503050406030204" pitchFamily="18" charset="0"/>
                          <a:ea typeface="Cambria Math" panose="02040503050406030204" pitchFamily="18" charset="0"/>
                        </a:rPr>
                        <m:t> (1−</m:t>
                      </m:r>
                      <m:sSup>
                        <m:sSupPr>
                          <m:ctrlPr>
                            <a:rPr lang="en-US" altLang="en-US" sz="2800" b="0" i="1" smtClean="0">
                              <a:latin typeface="Cambria Math" panose="02040503050406030204" pitchFamily="18" charset="0"/>
                              <a:ea typeface="Cambria Math" panose="02040503050406030204" pitchFamily="18" charset="0"/>
                            </a:rPr>
                          </m:ctrlPr>
                        </m:sSupPr>
                        <m:e>
                          <m:r>
                            <a:rPr lang="en-US" altLang="en-US" sz="2800" b="0" i="1" smtClean="0">
                              <a:latin typeface="Cambria Math" panose="02040503050406030204" pitchFamily="18" charset="0"/>
                              <a:ea typeface="Cambria Math" panose="02040503050406030204" pitchFamily="18" charset="0"/>
                            </a:rPr>
                            <m:t>𝑒</m:t>
                          </m:r>
                        </m:e>
                        <m:sup>
                          <m:r>
                            <a:rPr lang="en-US" altLang="en-US" sz="2800" b="0" i="1" smtClean="0">
                              <a:latin typeface="Cambria Math" panose="02040503050406030204" pitchFamily="18" charset="0"/>
                              <a:ea typeface="Cambria Math" panose="02040503050406030204" pitchFamily="18" charset="0"/>
                            </a:rPr>
                            <m:t>−</m:t>
                          </m:r>
                          <m:f>
                            <m:fPr>
                              <m:ctrlPr>
                                <a:rPr lang="en-US" altLang="en-US" sz="2800" b="0" i="1" smtClean="0">
                                  <a:latin typeface="Cambria Math" panose="02040503050406030204" pitchFamily="18" charset="0"/>
                                  <a:ea typeface="Cambria Math" panose="02040503050406030204" pitchFamily="18" charset="0"/>
                                </a:rPr>
                              </m:ctrlPr>
                            </m:fPr>
                            <m:num>
                              <m:r>
                                <a:rPr lang="en-US" altLang="en-US" sz="2800" b="0" i="1" smtClean="0">
                                  <a:latin typeface="Cambria Math" panose="02040503050406030204" pitchFamily="18" charset="0"/>
                                  <a:ea typeface="Cambria Math" panose="02040503050406030204" pitchFamily="18" charset="0"/>
                                </a:rPr>
                                <m:t>𝑡</m:t>
                              </m:r>
                            </m:num>
                            <m:den>
                              <m:r>
                                <a:rPr lang="en-US" altLang="en-US" sz="2800" b="0" i="1" smtClean="0">
                                  <a:latin typeface="Cambria Math" panose="02040503050406030204" pitchFamily="18" charset="0"/>
                                  <a:ea typeface="Cambria Math" panose="02040503050406030204" pitchFamily="18" charset="0"/>
                                </a:rPr>
                                <m:t>𝑅𝐶</m:t>
                              </m:r>
                            </m:den>
                          </m:f>
                        </m:sup>
                      </m:sSup>
                      <m:r>
                        <a:rPr lang="en-US" altLang="en-US" sz="2800" b="0" i="1" smtClean="0">
                          <a:latin typeface="Cambria Math" panose="02040503050406030204" pitchFamily="18" charset="0"/>
                          <a:ea typeface="Cambria Math" panose="02040503050406030204" pitchFamily="18" charset="0"/>
                        </a:rPr>
                        <m:t>)</m:t>
                      </m:r>
                    </m:oMath>
                  </m:oMathPara>
                </a14:m>
                <a:endParaRPr lang="en-US" altLang="en-US" sz="2800" dirty="0"/>
              </a:p>
            </p:txBody>
          </p:sp>
        </mc:Choice>
        <mc:Fallback xmlns="">
          <p:sp>
            <p:nvSpPr>
              <p:cNvPr id="12" name="Text Box 3"/>
              <p:cNvSpPr txBox="1">
                <a:spLocks noRot="1" noChangeAspect="1" noMove="1" noResize="1" noEditPoints="1" noAdjustHandles="1" noChangeArrowheads="1" noChangeShapeType="1" noTextEdit="1"/>
              </p:cNvSpPr>
              <p:nvPr/>
            </p:nvSpPr>
            <p:spPr bwMode="auto">
              <a:xfrm>
                <a:off x="4374944" y="1050106"/>
                <a:ext cx="3926143" cy="714811"/>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4" name="Picture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1068" y="3523533"/>
            <a:ext cx="8062913" cy="3271238"/>
          </a:xfrm>
          <a:prstGeom prst="rect">
            <a:avLst/>
          </a:prstGeom>
        </p:spPr>
      </p:pic>
      <mc:AlternateContent xmlns:mc="http://schemas.openxmlformats.org/markup-compatibility/2006" xmlns:a14="http://schemas.microsoft.com/office/drawing/2010/main">
        <mc:Choice Requires="a14">
          <p:sp>
            <p:nvSpPr>
              <p:cNvPr id="15" name="Text Box 3"/>
              <p:cNvSpPr txBox="1">
                <a:spLocks noChangeArrowheads="1"/>
              </p:cNvSpPr>
              <p:nvPr/>
            </p:nvSpPr>
            <p:spPr bwMode="auto">
              <a:xfrm>
                <a:off x="458893" y="1899456"/>
                <a:ext cx="1652712"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800" b="0" i="1" smtClean="0">
                          <a:latin typeface="Cambria Math" panose="02040503050406030204" pitchFamily="18" charset="0"/>
                          <a:ea typeface="Cambria Math" panose="02040503050406030204" pitchFamily="18" charset="0"/>
                        </a:rPr>
                        <m:t>𝜏</m:t>
                      </m:r>
                      <m:r>
                        <a:rPr lang="en-US" altLang="en-US" sz="2800" b="0" i="1" smtClean="0">
                          <a:latin typeface="Cambria Math" panose="02040503050406030204" pitchFamily="18" charset="0"/>
                          <a:ea typeface="Cambria Math" panose="02040503050406030204" pitchFamily="18" charset="0"/>
                        </a:rPr>
                        <m:t>=</m:t>
                      </m:r>
                      <m:r>
                        <a:rPr lang="en-US" altLang="en-US" sz="2800" b="0" i="1" smtClean="0">
                          <a:latin typeface="Cambria Math" panose="02040503050406030204" pitchFamily="18" charset="0"/>
                          <a:ea typeface="Cambria Math" panose="02040503050406030204" pitchFamily="18" charset="0"/>
                        </a:rPr>
                        <m:t>𝑅𝐶</m:t>
                      </m:r>
                    </m:oMath>
                  </m:oMathPara>
                </a14:m>
                <a:endParaRPr lang="en-US" altLang="en-US" sz="2800" dirty="0"/>
              </a:p>
            </p:txBody>
          </p:sp>
        </mc:Choice>
        <mc:Fallback xmlns="">
          <p:sp>
            <p:nvSpPr>
              <p:cNvPr id="15" name="Text Box 3"/>
              <p:cNvSpPr txBox="1">
                <a:spLocks noRot="1" noChangeAspect="1" noMove="1" noResize="1" noEditPoints="1" noAdjustHandles="1" noChangeArrowheads="1" noChangeShapeType="1" noTextEdit="1"/>
              </p:cNvSpPr>
              <p:nvPr/>
            </p:nvSpPr>
            <p:spPr bwMode="auto">
              <a:xfrm>
                <a:off x="458893" y="1899456"/>
                <a:ext cx="1652712" cy="523220"/>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3"/>
              <p:cNvSpPr txBox="1">
                <a:spLocks noChangeArrowheads="1"/>
              </p:cNvSpPr>
              <p:nvPr/>
            </p:nvSpPr>
            <p:spPr bwMode="auto">
              <a:xfrm>
                <a:off x="4222005" y="1826068"/>
                <a:ext cx="3926143" cy="7142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800" b="0" i="1" smtClean="0">
                          <a:latin typeface="Cambria Math" panose="02040503050406030204" pitchFamily="18" charset="0"/>
                        </a:rPr>
                        <m:t>𝑉</m:t>
                      </m:r>
                      <m:r>
                        <a:rPr lang="en-US" altLang="en-US" sz="2800" b="0" i="1" smtClean="0">
                          <a:latin typeface="Cambria Math" panose="02040503050406030204" pitchFamily="18" charset="0"/>
                          <a:ea typeface="Cambria Math" panose="02040503050406030204" pitchFamily="18" charset="0"/>
                        </a:rPr>
                        <m:t>=</m:t>
                      </m:r>
                      <m:r>
                        <m:rPr>
                          <m:sty m:val="p"/>
                        </m:rPr>
                        <a:rPr lang="en-US" altLang="en-US" sz="2800" b="0" i="0" smtClean="0">
                          <a:latin typeface="Cambria Math" panose="02040503050406030204" pitchFamily="18" charset="0"/>
                          <a:ea typeface="Cambria Math" panose="02040503050406030204" pitchFamily="18" charset="0"/>
                        </a:rPr>
                        <m:t>emf</m:t>
                      </m:r>
                      <m:r>
                        <a:rPr lang="en-US" altLang="en-US" sz="2800" b="0" i="1" smtClean="0">
                          <a:latin typeface="Cambria Math" panose="02040503050406030204" pitchFamily="18" charset="0"/>
                          <a:ea typeface="Cambria Math" panose="02040503050406030204" pitchFamily="18" charset="0"/>
                        </a:rPr>
                        <m:t> (1−</m:t>
                      </m:r>
                      <m:sSup>
                        <m:sSupPr>
                          <m:ctrlPr>
                            <a:rPr lang="en-US" altLang="en-US" sz="2800" b="0" i="1" smtClean="0">
                              <a:latin typeface="Cambria Math" panose="02040503050406030204" pitchFamily="18" charset="0"/>
                              <a:ea typeface="Cambria Math" panose="02040503050406030204" pitchFamily="18" charset="0"/>
                            </a:rPr>
                          </m:ctrlPr>
                        </m:sSupPr>
                        <m:e>
                          <m:r>
                            <a:rPr lang="en-US" altLang="en-US" sz="2800" b="0" i="1" smtClean="0">
                              <a:latin typeface="Cambria Math" panose="02040503050406030204" pitchFamily="18" charset="0"/>
                              <a:ea typeface="Cambria Math" panose="02040503050406030204" pitchFamily="18" charset="0"/>
                            </a:rPr>
                            <m:t>𝑒</m:t>
                          </m:r>
                        </m:e>
                        <m:sup>
                          <m:r>
                            <a:rPr lang="en-US" altLang="en-US" sz="2800" b="0" i="1" smtClean="0">
                              <a:latin typeface="Cambria Math" panose="02040503050406030204" pitchFamily="18" charset="0"/>
                              <a:ea typeface="Cambria Math" panose="02040503050406030204" pitchFamily="18" charset="0"/>
                            </a:rPr>
                            <m:t>−</m:t>
                          </m:r>
                          <m:f>
                            <m:fPr>
                              <m:ctrlPr>
                                <a:rPr lang="en-US" altLang="en-US" sz="2800" b="0" i="1" smtClean="0">
                                  <a:latin typeface="Cambria Math" panose="02040503050406030204" pitchFamily="18" charset="0"/>
                                  <a:ea typeface="Cambria Math" panose="02040503050406030204" pitchFamily="18" charset="0"/>
                                </a:rPr>
                              </m:ctrlPr>
                            </m:fPr>
                            <m:num>
                              <m:r>
                                <a:rPr lang="en-US" altLang="en-US" sz="2800" b="0" i="1" smtClean="0">
                                  <a:latin typeface="Cambria Math" panose="02040503050406030204" pitchFamily="18" charset="0"/>
                                  <a:ea typeface="Cambria Math" panose="02040503050406030204" pitchFamily="18" charset="0"/>
                                </a:rPr>
                                <m:t>𝑡</m:t>
                              </m:r>
                            </m:num>
                            <m:den>
                              <m:r>
                                <a:rPr lang="en-US" altLang="en-US" sz="2800" b="0" i="1" smtClean="0">
                                  <a:latin typeface="Cambria Math" panose="02040503050406030204" pitchFamily="18" charset="0"/>
                                  <a:ea typeface="Cambria Math" panose="02040503050406030204" pitchFamily="18" charset="0"/>
                                </a:rPr>
                                <m:t>𝜏</m:t>
                              </m:r>
                            </m:den>
                          </m:f>
                        </m:sup>
                      </m:sSup>
                      <m:r>
                        <a:rPr lang="en-US" altLang="en-US" sz="2800" b="0" i="1" smtClean="0">
                          <a:latin typeface="Cambria Math" panose="02040503050406030204" pitchFamily="18" charset="0"/>
                          <a:ea typeface="Cambria Math" panose="02040503050406030204" pitchFamily="18" charset="0"/>
                        </a:rPr>
                        <m:t>)</m:t>
                      </m:r>
                    </m:oMath>
                  </m:oMathPara>
                </a14:m>
                <a:endParaRPr lang="en-US" altLang="en-US" sz="2800" dirty="0"/>
              </a:p>
            </p:txBody>
          </p:sp>
        </mc:Choice>
        <mc:Fallback xmlns="">
          <p:sp>
            <p:nvSpPr>
              <p:cNvPr id="16" name="Text Box 3"/>
              <p:cNvSpPr txBox="1">
                <a:spLocks noRot="1" noChangeAspect="1" noMove="1" noResize="1" noEditPoints="1" noAdjustHandles="1" noChangeArrowheads="1" noChangeShapeType="1" noTextEdit="1"/>
              </p:cNvSpPr>
              <p:nvPr/>
            </p:nvSpPr>
            <p:spPr bwMode="auto">
              <a:xfrm>
                <a:off x="4222005" y="1826068"/>
                <a:ext cx="3926143" cy="714298"/>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3"/>
              <p:cNvSpPr txBox="1">
                <a:spLocks noChangeArrowheads="1"/>
              </p:cNvSpPr>
              <p:nvPr/>
            </p:nvSpPr>
            <p:spPr bwMode="auto">
              <a:xfrm>
                <a:off x="142924" y="2597823"/>
                <a:ext cx="8784260"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 xmlns:m="http://schemas.openxmlformats.org/officeDocument/2006/math">
                    <m:r>
                      <a:rPr lang="en-US" altLang="en-US" sz="2800" i="1">
                        <a:latin typeface="Cambria Math" panose="02040503050406030204" pitchFamily="18" charset="0"/>
                        <a:ea typeface="Cambria Math" panose="02040503050406030204" pitchFamily="18" charset="0"/>
                      </a:rPr>
                      <m:t>𝜏</m:t>
                    </m:r>
                    <m:r>
                      <a:rPr lang="en-US" altLang="en-US" sz="2800" i="1">
                        <a:latin typeface="Cambria Math" panose="02040503050406030204" pitchFamily="18" charset="0"/>
                        <a:ea typeface="Cambria Math" panose="02040503050406030204" pitchFamily="18" charset="0"/>
                      </a:rPr>
                      <m:t> </m:t>
                    </m:r>
                  </m:oMath>
                </a14:m>
                <a:r>
                  <a:rPr lang="en-US" altLang="en-US" sz="2800" dirty="0" smtClean="0"/>
                  <a:t>is the time constant. It is the time it takes to charge the capacitor 63% of its final voltage.</a:t>
                </a:r>
                <a:endParaRPr lang="en-US" altLang="en-US" sz="2400" dirty="0"/>
              </a:p>
            </p:txBody>
          </p:sp>
        </mc:Choice>
        <mc:Fallback xmlns="">
          <p:sp>
            <p:nvSpPr>
              <p:cNvPr id="17" name="Text Box 3"/>
              <p:cNvSpPr txBox="1">
                <a:spLocks noRot="1" noChangeAspect="1" noMove="1" noResize="1" noEditPoints="1" noAdjustHandles="1" noChangeArrowheads="1" noChangeShapeType="1" noTextEdit="1"/>
              </p:cNvSpPr>
              <p:nvPr/>
            </p:nvSpPr>
            <p:spPr bwMode="auto">
              <a:xfrm>
                <a:off x="142924" y="2597823"/>
                <a:ext cx="8784260" cy="954107"/>
              </a:xfrm>
              <a:prstGeom prst="rect">
                <a:avLst/>
              </a:prstGeom>
              <a:blipFill rotWithShape="0">
                <a:blip r:embed="rId6"/>
                <a:stretch>
                  <a:fillRect l="-1388" t="-6369" b="-165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 Box 3"/>
              <p:cNvSpPr txBox="1">
                <a:spLocks noChangeArrowheads="1"/>
              </p:cNvSpPr>
              <p:nvPr/>
            </p:nvSpPr>
            <p:spPr bwMode="auto">
              <a:xfrm>
                <a:off x="2339488" y="6074341"/>
                <a:ext cx="3031696" cy="7148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800" b="0" i="1" smtClean="0">
                          <a:latin typeface="Cambria Math" panose="02040503050406030204" pitchFamily="18" charset="0"/>
                        </a:rPr>
                        <m:t>𝐼</m:t>
                      </m:r>
                      <m:r>
                        <a:rPr lang="en-US" altLang="en-US" sz="2800" b="0" i="1" smtClean="0">
                          <a:latin typeface="Cambria Math" panose="02040503050406030204" pitchFamily="18" charset="0"/>
                          <a:ea typeface="Cambria Math" panose="02040503050406030204" pitchFamily="18" charset="0"/>
                        </a:rPr>
                        <m:t>=</m:t>
                      </m:r>
                      <m:sSub>
                        <m:sSubPr>
                          <m:ctrlPr>
                            <a:rPr lang="en-US" altLang="en-US" sz="2800" b="0" i="1" smtClean="0">
                              <a:latin typeface="Cambria Math" panose="02040503050406030204" pitchFamily="18" charset="0"/>
                              <a:ea typeface="Cambria Math" panose="02040503050406030204" pitchFamily="18" charset="0"/>
                            </a:rPr>
                          </m:ctrlPr>
                        </m:sSubPr>
                        <m:e>
                          <m:r>
                            <a:rPr lang="en-US" altLang="en-US" sz="2800" b="0" i="1" smtClean="0">
                              <a:latin typeface="Cambria Math" panose="02040503050406030204" pitchFamily="18" charset="0"/>
                              <a:ea typeface="Cambria Math" panose="02040503050406030204" pitchFamily="18" charset="0"/>
                            </a:rPr>
                            <m:t>𝐼</m:t>
                          </m:r>
                        </m:e>
                        <m:sub>
                          <m:r>
                            <a:rPr lang="en-US" altLang="en-US" sz="2800" b="0" i="1" smtClean="0">
                              <a:latin typeface="Cambria Math" panose="02040503050406030204" pitchFamily="18" charset="0"/>
                              <a:ea typeface="Cambria Math" panose="02040503050406030204" pitchFamily="18" charset="0"/>
                            </a:rPr>
                            <m:t>0</m:t>
                          </m:r>
                        </m:sub>
                      </m:sSub>
                      <m:sSup>
                        <m:sSupPr>
                          <m:ctrlPr>
                            <a:rPr lang="en-US" altLang="en-US" sz="2800" b="0" i="1" smtClean="0">
                              <a:latin typeface="Cambria Math" panose="02040503050406030204" pitchFamily="18" charset="0"/>
                              <a:ea typeface="Cambria Math" panose="02040503050406030204" pitchFamily="18" charset="0"/>
                            </a:rPr>
                          </m:ctrlPr>
                        </m:sSupPr>
                        <m:e>
                          <m:r>
                            <a:rPr lang="en-US" altLang="en-US" sz="2800" b="0" i="1" smtClean="0">
                              <a:latin typeface="Cambria Math" panose="02040503050406030204" pitchFamily="18" charset="0"/>
                              <a:ea typeface="Cambria Math" panose="02040503050406030204" pitchFamily="18" charset="0"/>
                            </a:rPr>
                            <m:t>𝑒</m:t>
                          </m:r>
                        </m:e>
                        <m:sup>
                          <m:r>
                            <a:rPr lang="en-US" altLang="en-US" sz="2800" b="0" i="1" smtClean="0">
                              <a:latin typeface="Cambria Math" panose="02040503050406030204" pitchFamily="18" charset="0"/>
                              <a:ea typeface="Cambria Math" panose="02040503050406030204" pitchFamily="18" charset="0"/>
                            </a:rPr>
                            <m:t>−</m:t>
                          </m:r>
                          <m:f>
                            <m:fPr>
                              <m:ctrlPr>
                                <a:rPr lang="en-US" altLang="en-US" sz="2800" b="0" i="1" smtClean="0">
                                  <a:latin typeface="Cambria Math" panose="02040503050406030204" pitchFamily="18" charset="0"/>
                                  <a:ea typeface="Cambria Math" panose="02040503050406030204" pitchFamily="18" charset="0"/>
                                </a:rPr>
                              </m:ctrlPr>
                            </m:fPr>
                            <m:num>
                              <m:r>
                                <a:rPr lang="en-US" altLang="en-US" sz="2800" b="0" i="1" smtClean="0">
                                  <a:latin typeface="Cambria Math" panose="02040503050406030204" pitchFamily="18" charset="0"/>
                                  <a:ea typeface="Cambria Math" panose="02040503050406030204" pitchFamily="18" charset="0"/>
                                </a:rPr>
                                <m:t>𝑡</m:t>
                              </m:r>
                            </m:num>
                            <m:den>
                              <m:r>
                                <a:rPr lang="en-US" altLang="en-US" sz="2800" b="0" i="1" smtClean="0">
                                  <a:latin typeface="Cambria Math" panose="02040503050406030204" pitchFamily="18" charset="0"/>
                                  <a:ea typeface="Cambria Math" panose="02040503050406030204" pitchFamily="18" charset="0"/>
                                </a:rPr>
                                <m:t>𝑅𝐶</m:t>
                              </m:r>
                            </m:den>
                          </m:f>
                        </m:sup>
                      </m:sSup>
                    </m:oMath>
                  </m:oMathPara>
                </a14:m>
                <a:endParaRPr lang="en-US" altLang="en-US" sz="2800" dirty="0"/>
              </a:p>
            </p:txBody>
          </p:sp>
        </mc:Choice>
        <mc:Fallback xmlns="">
          <p:sp>
            <p:nvSpPr>
              <p:cNvPr id="18" name="Text Box 3"/>
              <p:cNvSpPr txBox="1">
                <a:spLocks noRot="1" noChangeAspect="1" noMove="1" noResize="1" noEditPoints="1" noAdjustHandles="1" noChangeArrowheads="1" noChangeShapeType="1" noTextEdit="1"/>
              </p:cNvSpPr>
              <p:nvPr/>
            </p:nvSpPr>
            <p:spPr bwMode="auto">
              <a:xfrm>
                <a:off x="2339488" y="6074341"/>
                <a:ext cx="3031696" cy="714811"/>
              </a:xfrm>
              <a:prstGeom prst="rect">
                <a:avLst/>
              </a:prstGeom>
              <a:blipFill rotWithShape="0">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93046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DC Circuits Containing Resistors and Capacitors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142924" y="1239136"/>
            <a:ext cx="42320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RC Circuits </a:t>
            </a:r>
            <a:r>
              <a:rPr lang="en-US" altLang="en-US" sz="2800" dirty="0" smtClean="0"/>
              <a:t>(Discharging)</a:t>
            </a:r>
            <a:endParaRPr lang="en-US" altLang="en-US" sz="2400" dirty="0"/>
          </a:p>
        </p:txBody>
      </p:sp>
      <mc:AlternateContent xmlns:mc="http://schemas.openxmlformats.org/markup-compatibility/2006" xmlns:a14="http://schemas.microsoft.com/office/drawing/2010/main">
        <mc:Choice Requires="a14">
          <p:sp>
            <p:nvSpPr>
              <p:cNvPr id="12" name="Text Box 3"/>
              <p:cNvSpPr txBox="1">
                <a:spLocks noChangeArrowheads="1"/>
              </p:cNvSpPr>
              <p:nvPr/>
            </p:nvSpPr>
            <p:spPr bwMode="auto">
              <a:xfrm>
                <a:off x="4374944" y="1098616"/>
                <a:ext cx="3031696" cy="8042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𝑉</m:t>
                      </m:r>
                      <m:r>
                        <a:rPr lang="en-US" altLang="en-US" b="0" i="1" smtClean="0">
                          <a:latin typeface="Cambria Math" panose="02040503050406030204" pitchFamily="18" charset="0"/>
                          <a:ea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𝑉</m:t>
                          </m:r>
                        </m:e>
                        <m:sub>
                          <m:r>
                            <a:rPr lang="en-US" altLang="en-US" b="0" i="1" smtClean="0">
                              <a:latin typeface="Cambria Math" panose="02040503050406030204" pitchFamily="18" charset="0"/>
                              <a:ea typeface="Cambria Math" panose="02040503050406030204" pitchFamily="18" charset="0"/>
                            </a:rPr>
                            <m:t>0</m:t>
                          </m:r>
                        </m:sub>
                      </m:sSub>
                      <m:sSup>
                        <m:sSupPr>
                          <m:ctrlPr>
                            <a:rPr lang="en-US" altLang="en-US" b="0" i="1" smtClean="0">
                              <a:latin typeface="Cambria Math" panose="02040503050406030204" pitchFamily="18" charset="0"/>
                              <a:ea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𝑒</m:t>
                          </m:r>
                        </m:e>
                        <m:sup>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panose="02040503050406030204" pitchFamily="18" charset="0"/>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𝑡</m:t>
                              </m:r>
                            </m:num>
                            <m:den>
                              <m:r>
                                <a:rPr lang="en-US" altLang="en-US" b="0" i="1" smtClean="0">
                                  <a:latin typeface="Cambria Math" panose="02040503050406030204" pitchFamily="18" charset="0"/>
                                  <a:ea typeface="Cambria Math" panose="02040503050406030204" pitchFamily="18" charset="0"/>
                                </a:rPr>
                                <m:t>𝑅𝐶</m:t>
                              </m:r>
                            </m:den>
                          </m:f>
                        </m:sup>
                      </m:sSup>
                    </m:oMath>
                  </m:oMathPara>
                </a14:m>
                <a:endParaRPr lang="en-US" altLang="en-US" dirty="0"/>
              </a:p>
            </p:txBody>
          </p:sp>
        </mc:Choice>
        <mc:Fallback xmlns="">
          <p:sp>
            <p:nvSpPr>
              <p:cNvPr id="12" name="Text Box 3"/>
              <p:cNvSpPr txBox="1">
                <a:spLocks noRot="1" noChangeAspect="1" noMove="1" noResize="1" noEditPoints="1" noAdjustHandles="1" noChangeArrowheads="1" noChangeShapeType="1" noTextEdit="1"/>
              </p:cNvSpPr>
              <p:nvPr/>
            </p:nvSpPr>
            <p:spPr bwMode="auto">
              <a:xfrm>
                <a:off x="4374944" y="1098616"/>
                <a:ext cx="3031696" cy="804259"/>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 name="Picture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85740" y="3286443"/>
            <a:ext cx="8029352" cy="3500437"/>
          </a:xfrm>
          <a:prstGeom prst="rect">
            <a:avLst/>
          </a:prstGeom>
        </p:spPr>
      </p:pic>
      <mc:AlternateContent xmlns:mc="http://schemas.openxmlformats.org/markup-compatibility/2006">
        <mc:Choice xmlns:a14="http://schemas.microsoft.com/office/drawing/2010/main" Requires="a14">
          <p:sp>
            <p:nvSpPr>
              <p:cNvPr id="7" name="Text Box 3"/>
              <p:cNvSpPr txBox="1">
                <a:spLocks noChangeArrowheads="1"/>
              </p:cNvSpPr>
              <p:nvPr/>
            </p:nvSpPr>
            <p:spPr bwMode="auto">
              <a:xfrm>
                <a:off x="7312566" y="2611269"/>
                <a:ext cx="1652712"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800" b="0" i="1" smtClean="0">
                          <a:latin typeface="Cambria Math" panose="02040503050406030204" pitchFamily="18" charset="0"/>
                          <a:ea typeface="Cambria Math" panose="02040503050406030204" pitchFamily="18" charset="0"/>
                        </a:rPr>
                        <m:t>𝜏</m:t>
                      </m:r>
                      <m:r>
                        <a:rPr lang="en-US" altLang="en-US" sz="2800" b="0" i="1" smtClean="0">
                          <a:latin typeface="Cambria Math" panose="02040503050406030204" pitchFamily="18" charset="0"/>
                          <a:ea typeface="Cambria Math" panose="02040503050406030204" pitchFamily="18" charset="0"/>
                        </a:rPr>
                        <m:t>=</m:t>
                      </m:r>
                      <m:r>
                        <a:rPr lang="en-US" altLang="en-US" sz="2800" b="0" i="1" smtClean="0">
                          <a:latin typeface="Cambria Math" panose="02040503050406030204" pitchFamily="18" charset="0"/>
                          <a:ea typeface="Cambria Math" panose="02040503050406030204" pitchFamily="18" charset="0"/>
                        </a:rPr>
                        <m:t>𝑅𝐶</m:t>
                      </m:r>
                    </m:oMath>
                  </m:oMathPara>
                </a14:m>
                <a:endParaRPr lang="en-US" altLang="en-US" sz="2800" dirty="0"/>
              </a:p>
            </p:txBody>
          </p:sp>
        </mc:Choice>
        <mc:Fallback>
          <p:sp>
            <p:nvSpPr>
              <p:cNvPr id="7" name="Text Box 3"/>
              <p:cNvSpPr txBox="1">
                <a:spLocks noRot="1" noChangeAspect="1" noMove="1" noResize="1" noEditPoints="1" noAdjustHandles="1" noChangeArrowheads="1" noChangeShapeType="1" noTextEdit="1"/>
              </p:cNvSpPr>
              <p:nvPr/>
            </p:nvSpPr>
            <p:spPr bwMode="auto">
              <a:xfrm>
                <a:off x="7312566" y="2611269"/>
                <a:ext cx="1652712" cy="523220"/>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 Box 3"/>
              <p:cNvSpPr txBox="1">
                <a:spLocks noChangeArrowheads="1"/>
              </p:cNvSpPr>
              <p:nvPr/>
            </p:nvSpPr>
            <p:spPr bwMode="auto">
              <a:xfrm>
                <a:off x="4346858" y="2358581"/>
                <a:ext cx="3031696" cy="827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𝑉</m:t>
                      </m:r>
                      <m:r>
                        <a:rPr lang="en-US" altLang="en-US" b="0" i="1" smtClean="0">
                          <a:latin typeface="Cambria Math" panose="02040503050406030204" pitchFamily="18" charset="0"/>
                          <a:ea typeface="Cambria Math" panose="02040503050406030204" pitchFamily="18" charset="0"/>
                        </a:rPr>
                        <m:t>=</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𝑉</m:t>
                          </m:r>
                        </m:e>
                        <m:sub>
                          <m:r>
                            <a:rPr lang="en-US" altLang="en-US" b="0" i="1" smtClean="0">
                              <a:latin typeface="Cambria Math" panose="02040503050406030204" pitchFamily="18" charset="0"/>
                              <a:ea typeface="Cambria Math" panose="02040503050406030204" pitchFamily="18" charset="0"/>
                            </a:rPr>
                            <m:t>0</m:t>
                          </m:r>
                        </m:sub>
                      </m:sSub>
                      <m:sSup>
                        <m:sSupPr>
                          <m:ctrlPr>
                            <a:rPr lang="en-US" altLang="en-US" b="0" i="1" smtClean="0">
                              <a:latin typeface="Cambria Math" panose="02040503050406030204" pitchFamily="18" charset="0"/>
                              <a:ea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𝑒</m:t>
                          </m:r>
                        </m:e>
                        <m:sup>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panose="02040503050406030204" pitchFamily="18" charset="0"/>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𝑡</m:t>
                              </m:r>
                            </m:num>
                            <m:den>
                              <m:r>
                                <a:rPr lang="en-US" altLang="en-US" b="0" i="1" smtClean="0">
                                  <a:latin typeface="Cambria Math" panose="02040503050406030204" pitchFamily="18" charset="0"/>
                                  <a:ea typeface="Cambria Math" panose="02040503050406030204" pitchFamily="18" charset="0"/>
                                </a:rPr>
                                <m:t>𝜏</m:t>
                              </m:r>
                            </m:den>
                          </m:f>
                        </m:sup>
                      </m:sSup>
                    </m:oMath>
                  </m:oMathPara>
                </a14:m>
                <a:endParaRPr lang="en-US" altLang="en-US" dirty="0"/>
              </a:p>
            </p:txBody>
          </p:sp>
        </mc:Choice>
        <mc:Fallback>
          <p:sp>
            <p:nvSpPr>
              <p:cNvPr id="8" name="Text Box 3"/>
              <p:cNvSpPr txBox="1">
                <a:spLocks noRot="1" noChangeAspect="1" noMove="1" noResize="1" noEditPoints="1" noAdjustHandles="1" noChangeArrowheads="1" noChangeShapeType="1" noTextEdit="1"/>
              </p:cNvSpPr>
              <p:nvPr/>
            </p:nvSpPr>
            <p:spPr bwMode="auto">
              <a:xfrm>
                <a:off x="4346858" y="2358581"/>
                <a:ext cx="3031696" cy="827086"/>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93785" y="1901855"/>
                <a:ext cx="6985438" cy="523220"/>
              </a:xfrm>
              <a:prstGeom prst="rect">
                <a:avLst/>
              </a:prstGeom>
            </p:spPr>
            <p:txBody>
              <a:bodyPr wrap="none">
                <a:spAutoFit/>
              </a:bodyPr>
              <a:lstStyle/>
              <a:p>
                <a14:m>
                  <m:oMath xmlns:m="http://schemas.openxmlformats.org/officeDocument/2006/math">
                    <m:sSub>
                      <m:sSubPr>
                        <m:ctrlPr>
                          <a:rPr lang="en-US" altLang="en-US" sz="2800" i="1">
                            <a:latin typeface="Cambria Math" panose="02040503050406030204" pitchFamily="18" charset="0"/>
                            <a:ea typeface="Cambria Math" panose="02040503050406030204" pitchFamily="18" charset="0"/>
                          </a:rPr>
                        </m:ctrlPr>
                      </m:sSubPr>
                      <m:e>
                        <m:r>
                          <a:rPr lang="en-US" altLang="en-US" sz="2800" i="1">
                            <a:latin typeface="Cambria Math" panose="02040503050406030204" pitchFamily="18" charset="0"/>
                            <a:ea typeface="Cambria Math" panose="02040503050406030204" pitchFamily="18" charset="0"/>
                          </a:rPr>
                          <m:t>𝑉</m:t>
                        </m:r>
                      </m:e>
                      <m:sub>
                        <m:r>
                          <a:rPr lang="en-US" altLang="en-US" sz="2800" i="1">
                            <a:latin typeface="Cambria Math" panose="02040503050406030204" pitchFamily="18" charset="0"/>
                            <a:ea typeface="Cambria Math" panose="02040503050406030204" pitchFamily="18" charset="0"/>
                          </a:rPr>
                          <m:t>0</m:t>
                        </m:r>
                      </m:sub>
                    </m:sSub>
                  </m:oMath>
                </a14:m>
                <a:r>
                  <a:rPr lang="en-US" sz="2800" dirty="0" smtClean="0"/>
                  <a:t> is the initial voltage across the capacitor</a:t>
                </a:r>
                <a:endParaRPr lang="en-US" sz="2800" dirty="0"/>
              </a:p>
            </p:txBody>
          </p:sp>
        </mc:Choice>
        <mc:Fallback>
          <p:sp>
            <p:nvSpPr>
              <p:cNvPr id="11" name="Rectangle 10"/>
              <p:cNvSpPr>
                <a:spLocks noRot="1" noChangeAspect="1" noMove="1" noResize="1" noEditPoints="1" noAdjustHandles="1" noChangeArrowheads="1" noChangeShapeType="1" noTextEdit="1"/>
              </p:cNvSpPr>
              <p:nvPr/>
            </p:nvSpPr>
            <p:spPr>
              <a:xfrm>
                <a:off x="93785" y="1901855"/>
                <a:ext cx="6985438" cy="523220"/>
              </a:xfrm>
              <a:prstGeom prst="rect">
                <a:avLst/>
              </a:prstGeom>
              <a:blipFill rotWithShape="0">
                <a:blip r:embed="rId6"/>
                <a:stretch>
                  <a:fillRect t="-12791" r="-611" b="-31395"/>
                </a:stretch>
              </a:blipFill>
            </p:spPr>
            <p:txBody>
              <a:bodyPr/>
              <a:lstStyle/>
              <a:p>
                <a:r>
                  <a:rPr lang="en-US">
                    <a:noFill/>
                  </a:rPr>
                  <a:t> </a:t>
                </a:r>
              </a:p>
            </p:txBody>
          </p:sp>
        </mc:Fallback>
      </mc:AlternateContent>
    </p:spTree>
    <p:extLst>
      <p:ext uri="{BB962C8B-B14F-4D97-AF65-F5344CB8AC3E}">
        <p14:creationId xmlns:p14="http://schemas.microsoft.com/office/powerpoint/2010/main" val="63441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r>
              <a:rPr lang="en-US" altLang="en-US" sz="4000" b="0" dirty="0" smtClean="0"/>
              <a:t>Chapter Outline</a:t>
            </a:r>
          </a:p>
        </p:txBody>
      </p:sp>
      <p:sp>
        <p:nvSpPr>
          <p:cNvPr id="5123" name="Rectangle 3"/>
          <p:cNvSpPr>
            <a:spLocks noGrp="1" noChangeArrowheads="1"/>
          </p:cNvSpPr>
          <p:nvPr>
            <p:ph type="body" idx="1"/>
          </p:nvPr>
        </p:nvSpPr>
        <p:spPr>
          <a:xfrm>
            <a:off x="136027" y="1160528"/>
            <a:ext cx="8894617" cy="4724224"/>
          </a:xfrm>
        </p:spPr>
        <p:txBody>
          <a:bodyPr/>
          <a:lstStyle/>
          <a:p>
            <a:pPr eaLnBrk="1" hangingPunct="1">
              <a:spcAft>
                <a:spcPts val="1200"/>
              </a:spcAft>
            </a:pPr>
            <a:r>
              <a:rPr lang="en-US" altLang="en-US" sz="2800" b="0" dirty="0" smtClean="0">
                <a:solidFill>
                  <a:schemeClr val="tx1"/>
                </a:solidFill>
              </a:rPr>
              <a:t>Resistors in Series and Parallel</a:t>
            </a:r>
          </a:p>
          <a:p>
            <a:pPr eaLnBrk="1" hangingPunct="1">
              <a:spcAft>
                <a:spcPts val="1200"/>
              </a:spcAft>
            </a:pPr>
            <a:r>
              <a:rPr lang="en-US" altLang="en-US" sz="2800" b="0" dirty="0" smtClean="0">
                <a:solidFill>
                  <a:schemeClr val="tx1"/>
                </a:solidFill>
              </a:rPr>
              <a:t>Electromotive Force: Terminal Voltage</a:t>
            </a:r>
          </a:p>
          <a:p>
            <a:pPr eaLnBrk="1" hangingPunct="1">
              <a:spcAft>
                <a:spcPts val="1200"/>
              </a:spcAft>
            </a:pPr>
            <a:r>
              <a:rPr lang="en-US" altLang="en-US" sz="2800" b="0" dirty="0" smtClean="0">
                <a:solidFill>
                  <a:schemeClr val="tx1"/>
                </a:solidFill>
              </a:rPr>
              <a:t>Kirchhoff’s Rules</a:t>
            </a:r>
          </a:p>
          <a:p>
            <a:pPr eaLnBrk="1" hangingPunct="1">
              <a:spcAft>
                <a:spcPts val="1200"/>
              </a:spcAft>
            </a:pPr>
            <a:r>
              <a:rPr lang="en-US" altLang="en-US" sz="2800" b="0" dirty="0" smtClean="0">
                <a:solidFill>
                  <a:schemeClr val="tx1"/>
                </a:solidFill>
              </a:rPr>
              <a:t>DC Voltmeters and Ammeters</a:t>
            </a:r>
          </a:p>
          <a:p>
            <a:pPr eaLnBrk="1" hangingPunct="1">
              <a:spcAft>
                <a:spcPts val="1200"/>
              </a:spcAft>
            </a:pPr>
            <a:r>
              <a:rPr lang="en-US" altLang="en-US" sz="2800" b="0" dirty="0" smtClean="0">
                <a:solidFill>
                  <a:schemeClr val="tx1"/>
                </a:solidFill>
              </a:rPr>
              <a:t>DC Circuits Containing Resistors and Capacitors</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Resistors in Series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235670" y="1200150"/>
            <a:ext cx="8682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The current is the same through all resistors connected in series.</a:t>
            </a:r>
            <a:endParaRPr lang="en-US" altLang="en-US" sz="2800" dirty="0"/>
          </a:p>
        </p:txBody>
      </p:sp>
      <mc:AlternateContent xmlns:mc="http://schemas.openxmlformats.org/markup-compatibility/2006" xmlns:a14="http://schemas.microsoft.com/office/drawing/2010/main">
        <mc:Choice Requires="a14">
          <p:sp>
            <p:nvSpPr>
              <p:cNvPr id="9" name="Text Box 3"/>
              <p:cNvSpPr txBox="1">
                <a:spLocks noChangeArrowheads="1"/>
              </p:cNvSpPr>
              <p:nvPr/>
            </p:nvSpPr>
            <p:spPr bwMode="auto">
              <a:xfrm>
                <a:off x="131968" y="2600748"/>
                <a:ext cx="4459964"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𝑅</m:t>
                          </m:r>
                        </m:e>
                        <m:sub>
                          <m:r>
                            <a:rPr lang="en-US" altLang="en-US" sz="2800" b="0" i="1" smtClean="0">
                              <a:latin typeface="Cambria Math" panose="02040503050406030204" pitchFamily="18" charset="0"/>
                            </a:rPr>
                            <m:t>𝑆</m:t>
                          </m:r>
                        </m:sub>
                      </m:sSub>
                      <m:r>
                        <a:rPr lang="en-US" altLang="en-US" sz="2800" i="1" smtClean="0">
                          <a:latin typeface="Cambria Math" panose="02040503050406030204" pitchFamily="18" charset="0"/>
                        </a:rPr>
                        <m:t>=</m:t>
                      </m:r>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𝑅</m:t>
                          </m:r>
                        </m:e>
                        <m:sub>
                          <m:r>
                            <a:rPr lang="en-US" altLang="en-US" sz="2800" b="0" i="1" smtClean="0">
                              <a:latin typeface="Cambria Math" panose="02040503050406030204" pitchFamily="18" charset="0"/>
                            </a:rPr>
                            <m:t>1</m:t>
                          </m:r>
                        </m:sub>
                      </m:sSub>
                      <m:r>
                        <a:rPr lang="en-US" altLang="en-US" sz="2800" b="0" i="1" smtClean="0">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𝑅</m:t>
                          </m:r>
                        </m:e>
                        <m:sub>
                          <m:r>
                            <a:rPr lang="en-US" altLang="en-US" sz="2800" b="0" i="1" smtClean="0">
                              <a:latin typeface="Cambria Math" panose="02040503050406030204" pitchFamily="18" charset="0"/>
                            </a:rPr>
                            <m:t>2</m:t>
                          </m:r>
                        </m:sub>
                      </m:sSub>
                      <m:r>
                        <a:rPr lang="en-US" altLang="en-US" sz="2800" b="0" i="1" smtClean="0">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𝑅</m:t>
                          </m:r>
                        </m:e>
                        <m:sub>
                          <m:r>
                            <a:rPr lang="en-US" altLang="en-US" sz="2800" b="0" i="1" smtClean="0">
                              <a:latin typeface="Cambria Math" panose="02040503050406030204" pitchFamily="18" charset="0"/>
                            </a:rPr>
                            <m:t>3</m:t>
                          </m:r>
                        </m:sub>
                      </m:sSub>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𝑅</m:t>
                          </m:r>
                        </m:e>
                        <m:sub>
                          <m:r>
                            <a:rPr lang="en-US" altLang="en-US" sz="2800" b="0" i="1" smtClean="0">
                              <a:latin typeface="Cambria Math" panose="02040503050406030204" pitchFamily="18" charset="0"/>
                            </a:rPr>
                            <m:t>4</m:t>
                          </m:r>
                        </m:sub>
                      </m:sSub>
                    </m:oMath>
                  </m:oMathPara>
                </a14:m>
                <a:endParaRPr lang="en-US" altLang="en-US" sz="2800" dirty="0"/>
              </a:p>
            </p:txBody>
          </p:sp>
        </mc:Choice>
        <mc:Fallback xmlns="">
          <p:sp>
            <p:nvSpPr>
              <p:cNvPr id="9" name="Text Box 3"/>
              <p:cNvSpPr txBox="1">
                <a:spLocks noRot="1" noChangeAspect="1" noMove="1" noResize="1" noEditPoints="1" noAdjustHandles="1" noChangeArrowheads="1" noChangeShapeType="1" noTextEdit="1"/>
              </p:cNvSpPr>
              <p:nvPr/>
            </p:nvSpPr>
            <p:spPr bwMode="auto">
              <a:xfrm>
                <a:off x="131968" y="2600748"/>
                <a:ext cx="4459964" cy="523220"/>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4591932" y="2363806"/>
            <a:ext cx="4467225" cy="695325"/>
          </a:xfrm>
          <a:prstGeom prst="rect">
            <a:avLst/>
          </a:prstGeom>
        </p:spPr>
      </p:pic>
      <p:pic>
        <p:nvPicPr>
          <p:cNvPr id="5" name="Picture 4"/>
          <p:cNvPicPr>
            <a:picLocks noChangeAspect="1"/>
          </p:cNvPicPr>
          <p:nvPr/>
        </p:nvPicPr>
        <p:blipFill>
          <a:blip r:embed="rId4"/>
          <a:stretch>
            <a:fillRect/>
          </a:stretch>
        </p:blipFill>
        <p:spPr>
          <a:xfrm>
            <a:off x="5964718" y="3725533"/>
            <a:ext cx="2276475" cy="676275"/>
          </a:xfrm>
          <a:prstGeom prst="rect">
            <a:avLst/>
          </a:prstGeom>
        </p:spPr>
      </p:pic>
      <p:sp>
        <p:nvSpPr>
          <p:cNvPr id="6" name="Rectangle 5"/>
          <p:cNvSpPr/>
          <p:nvPr/>
        </p:nvSpPr>
        <p:spPr>
          <a:xfrm>
            <a:off x="5217151" y="2012908"/>
            <a:ext cx="450764" cy="400110"/>
          </a:xfrm>
          <a:prstGeom prst="rect">
            <a:avLst/>
          </a:prstGeom>
        </p:spPr>
        <p:txBody>
          <a:bodyPr wrap="none">
            <a:spAutoFit/>
          </a:bodyPr>
          <a:lstStyle/>
          <a:p>
            <a:r>
              <a:rPr lang="en-US" altLang="en-US" sz="2000" dirty="0" smtClean="0"/>
              <a:t>V</a:t>
            </a:r>
            <a:r>
              <a:rPr lang="en-US" altLang="en-US" sz="2000" baseline="-25000" dirty="0" smtClean="0"/>
              <a:t>1</a:t>
            </a:r>
            <a:endParaRPr lang="en-US" sz="2000" baseline="-25000" dirty="0"/>
          </a:p>
        </p:txBody>
      </p:sp>
      <p:sp>
        <p:nvSpPr>
          <p:cNvPr id="13" name="Rectangle 12"/>
          <p:cNvSpPr/>
          <p:nvPr/>
        </p:nvSpPr>
        <p:spPr>
          <a:xfrm>
            <a:off x="6189683" y="2035361"/>
            <a:ext cx="450764" cy="400110"/>
          </a:xfrm>
          <a:prstGeom prst="rect">
            <a:avLst/>
          </a:prstGeom>
        </p:spPr>
        <p:txBody>
          <a:bodyPr wrap="none">
            <a:spAutoFit/>
          </a:bodyPr>
          <a:lstStyle/>
          <a:p>
            <a:r>
              <a:rPr lang="en-US" altLang="en-US" sz="2000" dirty="0" smtClean="0"/>
              <a:t>V</a:t>
            </a:r>
            <a:r>
              <a:rPr lang="en-US" altLang="en-US" sz="2000" baseline="-25000" dirty="0"/>
              <a:t>2</a:t>
            </a:r>
            <a:endParaRPr lang="en-US" sz="2000" baseline="-25000" dirty="0"/>
          </a:p>
        </p:txBody>
      </p:sp>
      <p:sp>
        <p:nvSpPr>
          <p:cNvPr id="14" name="Rectangle 13"/>
          <p:cNvSpPr/>
          <p:nvPr/>
        </p:nvSpPr>
        <p:spPr>
          <a:xfrm>
            <a:off x="7102956" y="2044788"/>
            <a:ext cx="450764" cy="400110"/>
          </a:xfrm>
          <a:prstGeom prst="rect">
            <a:avLst/>
          </a:prstGeom>
        </p:spPr>
        <p:txBody>
          <a:bodyPr wrap="none">
            <a:spAutoFit/>
          </a:bodyPr>
          <a:lstStyle/>
          <a:p>
            <a:r>
              <a:rPr lang="en-US" altLang="en-US" sz="2000" dirty="0" smtClean="0"/>
              <a:t>V</a:t>
            </a:r>
            <a:r>
              <a:rPr lang="en-US" altLang="en-US" sz="2000" baseline="-25000" dirty="0"/>
              <a:t>3</a:t>
            </a:r>
            <a:endParaRPr lang="en-US" sz="2000" baseline="-25000" dirty="0"/>
          </a:p>
        </p:txBody>
      </p:sp>
      <p:sp>
        <p:nvSpPr>
          <p:cNvPr id="15" name="Rectangle 14"/>
          <p:cNvSpPr/>
          <p:nvPr/>
        </p:nvSpPr>
        <p:spPr>
          <a:xfrm>
            <a:off x="8071830" y="2063692"/>
            <a:ext cx="450764" cy="400110"/>
          </a:xfrm>
          <a:prstGeom prst="rect">
            <a:avLst/>
          </a:prstGeom>
        </p:spPr>
        <p:txBody>
          <a:bodyPr wrap="none">
            <a:spAutoFit/>
          </a:bodyPr>
          <a:lstStyle/>
          <a:p>
            <a:r>
              <a:rPr lang="en-US" altLang="en-US" sz="2000" dirty="0" smtClean="0"/>
              <a:t>V</a:t>
            </a:r>
            <a:r>
              <a:rPr lang="en-US" altLang="en-US" sz="2000" baseline="-25000" dirty="0" smtClean="0"/>
              <a:t>4</a:t>
            </a:r>
            <a:endParaRPr lang="en-US" sz="2000" baseline="-25000" dirty="0"/>
          </a:p>
        </p:txBody>
      </p:sp>
      <mc:AlternateContent xmlns:mc="http://schemas.openxmlformats.org/markup-compatibility/2006" xmlns:a14="http://schemas.microsoft.com/office/drawing/2010/main">
        <mc:Choice Requires="a14">
          <p:sp>
            <p:nvSpPr>
              <p:cNvPr id="17" name="Text Box 3"/>
              <p:cNvSpPr txBox="1">
                <a:spLocks noChangeArrowheads="1"/>
              </p:cNvSpPr>
              <p:nvPr/>
            </p:nvSpPr>
            <p:spPr bwMode="auto">
              <a:xfrm>
                <a:off x="94270" y="3341968"/>
                <a:ext cx="4422252"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𝑉</m:t>
                          </m:r>
                        </m:e>
                        <m:sub>
                          <m:r>
                            <a:rPr lang="en-US" altLang="en-US" sz="2800" b="0" i="1" smtClean="0">
                              <a:latin typeface="Cambria Math" panose="02040503050406030204" pitchFamily="18" charset="0"/>
                            </a:rPr>
                            <m:t>𝐴𝐵</m:t>
                          </m:r>
                        </m:sub>
                      </m:sSub>
                      <m:r>
                        <a:rPr lang="en-US" altLang="en-US" sz="2800" i="1" smtClean="0">
                          <a:latin typeface="Cambria Math" panose="02040503050406030204" pitchFamily="18" charset="0"/>
                        </a:rPr>
                        <m:t>=</m:t>
                      </m:r>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𝑉</m:t>
                          </m:r>
                        </m:e>
                        <m:sub>
                          <m:r>
                            <a:rPr lang="en-US" altLang="en-US" sz="2800" b="0" i="1" smtClean="0">
                              <a:latin typeface="Cambria Math" panose="02040503050406030204" pitchFamily="18" charset="0"/>
                            </a:rPr>
                            <m:t>1</m:t>
                          </m:r>
                        </m:sub>
                      </m:sSub>
                      <m:r>
                        <a:rPr lang="en-US" altLang="en-US" sz="2800" b="0" i="1" smtClean="0">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b="0" i="1" smtClean="0">
                              <a:latin typeface="Cambria Math" panose="02040503050406030204" pitchFamily="18" charset="0"/>
                            </a:rPr>
                            <m:t>𝑉</m:t>
                          </m:r>
                        </m:e>
                        <m:sub>
                          <m:r>
                            <a:rPr lang="en-US" altLang="en-US" sz="2800" b="0" i="1" smtClean="0">
                              <a:latin typeface="Cambria Math" panose="02040503050406030204" pitchFamily="18" charset="0"/>
                            </a:rPr>
                            <m:t>2</m:t>
                          </m:r>
                        </m:sub>
                      </m:sSub>
                      <m:r>
                        <a:rPr lang="en-US" altLang="en-US" sz="2800" b="0" i="1" smtClean="0">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b="0" i="1" smtClean="0">
                              <a:latin typeface="Cambria Math" panose="02040503050406030204" pitchFamily="18" charset="0"/>
                            </a:rPr>
                            <m:t>𝑉</m:t>
                          </m:r>
                        </m:e>
                        <m:sub>
                          <m:r>
                            <a:rPr lang="en-US" altLang="en-US" sz="2800" b="0" i="1" smtClean="0">
                              <a:latin typeface="Cambria Math" panose="02040503050406030204" pitchFamily="18" charset="0"/>
                            </a:rPr>
                            <m:t>3</m:t>
                          </m:r>
                        </m:sub>
                      </m:sSub>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b="0" i="1" smtClean="0">
                              <a:latin typeface="Cambria Math" panose="02040503050406030204" pitchFamily="18" charset="0"/>
                            </a:rPr>
                            <m:t>𝑉</m:t>
                          </m:r>
                        </m:e>
                        <m:sub>
                          <m:r>
                            <a:rPr lang="en-US" altLang="en-US" sz="2800" b="0" i="1" smtClean="0">
                              <a:latin typeface="Cambria Math" panose="02040503050406030204" pitchFamily="18" charset="0"/>
                            </a:rPr>
                            <m:t>4</m:t>
                          </m:r>
                        </m:sub>
                      </m:sSub>
                    </m:oMath>
                  </m:oMathPara>
                </a14:m>
                <a:endParaRPr lang="en-US" altLang="en-US" sz="2800" dirty="0"/>
              </a:p>
            </p:txBody>
          </p:sp>
        </mc:Choice>
        <mc:Fallback xmlns="">
          <p:sp>
            <p:nvSpPr>
              <p:cNvPr id="17" name="Text Box 3"/>
              <p:cNvSpPr txBox="1">
                <a:spLocks noRot="1" noChangeAspect="1" noMove="1" noResize="1" noEditPoints="1" noAdjustHandles="1" noChangeArrowheads="1" noChangeShapeType="1" noTextEdit="1"/>
              </p:cNvSpPr>
              <p:nvPr/>
            </p:nvSpPr>
            <p:spPr bwMode="auto">
              <a:xfrm>
                <a:off x="94270" y="3341968"/>
                <a:ext cx="4422252" cy="523220"/>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 name="Straight Arrow Connector 7"/>
          <p:cNvCxnSpPr/>
          <p:nvPr/>
        </p:nvCxnSpPr>
        <p:spPr>
          <a:xfrm>
            <a:off x="6434780" y="3895106"/>
            <a:ext cx="253662"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434780" y="3492764"/>
            <a:ext cx="255198" cy="400110"/>
          </a:xfrm>
          <a:prstGeom prst="rect">
            <a:avLst/>
          </a:prstGeom>
        </p:spPr>
        <p:txBody>
          <a:bodyPr wrap="none">
            <a:spAutoFit/>
          </a:bodyPr>
          <a:lstStyle/>
          <a:p>
            <a:r>
              <a:rPr lang="en-US" sz="2000" dirty="0" smtClean="0"/>
              <a:t>I</a:t>
            </a:r>
            <a:endParaRPr lang="en-US" sz="2000" dirty="0"/>
          </a:p>
        </p:txBody>
      </p:sp>
      <p:cxnSp>
        <p:nvCxnSpPr>
          <p:cNvPr id="23" name="Straight Arrow Connector 22"/>
          <p:cNvCxnSpPr/>
          <p:nvPr/>
        </p:nvCxnSpPr>
        <p:spPr>
          <a:xfrm>
            <a:off x="4966791" y="2502534"/>
            <a:ext cx="253662"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966791" y="2100192"/>
            <a:ext cx="255198" cy="400110"/>
          </a:xfrm>
          <a:prstGeom prst="rect">
            <a:avLst/>
          </a:prstGeom>
        </p:spPr>
        <p:txBody>
          <a:bodyPr wrap="none">
            <a:spAutoFit/>
          </a:bodyPr>
          <a:lstStyle/>
          <a:p>
            <a:r>
              <a:rPr lang="en-US" sz="2000" dirty="0" smtClean="0"/>
              <a:t>I</a:t>
            </a:r>
            <a:endParaRPr lang="en-US" sz="2000" dirty="0"/>
          </a:p>
        </p:txBody>
      </p:sp>
      <mc:AlternateContent xmlns:mc="http://schemas.openxmlformats.org/markup-compatibility/2006" xmlns:a14="http://schemas.microsoft.com/office/drawing/2010/main">
        <mc:Choice Requires="a14">
          <p:sp>
            <p:nvSpPr>
              <p:cNvPr id="25" name="Text Box 3"/>
              <p:cNvSpPr txBox="1">
                <a:spLocks noChangeArrowheads="1"/>
              </p:cNvSpPr>
              <p:nvPr/>
            </p:nvSpPr>
            <p:spPr bwMode="auto">
              <a:xfrm>
                <a:off x="235670" y="4005623"/>
                <a:ext cx="1961856"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14:m>
                  <m:oMathPara xmlns:m="http://schemas.openxmlformats.org/officeDocument/2006/math">
                    <m:oMathParaPr>
                      <m:jc m:val="centerGroup"/>
                    </m:oMathParaPr>
                    <m:oMath xmlns:m="http://schemas.openxmlformats.org/officeDocument/2006/math">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𝑉</m:t>
                          </m:r>
                        </m:e>
                        <m:sub>
                          <m:r>
                            <a:rPr lang="en-US" altLang="en-US" sz="2800" b="0" i="1" smtClean="0">
                              <a:latin typeface="Cambria Math" panose="02040503050406030204" pitchFamily="18" charset="0"/>
                            </a:rPr>
                            <m:t>𝐴𝐵</m:t>
                          </m:r>
                        </m:sub>
                      </m:sSub>
                      <m:r>
                        <a:rPr lang="en-US" altLang="en-US" sz="2800" i="1" smtClean="0">
                          <a:latin typeface="Cambria Math" panose="02040503050406030204" pitchFamily="18" charset="0"/>
                        </a:rPr>
                        <m:t>=</m:t>
                      </m:r>
                      <m:r>
                        <a:rPr lang="en-US" altLang="en-US" sz="2800" i="1" smtClean="0">
                          <a:latin typeface="Cambria Math" panose="02040503050406030204" pitchFamily="18" charset="0"/>
                        </a:rPr>
                        <m:t>𝐼</m:t>
                      </m:r>
                      <m:sSub>
                        <m:sSubPr>
                          <m:ctrlPr>
                            <a:rPr lang="en-US" altLang="en-US" sz="2800" i="1">
                              <a:latin typeface="Cambria Math" panose="02040503050406030204" pitchFamily="18" charset="0"/>
                            </a:rPr>
                          </m:ctrlPr>
                        </m:sSubPr>
                        <m:e>
                          <m:r>
                            <a:rPr lang="en-US" altLang="en-US" sz="2800" b="0" i="1" smtClean="0">
                              <a:latin typeface="Cambria Math" panose="02040503050406030204" pitchFamily="18" charset="0"/>
                            </a:rPr>
                            <m:t>𝑅</m:t>
                          </m:r>
                        </m:e>
                        <m:sub>
                          <m:r>
                            <a:rPr lang="en-US" altLang="en-US" sz="2800" b="0" i="1" smtClean="0">
                              <a:latin typeface="Cambria Math" panose="02040503050406030204" pitchFamily="18" charset="0"/>
                            </a:rPr>
                            <m:t>𝑆</m:t>
                          </m:r>
                        </m:sub>
                      </m:sSub>
                    </m:oMath>
                  </m:oMathPara>
                </a14:m>
                <a:endParaRPr lang="en-US" altLang="en-US" sz="2800" dirty="0"/>
              </a:p>
            </p:txBody>
          </p:sp>
        </mc:Choice>
        <mc:Fallback xmlns="">
          <p:sp>
            <p:nvSpPr>
              <p:cNvPr id="25" name="Text Box 3"/>
              <p:cNvSpPr txBox="1">
                <a:spLocks noRot="1" noChangeAspect="1" noMove="1" noResize="1" noEditPoints="1" noAdjustHandles="1" noChangeArrowheads="1" noChangeShapeType="1" noTextEdit="1"/>
              </p:cNvSpPr>
              <p:nvPr/>
            </p:nvSpPr>
            <p:spPr bwMode="auto">
              <a:xfrm>
                <a:off x="235670" y="4005623"/>
                <a:ext cx="1961856" cy="523220"/>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26" name="Picture Placeholder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284" y="4669278"/>
            <a:ext cx="5074971" cy="2157587"/>
          </a:xfrm>
          <a:prstGeom prst="rect">
            <a:avLst/>
          </a:prstGeom>
        </p:spPr>
      </p:pic>
    </p:spTree>
    <p:extLst>
      <p:ext uri="{BB962C8B-B14F-4D97-AF65-F5344CB8AC3E}">
        <p14:creationId xmlns:p14="http://schemas.microsoft.com/office/powerpoint/2010/main" val="414320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Resistors in Series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121847" y="1291085"/>
            <a:ext cx="88323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Ex 21.1:</a:t>
            </a:r>
            <a:r>
              <a:rPr lang="en-US" altLang="en-US" sz="2800" dirty="0" smtClean="0"/>
              <a:t> Suppose the voltage output of the battery is 12.0 V, and the resistances are R</a:t>
            </a:r>
            <a:r>
              <a:rPr lang="en-US" altLang="en-US" sz="2800" baseline="-25000" dirty="0" smtClean="0"/>
              <a:t>1</a:t>
            </a:r>
            <a:r>
              <a:rPr lang="en-US" altLang="en-US" sz="2800" dirty="0" smtClean="0"/>
              <a:t> = 1.00</a:t>
            </a:r>
            <a:r>
              <a:rPr lang="el-GR" altLang="en-US" sz="2800" dirty="0" smtClean="0"/>
              <a:t>Ω</a:t>
            </a:r>
            <a:r>
              <a:rPr lang="en-US" altLang="en-US" sz="2800" dirty="0" smtClean="0"/>
              <a:t>, R</a:t>
            </a:r>
            <a:r>
              <a:rPr lang="en-US" altLang="en-US" sz="2800" baseline="-25000" dirty="0" smtClean="0"/>
              <a:t>2</a:t>
            </a:r>
            <a:r>
              <a:rPr lang="en-US" altLang="en-US" sz="2800" dirty="0" smtClean="0"/>
              <a:t>= 6.00</a:t>
            </a:r>
            <a:r>
              <a:rPr lang="el-GR" altLang="en-US" sz="2800" dirty="0"/>
              <a:t> </a:t>
            </a:r>
            <a:r>
              <a:rPr lang="el-GR" altLang="en-US" sz="2800" dirty="0" smtClean="0"/>
              <a:t>Ω</a:t>
            </a:r>
            <a:r>
              <a:rPr lang="en-US" altLang="en-US" sz="2800" dirty="0" smtClean="0"/>
              <a:t>, and R</a:t>
            </a:r>
            <a:r>
              <a:rPr lang="en-US" altLang="en-US" sz="2800" baseline="-25000" dirty="0" smtClean="0"/>
              <a:t>3</a:t>
            </a:r>
            <a:r>
              <a:rPr lang="en-US" altLang="en-US" sz="2800" dirty="0" smtClean="0"/>
              <a:t>=13.0 </a:t>
            </a:r>
            <a:r>
              <a:rPr lang="el-GR" altLang="en-US" sz="2800" dirty="0" smtClean="0"/>
              <a:t>Ω</a:t>
            </a:r>
            <a:r>
              <a:rPr lang="en-US" altLang="en-US" sz="2800" dirty="0" smtClean="0"/>
              <a:t>. </a:t>
            </a:r>
            <a:r>
              <a:rPr lang="en-US" altLang="en-US" sz="2800" b="1" dirty="0" smtClean="0"/>
              <a:t>(a) </a:t>
            </a:r>
            <a:r>
              <a:rPr lang="en-US" altLang="en-US" sz="2800" dirty="0" smtClean="0"/>
              <a:t>What is the total resistance? </a:t>
            </a:r>
            <a:r>
              <a:rPr lang="en-US" altLang="en-US" sz="2800" b="1" dirty="0" smtClean="0"/>
              <a:t>(b) </a:t>
            </a:r>
            <a:r>
              <a:rPr lang="en-US" altLang="en-US" sz="2800" dirty="0" smtClean="0"/>
              <a:t>Calculate the power dissipated by each resistor. </a:t>
            </a:r>
            <a:r>
              <a:rPr lang="en-US" altLang="en-US" sz="2800" b="1" dirty="0" smtClean="0"/>
              <a:t>(c) </a:t>
            </a:r>
            <a:r>
              <a:rPr lang="en-US" altLang="en-US" sz="2800" dirty="0" smtClean="0"/>
              <a:t>Find the power output of the source, and show that it equals the total power dissipated by the resistors.</a:t>
            </a:r>
            <a:endParaRPr lang="en-US" altLang="en-US" sz="2800" dirty="0"/>
          </a:p>
        </p:txBody>
      </p:sp>
      <p:pic>
        <p:nvPicPr>
          <p:cNvPr id="26" name="Picture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284" y="4669278"/>
            <a:ext cx="5074971" cy="2157587"/>
          </a:xfrm>
          <a:prstGeom prst="rect">
            <a:avLst/>
          </a:prstGeom>
        </p:spPr>
      </p:pic>
    </p:spTree>
    <p:extLst>
      <p:ext uri="{BB962C8B-B14F-4D97-AF65-F5344CB8AC3E}">
        <p14:creationId xmlns:p14="http://schemas.microsoft.com/office/powerpoint/2010/main" val="3438977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Resistor in Parallel</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340066" y="3467362"/>
            <a:ext cx="86661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The voltage is the same across resistors connected in parallel. </a:t>
            </a:r>
            <a:endParaRPr lang="en-US" altLang="en-US" sz="2800" dirty="0"/>
          </a:p>
        </p:txBody>
      </p:sp>
      <p:pic>
        <p:nvPicPr>
          <p:cNvPr id="3" name="Picture 2"/>
          <p:cNvPicPr>
            <a:picLocks noChangeAspect="1"/>
          </p:cNvPicPr>
          <p:nvPr/>
        </p:nvPicPr>
        <p:blipFill>
          <a:blip r:embed="rId2"/>
          <a:stretch>
            <a:fillRect/>
          </a:stretch>
        </p:blipFill>
        <p:spPr>
          <a:xfrm>
            <a:off x="202280" y="1425546"/>
            <a:ext cx="8803934" cy="182059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372326" y="4190205"/>
                <a:ext cx="2989793" cy="929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𝑝</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1</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2</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3</m:t>
                              </m:r>
                            </m:sub>
                          </m:sSub>
                        </m:den>
                      </m:f>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372326" y="4190205"/>
                <a:ext cx="2989793" cy="92955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768" y="5322993"/>
                <a:ext cx="1222706" cy="877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𝑉</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1</m:t>
                              </m:r>
                            </m:sub>
                          </m:sSub>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780768" y="5322993"/>
                <a:ext cx="1222706" cy="87710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72571" y="5322993"/>
                <a:ext cx="1239250" cy="877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𝑉</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2</m:t>
                              </m:r>
                            </m:sub>
                          </m:sSub>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072571" y="5322993"/>
                <a:ext cx="1239250" cy="87710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95740" y="5371893"/>
                <a:ext cx="1239250" cy="879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3</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𝑉</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3</m:t>
                              </m:r>
                            </m:sub>
                          </m:sSub>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495740" y="5371893"/>
                <a:ext cx="1239250" cy="87928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68748" y="6251173"/>
                <a:ext cx="24076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r>
                            <a:rPr lang="en-US" sz="2800" b="0" i="1" smtClean="0">
                              <a:latin typeface="Cambria Math" panose="02040503050406030204" pitchFamily="18" charset="0"/>
                            </a:rPr>
                            <m:t>=</m:t>
                          </m:r>
                          <m:r>
                            <a:rPr lang="en-US" sz="2800" b="0" i="1" smtClean="0">
                              <a:latin typeface="Cambria Math" panose="02040503050406030204" pitchFamily="18" charset="0"/>
                            </a:rPr>
                            <m:t>𝐼</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b="0" i="1" smtClean="0">
                              <a:latin typeface="Cambria Math" panose="02040503050406030204" pitchFamily="18" charset="0"/>
                            </a:rPr>
                            <m:t>3</m:t>
                          </m:r>
                        </m:sub>
                      </m:sSub>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68748" y="6251173"/>
                <a:ext cx="2407646" cy="43088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478974" y="5342068"/>
                <a:ext cx="1128322" cy="877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𝑉</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𝑃</m:t>
                              </m:r>
                            </m:sub>
                          </m:sSub>
                        </m:den>
                      </m:f>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478974" y="5342068"/>
                <a:ext cx="1128322" cy="877100"/>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9180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Resistor in Parallel</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p:cNvPicPr>
            <a:picLocks noChangeAspect="1"/>
          </p:cNvPicPr>
          <p:nvPr/>
        </p:nvPicPr>
        <p:blipFill>
          <a:blip r:embed="rId2"/>
          <a:stretch>
            <a:fillRect/>
          </a:stretch>
        </p:blipFill>
        <p:spPr>
          <a:xfrm>
            <a:off x="202280" y="5143117"/>
            <a:ext cx="8302893" cy="1716982"/>
          </a:xfrm>
          <a:prstGeom prst="rect">
            <a:avLst/>
          </a:prstGeom>
        </p:spPr>
      </p:pic>
      <p:sp>
        <p:nvSpPr>
          <p:cNvPr id="13" name="Text Box 4"/>
          <p:cNvSpPr txBox="1">
            <a:spLocks noChangeArrowheads="1"/>
          </p:cNvSpPr>
          <p:nvPr/>
        </p:nvSpPr>
        <p:spPr bwMode="auto">
          <a:xfrm>
            <a:off x="213099" y="1173073"/>
            <a:ext cx="874301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Ex 21.2:</a:t>
            </a:r>
            <a:r>
              <a:rPr lang="en-US" altLang="en-US" sz="2800" dirty="0" smtClean="0"/>
              <a:t> Suppose the voltage output of the battery is 12.0 V, and the resistances are R</a:t>
            </a:r>
            <a:r>
              <a:rPr lang="en-US" altLang="en-US" sz="2800" baseline="-25000" dirty="0" smtClean="0"/>
              <a:t>1</a:t>
            </a:r>
            <a:r>
              <a:rPr lang="en-US" altLang="en-US" sz="2800" dirty="0" smtClean="0"/>
              <a:t> = 1.00</a:t>
            </a:r>
            <a:r>
              <a:rPr lang="el-GR" altLang="en-US" sz="2800" dirty="0" smtClean="0"/>
              <a:t>Ω</a:t>
            </a:r>
            <a:r>
              <a:rPr lang="en-US" altLang="en-US" sz="2800" dirty="0" smtClean="0"/>
              <a:t>, R</a:t>
            </a:r>
            <a:r>
              <a:rPr lang="en-US" altLang="en-US" sz="2800" baseline="-25000" dirty="0" smtClean="0"/>
              <a:t>2</a:t>
            </a:r>
            <a:r>
              <a:rPr lang="en-US" altLang="en-US" sz="2800" dirty="0" smtClean="0"/>
              <a:t>= 6.00</a:t>
            </a:r>
            <a:r>
              <a:rPr lang="el-GR" altLang="en-US" sz="2800" dirty="0"/>
              <a:t> </a:t>
            </a:r>
            <a:r>
              <a:rPr lang="el-GR" altLang="en-US" sz="2800" dirty="0" smtClean="0"/>
              <a:t>Ω</a:t>
            </a:r>
            <a:r>
              <a:rPr lang="en-US" altLang="en-US" sz="2800" dirty="0" smtClean="0"/>
              <a:t>, and R</a:t>
            </a:r>
            <a:r>
              <a:rPr lang="en-US" altLang="en-US" sz="2800" baseline="-25000" dirty="0" smtClean="0"/>
              <a:t>3</a:t>
            </a:r>
            <a:r>
              <a:rPr lang="en-US" altLang="en-US" sz="2800" dirty="0" smtClean="0"/>
              <a:t>=13.0 </a:t>
            </a:r>
            <a:r>
              <a:rPr lang="el-GR" altLang="en-US" sz="2800" dirty="0" smtClean="0"/>
              <a:t>Ω</a:t>
            </a:r>
            <a:r>
              <a:rPr lang="en-US" altLang="en-US" sz="2800" dirty="0" smtClean="0"/>
              <a:t>. (a) What is the total resistance? (b) Find the total current. (c) Calculate the current in each resistor, and show these add to equal the total current output of the source. (d) Calculate the power dissipated by each resistor. (c) Find the power output of the source, and show that it equals the total power dissipated by the resistors.</a:t>
            </a:r>
            <a:endParaRPr lang="en-US" altLang="en-US" sz="2800" dirty="0"/>
          </a:p>
        </p:txBody>
      </p:sp>
    </p:spTree>
    <p:extLst>
      <p:ext uri="{BB962C8B-B14F-4D97-AF65-F5344CB8AC3E}">
        <p14:creationId xmlns:p14="http://schemas.microsoft.com/office/powerpoint/2010/main" val="2409491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Combination of Series and Parallel</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242888" y="1200150"/>
            <a:ext cx="87573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smtClean="0"/>
              <a:t>Combinations of series and parallel can be reduced to a single equivalent resistance. </a:t>
            </a:r>
            <a:endParaRPr lang="en-US" altLang="en-US" sz="2800" dirty="0"/>
          </a:p>
        </p:txBody>
      </p:sp>
      <p:pic>
        <p:nvPicPr>
          <p:cNvPr id="7" name="Picture Placeholder 1" descr="Figure_22_01_05.jpg"/>
          <p:cNvPicPr>
            <a:picLocks noChangeAspect="1"/>
          </p:cNvPicPr>
          <p:nvPr/>
        </p:nvPicPr>
        <p:blipFill>
          <a:blip r:embed="rId2">
            <a:extLst>
              <a:ext uri="{28A0092B-C50C-407E-A947-70E740481C1C}">
                <a14:useLocalDpi xmlns:a14="http://schemas.microsoft.com/office/drawing/2010/main" val="0"/>
              </a:ext>
            </a:extLst>
          </a:blip>
          <a:srcRect l="-21603" r="-21603"/>
          <a:stretch>
            <a:fillRect/>
          </a:stretch>
        </p:blipFill>
        <p:spPr>
          <a:xfrm>
            <a:off x="214806" y="2680571"/>
            <a:ext cx="8770097" cy="3807454"/>
          </a:xfrm>
          <a:prstGeom prst="rect">
            <a:avLst/>
          </a:prstGeom>
        </p:spPr>
      </p:pic>
    </p:spTree>
    <p:extLst>
      <p:ext uri="{BB962C8B-B14F-4D97-AF65-F5344CB8AC3E}">
        <p14:creationId xmlns:p14="http://schemas.microsoft.com/office/powerpoint/2010/main" val="178895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Combination of Series and Parallel</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242888" y="1200150"/>
            <a:ext cx="87573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smtClean="0"/>
              <a:t>(a) Find the total resistance. (b) What is the voltage drop in R</a:t>
            </a:r>
            <a:r>
              <a:rPr lang="en-US" sz="2800" baseline="-25000" dirty="0" smtClean="0"/>
              <a:t>1</a:t>
            </a:r>
            <a:r>
              <a:rPr lang="en-US" sz="2800" dirty="0" smtClean="0"/>
              <a:t>? (c) Find the current I</a:t>
            </a:r>
            <a:r>
              <a:rPr lang="en-US" sz="2800" baseline="-25000" dirty="0" smtClean="0"/>
              <a:t>2</a:t>
            </a:r>
            <a:r>
              <a:rPr lang="en-US" sz="2800" dirty="0" smtClean="0"/>
              <a:t> through R</a:t>
            </a:r>
            <a:r>
              <a:rPr lang="en-US" sz="2800" baseline="-25000" dirty="0" smtClean="0"/>
              <a:t>2</a:t>
            </a:r>
            <a:r>
              <a:rPr lang="en-US" sz="2800" dirty="0" smtClean="0"/>
              <a:t>. (d) What power is dissipated by R</a:t>
            </a:r>
            <a:r>
              <a:rPr lang="en-US" sz="2800" baseline="-25000" dirty="0" smtClean="0"/>
              <a:t>2</a:t>
            </a:r>
            <a:r>
              <a:rPr lang="en-US" sz="2800" dirty="0" smtClean="0"/>
              <a:t>?</a:t>
            </a:r>
            <a:endParaRPr lang="en-US" altLang="en-US" sz="2800" dirty="0"/>
          </a:p>
        </p:txBody>
      </p:sp>
      <p:pic>
        <p:nvPicPr>
          <p:cNvPr id="6" name="Picture Placeholder 1" descr="Figure_22_01_06.jpg"/>
          <p:cNvPicPr>
            <a:picLocks noChangeAspect="1"/>
          </p:cNvPicPr>
          <p:nvPr/>
        </p:nvPicPr>
        <p:blipFill>
          <a:blip r:embed="rId2">
            <a:extLst>
              <a:ext uri="{28A0092B-C50C-407E-A947-70E740481C1C}">
                <a14:useLocalDpi xmlns:a14="http://schemas.microsoft.com/office/drawing/2010/main" val="0"/>
              </a:ext>
            </a:extLst>
          </a:blip>
          <a:srcRect l="-1415" r="-1415"/>
          <a:stretch>
            <a:fillRect/>
          </a:stretch>
        </p:blipFill>
        <p:spPr>
          <a:xfrm>
            <a:off x="590097" y="2800851"/>
            <a:ext cx="8062913" cy="3500437"/>
          </a:xfrm>
          <a:prstGeom prst="rect">
            <a:avLst/>
          </a:prstGeom>
        </p:spPr>
      </p:pic>
    </p:spTree>
    <p:extLst>
      <p:ext uri="{BB962C8B-B14F-4D97-AF65-F5344CB8AC3E}">
        <p14:creationId xmlns:p14="http://schemas.microsoft.com/office/powerpoint/2010/main" val="1270808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 descr="Figure_22_02_02.jpg"/>
          <p:cNvPicPr>
            <a:picLocks noChangeAspect="1"/>
          </p:cNvPicPr>
          <p:nvPr/>
        </p:nvPicPr>
        <p:blipFill>
          <a:blip r:embed="rId2" cstate="print">
            <a:extLst>
              <a:ext uri="{28A0092B-C50C-407E-A947-70E740481C1C}">
                <a14:useLocalDpi xmlns:a14="http://schemas.microsoft.com/office/drawing/2010/main" val="0"/>
              </a:ext>
            </a:extLst>
          </a:blip>
          <a:srcRect t="-15054" b="-15054"/>
          <a:stretch>
            <a:fillRect/>
          </a:stretch>
        </p:blipFill>
        <p:spPr>
          <a:xfrm>
            <a:off x="5538430" y="601323"/>
            <a:ext cx="3544347" cy="4622030"/>
          </a:xfrm>
          <a:prstGeom prst="rect">
            <a:avLst/>
          </a:prstGeom>
        </p:spPr>
      </p:pic>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Electromotive Force: Terminal Voltage</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210065" y="1267719"/>
            <a:ext cx="528615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Electromotive force (</a:t>
            </a:r>
            <a:r>
              <a:rPr lang="en-US" altLang="en-US" sz="2800" dirty="0" err="1" smtClean="0"/>
              <a:t>emf</a:t>
            </a:r>
            <a:r>
              <a:rPr lang="en-US" altLang="en-US" sz="2800" dirty="0" smtClean="0"/>
              <a:t>) is the potential difference of a source when no current is flowing. Units of </a:t>
            </a:r>
            <a:r>
              <a:rPr lang="en-US" altLang="en-US" sz="2800" dirty="0" err="1" smtClean="0"/>
              <a:t>emf</a:t>
            </a:r>
            <a:r>
              <a:rPr lang="en-US" altLang="en-US" sz="2800" dirty="0" smtClean="0"/>
              <a:t> are volts.</a:t>
            </a:r>
            <a:endParaRPr lang="en-US" altLang="en-US" sz="2800" dirty="0"/>
          </a:p>
        </p:txBody>
      </p:sp>
      <p:sp>
        <p:nvSpPr>
          <p:cNvPr id="13" name="Rectangle 12"/>
          <p:cNvSpPr/>
          <p:nvPr/>
        </p:nvSpPr>
        <p:spPr>
          <a:xfrm>
            <a:off x="210065" y="4665388"/>
            <a:ext cx="8852197" cy="2092881"/>
          </a:xfrm>
          <a:prstGeom prst="rect">
            <a:avLst/>
          </a:prstGeom>
        </p:spPr>
        <p:txBody>
          <a:bodyPr wrap="square">
            <a:spAutoFit/>
          </a:bodyPr>
          <a:lstStyle/>
          <a:p>
            <a:pPr eaLnBrk="1" hangingPunct="1">
              <a:spcBef>
                <a:spcPct val="50000"/>
              </a:spcBef>
              <a:buFontTx/>
              <a:buNone/>
            </a:pPr>
            <a:r>
              <a:rPr lang="en-US" altLang="en-US" sz="2600" dirty="0" smtClean="0">
                <a:solidFill>
                  <a:srgbClr val="1C03D7"/>
                </a:solidFill>
              </a:rPr>
              <a:t>Ex 21.4</a:t>
            </a:r>
            <a:r>
              <a:rPr lang="en-US" altLang="en-US" sz="2600" dirty="0" smtClean="0"/>
              <a:t>: A battery has a 12.0 V </a:t>
            </a:r>
            <a:r>
              <a:rPr lang="en-US" altLang="en-US" sz="2600" dirty="0" err="1" smtClean="0"/>
              <a:t>emf</a:t>
            </a:r>
            <a:r>
              <a:rPr lang="en-US" altLang="en-US" sz="2600" dirty="0" smtClean="0"/>
              <a:t> and an internal resistance of 0.10 </a:t>
            </a:r>
            <a:r>
              <a:rPr lang="el-GR" altLang="en-US" sz="2600" dirty="0" smtClean="0"/>
              <a:t>Ω</a:t>
            </a:r>
            <a:r>
              <a:rPr lang="en-US" altLang="en-US" sz="2600" dirty="0" smtClean="0"/>
              <a:t>. (a) Calculate its terminal voltage when connected to a a10.0 </a:t>
            </a:r>
            <a:r>
              <a:rPr lang="el-GR" altLang="en-US" sz="2600" dirty="0" smtClean="0"/>
              <a:t>Ω</a:t>
            </a:r>
            <a:r>
              <a:rPr lang="en-US" altLang="en-US" sz="2600" dirty="0" smtClean="0"/>
              <a:t> load. (b) What is the terminal voltage when connected to a 0.5 </a:t>
            </a:r>
            <a:r>
              <a:rPr lang="el-GR" altLang="en-US" sz="2600" dirty="0" smtClean="0"/>
              <a:t>Ω</a:t>
            </a:r>
            <a:r>
              <a:rPr lang="en-US" altLang="en-US" sz="2600" dirty="0" smtClean="0"/>
              <a:t>, find the current, terminal voltage, and power dissipated by a 0.5 </a:t>
            </a:r>
            <a:r>
              <a:rPr lang="el-GR" altLang="en-US" sz="2600" dirty="0" smtClean="0"/>
              <a:t>Ω</a:t>
            </a:r>
            <a:r>
              <a:rPr lang="en-US" altLang="en-US" sz="2600" dirty="0" smtClean="0"/>
              <a:t> load.</a:t>
            </a:r>
          </a:p>
        </p:txBody>
      </p:sp>
      <mc:AlternateContent xmlns:mc="http://schemas.openxmlformats.org/markup-compatibility/2006" xmlns:a14="http://schemas.microsoft.com/office/drawing/2010/main">
        <mc:Choice Requires="a14">
          <p:sp>
            <p:nvSpPr>
              <p:cNvPr id="3" name="Rectangle 2"/>
              <p:cNvSpPr/>
              <p:nvPr/>
            </p:nvSpPr>
            <p:spPr>
              <a:xfrm>
                <a:off x="614169" y="3360719"/>
                <a:ext cx="306648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a:rPr>
                        <m:t>𝑉</m:t>
                      </m:r>
                      <m:r>
                        <a:rPr lang="en-US" i="1" dirty="0">
                          <a:solidFill>
                            <a:srgbClr val="000000"/>
                          </a:solidFill>
                          <a:latin typeface="Cambria Math"/>
                        </a:rPr>
                        <m:t> = </m:t>
                      </m:r>
                      <m:r>
                        <m:rPr>
                          <m:sty m:val="p"/>
                        </m:rPr>
                        <a:rPr lang="en-US">
                          <a:solidFill>
                            <a:srgbClr val="000000"/>
                          </a:solidFill>
                          <a:latin typeface="Cambria Math"/>
                        </a:rPr>
                        <m:t>emf</m:t>
                      </m:r>
                      <m:r>
                        <a:rPr lang="en-US" i="1" dirty="0">
                          <a:solidFill>
                            <a:srgbClr val="000000"/>
                          </a:solidFill>
                          <a:latin typeface="Cambria Math"/>
                        </a:rPr>
                        <m:t> − </m:t>
                      </m:r>
                      <m:r>
                        <a:rPr lang="en-US" i="1" dirty="0" err="1">
                          <a:solidFill>
                            <a:srgbClr val="000000"/>
                          </a:solidFill>
                          <a:latin typeface="Cambria Math"/>
                        </a:rPr>
                        <m:t>𝐼𝑟</m:t>
                      </m:r>
                      <m:r>
                        <a:rPr lang="en-US" i="1" dirty="0">
                          <a:solidFill>
                            <a:srgbClr val="000000"/>
                          </a:solidFill>
                          <a:latin typeface="Cambria Math"/>
                        </a:rPr>
                        <m:t>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14169" y="3360719"/>
                <a:ext cx="3066480" cy="58477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1891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3397</TotalTime>
  <Words>777</Words>
  <Application>Microsoft Office PowerPoint</Application>
  <PresentationFormat>On-screen Show (4:3)</PresentationFormat>
  <Paragraphs>84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Cambria Math</vt:lpstr>
      <vt:lpstr>Comic Sans MS</vt:lpstr>
      <vt:lpstr>Crayons</vt:lpstr>
      <vt:lpstr>PowerPoint Presentation</vt:lpstr>
      <vt:lpstr>Chapter Outline</vt:lpstr>
      <vt:lpstr>Resistors in Series</vt:lpstr>
      <vt:lpstr>Resistors in Series</vt:lpstr>
      <vt:lpstr>Resistor in Parallel</vt:lpstr>
      <vt:lpstr>Resistor in Parallel</vt:lpstr>
      <vt:lpstr>Combination of Series and Parallel</vt:lpstr>
      <vt:lpstr>Combination of Series and Parallel</vt:lpstr>
      <vt:lpstr>Electromotive Force: Terminal Voltage</vt:lpstr>
      <vt:lpstr>Kirchhoff’s Rules</vt:lpstr>
      <vt:lpstr>Kirchhoff’s Rules</vt:lpstr>
      <vt:lpstr>Kirchhoff’s Rules</vt:lpstr>
      <vt:lpstr>Kirchhoff’s Rules</vt:lpstr>
      <vt:lpstr>DC Voltmeters and Ammeters</vt:lpstr>
      <vt:lpstr>DC Circuits Containing Resistors and Capacitors</vt:lpstr>
      <vt:lpstr>DC Circuits Containing Resistors and Capacitors</vt:lpstr>
    </vt:vector>
  </TitlesOfParts>
  <Company>UAE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 360: Signals and Systems</dc:title>
  <dc:creator>Valued Person</dc:creator>
  <cp:lastModifiedBy>Mohamed Bingabr</cp:lastModifiedBy>
  <cp:revision>259</cp:revision>
  <dcterms:created xsi:type="dcterms:W3CDTF">2004-08-21T10:04:46Z</dcterms:created>
  <dcterms:modified xsi:type="dcterms:W3CDTF">2018-02-19T17:46:34Z</dcterms:modified>
</cp:coreProperties>
</file>