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28"/>
  </p:handoutMasterIdLst>
  <p:sldIdLst>
    <p:sldId id="256" r:id="rId2"/>
    <p:sldId id="258" r:id="rId3"/>
    <p:sldId id="335" r:id="rId4"/>
    <p:sldId id="363" r:id="rId5"/>
    <p:sldId id="356" r:id="rId6"/>
    <p:sldId id="364" r:id="rId7"/>
    <p:sldId id="351" r:id="rId8"/>
    <p:sldId id="357" r:id="rId9"/>
    <p:sldId id="365" r:id="rId10"/>
    <p:sldId id="336" r:id="rId11"/>
    <p:sldId id="358" r:id="rId12"/>
    <p:sldId id="352" r:id="rId13"/>
    <p:sldId id="337" r:id="rId14"/>
    <p:sldId id="366" r:id="rId15"/>
    <p:sldId id="360" r:id="rId16"/>
    <p:sldId id="367" r:id="rId17"/>
    <p:sldId id="359" r:id="rId18"/>
    <p:sldId id="368" r:id="rId19"/>
    <p:sldId id="369" r:id="rId20"/>
    <p:sldId id="370" r:id="rId21"/>
    <p:sldId id="371" r:id="rId22"/>
    <p:sldId id="361" r:id="rId23"/>
    <p:sldId id="372" r:id="rId24"/>
    <p:sldId id="373" r:id="rId25"/>
    <p:sldId id="374" r:id="rId26"/>
    <p:sldId id="353" r:id="rId27"/>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snapToGrid="0">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9562"/>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809" y="1"/>
            <a:ext cx="4028440" cy="349562"/>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3/7/2018</a:t>
            </a:fld>
            <a:endParaRPr lang="en-US"/>
          </a:p>
        </p:txBody>
      </p:sp>
      <p:sp>
        <p:nvSpPr>
          <p:cNvPr id="4" name="Footer Placeholder 3"/>
          <p:cNvSpPr>
            <a:spLocks noGrp="1"/>
          </p:cNvSpPr>
          <p:nvPr>
            <p:ph type="ftr" sz="quarter" idx="2"/>
          </p:nvPr>
        </p:nvSpPr>
        <p:spPr>
          <a:xfrm>
            <a:off x="0" y="6659641"/>
            <a:ext cx="4028440" cy="349562"/>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809" y="6659641"/>
            <a:ext cx="4028440" cy="349562"/>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452487" y="2539999"/>
            <a:ext cx="8333294"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mtClean="0">
                <a:solidFill>
                  <a:srgbClr val="1C03D7"/>
                </a:solidFill>
              </a:rPr>
              <a:t>Chapter 22</a:t>
            </a:r>
            <a:endParaRPr lang="en-US" altLang="en-US" dirty="0" smtClean="0">
              <a:solidFill>
                <a:srgbClr val="1C03D7"/>
              </a:solidFill>
            </a:endParaRPr>
          </a:p>
          <a:p>
            <a:pPr algn="ctr" eaLnBrk="1" hangingPunct="1">
              <a:spcBef>
                <a:spcPct val="0"/>
              </a:spcBef>
              <a:buFontTx/>
              <a:buNone/>
            </a:pPr>
            <a:r>
              <a:rPr lang="en-US" altLang="en-US" dirty="0" smtClean="0">
                <a:solidFill>
                  <a:srgbClr val="1C03D7"/>
                </a:solidFill>
              </a:rPr>
              <a:t>Magnetism</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Field Strength &amp; Force on a Charge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42888" y="1200150"/>
            <a:ext cx="87573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t>A magnetic Field </a:t>
            </a:r>
            <a:r>
              <a:rPr lang="en-US" sz="2800" b="1" i="1" dirty="0" smtClean="0">
                <a:latin typeface="Times New Roman" panose="02020603050405020304" pitchFamily="18" charset="0"/>
                <a:cs typeface="Times New Roman" panose="02020603050405020304" pitchFamily="18" charset="0"/>
              </a:rPr>
              <a:t>B</a:t>
            </a:r>
            <a:r>
              <a:rPr lang="en-US" sz="2800" dirty="0" smtClean="0"/>
              <a:t> exert a force on a moving charge in the field.</a:t>
            </a:r>
            <a:endParaRPr lang="en-US" altLang="en-US" sz="2800" dirty="0"/>
          </a:p>
        </p:txBody>
      </p:sp>
      <mc:AlternateContent xmlns:mc="http://schemas.openxmlformats.org/markup-compatibility/2006" xmlns:a14="http://schemas.microsoft.com/office/drawing/2010/main">
        <mc:Choice Requires="a14">
          <p:sp>
            <p:nvSpPr>
              <p:cNvPr id="6" name="Rectangle 5"/>
              <p:cNvSpPr/>
              <p:nvPr/>
            </p:nvSpPr>
            <p:spPr>
              <a:xfrm>
                <a:off x="680157" y="2521733"/>
                <a:ext cx="290175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𝐹</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𝑞𝑣𝐵</m:t>
                      </m:r>
                      <m:func>
                        <m:funcPr>
                          <m:ctrlPr>
                            <a:rPr lang="en-US" b="0" i="1" dirty="0" smtClean="0">
                              <a:solidFill>
                                <a:srgbClr val="000000"/>
                              </a:solidFill>
                              <a:latin typeface="Cambria Math" panose="02040503050406030204" pitchFamily="18" charset="0"/>
                            </a:rPr>
                          </m:ctrlPr>
                        </m:funcPr>
                        <m:fName>
                          <m:r>
                            <m:rPr>
                              <m:sty m:val="p"/>
                            </m:rPr>
                            <a:rPr lang="en-US" b="0" i="0" dirty="0" smtClean="0">
                              <a:solidFill>
                                <a:srgbClr val="000000"/>
                              </a:solidFill>
                              <a:latin typeface="Cambria Math" panose="02040503050406030204" pitchFamily="18" charset="0"/>
                            </a:rPr>
                            <m:t>sin</m:t>
                          </m:r>
                        </m:fName>
                        <m:e>
                          <m:r>
                            <a:rPr lang="en-US" b="0" i="1" dirty="0" smtClean="0">
                              <a:solidFill>
                                <a:srgbClr val="000000"/>
                              </a:solidFill>
                              <a:latin typeface="Cambria Math" panose="02040503050406030204" pitchFamily="18" charset="0"/>
                              <a:ea typeface="Cambria Math" panose="02040503050406030204" pitchFamily="18" charset="0"/>
                            </a:rPr>
                            <m:t>𝜃</m:t>
                          </m:r>
                        </m:e>
                      </m:func>
                      <m:r>
                        <a:rPr lang="en-US" i="1" dirty="0">
                          <a:solidFill>
                            <a:srgbClr val="000000"/>
                          </a:solidFill>
                          <a:latin typeface="Cambria Math"/>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80157" y="2521733"/>
                <a:ext cx="2901755" cy="584775"/>
              </a:xfrm>
              <a:prstGeom prst="rect">
                <a:avLst/>
              </a:prstGeom>
              <a:blipFill rotWithShape="0">
                <a:blip r:embed="rId2"/>
                <a:stretch>
                  <a:fillRect/>
                </a:stretch>
              </a:blipFill>
            </p:spPr>
            <p:txBody>
              <a:bodyPr/>
              <a:lstStyle/>
              <a:p>
                <a:r>
                  <a:rPr lang="en-US">
                    <a:noFill/>
                  </a:rPr>
                  <a:t> </a:t>
                </a:r>
              </a:p>
            </p:txBody>
          </p:sp>
        </mc:Fallback>
      </mc:AlternateContent>
      <p:pic>
        <p:nvPicPr>
          <p:cNvPr id="8" name="Picture Placeholder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023730" y="1776298"/>
            <a:ext cx="2990178" cy="3274245"/>
          </a:xfrm>
          <a:prstGeom prst="rect">
            <a:avLst/>
          </a:prstGeom>
        </p:spPr>
      </p:pic>
      <mc:AlternateContent xmlns:mc="http://schemas.openxmlformats.org/markup-compatibility/2006" xmlns:a14="http://schemas.microsoft.com/office/drawing/2010/main">
        <mc:Choice Requires="a14">
          <p:sp>
            <p:nvSpPr>
              <p:cNvPr id="11" name="Text Placeholder 6"/>
              <p:cNvSpPr txBox="1">
                <a:spLocks/>
              </p:cNvSpPr>
              <p:nvPr/>
            </p:nvSpPr>
            <p:spPr bwMode="auto">
              <a:xfrm>
                <a:off x="151600" y="5357706"/>
                <a:ext cx="8862308" cy="14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800" b="0" i="0" u="none" strike="noStrike" kern="1200" cap="none" spc="0" normalizeH="0" baseline="0" noProof="0" dirty="0" smtClean="0">
                    <a:ln>
                      <a:noFill/>
                    </a:ln>
                    <a:solidFill>
                      <a:srgbClr val="000000"/>
                    </a:solidFill>
                    <a:effectLst/>
                    <a:uLnTx/>
                    <a:uFillTx/>
                    <a:ea typeface="+mn-ea"/>
                    <a:cs typeface="+mn-cs"/>
                  </a:rPr>
                  <a:t>The direction of the magnetic force on a moving charge is perpendicular </a:t>
                </a:r>
                <a:r>
                  <a:rPr kumimoji="0" lang="en-US" sz="2800" b="0" i="0" u="none" strike="noStrike" kern="1200" cap="none" spc="0" normalizeH="0" baseline="0" noProof="0" dirty="0">
                    <a:ln>
                      <a:noFill/>
                    </a:ln>
                    <a:solidFill>
                      <a:srgbClr val="000000"/>
                    </a:solidFill>
                    <a:effectLst/>
                    <a:uLnTx/>
                    <a:uFillTx/>
                    <a:ea typeface="+mn-ea"/>
                    <a:cs typeface="+mn-cs"/>
                  </a:rPr>
                  <a:t>to the plane formed by </a:t>
                </a:r>
                <a14:m>
                  <m:oMath xmlns:m="http://schemas.openxmlformats.org/officeDocument/2006/math">
                    <m:r>
                      <a:rPr kumimoji="0" lang="en-US" sz="2800" b="1" i="0"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𝐯</m:t>
                    </m:r>
                  </m:oMath>
                </a14:m>
                <a:r>
                  <a:rPr kumimoji="0" lang="en-US" sz="2800" b="0" i="0" u="none" strike="noStrike" kern="1200" cap="none" spc="0" normalizeH="0" baseline="0" noProof="0" dirty="0">
                    <a:ln>
                      <a:noFill/>
                    </a:ln>
                    <a:solidFill>
                      <a:srgbClr val="000000"/>
                    </a:solidFill>
                    <a:effectLst/>
                    <a:uLnTx/>
                    <a:uFillTx/>
                    <a:ea typeface="+mn-ea"/>
                    <a:cs typeface="+mn-cs"/>
                  </a:rPr>
                  <a:t> and </a:t>
                </a:r>
                <a14:m>
                  <m:oMath xmlns:m="http://schemas.openxmlformats.org/officeDocument/2006/math">
                    <m:r>
                      <a:rPr kumimoji="0" lang="en-US" sz="2800" b="1" i="0"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𝐁</m:t>
                    </m:r>
                  </m:oMath>
                </a14:m>
                <a:r>
                  <a:rPr kumimoji="0" lang="en-US" sz="2800" b="0" i="0" u="none" strike="noStrike" kern="1200" cap="none" spc="0" normalizeH="0" baseline="0" noProof="0" dirty="0">
                    <a:ln>
                      <a:noFill/>
                    </a:ln>
                    <a:solidFill>
                      <a:srgbClr val="000000"/>
                    </a:solidFill>
                    <a:effectLst/>
                    <a:uLnTx/>
                    <a:uFillTx/>
                    <a:ea typeface="+mn-ea"/>
                    <a:cs typeface="+mn-cs"/>
                  </a:rPr>
                  <a:t> and follows right hand rule–1 (RHR-1</a:t>
                </a:r>
                <a:r>
                  <a:rPr kumimoji="0" lang="en-US" sz="2800" b="0" i="0" u="none" strike="noStrike" kern="1200" cap="none" spc="0" normalizeH="0" baseline="0" noProof="0" dirty="0" smtClean="0">
                    <a:ln>
                      <a:noFill/>
                    </a:ln>
                    <a:solidFill>
                      <a:srgbClr val="000000"/>
                    </a:solidFill>
                    <a:effectLst/>
                    <a:uLnTx/>
                    <a:uFillTx/>
                    <a:ea typeface="+mn-ea"/>
                    <a:cs typeface="+mn-cs"/>
                  </a:rPr>
                  <a:t>).</a:t>
                </a:r>
              </a:p>
            </p:txBody>
          </p:sp>
        </mc:Choice>
        <mc:Fallback xmlns="">
          <p:sp>
            <p:nvSpPr>
              <p:cNvPr id="11" name="Text Placeholder 6"/>
              <p:cNvSpPr txBox="1">
                <a:spLocks noRot="1" noChangeAspect="1" noMove="1" noResize="1" noEditPoints="1" noAdjustHandles="1" noChangeArrowheads="1" noChangeShapeType="1" noTextEdit="1"/>
              </p:cNvSpPr>
              <p:nvPr/>
            </p:nvSpPr>
            <p:spPr bwMode="auto">
              <a:xfrm>
                <a:off x="151600" y="5357706"/>
                <a:ext cx="8862308" cy="1469096"/>
              </a:xfrm>
              <a:prstGeom prst="rect">
                <a:avLst/>
              </a:prstGeom>
              <a:blipFill rotWithShape="0">
                <a:blip r:embed="rId4"/>
                <a:stretch>
                  <a:fillRect l="-1444" t="-4564" b="-497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0157" y="3187423"/>
                <a:ext cx="2642903" cy="1097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𝐵</m:t>
                      </m:r>
                      <m:r>
                        <a:rPr lang="en-US" i="1" dirty="0">
                          <a:solidFill>
                            <a:srgbClr val="000000"/>
                          </a:solidFill>
                          <a:latin typeface="Cambria Math"/>
                        </a:rPr>
                        <m:t> =</m:t>
                      </m:r>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𝐹</m:t>
                          </m:r>
                        </m:num>
                        <m:den>
                          <m:r>
                            <a:rPr lang="en-US" b="0" i="1" dirty="0" smtClean="0">
                              <a:solidFill>
                                <a:srgbClr val="000000"/>
                              </a:solidFill>
                              <a:latin typeface="Cambria Math" panose="02040503050406030204" pitchFamily="18" charset="0"/>
                            </a:rPr>
                            <m:t>𝑞𝑣</m:t>
                          </m:r>
                          <m:r>
                            <a:rPr lang="en-US" b="0" i="1" dirty="0" smtClean="0">
                              <a:solidFill>
                                <a:srgbClr val="000000"/>
                              </a:solidFill>
                              <a:latin typeface="Cambria Math" panose="02040503050406030204" pitchFamily="18" charset="0"/>
                            </a:rPr>
                            <m:t> </m:t>
                          </m:r>
                          <m:r>
                            <m:rPr>
                              <m:nor/>
                            </m:rPr>
                            <a:rPr lang="en-US" b="0" i="0" dirty="0" smtClean="0">
                              <a:solidFill>
                                <a:srgbClr val="000000"/>
                              </a:solidFill>
                              <a:latin typeface="Cambria Math" panose="02040503050406030204" pitchFamily="18" charset="0"/>
                            </a:rPr>
                            <m:t>sin</m:t>
                          </m:r>
                          <m:r>
                            <a:rPr lang="en-US" b="0" i="1"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ea typeface="Cambria Math" panose="02040503050406030204" pitchFamily="18" charset="0"/>
                            </a:rPr>
                            <m:t>𝜃</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80157" y="3187423"/>
                <a:ext cx="2642903" cy="109722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0406" y="4221796"/>
                <a:ext cx="3899657" cy="109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1 </m:t>
                      </m:r>
                      <m:r>
                        <a:rPr lang="en-US" b="0" i="1" dirty="0" smtClean="0">
                          <a:solidFill>
                            <a:srgbClr val="000000"/>
                          </a:solidFill>
                          <a:latin typeface="Cambria Math" panose="02040503050406030204" pitchFamily="18" charset="0"/>
                        </a:rPr>
                        <m:t>𝑇</m:t>
                      </m:r>
                      <m:r>
                        <a:rPr lang="en-US" i="1" dirty="0">
                          <a:solidFill>
                            <a:srgbClr val="000000"/>
                          </a:solidFill>
                          <a:latin typeface="Cambria Math"/>
                        </a:rPr>
                        <m:t> =</m:t>
                      </m:r>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1 </m:t>
                          </m:r>
                          <m:r>
                            <a:rPr lang="en-US" b="0" i="1" dirty="0" smtClean="0">
                              <a:solidFill>
                                <a:srgbClr val="000000"/>
                              </a:solidFill>
                              <a:latin typeface="Cambria Math" panose="02040503050406030204" pitchFamily="18" charset="0"/>
                            </a:rPr>
                            <m:t>𝑁</m:t>
                          </m:r>
                        </m:num>
                        <m:den>
                          <m:r>
                            <a:rPr lang="en-US" b="0" i="1" dirty="0" smtClean="0">
                              <a:solidFill>
                                <a:srgbClr val="000000"/>
                              </a:solidFill>
                              <a:latin typeface="Cambria Math" panose="02040503050406030204" pitchFamily="18" charset="0"/>
                            </a:rPr>
                            <m:t>𝐶</m:t>
                          </m:r>
                          <m:r>
                            <a:rPr lang="en-US" b="0" i="1"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𝑚</m:t>
                          </m:r>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𝑠</m:t>
                          </m:r>
                        </m:den>
                      </m:f>
                      <m:r>
                        <a:rPr lang="en-US" i="1" dirty="0">
                          <a:solidFill>
                            <a:srgbClr val="000000"/>
                          </a:solidFill>
                          <a:latin typeface="Cambria Math"/>
                        </a:rPr>
                        <m:t>=</m:t>
                      </m:r>
                      <m:f>
                        <m:fPr>
                          <m:ctrlPr>
                            <a:rPr lang="en-US" i="1" dirty="0">
                              <a:solidFill>
                                <a:srgbClr val="000000"/>
                              </a:solidFill>
                              <a:latin typeface="Cambria Math" panose="02040503050406030204" pitchFamily="18" charset="0"/>
                            </a:rPr>
                          </m:ctrlPr>
                        </m:fPr>
                        <m:num>
                          <m:r>
                            <a:rPr lang="en-US" i="1" dirty="0">
                              <a:solidFill>
                                <a:srgbClr val="000000"/>
                              </a:solidFill>
                              <a:latin typeface="Cambria Math" panose="02040503050406030204" pitchFamily="18" charset="0"/>
                            </a:rPr>
                            <m:t>𝑁</m:t>
                          </m:r>
                        </m:num>
                        <m:den>
                          <m:r>
                            <a:rPr lang="en-US" b="0" i="1" dirty="0" smtClean="0">
                              <a:solidFill>
                                <a:srgbClr val="000000"/>
                              </a:solidFill>
                              <a:latin typeface="Cambria Math" panose="02040503050406030204" pitchFamily="18" charset="0"/>
                            </a:rPr>
                            <m:t>𝐴</m:t>
                          </m:r>
                          <m:r>
                            <a:rPr lang="en-US" b="0" i="1" dirty="0" smtClean="0">
                              <a:solidFill>
                                <a:srgbClr val="000000"/>
                              </a:solidFill>
                              <a:latin typeface="Cambria Math" panose="02040503050406030204" pitchFamily="18" charset="0"/>
                            </a:rPr>
                            <m:t>.</m:t>
                          </m:r>
                          <m:r>
                            <a:rPr lang="en-US" i="1" dirty="0">
                              <a:solidFill>
                                <a:srgbClr val="000000"/>
                              </a:solidFill>
                              <a:latin typeface="Cambria Math" panose="02040503050406030204" pitchFamily="18" charset="0"/>
                            </a:rPr>
                            <m:t>𝑚</m:t>
                          </m:r>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90406" y="4221796"/>
                <a:ext cx="3899657" cy="1097288"/>
              </a:xfrm>
              <a:prstGeom prst="rect">
                <a:avLst/>
              </a:prstGeom>
              <a:blipFill rotWithShape="0">
                <a:blip r:embed="rId6"/>
                <a:stretch>
                  <a:fillRect/>
                </a:stretch>
              </a:blipFill>
            </p:spPr>
            <p:txBody>
              <a:bodyPr/>
              <a:lstStyle/>
              <a:p>
                <a:r>
                  <a:rPr lang="en-US">
                    <a:noFill/>
                  </a:rPr>
                  <a:t> </a:t>
                </a:r>
              </a:p>
            </p:txBody>
          </p:sp>
        </mc:Fallback>
      </mc:AlternateContent>
      <p:sp>
        <p:nvSpPr>
          <p:cNvPr id="2" name="Rectangle 1"/>
          <p:cNvSpPr/>
          <p:nvPr/>
        </p:nvSpPr>
        <p:spPr>
          <a:xfrm>
            <a:off x="3953086" y="3443646"/>
            <a:ext cx="2007281" cy="584775"/>
          </a:xfrm>
          <a:prstGeom prst="rect">
            <a:avLst/>
          </a:prstGeom>
        </p:spPr>
        <p:txBody>
          <a:bodyPr wrap="none">
            <a:spAutoFit/>
          </a:bodyPr>
          <a:lstStyle/>
          <a:p>
            <a:r>
              <a:rPr lang="en-US" dirty="0"/>
              <a:t> </a:t>
            </a:r>
            <a:r>
              <a:rPr lang="en-US" dirty="0" smtClean="0"/>
              <a:t>Unit tesla</a:t>
            </a:r>
            <a:endParaRPr lang="en-US" dirty="0"/>
          </a:p>
        </p:txBody>
      </p:sp>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Forces on Charged Particles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4"/>
          <p:cNvSpPr txBox="1">
            <a:spLocks noChangeArrowheads="1"/>
          </p:cNvSpPr>
          <p:nvPr/>
        </p:nvSpPr>
        <p:spPr bwMode="auto">
          <a:xfrm>
            <a:off x="137785" y="1228204"/>
            <a:ext cx="885590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0" dirty="0" smtClean="0"/>
              <a:t>A </a:t>
            </a:r>
            <a:r>
              <a:rPr lang="en-US" altLang="en-US" sz="2800" b="0" dirty="0"/>
              <a:t>proton in a particle accelerator has a speed of 5.0x10</a:t>
            </a:r>
            <a:r>
              <a:rPr lang="en-US" altLang="en-US" sz="2800" b="0" baseline="30000" dirty="0"/>
              <a:t>6</a:t>
            </a:r>
            <a:r>
              <a:rPr lang="en-US" altLang="en-US" sz="2800" b="0" dirty="0"/>
              <a:t> m/s.  The proton </a:t>
            </a:r>
            <a:r>
              <a:rPr lang="en-US" altLang="en-US" sz="2800" b="0" dirty="0" smtClean="0"/>
              <a:t>encounters </a:t>
            </a:r>
            <a:r>
              <a:rPr lang="en-US" altLang="en-US" sz="2800" b="0" dirty="0"/>
              <a:t>a magnetic field whose magnitude is 0.40 T and whose </a:t>
            </a:r>
            <a:r>
              <a:rPr lang="en-US" altLang="en-US" sz="2800" b="0" dirty="0" smtClean="0"/>
              <a:t>direction makes </a:t>
            </a:r>
            <a:r>
              <a:rPr lang="en-US" altLang="en-US" sz="2800" b="0" dirty="0"/>
              <a:t>and angle of 30.0 degrees with respect to the proton’s </a:t>
            </a:r>
            <a:r>
              <a:rPr lang="en-US" altLang="en-US" sz="2800" b="0" dirty="0" smtClean="0"/>
              <a:t>velocity.  </a:t>
            </a:r>
            <a:r>
              <a:rPr lang="en-US" altLang="en-US" sz="2800" b="0" dirty="0"/>
              <a:t>Find (a) the magnitude and direction of the </a:t>
            </a:r>
            <a:r>
              <a:rPr lang="en-US" altLang="en-US" sz="2800" b="0" dirty="0" smtClean="0"/>
              <a:t>force </a:t>
            </a:r>
            <a:r>
              <a:rPr lang="en-US" altLang="en-US" sz="2800" b="0" dirty="0"/>
              <a:t>on the proton and (b) the acceleration of the proton.  (c) What </a:t>
            </a:r>
            <a:r>
              <a:rPr lang="en-US" altLang="en-US" sz="2800" b="0" dirty="0" smtClean="0"/>
              <a:t>would be </a:t>
            </a:r>
            <a:r>
              <a:rPr lang="en-US" altLang="en-US" sz="2800" b="0" dirty="0"/>
              <a:t>the force and acceleration of the particle </a:t>
            </a:r>
            <a:r>
              <a:rPr lang="en-US" altLang="en-US" sz="2800" b="0" dirty="0" smtClean="0"/>
              <a:t>if it was an </a:t>
            </a:r>
            <a:r>
              <a:rPr lang="en-US" altLang="en-US" sz="2800" b="0" dirty="0"/>
              <a:t>electron?</a:t>
            </a:r>
          </a:p>
        </p:txBody>
      </p:sp>
      <p:sp>
        <p:nvSpPr>
          <p:cNvPr id="5" name="Rectangle 4"/>
          <p:cNvSpPr/>
          <p:nvPr/>
        </p:nvSpPr>
        <p:spPr>
          <a:xfrm>
            <a:off x="251396" y="5005237"/>
            <a:ext cx="3248582" cy="523220"/>
          </a:xfrm>
          <a:prstGeom prst="rect">
            <a:avLst/>
          </a:prstGeom>
        </p:spPr>
        <p:txBody>
          <a:bodyPr wrap="none">
            <a:spAutoFit/>
          </a:bodyPr>
          <a:lstStyle/>
          <a:p>
            <a:r>
              <a:rPr lang="en-US" altLang="en-US" sz="2800" dirty="0" smtClean="0"/>
              <a:t>m</a:t>
            </a:r>
            <a:r>
              <a:rPr lang="en-US" altLang="en-US" sz="2800" baseline="-25000" dirty="0" smtClean="0"/>
              <a:t>e</a:t>
            </a:r>
            <a:r>
              <a:rPr lang="en-US" altLang="en-US" sz="2800" dirty="0" smtClean="0"/>
              <a:t> = 9.11</a:t>
            </a:r>
            <a:r>
              <a:rPr lang="el-GR" altLang="en-US" sz="2800" dirty="0"/>
              <a:t> ᵡ</a:t>
            </a:r>
            <a:r>
              <a:rPr lang="en-US" altLang="en-US" sz="2800" dirty="0" smtClean="0"/>
              <a:t>10</a:t>
            </a:r>
            <a:r>
              <a:rPr lang="en-US" altLang="en-US" sz="2800" baseline="30000" dirty="0" smtClean="0"/>
              <a:t>-31</a:t>
            </a:r>
            <a:r>
              <a:rPr lang="en-US" altLang="en-US" sz="2800" dirty="0" smtClean="0"/>
              <a:t> kg </a:t>
            </a:r>
            <a:endParaRPr lang="en-US" sz="2800" dirty="0"/>
          </a:p>
        </p:txBody>
      </p:sp>
      <p:sp>
        <p:nvSpPr>
          <p:cNvPr id="6" name="Rectangle 5"/>
          <p:cNvSpPr/>
          <p:nvPr/>
        </p:nvSpPr>
        <p:spPr>
          <a:xfrm>
            <a:off x="4636431" y="5005237"/>
            <a:ext cx="3275256" cy="523220"/>
          </a:xfrm>
          <a:prstGeom prst="rect">
            <a:avLst/>
          </a:prstGeom>
        </p:spPr>
        <p:txBody>
          <a:bodyPr wrap="none">
            <a:spAutoFit/>
          </a:bodyPr>
          <a:lstStyle/>
          <a:p>
            <a:r>
              <a:rPr lang="en-US" altLang="en-US" sz="2800" dirty="0" err="1" smtClean="0"/>
              <a:t>m</a:t>
            </a:r>
            <a:r>
              <a:rPr lang="en-US" altLang="en-US" sz="2800" baseline="-25000" dirty="0" err="1"/>
              <a:t>p</a:t>
            </a:r>
            <a:r>
              <a:rPr lang="en-US" altLang="en-US" sz="2800" dirty="0" smtClean="0"/>
              <a:t> = </a:t>
            </a:r>
            <a:r>
              <a:rPr lang="en-US" altLang="en-US" sz="2800" dirty="0"/>
              <a:t>1</a:t>
            </a:r>
            <a:r>
              <a:rPr lang="en-US" altLang="en-US" sz="2800" dirty="0" smtClean="0"/>
              <a:t>.67</a:t>
            </a:r>
            <a:r>
              <a:rPr lang="el-GR" altLang="en-US" sz="2800" dirty="0" smtClean="0"/>
              <a:t> </a:t>
            </a:r>
            <a:r>
              <a:rPr lang="el-GR" altLang="en-US" sz="2800" dirty="0"/>
              <a:t>ᵡ</a:t>
            </a:r>
            <a:r>
              <a:rPr lang="en-US" altLang="en-US" sz="2800" dirty="0" smtClean="0"/>
              <a:t>10</a:t>
            </a:r>
            <a:r>
              <a:rPr lang="en-US" altLang="en-US" sz="2800" baseline="30000" dirty="0" smtClean="0"/>
              <a:t>-27</a:t>
            </a:r>
            <a:r>
              <a:rPr lang="en-US" altLang="en-US" sz="2800" dirty="0" smtClean="0"/>
              <a:t> kg </a:t>
            </a:r>
            <a:endParaRPr lang="en-US" sz="2800" dirty="0"/>
          </a:p>
        </p:txBody>
      </p:sp>
    </p:spTree>
    <p:extLst>
      <p:ext uri="{BB962C8B-B14F-4D97-AF65-F5344CB8AC3E}">
        <p14:creationId xmlns:p14="http://schemas.microsoft.com/office/powerpoint/2010/main" val="127080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70495" y="4329217"/>
            <a:ext cx="1706556" cy="937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964900" y="3867033"/>
            <a:ext cx="4138460" cy="2954861"/>
          </a:xfrm>
          <a:prstGeom prst="rect">
            <a:avLst/>
          </a:prstGeom>
        </p:spPr>
      </p:pic>
      <p:sp>
        <p:nvSpPr>
          <p:cNvPr id="5122" name="Rectangle 2"/>
          <p:cNvSpPr>
            <a:spLocks noGrp="1" noChangeArrowheads="1"/>
          </p:cNvSpPr>
          <p:nvPr>
            <p:ph type="title"/>
          </p:nvPr>
        </p:nvSpPr>
        <p:spPr>
          <a:xfrm>
            <a:off x="340066" y="114300"/>
            <a:ext cx="8590992" cy="676275"/>
          </a:xfrm>
        </p:spPr>
        <p:txBody>
          <a:bodyPr/>
          <a:lstStyle/>
          <a:p>
            <a:pPr eaLnBrk="1" hangingPunct="1">
              <a:spcAft>
                <a:spcPts val="1200"/>
              </a:spcAft>
            </a:pPr>
            <a:r>
              <a:rPr lang="en-US" altLang="en-US" sz="3200" b="0" dirty="0" smtClean="0"/>
              <a:t>Force on a Moving Charge in a Magnetic Field</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78861" y="1190626"/>
            <a:ext cx="8943219" cy="3016210"/>
          </a:xfrm>
          <a:prstGeom prst="rect">
            <a:avLst/>
          </a:prstGeom>
        </p:spPr>
        <p:txBody>
          <a:bodyPr wrap="square">
            <a:spAutoFit/>
          </a:bodyPr>
          <a:lstStyle/>
          <a:p>
            <a:pPr eaLnBrk="1" hangingPunct="1">
              <a:spcBef>
                <a:spcPct val="50000"/>
              </a:spcBef>
              <a:buFontTx/>
              <a:buNone/>
            </a:pPr>
            <a:r>
              <a:rPr lang="en-US" altLang="en-US" sz="2600" dirty="0" smtClean="0">
                <a:solidFill>
                  <a:srgbClr val="1C03D7"/>
                </a:solidFill>
              </a:rPr>
              <a:t>Ex 22.2</a:t>
            </a:r>
            <a:r>
              <a:rPr lang="en-US" altLang="en-US" sz="2600" dirty="0" smtClean="0"/>
              <a:t>:What happened when an electron enter a region with uniform magnetic field B (0.5 T) with specific velocity v 6</a:t>
            </a:r>
            <a:r>
              <a:rPr lang="el-GR" altLang="en-US" sz="2600" dirty="0" smtClean="0"/>
              <a:t>ᵡ</a:t>
            </a:r>
            <a:r>
              <a:rPr lang="en-US" altLang="en-US" sz="2600" dirty="0" smtClean="0"/>
              <a:t>10</a:t>
            </a:r>
            <a:r>
              <a:rPr lang="en-US" altLang="en-US" sz="2600" baseline="30000" dirty="0" smtClean="0"/>
              <a:t>7</a:t>
            </a:r>
            <a:r>
              <a:rPr lang="en-US" altLang="en-US" sz="2600" dirty="0" smtClean="0"/>
              <a:t> m/s)?</a:t>
            </a:r>
          </a:p>
          <a:p>
            <a:pPr eaLnBrk="1" hangingPunct="1"/>
            <a:r>
              <a:rPr lang="en-US" altLang="en-US" sz="2800" dirty="0" smtClean="0"/>
              <a:t>- The </a:t>
            </a:r>
            <a:r>
              <a:rPr lang="en-US" altLang="en-US" sz="2800" dirty="0"/>
              <a:t>magnetic force always </a:t>
            </a:r>
            <a:r>
              <a:rPr lang="en-US" altLang="en-US" sz="2800" dirty="0" smtClean="0"/>
              <a:t>remains perpendicular </a:t>
            </a:r>
            <a:r>
              <a:rPr lang="en-US" altLang="en-US" sz="2800" dirty="0"/>
              <a:t>to the velocity and is </a:t>
            </a:r>
            <a:r>
              <a:rPr lang="en-US" altLang="en-US" sz="2800" dirty="0" smtClean="0"/>
              <a:t>directed </a:t>
            </a:r>
            <a:r>
              <a:rPr lang="en-US" altLang="en-US" sz="2800" dirty="0"/>
              <a:t>toward the center of the </a:t>
            </a:r>
          </a:p>
          <a:p>
            <a:pPr eaLnBrk="1" hangingPunct="1"/>
            <a:r>
              <a:rPr lang="en-US" altLang="en-US" sz="2800" dirty="0"/>
              <a:t>circular </a:t>
            </a:r>
            <a:r>
              <a:rPr lang="en-US" altLang="en-US" sz="2800" dirty="0" smtClean="0"/>
              <a:t>path.</a:t>
            </a:r>
          </a:p>
          <a:p>
            <a:pPr eaLnBrk="1" hangingPunct="1"/>
            <a:r>
              <a:rPr lang="en-US" altLang="en-US" sz="2800" dirty="0" smtClean="0"/>
              <a:t>- </a:t>
            </a:r>
            <a:r>
              <a:rPr lang="en-US" altLang="en-US" sz="2600" dirty="0" smtClean="0"/>
              <a:t>Magnetic Force = Centripetal Force</a:t>
            </a:r>
          </a:p>
        </p:txBody>
      </p:sp>
      <mc:AlternateContent xmlns:mc="http://schemas.openxmlformats.org/markup-compatibility/2006" xmlns:a14="http://schemas.microsoft.com/office/drawing/2010/main">
        <mc:Choice Requires="a14">
          <p:sp>
            <p:nvSpPr>
              <p:cNvPr id="10" name="Rectangle 9"/>
              <p:cNvSpPr/>
              <p:nvPr/>
            </p:nvSpPr>
            <p:spPr>
              <a:xfrm>
                <a:off x="243403" y="4146445"/>
                <a:ext cx="2435539" cy="107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𝑞𝑣𝐵</m:t>
                      </m:r>
                      <m:r>
                        <a:rPr lang="en-US" i="1" dirty="0">
                          <a:solidFill>
                            <a:srgbClr val="000000"/>
                          </a:solidFill>
                          <a:latin typeface="Cambria Math"/>
                        </a:rPr>
                        <m:t> =</m:t>
                      </m:r>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𝑚</m:t>
                          </m:r>
                          <m:sSup>
                            <m:sSupPr>
                              <m:ctrlPr>
                                <a:rPr lang="en-US" b="0" i="1" dirty="0" smtClean="0">
                                  <a:solidFill>
                                    <a:srgbClr val="000000"/>
                                  </a:solidFill>
                                  <a:latin typeface="Cambria Math" panose="02040503050406030204" pitchFamily="18" charset="0"/>
                                </a:rPr>
                              </m:ctrlPr>
                            </m:sSupPr>
                            <m:e>
                              <m:r>
                                <a:rPr lang="en-US" b="0" i="1" dirty="0" smtClean="0">
                                  <a:solidFill>
                                    <a:srgbClr val="000000"/>
                                  </a:solidFill>
                                  <a:latin typeface="Cambria Math" panose="02040503050406030204" pitchFamily="18" charset="0"/>
                                </a:rPr>
                                <m:t>𝑣</m:t>
                              </m:r>
                            </m:e>
                            <m:sup>
                              <m:r>
                                <a:rPr lang="en-US" b="0" i="1" dirty="0" smtClean="0">
                                  <a:solidFill>
                                    <a:srgbClr val="000000"/>
                                  </a:solidFill>
                                  <a:latin typeface="Cambria Math" panose="02040503050406030204" pitchFamily="18" charset="0"/>
                                </a:rPr>
                                <m:t>2</m:t>
                              </m:r>
                            </m:sup>
                          </m:sSup>
                        </m:num>
                        <m:den>
                          <m:r>
                            <a:rPr lang="en-US" b="0" i="1" dirty="0" smtClean="0">
                              <a:solidFill>
                                <a:srgbClr val="000000"/>
                              </a:solidFill>
                              <a:latin typeface="Cambria Math" panose="02040503050406030204" pitchFamily="18" charset="0"/>
                            </a:rPr>
                            <m:t>𝑟</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43403" y="4146445"/>
                <a:ext cx="2435539" cy="10772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60556" y="4267045"/>
                <a:ext cx="1706556" cy="1019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𝑟</m:t>
                      </m:r>
                      <m:r>
                        <a:rPr lang="en-US" i="1" dirty="0">
                          <a:solidFill>
                            <a:srgbClr val="000000"/>
                          </a:solidFill>
                          <a:latin typeface="Cambria Math"/>
                        </a:rPr>
                        <m:t> =</m:t>
                      </m:r>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𝑚𝑣</m:t>
                          </m:r>
                        </m:num>
                        <m:den>
                          <m:r>
                            <a:rPr lang="en-US" b="0" i="1" dirty="0" smtClean="0">
                              <a:solidFill>
                                <a:srgbClr val="000000"/>
                              </a:solidFill>
                              <a:latin typeface="Cambria Math" panose="02040503050406030204" pitchFamily="18" charset="0"/>
                            </a:rPr>
                            <m:t>𝑞𝐵</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060556" y="4267045"/>
                <a:ext cx="1706556" cy="1019446"/>
              </a:xfrm>
              <a:prstGeom prst="rect">
                <a:avLst/>
              </a:prstGeom>
              <a:blipFill rotWithShape="0">
                <a:blip r:embed="rId4"/>
                <a:stretch>
                  <a:fillRect/>
                </a:stretch>
              </a:blipFill>
            </p:spPr>
            <p:txBody>
              <a:bodyPr/>
              <a:lstStyle/>
              <a:p>
                <a:r>
                  <a:rPr lang="en-US">
                    <a:noFill/>
                  </a:rPr>
                  <a:t> </a:t>
                </a:r>
              </a:p>
            </p:txBody>
          </p:sp>
        </mc:Fallback>
      </mc:AlternateContent>
      <p:sp>
        <p:nvSpPr>
          <p:cNvPr id="2" name="Rectangle 1"/>
          <p:cNvSpPr/>
          <p:nvPr/>
        </p:nvSpPr>
        <p:spPr>
          <a:xfrm>
            <a:off x="260655" y="5556764"/>
            <a:ext cx="3248582" cy="523220"/>
          </a:xfrm>
          <a:prstGeom prst="rect">
            <a:avLst/>
          </a:prstGeom>
        </p:spPr>
        <p:txBody>
          <a:bodyPr wrap="none">
            <a:spAutoFit/>
          </a:bodyPr>
          <a:lstStyle/>
          <a:p>
            <a:r>
              <a:rPr lang="en-US" altLang="en-US" sz="2800" dirty="0" smtClean="0"/>
              <a:t>m</a:t>
            </a:r>
            <a:r>
              <a:rPr lang="en-US" altLang="en-US" sz="2800" baseline="-25000" dirty="0" smtClean="0"/>
              <a:t>e</a:t>
            </a:r>
            <a:r>
              <a:rPr lang="en-US" altLang="en-US" sz="2800" dirty="0" smtClean="0"/>
              <a:t> = 9.11</a:t>
            </a:r>
            <a:r>
              <a:rPr lang="el-GR" altLang="en-US" sz="2800" dirty="0"/>
              <a:t> ᵡ</a:t>
            </a:r>
            <a:r>
              <a:rPr lang="en-US" altLang="en-US" sz="2800" dirty="0" smtClean="0"/>
              <a:t>10</a:t>
            </a:r>
            <a:r>
              <a:rPr lang="en-US" altLang="en-US" sz="2800" baseline="30000" dirty="0" smtClean="0"/>
              <a:t>-31</a:t>
            </a:r>
            <a:r>
              <a:rPr lang="en-US" altLang="en-US" sz="2800" dirty="0" smtClean="0"/>
              <a:t> kg </a:t>
            </a:r>
            <a:endParaRPr lang="en-US" sz="2800" dirty="0"/>
          </a:p>
        </p:txBody>
      </p:sp>
      <p:sp>
        <p:nvSpPr>
          <p:cNvPr id="11" name="Rectangle 10"/>
          <p:cNvSpPr/>
          <p:nvPr/>
        </p:nvSpPr>
        <p:spPr>
          <a:xfrm>
            <a:off x="180142" y="6156329"/>
            <a:ext cx="3586238"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smtClean="0">
                <a:latin typeface="Times New Roman" panose="02020603050405020304" pitchFamily="18" charset="0"/>
                <a:cs typeface="Times New Roman" panose="02020603050405020304" pitchFamily="18" charset="0"/>
              </a:rPr>
              <a:t>r</a:t>
            </a:r>
            <a:r>
              <a:rPr lang="en-US" altLang="en-US" sz="2800" dirty="0" smtClean="0"/>
              <a:t> = </a:t>
            </a:r>
            <a:r>
              <a:rPr lang="en-US" altLang="en-US" sz="2800" dirty="0" smtClean="0"/>
              <a:t>6.83</a:t>
            </a:r>
            <a:r>
              <a:rPr lang="en-US" altLang="en-US" sz="2800" dirty="0" smtClean="0"/>
              <a:t> </a:t>
            </a:r>
            <a:r>
              <a:rPr lang="el-GR" altLang="en-US" sz="2800" dirty="0" smtClean="0"/>
              <a:t>ᵡ</a:t>
            </a:r>
            <a:r>
              <a:rPr lang="en-US" altLang="en-US" sz="2800" dirty="0" smtClean="0"/>
              <a:t>10</a:t>
            </a:r>
            <a:r>
              <a:rPr lang="en-US" altLang="en-US" sz="2800" baseline="30000" dirty="0" smtClean="0"/>
              <a:t>-4</a:t>
            </a:r>
            <a:r>
              <a:rPr lang="en-US" altLang="en-US" sz="2800" dirty="0" smtClean="0"/>
              <a:t> m </a:t>
            </a:r>
            <a:endParaRPr lang="en-US" sz="2800" dirty="0"/>
          </a:p>
        </p:txBody>
      </p:sp>
    </p:spTree>
    <p:extLst>
      <p:ext uri="{BB962C8B-B14F-4D97-AF65-F5344CB8AC3E}">
        <p14:creationId xmlns:p14="http://schemas.microsoft.com/office/powerpoint/2010/main" val="3381891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Hall Effect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456915" y="3263266"/>
            <a:ext cx="3611179" cy="3500437"/>
          </a:xfrm>
          <a:prstGeom prst="rect">
            <a:avLst/>
          </a:prstGeom>
        </p:spPr>
      </p:pic>
      <p:sp>
        <p:nvSpPr>
          <p:cNvPr id="10" name="Text Placeholder 6"/>
          <p:cNvSpPr txBox="1">
            <a:spLocks/>
          </p:cNvSpPr>
          <p:nvPr/>
        </p:nvSpPr>
        <p:spPr bwMode="auto">
          <a:xfrm>
            <a:off x="193040" y="1190626"/>
            <a:ext cx="8798560" cy="1765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The Hall </a:t>
            </a:r>
            <a:r>
              <a:rPr kumimoji="0" lang="en-US" sz="2400" b="0" i="0" u="none" strike="noStrike" kern="1200" cap="none" spc="0" normalizeH="0" baseline="0" noProof="0" dirty="0" err="1" smtClean="0">
                <a:ln>
                  <a:noFill/>
                </a:ln>
                <a:solidFill>
                  <a:srgbClr val="000000"/>
                </a:solidFill>
                <a:effectLst/>
                <a:uLnTx/>
                <a:uFillTx/>
                <a:latin typeface="Arial"/>
                <a:ea typeface="+mn-ea"/>
                <a:cs typeface="+mn-cs"/>
              </a:rPr>
              <a:t>emf</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 </a:t>
            </a:r>
            <a:r>
              <a:rPr kumimoji="0" lang="en-US" sz="2400" b="0" i="1" u="none" strike="noStrike" kern="1200" cap="none" spc="0" normalizeH="0" baseline="0" noProof="0" dirty="0" smtClean="0">
                <a:ln>
                  <a:noFill/>
                </a:ln>
                <a:solidFill>
                  <a:srgbClr val="000000"/>
                </a:solidFill>
                <a:effectLst/>
                <a:uLnTx/>
                <a:uFillTx/>
                <a:latin typeface="Arial"/>
                <a:ea typeface="+mn-ea"/>
                <a:cs typeface="+mn-cs"/>
              </a:rPr>
              <a:t>ε</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 produces an electric force that balances the magnetic force on the moving charges. The magnetic force produces charge separation, which builds up until it is balanced by the electric force, an equilibrium that is quickly reached.</a:t>
            </a:r>
          </a:p>
        </p:txBody>
      </p:sp>
      <mc:AlternateContent xmlns:mc="http://schemas.openxmlformats.org/markup-compatibility/2006" xmlns:a14="http://schemas.microsoft.com/office/drawing/2010/main">
        <mc:Choice Requires="a14">
          <p:sp>
            <p:nvSpPr>
              <p:cNvPr id="11" name="Rectangle 10"/>
              <p:cNvSpPr/>
              <p:nvPr/>
            </p:nvSpPr>
            <p:spPr>
              <a:xfrm>
                <a:off x="867805" y="3010892"/>
                <a:ext cx="175298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𝐹</m:t>
                          </m:r>
                        </m:e>
                        <m:sub>
                          <m:r>
                            <a:rPr lang="en-US" b="0" i="1" dirty="0" smtClean="0">
                              <a:solidFill>
                                <a:srgbClr val="000000"/>
                              </a:solidFill>
                              <a:latin typeface="Cambria Math" panose="02040503050406030204" pitchFamily="18" charset="0"/>
                            </a:rPr>
                            <m:t>𝑒</m:t>
                          </m:r>
                        </m:sub>
                      </m:sSub>
                      <m:r>
                        <a:rPr lang="en-US" i="1" dirty="0">
                          <a:solidFill>
                            <a:srgbClr val="000000"/>
                          </a:solidFill>
                          <a:latin typeface="Cambria Math"/>
                        </a:rPr>
                        <m:t> =</m:t>
                      </m:r>
                      <m:sSub>
                        <m:sSubPr>
                          <m:ctrlPr>
                            <a:rPr lang="en-US" i="1" dirty="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𝐹</m:t>
                          </m:r>
                        </m:e>
                        <m:sub>
                          <m:r>
                            <a:rPr lang="en-US" b="0" i="1" dirty="0" smtClean="0">
                              <a:solidFill>
                                <a:srgbClr val="000000"/>
                              </a:solidFill>
                              <a:latin typeface="Cambria Math" panose="02040503050406030204" pitchFamily="18" charset="0"/>
                            </a:rPr>
                            <m:t>𝑚</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67805" y="3010892"/>
                <a:ext cx="1752980"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9886" y="3910323"/>
                <a:ext cx="214052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000000"/>
                          </a:solidFill>
                          <a:latin typeface="Cambria Math" panose="02040503050406030204" pitchFamily="18" charset="0"/>
                        </a:rPr>
                        <m:t>𝑞𝐸</m:t>
                      </m:r>
                      <m:r>
                        <a:rPr lang="en-US" i="1" dirty="0">
                          <a:solidFill>
                            <a:srgbClr val="000000"/>
                          </a:solidFill>
                          <a:latin typeface="Cambria Math"/>
                        </a:rPr>
                        <m:t> =</m:t>
                      </m:r>
                      <m:r>
                        <a:rPr lang="en-US" b="0" i="1" dirty="0" smtClean="0">
                          <a:solidFill>
                            <a:srgbClr val="000000"/>
                          </a:solidFill>
                          <a:latin typeface="Cambria Math" panose="02040503050406030204" pitchFamily="18" charset="0"/>
                        </a:rPr>
                        <m:t>𝑞𝑣𝐵</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39886" y="3910323"/>
                <a:ext cx="2140522"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74034" y="4695218"/>
                <a:ext cx="1536383" cy="935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dirty="0" smtClean="0">
                              <a:solidFill>
                                <a:srgbClr val="000000"/>
                              </a:solidFill>
                              <a:latin typeface="Cambria Math" panose="02040503050406030204" pitchFamily="18" charset="0"/>
                            </a:rPr>
                          </m:ctrlPr>
                        </m:fPr>
                        <m:num>
                          <m:r>
                            <a:rPr lang="en-US" i="1" dirty="0" smtClean="0">
                              <a:solidFill>
                                <a:srgbClr val="000000"/>
                              </a:solidFill>
                              <a:latin typeface="Cambria Math" panose="02040503050406030204" pitchFamily="18" charset="0"/>
                              <a:ea typeface="Cambria Math" panose="02040503050406030204" pitchFamily="18" charset="0"/>
                            </a:rPr>
                            <m:t>𝜀</m:t>
                          </m:r>
                        </m:num>
                        <m:den>
                          <m:r>
                            <a:rPr lang="en-US" b="0" i="1" dirty="0" smtClean="0">
                              <a:solidFill>
                                <a:srgbClr val="000000"/>
                              </a:solidFill>
                              <a:latin typeface="Cambria Math" panose="02040503050406030204" pitchFamily="18" charset="0"/>
                            </a:rPr>
                            <m:t>𝑙</m:t>
                          </m:r>
                        </m:den>
                      </m:f>
                      <m:r>
                        <a:rPr lang="en-US" i="1" dirty="0">
                          <a:solidFill>
                            <a:srgbClr val="000000"/>
                          </a:solidFill>
                          <a:latin typeface="Cambria Math"/>
                        </a:rPr>
                        <m:t>=</m:t>
                      </m:r>
                      <m:r>
                        <a:rPr lang="en-US" b="0" i="1" dirty="0" smtClean="0">
                          <a:solidFill>
                            <a:srgbClr val="000000"/>
                          </a:solidFill>
                          <a:latin typeface="Cambria Math" panose="02040503050406030204" pitchFamily="18" charset="0"/>
                        </a:rPr>
                        <m:t>𝑣𝐵</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74034" y="4695218"/>
                <a:ext cx="1536383" cy="935769"/>
              </a:xfrm>
              <a:prstGeom prst="rect">
                <a:avLst/>
              </a:prstGeom>
              <a:blipFill rotWithShape="0">
                <a:blip r:embed="rId5"/>
                <a:stretch>
                  <a:fillRect/>
                </a:stretch>
              </a:blipFill>
            </p:spPr>
            <p:txBody>
              <a:bodyPr/>
              <a:lstStyle/>
              <a:p>
                <a:r>
                  <a:rPr lang="en-US">
                    <a:noFill/>
                  </a:rPr>
                  <a:t> </a:t>
                </a:r>
              </a:p>
            </p:txBody>
          </p:sp>
        </mc:Fallback>
      </mc:AlternateContent>
      <p:sp>
        <p:nvSpPr>
          <p:cNvPr id="16" name="Rectangle 15"/>
          <p:cNvSpPr/>
          <p:nvPr/>
        </p:nvSpPr>
        <p:spPr>
          <a:xfrm>
            <a:off x="674034" y="5750469"/>
            <a:ext cx="1666225" cy="479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674034" y="5674859"/>
                <a:ext cx="166622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𝜀</m:t>
                      </m:r>
                      <m:r>
                        <a:rPr lang="en-US" i="1" dirty="0">
                          <a:solidFill>
                            <a:srgbClr val="000000"/>
                          </a:solidFill>
                          <a:latin typeface="Cambria Math"/>
                        </a:rPr>
                        <m:t>=</m:t>
                      </m:r>
                      <m:r>
                        <a:rPr lang="en-US" b="0" i="1" dirty="0" smtClean="0">
                          <a:solidFill>
                            <a:srgbClr val="000000"/>
                          </a:solidFill>
                          <a:latin typeface="Cambria Math" panose="02040503050406030204" pitchFamily="18" charset="0"/>
                        </a:rPr>
                        <m:t>𝑙𝑣𝐵</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674034" y="5674859"/>
                <a:ext cx="1666225" cy="58477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the Hall Effect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Placeholder 6"/>
          <p:cNvSpPr txBox="1">
            <a:spLocks/>
          </p:cNvSpPr>
          <p:nvPr/>
        </p:nvSpPr>
        <p:spPr bwMode="auto">
          <a:xfrm>
            <a:off x="193040" y="1190626"/>
            <a:ext cx="8798560" cy="1765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lvl="0" eaLnBrk="1" hangingPunct="1"/>
            <a:r>
              <a:rPr kumimoji="0" lang="en-US" sz="2400" b="0" i="0" u="none" strike="noStrike" kern="1200" cap="none" spc="0" normalizeH="0" baseline="0" noProof="0" dirty="0" smtClean="0">
                <a:ln>
                  <a:noFill/>
                </a:ln>
                <a:solidFill>
                  <a:srgbClr val="1C03D7"/>
                </a:solidFill>
                <a:effectLst/>
                <a:uLnTx/>
                <a:uFillTx/>
                <a:latin typeface="Arial"/>
                <a:ea typeface="+mn-ea"/>
                <a:cs typeface="+mn-cs"/>
              </a:rPr>
              <a:t>Ex.</a:t>
            </a:r>
            <a:r>
              <a:rPr kumimoji="0" lang="en-US" sz="2400" b="0" i="0" u="none" strike="noStrike" kern="1200" cap="none" spc="0" normalizeH="0" noProof="0" dirty="0" smtClean="0">
                <a:ln>
                  <a:noFill/>
                </a:ln>
                <a:solidFill>
                  <a:srgbClr val="1C03D7"/>
                </a:solidFill>
                <a:effectLst/>
                <a:uLnTx/>
                <a:uFillTx/>
                <a:latin typeface="Arial"/>
                <a:ea typeface="+mn-ea"/>
                <a:cs typeface="+mn-cs"/>
              </a:rPr>
              <a:t> </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A</a:t>
            </a:r>
            <a:r>
              <a:rPr kumimoji="0" lang="en-US" sz="2400" b="0" i="0" u="none" strike="noStrike" kern="1200" cap="none" spc="0" normalizeH="0" noProof="0" dirty="0" smtClean="0">
                <a:ln>
                  <a:noFill/>
                </a:ln>
                <a:solidFill>
                  <a:srgbClr val="000000"/>
                </a:solidFill>
                <a:effectLst/>
                <a:uLnTx/>
                <a:uFillTx/>
                <a:latin typeface="Arial"/>
                <a:ea typeface="+mn-ea"/>
                <a:cs typeface="+mn-cs"/>
              </a:rPr>
              <a:t> Hall effect flow probe is placed on an artery, applying a 0.1-T magnetic field across it. The probe measured 80.0 </a:t>
            </a:r>
            <a:r>
              <a:rPr kumimoji="0" lang="el-GR" sz="2400" b="0" i="0" u="none" strike="noStrike" kern="1200" cap="none" spc="0" normalizeH="0" noProof="0" dirty="0" smtClean="0">
                <a:ln>
                  <a:noFill/>
                </a:ln>
                <a:solidFill>
                  <a:srgbClr val="000000"/>
                </a:solidFill>
                <a:effectLst/>
                <a:uLnTx/>
                <a:uFillTx/>
                <a:latin typeface="Arial"/>
                <a:ea typeface="+mn-ea"/>
                <a:cs typeface="+mn-cs"/>
              </a:rPr>
              <a:t>μ</a:t>
            </a:r>
            <a:r>
              <a:rPr lang="en-US" sz="2400" dirty="0"/>
              <a:t>V. </a:t>
            </a:r>
            <a:r>
              <a:rPr lang="en-US" sz="2400" dirty="0" smtClean="0"/>
              <a:t>The vessel’s inside </a:t>
            </a:r>
            <a:r>
              <a:rPr lang="en-US" sz="2400" dirty="0"/>
              <a:t>diameter is 4.00 </a:t>
            </a:r>
            <a:r>
              <a:rPr lang="en-US" sz="2400" dirty="0" smtClean="0"/>
              <a:t>mm. Find the average blood velocity.</a:t>
            </a:r>
            <a:endParaRPr kumimoji="0" lang="en-US" sz="2400" b="0" i="0" u="none" strike="noStrike" kern="1200" cap="none" spc="0" normalizeH="0" baseline="0" noProof="0" dirty="0" smtClean="0">
              <a:ln>
                <a:noFill/>
              </a:ln>
              <a:solidFill>
                <a:srgbClr val="000000"/>
              </a:solidFill>
              <a:effectLst/>
              <a:uLnTx/>
              <a:uFillTx/>
              <a:latin typeface="Arial"/>
              <a:ea typeface="+mn-ea"/>
              <a:cs typeface="+mn-cs"/>
            </a:endParaRPr>
          </a:p>
        </p:txBody>
      </p:sp>
      <p:pic>
        <p:nvPicPr>
          <p:cNvPr id="13"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877" y="3251200"/>
            <a:ext cx="5869241" cy="3500437"/>
          </a:xfrm>
          <a:prstGeom prst="rect">
            <a:avLst/>
          </a:prstGeom>
        </p:spPr>
      </p:pic>
      <p:sp>
        <p:nvSpPr>
          <p:cNvPr id="6" name="Rectangle 5"/>
          <p:cNvSpPr/>
          <p:nvPr/>
        </p:nvSpPr>
        <p:spPr>
          <a:xfrm>
            <a:off x="180142" y="6156329"/>
            <a:ext cx="3817071"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smtClean="0">
                <a:latin typeface="Times New Roman" panose="02020603050405020304" pitchFamily="18" charset="0"/>
                <a:cs typeface="Times New Roman" panose="02020603050405020304" pitchFamily="18" charset="0"/>
              </a:rPr>
              <a:t>v</a:t>
            </a:r>
            <a:r>
              <a:rPr lang="en-US" altLang="en-US" sz="2800" dirty="0" smtClean="0"/>
              <a:t> = 2.0 </a:t>
            </a:r>
            <a:r>
              <a:rPr lang="el-GR" altLang="en-US" sz="2800" dirty="0" smtClean="0"/>
              <a:t>ᵡ</a:t>
            </a:r>
            <a:r>
              <a:rPr lang="en-US" altLang="en-US" sz="2800" dirty="0" smtClean="0"/>
              <a:t>10</a:t>
            </a:r>
            <a:r>
              <a:rPr lang="en-US" altLang="en-US" sz="2800" baseline="30000" dirty="0" smtClean="0"/>
              <a:t>-1</a:t>
            </a:r>
            <a:r>
              <a:rPr lang="en-US" altLang="en-US" sz="2800" dirty="0" smtClean="0"/>
              <a:t> m/s </a:t>
            </a:r>
            <a:endParaRPr lang="en-US" sz="2800" dirty="0"/>
          </a:p>
        </p:txBody>
      </p:sp>
    </p:spTree>
    <p:extLst>
      <p:ext uri="{BB962C8B-B14F-4D97-AF65-F5344CB8AC3E}">
        <p14:creationId xmlns:p14="http://schemas.microsoft.com/office/powerpoint/2010/main" val="3470776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154" y="6270659"/>
            <a:ext cx="2251218"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71120" y="114300"/>
            <a:ext cx="9022080" cy="676275"/>
          </a:xfrm>
        </p:spPr>
        <p:txBody>
          <a:bodyPr/>
          <a:lstStyle/>
          <a:p>
            <a:pPr eaLnBrk="1" hangingPunct="1">
              <a:spcAft>
                <a:spcPts val="1200"/>
              </a:spcAft>
            </a:pPr>
            <a:r>
              <a:rPr lang="en-US" altLang="en-US" sz="3200" b="0" dirty="0" smtClean="0"/>
              <a:t>Magnetic Force on a Current-Carrying Conductor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662046" y="4253948"/>
            <a:ext cx="5410834" cy="2543092"/>
          </a:xfrm>
          <a:prstGeom prst="rect">
            <a:avLst/>
          </a:prstGeom>
        </p:spPr>
      </p:pic>
      <p:sp>
        <p:nvSpPr>
          <p:cNvPr id="7" name="Text Placeholder 6"/>
          <p:cNvSpPr txBox="1">
            <a:spLocks/>
          </p:cNvSpPr>
          <p:nvPr/>
        </p:nvSpPr>
        <p:spPr bwMode="auto">
          <a:xfrm>
            <a:off x="203200" y="1317943"/>
            <a:ext cx="8869680" cy="27358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600" b="0" i="0" u="none" strike="noStrike" kern="1200" cap="none" spc="0" normalizeH="0" baseline="0" noProof="0" dirty="0" smtClean="0">
                <a:ln>
                  <a:noFill/>
                </a:ln>
                <a:solidFill>
                  <a:srgbClr val="000000"/>
                </a:solidFill>
                <a:effectLst/>
                <a:uLnTx/>
                <a:uFillTx/>
                <a:latin typeface="Arial"/>
                <a:ea typeface="+mn-ea"/>
                <a:cs typeface="+mn-cs"/>
              </a:rPr>
              <a:t>The magnetic field exerts a force on a current-carrying wire in a direction given by the right hand rule 1 (the same direction as that on the individual moving charges). This force can easily be large enough to move the wire, since typical currents consist of very large numbers of moving charges.</a:t>
            </a:r>
          </a:p>
        </p:txBody>
      </p:sp>
      <mc:AlternateContent xmlns:mc="http://schemas.openxmlformats.org/markup-compatibility/2006" xmlns:a14="http://schemas.microsoft.com/office/drawing/2010/main">
        <mc:Choice Requires="a14">
          <p:sp>
            <p:nvSpPr>
              <p:cNvPr id="9" name="Rectangle 8"/>
              <p:cNvSpPr/>
              <p:nvPr/>
            </p:nvSpPr>
            <p:spPr>
              <a:xfrm>
                <a:off x="203200" y="3761453"/>
                <a:ext cx="26000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𝐹</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𝑞𝑣𝐵</m:t>
                      </m:r>
                      <m:r>
                        <a:rPr lang="en-US" sz="2800" b="0" i="1" dirty="0" smtClean="0">
                          <a:solidFill>
                            <a:srgbClr val="000000"/>
                          </a:solidFill>
                          <a:latin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a:rPr lang="en-US" sz="2800" b="0" i="1" dirty="0" smtClean="0">
                          <a:solidFill>
                            <a:srgbClr val="000000"/>
                          </a:solidFill>
                          <a:latin typeface="Cambria Math" panose="02040503050406030204" pitchFamily="18" charset="0"/>
                        </a:rPr>
                        <m:t> </m:t>
                      </m:r>
                      <m:r>
                        <a:rPr lang="en-US" sz="2800" b="0" i="1" dirty="0" smtClean="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203200" y="3761453"/>
                <a:ext cx="2600071"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8859" y="4381183"/>
                <a:ext cx="340792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𝐹</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𝑞𝑣𝐵</m:t>
                      </m:r>
                      <m:r>
                        <m:rPr>
                          <m:nor/>
                        </m:rPr>
                        <a:rPr lang="en-US" sz="2800" b="0" i="0" dirty="0" smtClean="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b="0" i="1" dirty="0" smtClean="0">
                          <a:solidFill>
                            <a:srgbClr val="000000"/>
                          </a:solidFill>
                          <a:latin typeface="Cambria Math" panose="02040503050406030204" pitchFamily="18" charset="0"/>
                          <a:ea typeface="Cambria Math" panose="02040503050406030204" pitchFamily="18" charset="0"/>
                        </a:rPr>
                        <m:t>𝜃</m:t>
                      </m:r>
                      <m:r>
                        <a:rPr lang="en-US" sz="2800" b="0" i="1" dirty="0" smtClean="0">
                          <a:solidFill>
                            <a:srgbClr val="000000"/>
                          </a:solidFill>
                          <a:latin typeface="Cambria Math" panose="02040503050406030204" pitchFamily="18" charset="0"/>
                          <a:ea typeface="Cambria Math" panose="02040503050406030204" pitchFamily="18" charset="0"/>
                        </a:rPr>
                        <m:t> (</m:t>
                      </m:r>
                      <m:r>
                        <a:rPr lang="en-US" sz="2800" b="0" i="1" dirty="0" smtClean="0">
                          <a:solidFill>
                            <a:srgbClr val="000000"/>
                          </a:solidFill>
                          <a:latin typeface="Cambria Math" panose="02040503050406030204" pitchFamily="18" charset="0"/>
                          <a:ea typeface="Cambria Math" panose="02040503050406030204" pitchFamily="18" charset="0"/>
                        </a:rPr>
                        <m:t>𝑛𝐴𝑙</m:t>
                      </m:r>
                      <m:r>
                        <a:rPr lang="en-US" sz="2800" b="0" i="1" dirty="0" smtClean="0">
                          <a:solidFill>
                            <a:srgbClr val="000000"/>
                          </a:solidFill>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168859" y="4381183"/>
                <a:ext cx="3407920"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0154" y="5711799"/>
                <a:ext cx="33213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𝐹</m:t>
                      </m:r>
                      <m:r>
                        <a:rPr lang="en-US" sz="2800" i="1" dirty="0">
                          <a:solidFill>
                            <a:srgbClr val="000000"/>
                          </a:solidFill>
                          <a:latin typeface="Cambria Math"/>
                        </a:rPr>
                        <m:t> =</m:t>
                      </m:r>
                      <m:d>
                        <m:dPr>
                          <m:ctrlPr>
                            <a:rPr lang="en-US" sz="2800" b="0" i="1" dirty="0" smtClean="0">
                              <a:solidFill>
                                <a:srgbClr val="000000"/>
                              </a:solidFill>
                              <a:latin typeface="Cambria Math" panose="02040503050406030204" pitchFamily="18" charset="0"/>
                            </a:rPr>
                          </m:ctrlPr>
                        </m:dPr>
                        <m:e>
                          <m:r>
                            <a:rPr lang="en-US" sz="2800" b="0" i="1" dirty="0" smtClean="0">
                              <a:solidFill>
                                <a:srgbClr val="000000"/>
                              </a:solidFill>
                              <a:latin typeface="Cambria Math" panose="02040503050406030204" pitchFamily="18" charset="0"/>
                            </a:rPr>
                            <m:t>𝑛𝑞𝑣𝐴</m:t>
                          </m:r>
                        </m:e>
                      </m:d>
                      <m:r>
                        <a:rPr lang="en-US" sz="2800" b="0" i="1" dirty="0" smtClean="0">
                          <a:solidFill>
                            <a:srgbClr val="000000"/>
                          </a:solidFill>
                          <a:latin typeface="Cambria Math" panose="02040503050406030204" pitchFamily="18" charset="0"/>
                        </a:rPr>
                        <m:t>𝑙𝐵</m:t>
                      </m:r>
                      <m:r>
                        <m:rPr>
                          <m:nor/>
                        </m:rPr>
                        <a:rPr lang="en-US" sz="2800" b="0" i="0" dirty="0" smtClean="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b="0" i="1" dirty="0" smtClean="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170154" y="5711799"/>
                <a:ext cx="3321358"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7474" y="6279283"/>
                <a:ext cx="229389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𝐹</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𝐼𝑙𝐵</m:t>
                      </m:r>
                      <m:r>
                        <m:rPr>
                          <m:nor/>
                        </m:rPr>
                        <a:rPr lang="en-US" sz="2800" b="0" i="0" dirty="0" smtClean="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b="0" i="1" dirty="0" smtClean="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27474" y="6279283"/>
                <a:ext cx="2293898" cy="523220"/>
              </a:xfrm>
              <a:prstGeom prst="rect">
                <a:avLst/>
              </a:prstGeom>
              <a:blipFill rotWithShape="0">
                <a:blip r:embed="rId6"/>
                <a:stretch>
                  <a:fillRect/>
                </a:stretch>
              </a:blipFill>
            </p:spPr>
            <p:txBody>
              <a:bodyPr/>
              <a:lstStyle/>
              <a:p>
                <a:r>
                  <a:rPr lang="en-US">
                    <a:noFill/>
                  </a:rPr>
                  <a:t> </a:t>
                </a:r>
              </a:p>
            </p:txBody>
          </p:sp>
        </mc:Fallback>
      </mc:AlternateContent>
      <p:sp>
        <p:nvSpPr>
          <p:cNvPr id="3" name="Rectangle 2"/>
          <p:cNvSpPr/>
          <p:nvPr/>
        </p:nvSpPr>
        <p:spPr>
          <a:xfrm>
            <a:off x="284474" y="4953135"/>
            <a:ext cx="3557384" cy="707886"/>
          </a:xfrm>
          <a:prstGeom prst="rect">
            <a:avLst/>
          </a:prstGeom>
        </p:spPr>
        <p:txBody>
          <a:bodyPr wrap="none">
            <a:spAutoFit/>
          </a:bodyPr>
          <a:lstStyle/>
          <a:p>
            <a:pPr lvl="0" eaLnBrk="1" hangingPunct="1">
              <a:spcBef>
                <a:spcPts val="0"/>
              </a:spcBef>
              <a:spcAft>
                <a:spcPts val="0"/>
              </a:spcAft>
              <a:buClr>
                <a:srgbClr val="6CB255"/>
              </a:buClr>
              <a:defRPr/>
            </a:pPr>
            <a:r>
              <a:rPr lang="en-US" sz="2000" i="1" dirty="0" smtClean="0">
                <a:solidFill>
                  <a:srgbClr val="000000"/>
                </a:solidFill>
                <a:latin typeface="Times New Roman" panose="02020603050405020304" pitchFamily="18" charset="0"/>
                <a:cs typeface="Times New Roman" panose="02020603050405020304" pitchFamily="18" charset="0"/>
              </a:rPr>
              <a:t>n</a:t>
            </a:r>
            <a:r>
              <a:rPr lang="en-US" sz="2000" dirty="0" smtClean="0">
                <a:solidFill>
                  <a:srgbClr val="000000"/>
                </a:solidFill>
                <a:latin typeface="Arial"/>
              </a:rPr>
              <a:t>: # of charge per unit volume</a:t>
            </a:r>
          </a:p>
          <a:p>
            <a:pPr lvl="0" eaLnBrk="1" hangingPunct="1">
              <a:spcBef>
                <a:spcPts val="0"/>
              </a:spcBef>
              <a:spcAft>
                <a:spcPts val="0"/>
              </a:spcAft>
              <a:buClr>
                <a:srgbClr val="6CB255"/>
              </a:buClr>
              <a:defRPr/>
            </a:pPr>
            <a:r>
              <a:rPr lang="en-US" sz="2000" i="1" dirty="0" smtClean="0">
                <a:solidFill>
                  <a:srgbClr val="000000"/>
                </a:solidFill>
                <a:latin typeface="Times New Roman" panose="02020603050405020304" pitchFamily="18" charset="0"/>
                <a:cs typeface="Times New Roman" panose="02020603050405020304" pitchFamily="18" charset="0"/>
              </a:rPr>
              <a:t>A</a:t>
            </a:r>
            <a:r>
              <a:rPr lang="en-US" sz="2000" dirty="0" smtClean="0">
                <a:solidFill>
                  <a:srgbClr val="000000"/>
                </a:solidFill>
                <a:latin typeface="Arial"/>
              </a:rPr>
              <a:t>: cross section of wire</a:t>
            </a:r>
          </a:p>
        </p:txBody>
      </p:sp>
    </p:spTree>
    <p:extLst>
      <p:ext uri="{BB962C8B-B14F-4D97-AF65-F5344CB8AC3E}">
        <p14:creationId xmlns:p14="http://schemas.microsoft.com/office/powerpoint/2010/main" val="345350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 y="114300"/>
            <a:ext cx="9022080" cy="676275"/>
          </a:xfrm>
        </p:spPr>
        <p:txBody>
          <a:bodyPr/>
          <a:lstStyle/>
          <a:p>
            <a:pPr eaLnBrk="1" hangingPunct="1">
              <a:spcAft>
                <a:spcPts val="1200"/>
              </a:spcAft>
            </a:pPr>
            <a:r>
              <a:rPr lang="en-US" altLang="en-US" sz="3200" b="0" dirty="0" smtClean="0"/>
              <a:t>Magnetic Force on a Current-Carrying Conductor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62655" y="2782957"/>
            <a:ext cx="5410834" cy="2543092"/>
          </a:xfrm>
          <a:prstGeom prst="rect">
            <a:avLst/>
          </a:prstGeom>
        </p:spPr>
      </p:pic>
      <p:sp>
        <p:nvSpPr>
          <p:cNvPr id="7" name="Text Placeholder 6"/>
          <p:cNvSpPr txBox="1">
            <a:spLocks/>
          </p:cNvSpPr>
          <p:nvPr/>
        </p:nvSpPr>
        <p:spPr bwMode="auto">
          <a:xfrm>
            <a:off x="203200" y="1317943"/>
            <a:ext cx="8869680" cy="1067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lang="en-US" sz="2600" dirty="0" smtClean="0">
                <a:solidFill>
                  <a:srgbClr val="1C03D7"/>
                </a:solidFill>
                <a:latin typeface="Arial"/>
              </a:rPr>
              <a:t>EX 22.4</a:t>
            </a:r>
            <a:r>
              <a:rPr lang="en-US" sz="2600" dirty="0" smtClean="0">
                <a:latin typeface="Arial"/>
              </a:rPr>
              <a:t>: Calculate the force on the wire, given </a:t>
            </a:r>
            <a:r>
              <a:rPr lang="en-US" sz="2600" i="1" dirty="0" smtClean="0">
                <a:latin typeface="Times New Roman" panose="02020603050405020304" pitchFamily="18" charset="0"/>
                <a:cs typeface="Times New Roman" panose="02020603050405020304" pitchFamily="18" charset="0"/>
              </a:rPr>
              <a:t>B</a:t>
            </a:r>
            <a:r>
              <a:rPr lang="en-US" sz="2600" dirty="0" smtClean="0">
                <a:latin typeface="Arial"/>
              </a:rPr>
              <a:t> =1.5 T,     </a:t>
            </a:r>
            <a:r>
              <a:rPr lang="en-US" sz="2600" i="1" dirty="0" smtClean="0">
                <a:latin typeface="Times New Roman" panose="02020603050405020304" pitchFamily="18" charset="0"/>
                <a:cs typeface="Times New Roman" panose="02020603050405020304" pitchFamily="18" charset="0"/>
              </a:rPr>
              <a:t>l</a:t>
            </a:r>
            <a:r>
              <a:rPr lang="en-US" sz="2600" dirty="0" smtClean="0">
                <a:latin typeface="Arial"/>
              </a:rPr>
              <a:t> =5.00 cm, and </a:t>
            </a:r>
            <a:r>
              <a:rPr lang="en-US" sz="2600" i="1" dirty="0" smtClean="0">
                <a:latin typeface="Times New Roman" panose="02020603050405020304" pitchFamily="18" charset="0"/>
                <a:cs typeface="Times New Roman" panose="02020603050405020304" pitchFamily="18" charset="0"/>
              </a:rPr>
              <a:t>I</a:t>
            </a:r>
            <a:r>
              <a:rPr lang="en-US" sz="2600" dirty="0" smtClean="0">
                <a:latin typeface="Arial"/>
              </a:rPr>
              <a:t> =20.0 A.</a:t>
            </a:r>
            <a:endParaRPr kumimoji="0" lang="en-US" sz="2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6" name="Rectangle 5"/>
          <p:cNvSpPr/>
          <p:nvPr/>
        </p:nvSpPr>
        <p:spPr>
          <a:xfrm>
            <a:off x="180142" y="6156329"/>
            <a:ext cx="2489784"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smtClean="0">
                <a:latin typeface="Times New Roman" panose="02020603050405020304" pitchFamily="18" charset="0"/>
                <a:cs typeface="Times New Roman" panose="02020603050405020304" pitchFamily="18" charset="0"/>
              </a:rPr>
              <a:t>F</a:t>
            </a:r>
            <a:r>
              <a:rPr lang="en-US" altLang="en-US" sz="2800" dirty="0" smtClean="0"/>
              <a:t> = 1.5 N</a:t>
            </a:r>
            <a:endParaRPr lang="en-US" sz="2800" dirty="0"/>
          </a:p>
        </p:txBody>
      </p:sp>
    </p:spTree>
    <p:extLst>
      <p:ext uri="{BB962C8B-B14F-4D97-AF65-F5344CB8AC3E}">
        <p14:creationId xmlns:p14="http://schemas.microsoft.com/office/powerpoint/2010/main" val="194338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Torque on a Current Loop: Motors and Meters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09" y="1190626"/>
            <a:ext cx="8761647" cy="2246769"/>
          </a:xfrm>
          <a:prstGeom prst="rect">
            <a:avLst/>
          </a:prstGeom>
        </p:spPr>
        <p:txBody>
          <a:bodyPr wrap="square">
            <a:spAutoFit/>
          </a:bodyPr>
          <a:lstStyle/>
          <a:p>
            <a:r>
              <a:rPr lang="en-US" sz="2800" dirty="0" smtClean="0">
                <a:solidFill>
                  <a:srgbClr val="1C03D7"/>
                </a:solidFill>
              </a:rPr>
              <a:t>Motors</a:t>
            </a:r>
            <a:r>
              <a:rPr lang="en-US" sz="2800" dirty="0" smtClean="0"/>
              <a:t> are the most application of magnetic force on current-carrying wires. </a:t>
            </a:r>
            <a:r>
              <a:rPr lang="en-US" sz="2800" dirty="0"/>
              <a:t>A current-carrying loop of wire attached to a vertically rotating shaft feels magnetic forces that produce a clockwise torque as viewed from above.</a:t>
            </a:r>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084983" y="3414722"/>
            <a:ext cx="4967426" cy="2851303"/>
          </a:xfrm>
          <a:prstGeom prst="rect">
            <a:avLst/>
          </a:prstGeom>
        </p:spPr>
      </p:pic>
      <p:grpSp>
        <p:nvGrpSpPr>
          <p:cNvPr id="3" name="Group 2"/>
          <p:cNvGrpSpPr/>
          <p:nvPr/>
        </p:nvGrpSpPr>
        <p:grpSpPr>
          <a:xfrm>
            <a:off x="769717" y="3558452"/>
            <a:ext cx="2346128" cy="1931967"/>
            <a:chOff x="769717" y="4109596"/>
            <a:chExt cx="2346128" cy="1931967"/>
          </a:xfrm>
        </p:grpSpPr>
        <p:sp>
          <p:nvSpPr>
            <p:cNvPr id="2" name="Rectangle 1"/>
            <p:cNvSpPr/>
            <p:nvPr/>
          </p:nvSpPr>
          <p:spPr>
            <a:xfrm rot="20174375">
              <a:off x="894522" y="5118652"/>
              <a:ext cx="2126974" cy="99391"/>
            </a:xfrm>
            <a:prstGeom prst="rect">
              <a:avLst/>
            </a:prstGeom>
            <a:solidFill>
              <a:srgbClr val="1C03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1"/>
            </p:cNvCxnSpPr>
            <p:nvPr/>
          </p:nvCxnSpPr>
          <p:spPr>
            <a:xfrm flipH="1" flipV="1">
              <a:off x="974035" y="4790661"/>
              <a:ext cx="10630" cy="806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12678" y="4715453"/>
              <a:ext cx="8881" cy="808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9717" y="4109596"/>
              <a:ext cx="404278" cy="523220"/>
            </a:xfrm>
            <a:prstGeom prst="rect">
              <a:avLst/>
            </a:prstGeom>
          </p:spPr>
          <p:txBody>
            <a:bodyPr wrap="none">
              <a:spAutoFit/>
            </a:bodyPr>
            <a:lstStyle/>
            <a:p>
              <a:r>
                <a:rPr lang="en-US" sz="2800" dirty="0" smtClean="0"/>
                <a:t>F</a:t>
              </a:r>
              <a:endParaRPr lang="en-US" sz="2800" dirty="0"/>
            </a:p>
          </p:txBody>
        </p:sp>
        <p:sp>
          <p:nvSpPr>
            <p:cNvPr id="9" name="Oval 8"/>
            <p:cNvSpPr/>
            <p:nvPr/>
          </p:nvSpPr>
          <p:spPr>
            <a:xfrm>
              <a:off x="1866177" y="5078894"/>
              <a:ext cx="164989" cy="178905"/>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866177" y="4552122"/>
              <a:ext cx="946597" cy="427382"/>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711567" y="5518343"/>
              <a:ext cx="404278" cy="523220"/>
            </a:xfrm>
            <a:prstGeom prst="rect">
              <a:avLst/>
            </a:prstGeom>
          </p:spPr>
          <p:txBody>
            <a:bodyPr wrap="none">
              <a:spAutoFit/>
            </a:bodyPr>
            <a:lstStyle/>
            <a:p>
              <a:r>
                <a:rPr lang="en-US" sz="2800" dirty="0" smtClean="0"/>
                <a:t>F</a:t>
              </a:r>
              <a:endParaRPr lang="en-US" sz="2800" dirty="0"/>
            </a:p>
          </p:txBody>
        </p:sp>
        <p:sp>
          <p:nvSpPr>
            <p:cNvPr id="17" name="Rectangle 16"/>
            <p:cNvSpPr/>
            <p:nvPr/>
          </p:nvSpPr>
          <p:spPr>
            <a:xfrm>
              <a:off x="939294" y="5107167"/>
              <a:ext cx="327334" cy="400110"/>
            </a:xfrm>
            <a:prstGeom prst="rect">
              <a:avLst/>
            </a:prstGeom>
          </p:spPr>
          <p:txBody>
            <a:bodyPr wrap="none">
              <a:spAutoFit/>
            </a:bodyPr>
            <a:lstStyle/>
            <a:p>
              <a:r>
                <a:rPr lang="el-GR" sz="2000" i="1" dirty="0" smtClean="0"/>
                <a:t>θ</a:t>
              </a:r>
              <a:endParaRPr lang="en-US" sz="2000" i="1" dirty="0"/>
            </a:p>
          </p:txBody>
        </p:sp>
        <p:sp>
          <p:nvSpPr>
            <p:cNvPr id="18" name="Rectangle 17"/>
            <p:cNvSpPr/>
            <p:nvPr/>
          </p:nvSpPr>
          <p:spPr>
            <a:xfrm>
              <a:off x="2105484" y="4404802"/>
              <a:ext cx="269626" cy="400110"/>
            </a:xfrm>
            <a:prstGeom prst="rect">
              <a:avLst/>
            </a:prstGeom>
          </p:spPr>
          <p:txBody>
            <a:bodyPr wrap="none">
              <a:spAutoFit/>
            </a:bodyPr>
            <a:lstStyle/>
            <a:p>
              <a:r>
                <a:rPr lang="en-US" sz="2000" i="1" dirty="0"/>
                <a:t>r</a:t>
              </a:r>
            </a:p>
          </p:txBody>
        </p:sp>
      </p:grpSp>
      <mc:AlternateContent xmlns:mc="http://schemas.openxmlformats.org/markup-compatibility/2006" xmlns:a14="http://schemas.microsoft.com/office/drawing/2010/main">
        <mc:Choice Requires="a14">
          <p:sp>
            <p:nvSpPr>
              <p:cNvPr id="19" name="Rectangle 18"/>
              <p:cNvSpPr/>
              <p:nvPr/>
            </p:nvSpPr>
            <p:spPr>
              <a:xfrm>
                <a:off x="393343" y="5971125"/>
                <a:ext cx="5881290" cy="8244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ea typeface="Cambria Math" panose="02040503050406030204" pitchFamily="18" charset="0"/>
                        </a:rPr>
                        <m:t>𝜏</m:t>
                      </m:r>
                      <m:r>
                        <a:rPr lang="en-US" sz="2800" i="1" dirty="0">
                          <a:solidFill>
                            <a:srgbClr val="000000"/>
                          </a:solidFill>
                          <a:latin typeface="Cambria Math"/>
                        </a:rPr>
                        <m:t> =</m:t>
                      </m:r>
                      <m:f>
                        <m:fPr>
                          <m:ctrlPr>
                            <a:rPr lang="en-US" sz="280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𝑤</m:t>
                          </m:r>
                        </m:num>
                        <m:den>
                          <m:r>
                            <a:rPr lang="en-US" sz="2800" b="0" i="1" dirty="0" smtClean="0">
                              <a:solidFill>
                                <a:srgbClr val="000000"/>
                              </a:solidFill>
                              <a:latin typeface="Cambria Math" panose="02040503050406030204" pitchFamily="18" charset="0"/>
                            </a:rPr>
                            <m:t>2</m:t>
                          </m:r>
                        </m:den>
                      </m:f>
                      <m:r>
                        <a:rPr lang="en-US" sz="2800" b="0" i="1" dirty="0" smtClean="0">
                          <a:solidFill>
                            <a:srgbClr val="000000"/>
                          </a:solidFill>
                          <a:latin typeface="Cambria Math" panose="02040503050406030204" pitchFamily="18" charset="0"/>
                        </a:rPr>
                        <m:t>𝐹</m:t>
                      </m:r>
                      <m:r>
                        <m:rPr>
                          <m:nor/>
                        </m:rPr>
                        <a:rPr lang="en-US" sz="2800" b="0" i="0" dirty="0" smtClean="0">
                          <a:solidFill>
                            <a:srgbClr val="000000"/>
                          </a:solidFill>
                          <a:latin typeface="Cambria Math" panose="02040503050406030204" pitchFamily="18" charset="0"/>
                        </a:rPr>
                        <m:t> </m:t>
                      </m:r>
                      <m:r>
                        <m:rPr>
                          <m:nor/>
                        </m:rPr>
                        <a:rPr lang="en-US" sz="2800" b="0" i="0" dirty="0" smtClean="0">
                          <a:solidFill>
                            <a:srgbClr val="000000"/>
                          </a:solidFill>
                          <a:latin typeface="Cambria Math" panose="02040503050406030204" pitchFamily="18" charset="0"/>
                        </a:rPr>
                        <m:t>sin</m:t>
                      </m:r>
                      <m:r>
                        <a:rPr lang="en-US" sz="2800" b="0" i="1" dirty="0" smtClean="0">
                          <a:solidFill>
                            <a:srgbClr val="000000"/>
                          </a:solidFill>
                          <a:latin typeface="Cambria Math" panose="02040503050406030204" pitchFamily="18" charset="0"/>
                        </a:rPr>
                        <m:t> </m:t>
                      </m:r>
                      <m:r>
                        <a:rPr lang="en-US" sz="2800" b="0" i="1" dirty="0" smtClean="0">
                          <a:solidFill>
                            <a:srgbClr val="000000"/>
                          </a:solidFill>
                          <a:latin typeface="Cambria Math" panose="02040503050406030204" pitchFamily="18" charset="0"/>
                          <a:ea typeface="Cambria Math" panose="02040503050406030204" pitchFamily="18" charset="0"/>
                        </a:rPr>
                        <m:t>𝜃</m:t>
                      </m:r>
                      <m:r>
                        <a:rPr lang="en-US" sz="2800" b="0" i="1" dirty="0" smtClean="0">
                          <a:solidFill>
                            <a:srgbClr val="000000"/>
                          </a:solidFill>
                          <a:latin typeface="Cambria Math" panose="02040503050406030204" pitchFamily="18" charset="0"/>
                          <a:ea typeface="Cambria Math" panose="02040503050406030204" pitchFamily="18" charset="0"/>
                        </a:rPr>
                        <m:t>+</m:t>
                      </m:r>
                      <m:f>
                        <m:fPr>
                          <m:ctrlPr>
                            <a:rPr lang="en-US" sz="2800" i="1" dirty="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rPr>
                            <m:t>𝑤</m:t>
                          </m:r>
                        </m:num>
                        <m:den>
                          <m:r>
                            <a:rPr lang="en-US" sz="2800" i="1" dirty="0">
                              <a:solidFill>
                                <a:srgbClr val="000000"/>
                              </a:solidFill>
                              <a:latin typeface="Cambria Math" panose="02040503050406030204" pitchFamily="18" charset="0"/>
                            </a:rPr>
                            <m:t>2</m:t>
                          </m:r>
                        </m:den>
                      </m:f>
                      <m:r>
                        <a:rPr lang="en-US" sz="2800" i="1" dirty="0">
                          <a:solidFill>
                            <a:srgbClr val="000000"/>
                          </a:solidFill>
                          <a:latin typeface="Cambria Math" panose="02040503050406030204" pitchFamily="18" charset="0"/>
                        </a:rPr>
                        <m:t>𝐹</m:t>
                      </m:r>
                      <m:r>
                        <m:rPr>
                          <m:nor/>
                        </m:rPr>
                        <a:rPr lang="en-US" sz="2800" dirty="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i="1" dirty="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ea typeface="Cambria Math" panose="02040503050406030204" pitchFamily="18" charset="0"/>
                        </a:rPr>
                        <m:t>𝜃</m:t>
                      </m:r>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0" i="1" dirty="0" smtClean="0">
                          <a:solidFill>
                            <a:srgbClr val="000000"/>
                          </a:solidFill>
                          <a:latin typeface="Cambria Math" panose="02040503050406030204" pitchFamily="18" charset="0"/>
                          <a:ea typeface="Cambria Math" panose="02040503050406030204" pitchFamily="18" charset="0"/>
                        </a:rPr>
                        <m:t>𝑤𝐹</m:t>
                      </m:r>
                      <m:r>
                        <m:rPr>
                          <m:nor/>
                        </m:rPr>
                        <a:rPr lang="en-US" sz="2800" dirty="0">
                          <a:solidFill>
                            <a:srgbClr val="000000"/>
                          </a:solidFill>
                          <a:latin typeface="Cambria Math" panose="02040503050406030204" pitchFamily="18" charset="0"/>
                        </a:rPr>
                        <m:t>sin</m:t>
                      </m:r>
                      <m:r>
                        <a:rPr lang="en-US" sz="2800" i="1" dirty="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9" name="Rectangle 18"/>
              <p:cNvSpPr>
                <a:spLocks noRot="1" noChangeAspect="1" noMove="1" noResize="1" noEditPoints="1" noAdjustHandles="1" noChangeArrowheads="1" noChangeShapeType="1" noTextEdit="1"/>
              </p:cNvSpPr>
              <p:nvPr/>
            </p:nvSpPr>
            <p:spPr>
              <a:xfrm>
                <a:off x="393343" y="5971125"/>
                <a:ext cx="5881290" cy="82445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25277" y="5317516"/>
                <a:ext cx="185018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rgbClr val="000000"/>
                          </a:solidFill>
                          <a:latin typeface="Cambria Math" panose="02040503050406030204" pitchFamily="18" charset="0"/>
                          <a:ea typeface="Cambria Math" panose="02040503050406030204" pitchFamily="18" charset="0"/>
                        </a:rPr>
                        <m:t>𝝉</m:t>
                      </m:r>
                      <m:r>
                        <a:rPr lang="en-US" sz="2800" i="1" dirty="0">
                          <a:solidFill>
                            <a:srgbClr val="000000"/>
                          </a:solidFill>
                          <a:latin typeface="Cambria Math"/>
                        </a:rPr>
                        <m:t> =</m:t>
                      </m:r>
                      <m:r>
                        <a:rPr lang="en-US" sz="2800" b="1" i="1" dirty="0" smtClean="0">
                          <a:solidFill>
                            <a:srgbClr val="000000"/>
                          </a:solidFill>
                          <a:latin typeface="Cambria Math" panose="02040503050406030204" pitchFamily="18" charset="0"/>
                        </a:rPr>
                        <m:t>𝒓</m:t>
                      </m:r>
                      <m:r>
                        <a:rPr lang="en-US" sz="2800" b="0" i="1" dirty="0" smtClean="0">
                          <a:solidFill>
                            <a:srgbClr val="000000"/>
                          </a:solidFill>
                          <a:latin typeface="Cambria Math" panose="02040503050406030204" pitchFamily="18" charset="0"/>
                          <a:ea typeface="Cambria Math" panose="02040503050406030204" pitchFamily="18" charset="0"/>
                        </a:rPr>
                        <m:t>×</m:t>
                      </m:r>
                      <m:r>
                        <a:rPr lang="en-US" sz="2800" b="1" i="1" dirty="0" smtClean="0">
                          <a:solidFill>
                            <a:srgbClr val="000000"/>
                          </a:solidFill>
                          <a:latin typeface="Cambria Math" panose="02040503050406030204" pitchFamily="18" charset="0"/>
                          <a:ea typeface="Cambria Math" panose="02040503050406030204" pitchFamily="18" charset="0"/>
                        </a:rPr>
                        <m:t>𝑭</m:t>
                      </m:r>
                    </m:oMath>
                  </m:oMathPara>
                </a14:m>
                <a:endParaRPr lang="en-US" sz="2800" b="1" dirty="0"/>
              </a:p>
            </p:txBody>
          </p:sp>
        </mc:Choice>
        <mc:Fallback xmlns="">
          <p:sp>
            <p:nvSpPr>
              <p:cNvPr id="20" name="Rectangle 19"/>
              <p:cNvSpPr>
                <a:spLocks noRot="1" noChangeAspect="1" noMove="1" noResize="1" noEditPoints="1" noAdjustHandles="1" noChangeArrowheads="1" noChangeShapeType="1" noTextEdit="1"/>
              </p:cNvSpPr>
              <p:nvPr/>
            </p:nvSpPr>
            <p:spPr>
              <a:xfrm>
                <a:off x="225277" y="5317516"/>
                <a:ext cx="1850186" cy="52322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6983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Torque on a Current Loop: Motors and Meters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9" name="Rectangle 18"/>
              <p:cNvSpPr/>
              <p:nvPr/>
            </p:nvSpPr>
            <p:spPr>
              <a:xfrm>
                <a:off x="146350" y="2675655"/>
                <a:ext cx="265911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ea typeface="Cambria Math" panose="02040503050406030204" pitchFamily="18" charset="0"/>
                        </a:rPr>
                        <m:t>𝜏</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ea typeface="Cambria Math" panose="02040503050406030204" pitchFamily="18" charset="0"/>
                        </a:rPr>
                        <m:t>𝑤</m:t>
                      </m:r>
                      <m:r>
                        <a:rPr lang="en-US" sz="2800" i="1" dirty="0">
                          <a:solidFill>
                            <a:srgbClr val="000000"/>
                          </a:solidFill>
                          <a:latin typeface="Cambria Math" panose="02040503050406030204" pitchFamily="18" charset="0"/>
                        </a:rPr>
                        <m:t>𝐼𝑙𝐵</m:t>
                      </m:r>
                      <m:r>
                        <m:rPr>
                          <m:nor/>
                        </m:rPr>
                        <a:rPr lang="en-US" sz="2800" b="0" i="0" dirty="0" smtClean="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i="1" dirty="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19" name="Rectangle 18"/>
              <p:cNvSpPr>
                <a:spLocks noRot="1" noChangeAspect="1" noMove="1" noResize="1" noEditPoints="1" noAdjustHandles="1" noChangeArrowheads="1" noChangeShapeType="1" noTextEdit="1"/>
              </p:cNvSpPr>
              <p:nvPr/>
            </p:nvSpPr>
            <p:spPr>
              <a:xfrm>
                <a:off x="146350" y="2675655"/>
                <a:ext cx="2659117" cy="523220"/>
              </a:xfrm>
              <a:prstGeom prst="rect">
                <a:avLst/>
              </a:prstGeom>
              <a:blipFill rotWithShape="0">
                <a:blip r:embed="rId2"/>
                <a:stretch>
                  <a:fillRect/>
                </a:stretch>
              </a:blipFill>
            </p:spPr>
            <p:txBody>
              <a:bodyPr/>
              <a:lstStyle/>
              <a:p>
                <a:r>
                  <a:rPr lang="en-US">
                    <a:noFill/>
                  </a:rPr>
                  <a:t> </a:t>
                </a:r>
              </a:p>
            </p:txBody>
          </p:sp>
        </mc:Fallback>
      </mc:AlternateContent>
      <p:pic>
        <p:nvPicPr>
          <p:cNvPr id="20" name="Picture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370" y="1122363"/>
            <a:ext cx="5710433" cy="4762502"/>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146350" y="1833128"/>
                <a:ext cx="155882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𝐹</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𝐼𝑙𝐵</m:t>
                      </m:r>
                    </m:oMath>
                  </m:oMathPara>
                </a14:m>
                <a:endParaRPr lang="en-US" sz="2800" dirty="0"/>
              </a:p>
            </p:txBody>
          </p:sp>
        </mc:Choice>
        <mc:Fallback xmlns="">
          <p:sp>
            <p:nvSpPr>
              <p:cNvPr id="22" name="Rectangle 21"/>
              <p:cNvSpPr>
                <a:spLocks noRot="1" noChangeAspect="1" noMove="1" noResize="1" noEditPoints="1" noAdjustHandles="1" noChangeArrowheads="1" noChangeShapeType="1" noTextEdit="1"/>
              </p:cNvSpPr>
              <p:nvPr/>
            </p:nvSpPr>
            <p:spPr>
              <a:xfrm>
                <a:off x="146350" y="1833128"/>
                <a:ext cx="1558825" cy="523220"/>
              </a:xfrm>
              <a:prstGeom prst="rect">
                <a:avLst/>
              </a:prstGeom>
              <a:blipFill rotWithShape="0">
                <a:blip r:embed="rId4"/>
                <a:stretch>
                  <a:fillRect/>
                </a:stretch>
              </a:blipFill>
            </p:spPr>
            <p:txBody>
              <a:bodyPr/>
              <a:lstStyle/>
              <a:p>
                <a:r>
                  <a:rPr lang="en-US">
                    <a:noFill/>
                  </a:rPr>
                  <a:t> </a:t>
                </a:r>
              </a:p>
            </p:txBody>
          </p:sp>
        </mc:Fallback>
      </mc:AlternateContent>
      <p:sp>
        <p:nvSpPr>
          <p:cNvPr id="4" name="Rectangle 3"/>
          <p:cNvSpPr/>
          <p:nvPr/>
        </p:nvSpPr>
        <p:spPr>
          <a:xfrm>
            <a:off x="146350" y="3518182"/>
            <a:ext cx="1864613" cy="523220"/>
          </a:xfrm>
          <a:prstGeom prst="rect">
            <a:avLst/>
          </a:prstGeom>
        </p:spPr>
        <p:txBody>
          <a:bodyPr wrap="none">
            <a:spAutoFit/>
          </a:bodyPr>
          <a:lstStyle/>
          <a:p>
            <a:r>
              <a:rPr lang="en-US" sz="2800" dirty="0" smtClean="0"/>
              <a:t>For N loop</a:t>
            </a:r>
            <a:endParaRPr lang="en-US" sz="2800" dirty="0"/>
          </a:p>
        </p:txBody>
      </p:sp>
      <mc:AlternateContent xmlns:mc="http://schemas.openxmlformats.org/markup-compatibility/2006" xmlns:a14="http://schemas.microsoft.com/office/drawing/2010/main">
        <mc:Choice Requires="a14">
          <p:sp>
            <p:nvSpPr>
              <p:cNvPr id="23" name="Rectangle 22"/>
              <p:cNvSpPr/>
              <p:nvPr/>
            </p:nvSpPr>
            <p:spPr>
              <a:xfrm>
                <a:off x="115767" y="4299510"/>
                <a:ext cx="265911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ea typeface="Cambria Math" panose="02040503050406030204" pitchFamily="18" charset="0"/>
                        </a:rPr>
                        <m:t>𝜏</m:t>
                      </m:r>
                      <m:r>
                        <a:rPr lang="en-US" sz="2800" i="1" dirty="0">
                          <a:solidFill>
                            <a:srgbClr val="000000"/>
                          </a:solidFill>
                          <a:latin typeface="Cambria Math"/>
                        </a:rPr>
                        <m:t> =</m:t>
                      </m:r>
                      <m:r>
                        <a:rPr lang="en-US" sz="2800" b="0" i="1" dirty="0" smtClean="0">
                          <a:solidFill>
                            <a:srgbClr val="000000"/>
                          </a:solidFill>
                          <a:latin typeface="Cambria Math" panose="02040503050406030204" pitchFamily="18" charset="0"/>
                        </a:rPr>
                        <m:t>𝑁𝐼𝐴</m:t>
                      </m:r>
                      <m:r>
                        <a:rPr lang="en-US" sz="2800" i="1" dirty="0">
                          <a:solidFill>
                            <a:srgbClr val="000000"/>
                          </a:solidFill>
                          <a:latin typeface="Cambria Math" panose="02040503050406030204" pitchFamily="18" charset="0"/>
                        </a:rPr>
                        <m:t>𝐵</m:t>
                      </m:r>
                      <m:r>
                        <m:rPr>
                          <m:nor/>
                        </m:rPr>
                        <a:rPr lang="en-US" sz="2800" b="0" i="0" dirty="0" smtClean="0">
                          <a:solidFill>
                            <a:srgbClr val="000000"/>
                          </a:solidFill>
                          <a:latin typeface="Cambria Math" panose="02040503050406030204" pitchFamily="18" charset="0"/>
                        </a:rPr>
                        <m:t> </m:t>
                      </m:r>
                      <m:r>
                        <m:rPr>
                          <m:nor/>
                        </m:rPr>
                        <a:rPr lang="en-US" sz="2800" dirty="0">
                          <a:solidFill>
                            <a:srgbClr val="000000"/>
                          </a:solidFill>
                          <a:latin typeface="Cambria Math" panose="02040503050406030204" pitchFamily="18" charset="0"/>
                        </a:rPr>
                        <m:t>sin</m:t>
                      </m:r>
                      <m:r>
                        <a:rPr lang="en-US" sz="2800" i="1" dirty="0">
                          <a:solidFill>
                            <a:srgbClr val="000000"/>
                          </a:solidFill>
                          <a:latin typeface="Cambria Math" panose="02040503050406030204" pitchFamily="18" charset="0"/>
                        </a:rPr>
                        <m:t> </m:t>
                      </m:r>
                      <m:r>
                        <a:rPr lang="en-US" sz="2800" i="1" dirty="0">
                          <a:solidFill>
                            <a:srgbClr val="000000"/>
                          </a:solidFill>
                          <a:latin typeface="Cambria Math" panose="02040503050406030204" pitchFamily="18" charset="0"/>
                          <a:ea typeface="Cambria Math" panose="02040503050406030204" pitchFamily="18" charset="0"/>
                        </a:rPr>
                        <m:t>𝜃</m:t>
                      </m:r>
                    </m:oMath>
                  </m:oMathPara>
                </a14:m>
                <a:endParaRPr lang="en-US" sz="2800" dirty="0"/>
              </a:p>
            </p:txBody>
          </p:sp>
        </mc:Choice>
        <mc:Fallback xmlns="">
          <p:sp>
            <p:nvSpPr>
              <p:cNvPr id="23" name="Rectangle 22"/>
              <p:cNvSpPr>
                <a:spLocks noRot="1" noChangeAspect="1" noMove="1" noResize="1" noEditPoints="1" noAdjustHandles="1" noChangeArrowheads="1" noChangeShapeType="1" noTextEdit="1"/>
              </p:cNvSpPr>
              <p:nvPr/>
            </p:nvSpPr>
            <p:spPr>
              <a:xfrm>
                <a:off x="115767" y="4299510"/>
                <a:ext cx="2659117" cy="5232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3758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Torque on a Current Loop: Motors and Meters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p:cNvSpPr/>
          <p:nvPr/>
        </p:nvSpPr>
        <p:spPr>
          <a:xfrm>
            <a:off x="178278" y="1268968"/>
            <a:ext cx="8787443" cy="1384995"/>
          </a:xfrm>
          <a:prstGeom prst="rect">
            <a:avLst/>
          </a:prstGeom>
        </p:spPr>
        <p:txBody>
          <a:bodyPr wrap="square">
            <a:spAutoFit/>
          </a:bodyPr>
          <a:lstStyle/>
          <a:p>
            <a:r>
              <a:rPr lang="en-US" sz="2800" b="1" dirty="0" smtClean="0">
                <a:solidFill>
                  <a:srgbClr val="1C03D7"/>
                </a:solidFill>
              </a:rPr>
              <a:t>Ex 22.5:</a:t>
            </a:r>
            <a:r>
              <a:rPr lang="en-US" sz="2800" dirty="0" smtClean="0"/>
              <a:t> Find the maximum torque on a 100-turn square loop of a wire of 10.0 cm on a side that carries 15.0 A of current in a 2.00-T field.</a:t>
            </a:r>
            <a:endParaRPr lang="en-US" sz="2800" dirty="0"/>
          </a:p>
        </p:txBody>
      </p:sp>
      <p:sp>
        <p:nvSpPr>
          <p:cNvPr id="5" name="Rectangle 4"/>
          <p:cNvSpPr/>
          <p:nvPr/>
        </p:nvSpPr>
        <p:spPr>
          <a:xfrm>
            <a:off x="180142" y="6156329"/>
            <a:ext cx="3292889"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en-US" sz="1800" baseline="-25000" dirty="0" smtClean="0">
                <a:latin typeface="Times New Roman" panose="02020603050405020304" pitchFamily="18" charset="0"/>
                <a:cs typeface="Times New Roman" panose="02020603050405020304" pitchFamily="18" charset="0"/>
                <a:sym typeface="Symbol" panose="05050102010706020507" pitchFamily="18" charset="2"/>
              </a:rPr>
              <a:t>max</a:t>
            </a:r>
            <a:r>
              <a:rPr lang="en-US" altLang="en-US" sz="2800" dirty="0" smtClean="0"/>
              <a:t> = 30.0 </a:t>
            </a:r>
            <a:r>
              <a:rPr lang="en-US" altLang="en-US" sz="2800" dirty="0" err="1" smtClean="0"/>
              <a:t>N.m</a:t>
            </a:r>
            <a:endParaRPr lang="en-US" sz="2800" dirty="0"/>
          </a:p>
        </p:txBody>
      </p:sp>
    </p:spTree>
    <p:extLst>
      <p:ext uri="{BB962C8B-B14F-4D97-AF65-F5344CB8AC3E}">
        <p14:creationId xmlns:p14="http://schemas.microsoft.com/office/powerpoint/2010/main" val="922771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r>
              <a:rPr lang="en-US" altLang="en-US" sz="4000" b="0" dirty="0" smtClean="0"/>
              <a:t>Chapter Outline</a:t>
            </a:r>
          </a:p>
        </p:txBody>
      </p:sp>
      <p:sp>
        <p:nvSpPr>
          <p:cNvPr id="5123" name="Rectangle 3"/>
          <p:cNvSpPr>
            <a:spLocks noGrp="1" noChangeArrowheads="1"/>
          </p:cNvSpPr>
          <p:nvPr>
            <p:ph type="body" idx="1"/>
          </p:nvPr>
        </p:nvSpPr>
        <p:spPr>
          <a:xfrm>
            <a:off x="136027" y="1160528"/>
            <a:ext cx="8894617" cy="4724224"/>
          </a:xfrm>
        </p:spPr>
        <p:txBody>
          <a:bodyPr/>
          <a:lstStyle/>
          <a:p>
            <a:pPr eaLnBrk="1" hangingPunct="1">
              <a:spcAft>
                <a:spcPts val="1200"/>
              </a:spcAft>
            </a:pPr>
            <a:r>
              <a:rPr lang="en-US" altLang="en-US" sz="2600" b="0" dirty="0" smtClean="0">
                <a:solidFill>
                  <a:schemeClr val="tx1"/>
                </a:solidFill>
              </a:rPr>
              <a:t>Magnets, </a:t>
            </a:r>
            <a:r>
              <a:rPr lang="en-US" altLang="en-US" sz="2600" b="0" dirty="0" err="1" smtClean="0">
                <a:solidFill>
                  <a:schemeClr val="tx1"/>
                </a:solidFill>
              </a:rPr>
              <a:t>Ferromagnets</a:t>
            </a:r>
            <a:r>
              <a:rPr lang="en-US" altLang="en-US" sz="2600" b="0" smtClean="0">
                <a:solidFill>
                  <a:schemeClr val="tx1"/>
                </a:solidFill>
              </a:rPr>
              <a:t>, </a:t>
            </a:r>
            <a:r>
              <a:rPr lang="en-US" altLang="en-US" sz="2600" b="0" dirty="0" smtClean="0">
                <a:solidFill>
                  <a:schemeClr val="tx1"/>
                </a:solidFill>
              </a:rPr>
              <a:t>and Electromagnets</a:t>
            </a:r>
          </a:p>
          <a:p>
            <a:pPr eaLnBrk="1" hangingPunct="1">
              <a:spcAft>
                <a:spcPts val="1200"/>
              </a:spcAft>
            </a:pPr>
            <a:r>
              <a:rPr lang="en-US" altLang="en-US" sz="2600" b="0" dirty="0" smtClean="0">
                <a:solidFill>
                  <a:schemeClr val="tx1"/>
                </a:solidFill>
              </a:rPr>
              <a:t>Magnetic Fields and Magnetic Field Lines</a:t>
            </a:r>
          </a:p>
          <a:p>
            <a:pPr eaLnBrk="1" hangingPunct="1">
              <a:spcAft>
                <a:spcPts val="1200"/>
              </a:spcAft>
            </a:pPr>
            <a:r>
              <a:rPr lang="en-US" altLang="en-US" sz="2600" b="0" dirty="0" smtClean="0">
                <a:solidFill>
                  <a:schemeClr val="tx1"/>
                </a:solidFill>
              </a:rPr>
              <a:t>Magnetic Field Strength</a:t>
            </a:r>
          </a:p>
          <a:p>
            <a:pPr eaLnBrk="1" hangingPunct="1">
              <a:spcAft>
                <a:spcPts val="1200"/>
              </a:spcAft>
            </a:pPr>
            <a:r>
              <a:rPr lang="en-US" altLang="en-US" sz="2600" b="0" dirty="0" smtClean="0">
                <a:solidFill>
                  <a:schemeClr val="tx1"/>
                </a:solidFill>
              </a:rPr>
              <a:t>Force on a moving Charge in a Magnetic Field</a:t>
            </a:r>
          </a:p>
          <a:p>
            <a:pPr eaLnBrk="1" hangingPunct="1">
              <a:spcAft>
                <a:spcPts val="1200"/>
              </a:spcAft>
            </a:pPr>
            <a:r>
              <a:rPr lang="en-US" altLang="en-US" sz="2600" b="0" dirty="0" smtClean="0">
                <a:solidFill>
                  <a:schemeClr val="tx1"/>
                </a:solidFill>
              </a:rPr>
              <a:t>The Hall Effect</a:t>
            </a:r>
          </a:p>
          <a:p>
            <a:pPr eaLnBrk="1" hangingPunct="1">
              <a:spcAft>
                <a:spcPts val="1200"/>
              </a:spcAft>
            </a:pPr>
            <a:r>
              <a:rPr lang="en-US" altLang="en-US" sz="2600" b="0" dirty="0" smtClean="0">
                <a:solidFill>
                  <a:schemeClr val="tx1"/>
                </a:solidFill>
              </a:rPr>
              <a:t>Magnetic Force on a Current-Carrying Conductor</a:t>
            </a:r>
          </a:p>
          <a:p>
            <a:pPr eaLnBrk="1" hangingPunct="1">
              <a:spcAft>
                <a:spcPts val="1200"/>
              </a:spcAft>
            </a:pPr>
            <a:r>
              <a:rPr lang="en-US" altLang="en-US" sz="2600" b="0" dirty="0" smtClean="0">
                <a:solidFill>
                  <a:schemeClr val="tx1"/>
                </a:solidFill>
              </a:rPr>
              <a:t>Torque on a Current Loop: Motors and Meters</a:t>
            </a:r>
          </a:p>
          <a:p>
            <a:pPr eaLnBrk="1" hangingPunct="1">
              <a:spcAft>
                <a:spcPts val="1200"/>
              </a:spcAft>
            </a:pPr>
            <a:r>
              <a:rPr lang="en-US" altLang="en-US" sz="2600" b="0" dirty="0" smtClean="0">
                <a:solidFill>
                  <a:schemeClr val="tx1"/>
                </a:solidFill>
              </a:rPr>
              <a:t>Magnetic Fields Produced by Current: Ampere’s Law</a:t>
            </a:r>
          </a:p>
          <a:p>
            <a:pPr eaLnBrk="1" hangingPunct="1">
              <a:spcAft>
                <a:spcPts val="1200"/>
              </a:spcAft>
            </a:pPr>
            <a:r>
              <a:rPr lang="en-US" altLang="en-US" sz="2600" b="0" dirty="0" smtClean="0">
                <a:solidFill>
                  <a:schemeClr val="tx1"/>
                </a:solidFill>
              </a:rPr>
              <a:t>Magnetic Field between Two Parallel Conductors</a:t>
            </a:r>
          </a:p>
          <a:p>
            <a:pPr eaLnBrk="1" hangingPunct="1">
              <a:spcAft>
                <a:spcPts val="1200"/>
              </a:spcAft>
            </a:pPr>
            <a:endParaRPr lang="en-US" altLang="en-US" sz="2800" b="0" dirty="0" smtClean="0">
              <a:solidFill>
                <a:schemeClr val="tx1"/>
              </a:solidFill>
            </a:endParaRP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Torque on a Current Loop: Motors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3818" y="1122363"/>
            <a:ext cx="5963299" cy="3721099"/>
          </a:xfrm>
          <a:prstGeom prst="rect">
            <a:avLst/>
          </a:prstGeom>
        </p:spPr>
      </p:pic>
      <p:sp>
        <p:nvSpPr>
          <p:cNvPr id="6" name="Text Placeholder 6"/>
          <p:cNvSpPr txBox="1">
            <a:spLocks/>
          </p:cNvSpPr>
          <p:nvPr/>
        </p:nvSpPr>
        <p:spPr>
          <a:xfrm>
            <a:off x="178278" y="4843462"/>
            <a:ext cx="8787443" cy="201453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 typeface="+mj-lt"/>
              <a:buAutoNum type="alphaLcParenR"/>
            </a:pPr>
            <a:r>
              <a:rPr lang="en-US" sz="2400" b="0" kern="0" dirty="0" smtClean="0">
                <a:solidFill>
                  <a:schemeClr val="tx1"/>
                </a:solidFill>
              </a:rPr>
              <a:t>As the angular momentum of the coil carries it through </a:t>
            </a:r>
            <a:r>
              <a:rPr lang="en-US" sz="2400" b="0" i="1" kern="0" dirty="0" smtClean="0">
                <a:solidFill>
                  <a:schemeClr val="tx1"/>
                </a:solidFill>
              </a:rPr>
              <a:t>θ</a:t>
            </a:r>
            <a:r>
              <a:rPr lang="en-US" sz="2400" b="0" kern="0" dirty="0" smtClean="0">
                <a:solidFill>
                  <a:schemeClr val="tx1"/>
                </a:solidFill>
              </a:rPr>
              <a:t> = 0 , the brushes reverse the current to keep the torque clockwise.</a:t>
            </a:r>
          </a:p>
          <a:p>
            <a:pPr>
              <a:buFont typeface="+mj-lt"/>
              <a:buAutoNum type="alphaLcParenR"/>
            </a:pPr>
            <a:r>
              <a:rPr lang="en-US" sz="2400" b="0" kern="0" dirty="0" smtClean="0">
                <a:solidFill>
                  <a:schemeClr val="tx1"/>
                </a:solidFill>
              </a:rPr>
              <a:t>The coil will rotate continuously in the clockwise direction, with the current reversing each half revolution to maintain the clockwise torque.</a:t>
            </a:r>
          </a:p>
        </p:txBody>
      </p:sp>
    </p:spTree>
    <p:extLst>
      <p:ext uri="{BB962C8B-B14F-4D97-AF65-F5344CB8AC3E}">
        <p14:creationId xmlns:p14="http://schemas.microsoft.com/office/powerpoint/2010/main" val="275974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Torque on a Current Loop: Meters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24142" y="1122363"/>
            <a:ext cx="6069430" cy="3708422"/>
          </a:xfrm>
          <a:prstGeom prst="rect">
            <a:avLst/>
          </a:prstGeom>
        </p:spPr>
      </p:pic>
      <mc:AlternateContent xmlns:mc="http://schemas.openxmlformats.org/markup-compatibility/2006" xmlns:a14="http://schemas.microsoft.com/office/drawing/2010/main">
        <mc:Choice Requires="a14">
          <p:sp>
            <p:nvSpPr>
              <p:cNvPr id="9" name="Text Placeholder 6"/>
              <p:cNvSpPr txBox="1">
                <a:spLocks/>
              </p:cNvSpPr>
              <p:nvPr/>
            </p:nvSpPr>
            <p:spPr bwMode="auto">
              <a:xfrm>
                <a:off x="99850" y="4843462"/>
                <a:ext cx="8918025" cy="19357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Meters are very similar to motors but only rotate through a part of a revolution. The magnetic poles of this meter are shaped to keep the component of</a:t>
                </a:r>
                <a14:m>
                  <m:oMath xmlns:m="http://schemas.openxmlformats.org/officeDocument/2006/math">
                    <m:r>
                      <a:rPr kumimoji="0" lang="en-US" sz="2400" b="0" i="1" u="none" strike="noStrike" kern="1200" cap="none" spc="0" normalizeH="0" baseline="0" noProof="0" dirty="0" smtClean="0">
                        <a:ln>
                          <a:noFill/>
                        </a:ln>
                        <a:solidFill>
                          <a:srgbClr val="000000"/>
                        </a:solidFill>
                        <a:effectLst/>
                        <a:uLnTx/>
                        <a:uFillTx/>
                        <a:latin typeface="Cambria Math"/>
                        <a:ea typeface="+mn-ea"/>
                        <a:cs typeface="+mn-cs"/>
                      </a:rPr>
                      <m:t> </m:t>
                    </m:r>
                    <m:r>
                      <a:rPr kumimoji="0" lang="en-US" sz="2400" b="0" i="1" u="none" strike="noStrike" kern="1200" cap="none" spc="0" normalizeH="0" baseline="0" noProof="0" dirty="0" smtClean="0">
                        <a:ln>
                          <a:noFill/>
                        </a:ln>
                        <a:solidFill>
                          <a:srgbClr val="000000"/>
                        </a:solidFill>
                        <a:effectLst/>
                        <a:uLnTx/>
                        <a:uFillTx/>
                        <a:latin typeface="Cambria Math"/>
                        <a:ea typeface="+mn-ea"/>
                        <a:cs typeface="+mn-cs"/>
                      </a:rPr>
                      <m:t>𝐵</m:t>
                    </m:r>
                    <m:r>
                      <a:rPr kumimoji="0" lang="en-US" sz="2400" b="0" i="1" u="none" strike="noStrike" kern="1200" cap="none" spc="0" normalizeH="0" baseline="0" noProof="0" dirty="0" smtClean="0">
                        <a:ln>
                          <a:noFill/>
                        </a:ln>
                        <a:solidFill>
                          <a:srgbClr val="000000"/>
                        </a:solidFill>
                        <a:effectLst/>
                        <a:uLnTx/>
                        <a:uFillTx/>
                        <a:latin typeface="Cambria Math"/>
                        <a:ea typeface="+mn-ea"/>
                        <a:cs typeface="+mn-cs"/>
                      </a:rPr>
                      <m:t> </m:t>
                    </m:r>
                  </m:oMath>
                </a14:m>
                <a:r>
                  <a:rPr kumimoji="0" lang="en-US" sz="2400" b="0" i="0" u="none" strike="noStrike" kern="1200" cap="none" spc="0" normalizeH="0" baseline="0" noProof="0" dirty="0" smtClean="0">
                    <a:ln>
                      <a:noFill/>
                    </a:ln>
                    <a:solidFill>
                      <a:srgbClr val="000000"/>
                    </a:solidFill>
                    <a:effectLst/>
                    <a:uLnTx/>
                    <a:uFillTx/>
                    <a:latin typeface="Arial"/>
                    <a:ea typeface="+mn-ea"/>
                    <a:cs typeface="+mn-cs"/>
                  </a:rPr>
                  <a:t>perpendicular </a:t>
                </a:r>
                <a:r>
                  <a:rPr kumimoji="0" lang="en-US" sz="2400" b="0" i="0" u="none" strike="noStrike" kern="1200" cap="none" spc="0" normalizeH="0" baseline="0" noProof="0" dirty="0">
                    <a:ln>
                      <a:noFill/>
                    </a:ln>
                    <a:solidFill>
                      <a:srgbClr val="000000"/>
                    </a:solidFill>
                    <a:effectLst/>
                    <a:uLnTx/>
                    <a:uFillTx/>
                    <a:latin typeface="Arial"/>
                    <a:ea typeface="+mn-ea"/>
                    <a:cs typeface="+mn-cs"/>
                  </a:rPr>
                  <a:t>to the loop constant, so that the torque does not depend on </a:t>
                </a:r>
                <a14:m>
                  <m:oMath xmlns:m="http://schemas.openxmlformats.org/officeDocument/2006/math">
                    <m:r>
                      <a:rPr kumimoji="0" lang="en-US" sz="2400" b="0" i="1" u="none" strike="noStrike" kern="1200" cap="none" spc="0" normalizeH="0" baseline="0" noProof="0" dirty="0" smtClean="0">
                        <a:ln>
                          <a:noFill/>
                        </a:ln>
                        <a:solidFill>
                          <a:srgbClr val="000000"/>
                        </a:solidFill>
                        <a:effectLst/>
                        <a:uLnTx/>
                        <a:uFillTx/>
                        <a:latin typeface="Cambria Math"/>
                        <a:ea typeface="+mn-ea"/>
                        <a:cs typeface="+mn-cs"/>
                      </a:rPr>
                      <m:t>𝜃</m:t>
                    </m:r>
                  </m:oMath>
                </a14:m>
                <a:r>
                  <a:rPr kumimoji="0" lang="en-US" sz="2400" b="0" i="0" u="none" strike="noStrike" kern="1200" cap="none" spc="0" normalizeH="0" baseline="0" noProof="0" dirty="0">
                    <a:ln>
                      <a:noFill/>
                    </a:ln>
                    <a:solidFill>
                      <a:srgbClr val="000000"/>
                    </a:solidFill>
                    <a:effectLst/>
                    <a:uLnTx/>
                    <a:uFillTx/>
                    <a:latin typeface="Arial"/>
                    <a:ea typeface="+mn-ea"/>
                    <a:cs typeface="+mn-cs"/>
                  </a:rPr>
                  <a:t> and the deflection against the return spring is proportional only to the current </a:t>
                </a:r>
                <a14:m>
                  <m:oMath xmlns:m="http://schemas.openxmlformats.org/officeDocument/2006/math">
                    <m:r>
                      <a:rPr kumimoji="0" lang="en-US" sz="2400" b="0" i="1" u="none" strike="noStrike" kern="1200" cap="none" spc="0" normalizeH="0" baseline="0" noProof="0" dirty="0" smtClean="0">
                        <a:ln>
                          <a:noFill/>
                        </a:ln>
                        <a:solidFill>
                          <a:srgbClr val="000000"/>
                        </a:solidFill>
                        <a:effectLst/>
                        <a:uLnTx/>
                        <a:uFillTx/>
                        <a:latin typeface="Cambria Math"/>
                        <a:ea typeface="+mn-ea"/>
                        <a:cs typeface="+mn-cs"/>
                      </a:rPr>
                      <m:t>𝐼</m:t>
                    </m:r>
                  </m:oMath>
                </a14:m>
                <a:r>
                  <a:rPr kumimoji="0" lang="en-US" sz="2400" b="1" i="1" u="none" strike="noStrike" kern="1200" cap="none" spc="0" normalizeH="0" baseline="0" noProof="0" dirty="0" smtClean="0">
                    <a:ln>
                      <a:noFill/>
                    </a:ln>
                    <a:solidFill>
                      <a:srgbClr val="000000"/>
                    </a:solidFill>
                    <a:effectLst/>
                    <a:uLnTx/>
                    <a:uFillTx/>
                    <a:latin typeface="Arial"/>
                    <a:ea typeface="+mn-ea"/>
                    <a:cs typeface="+mn-cs"/>
                  </a:rPr>
                  <a:t> </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a:t>
                </a:r>
              </a:p>
            </p:txBody>
          </p:sp>
        </mc:Choice>
        <mc:Fallback xmlns="">
          <p:sp>
            <p:nvSpPr>
              <p:cNvPr id="9" name="Text Placeholder 6"/>
              <p:cNvSpPr txBox="1">
                <a:spLocks noRot="1" noChangeAspect="1" noMove="1" noResize="1" noEditPoints="1" noAdjustHandles="1" noChangeArrowheads="1" noChangeShapeType="1" noTextEdit="1"/>
              </p:cNvSpPr>
              <p:nvPr/>
            </p:nvSpPr>
            <p:spPr bwMode="auto">
              <a:xfrm>
                <a:off x="99850" y="4843462"/>
                <a:ext cx="8918025" cy="1935709"/>
              </a:xfrm>
              <a:prstGeom prst="rect">
                <a:avLst/>
              </a:prstGeom>
              <a:blipFill rotWithShape="0">
                <a:blip r:embed="rId3"/>
                <a:stretch>
                  <a:fillRect l="-1025" t="-2208" r="-205" b="-694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78236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14300"/>
            <a:ext cx="9144000" cy="676275"/>
          </a:xfrm>
        </p:spPr>
        <p:txBody>
          <a:bodyPr/>
          <a:lstStyle/>
          <a:p>
            <a:pPr eaLnBrk="1" hangingPunct="1">
              <a:spcAft>
                <a:spcPts val="1200"/>
              </a:spcAft>
            </a:pPr>
            <a:r>
              <a:rPr lang="en-US" altLang="en-US" sz="3000" b="0" dirty="0"/>
              <a:t>Ampere’s </a:t>
            </a:r>
            <a:r>
              <a:rPr lang="en-US" altLang="en-US" sz="3000" b="0" dirty="0" smtClean="0"/>
              <a:t>Law: Magnetic Fields Produced by Current</a:t>
            </a:r>
            <a:endParaRPr lang="en-US" altLang="en-US" sz="30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190626"/>
            <a:ext cx="6837911" cy="2677656"/>
          </a:xfrm>
          <a:prstGeom prst="rect">
            <a:avLst/>
          </a:prstGeom>
        </p:spPr>
        <p:txBody>
          <a:bodyPr wrap="square">
            <a:spAutoFit/>
          </a:bodyPr>
          <a:lstStyle/>
          <a:p>
            <a:r>
              <a:rPr lang="en-US" sz="2800" dirty="0"/>
              <a:t>Right hand </a:t>
            </a:r>
            <a:r>
              <a:rPr lang="en-US" sz="2800" dirty="0" smtClean="0"/>
              <a:t>rule 2 </a:t>
            </a:r>
            <a:r>
              <a:rPr lang="en-US" sz="2800" dirty="0"/>
              <a:t>states that, if the right hand thumb points in the direction of the current, the fingers curl in the direction of the field. This rule is consistent with the field mapped for the long straight wire and is valid for any current segment.</a:t>
            </a:r>
          </a:p>
        </p:txBody>
      </p:sp>
      <p:pic>
        <p:nvPicPr>
          <p:cNvPr id="6" name="Picture Placeholder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914956" y="1190626"/>
            <a:ext cx="2084229" cy="350043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11147" y="3868282"/>
                <a:ext cx="2659117" cy="896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𝐵</m:t>
                      </m:r>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sSub>
                            <m:sSubPr>
                              <m:ctrlPr>
                                <a:rPr lang="en-US" sz="2800" i="1" dirty="0" smtClean="0">
                                  <a:solidFill>
                                    <a:srgbClr val="000000"/>
                                  </a:solidFill>
                                  <a:latin typeface="Cambria Math" panose="02040503050406030204" pitchFamily="18" charset="0"/>
                                </a:rPr>
                              </m:ctrlPr>
                            </m:sSubPr>
                            <m:e>
                              <m:r>
                                <a:rPr lang="en-US" sz="280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r>
                            <a:rPr lang="en-US" sz="2800" b="0" i="1" dirty="0" smtClean="0">
                              <a:solidFill>
                                <a:srgbClr val="000000"/>
                              </a:solidFill>
                              <a:latin typeface="Cambria Math" panose="02040503050406030204" pitchFamily="18" charset="0"/>
                            </a:rPr>
                            <m:t>𝐼</m:t>
                          </m:r>
                        </m:num>
                        <m:den>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ea typeface="Cambria Math" panose="02040503050406030204" pitchFamily="18" charset="0"/>
                            </a:rPr>
                            <m:t>𝜋</m:t>
                          </m:r>
                          <m:r>
                            <a:rPr lang="en-US" sz="2800" b="0" i="1" dirty="0" smtClean="0">
                              <a:solidFill>
                                <a:srgbClr val="000000"/>
                              </a:solidFill>
                              <a:latin typeface="Cambria Math" panose="02040503050406030204" pitchFamily="18" charset="0"/>
                              <a:ea typeface="Cambria Math" panose="02040503050406030204" pitchFamily="18" charset="0"/>
                            </a:rPr>
                            <m:t>𝑟</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411147" y="3868282"/>
                <a:ext cx="2659117" cy="896143"/>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84083" y="4953347"/>
            <a:ext cx="9007367" cy="1384995"/>
          </a:xfrm>
          <a:prstGeom prst="rect">
            <a:avLst/>
          </a:prstGeom>
        </p:spPr>
        <p:txBody>
          <a:bodyPr wrap="square">
            <a:spAutoFit/>
          </a:bodyPr>
          <a:lstStyle/>
          <a:p>
            <a:r>
              <a:rPr lang="en-US" sz="2800" b="1" dirty="0" smtClean="0">
                <a:solidFill>
                  <a:srgbClr val="1C03D7"/>
                </a:solidFill>
              </a:rPr>
              <a:t>Ex 22.6:</a:t>
            </a:r>
            <a:r>
              <a:rPr lang="en-US" sz="2800" dirty="0" smtClean="0"/>
              <a:t> Find the current in a long straight wire that would produce a magnetic field twice the strength of the earth’s (50 </a:t>
            </a:r>
            <a:r>
              <a:rPr lang="el-GR" sz="2800" dirty="0" smtClean="0"/>
              <a:t>μ</a:t>
            </a:r>
            <a:r>
              <a:rPr lang="en-US" sz="2800" dirty="0" smtClean="0"/>
              <a:t>T) at a distance of 5.0 cm from the wire.</a:t>
            </a:r>
            <a:endParaRPr lang="en-US" sz="2800" dirty="0"/>
          </a:p>
        </p:txBody>
      </p:sp>
      <p:sp>
        <p:nvSpPr>
          <p:cNvPr id="9" name="Rectangle 8"/>
          <p:cNvSpPr/>
          <p:nvPr/>
        </p:nvSpPr>
        <p:spPr>
          <a:xfrm>
            <a:off x="180142" y="6294347"/>
            <a:ext cx="2250360"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a:latin typeface="Times New Roman" panose="02020603050405020304" pitchFamily="18" charset="0"/>
                <a:cs typeface="Times New Roman" panose="02020603050405020304" pitchFamily="18" charset="0"/>
              </a:rPr>
              <a:t>I</a:t>
            </a:r>
            <a:r>
              <a:rPr lang="en-US" altLang="en-US" sz="2800" dirty="0" smtClean="0"/>
              <a:t> = 25 A</a:t>
            </a:r>
            <a:endParaRPr lang="en-US" sz="2800" dirty="0"/>
          </a:p>
        </p:txBody>
      </p:sp>
      <mc:AlternateContent xmlns:mc="http://schemas.openxmlformats.org/markup-compatibility/2006" xmlns:a14="http://schemas.microsoft.com/office/drawing/2010/main">
        <mc:Choice Requires="a14">
          <p:sp>
            <p:nvSpPr>
              <p:cNvPr id="2" name="Rectangle 1"/>
              <p:cNvSpPr/>
              <p:nvPr/>
            </p:nvSpPr>
            <p:spPr>
              <a:xfrm>
                <a:off x="3612465" y="4085521"/>
                <a:ext cx="3206775" cy="769441"/>
              </a:xfrm>
              <a:prstGeom prst="rect">
                <a:avLst/>
              </a:prstGeom>
            </p:spPr>
            <p:txBody>
              <a:bodyPr wrap="none">
                <a:spAutoFit/>
              </a:bodyPr>
              <a:lstStyle/>
              <a:p>
                <a14:m>
                  <m:oMath xmlns:m="http://schemas.openxmlformats.org/officeDocument/2006/math">
                    <m:sSub>
                      <m:sSubPr>
                        <m:ctrlPr>
                          <a:rPr lang="en-US" sz="2400" i="1" dirty="0" smtClean="0">
                            <a:solidFill>
                              <a:srgbClr val="000000"/>
                            </a:solidFill>
                            <a:latin typeface="Cambria Math" panose="02040503050406030204" pitchFamily="18" charset="0"/>
                          </a:rPr>
                        </m:ctrlPr>
                      </m:sSubPr>
                      <m:e>
                        <m:r>
                          <a:rPr lang="en-US" sz="2400" i="1" dirty="0">
                            <a:solidFill>
                              <a:srgbClr val="000000"/>
                            </a:solidFill>
                            <a:latin typeface="Cambria Math" panose="02040503050406030204" pitchFamily="18" charset="0"/>
                            <a:ea typeface="Cambria Math" panose="02040503050406030204" pitchFamily="18" charset="0"/>
                          </a:rPr>
                          <m:t>𝜇</m:t>
                        </m:r>
                      </m:e>
                      <m:sub>
                        <m:r>
                          <a:rPr lang="en-US" sz="2400" i="1" dirty="0">
                            <a:solidFill>
                              <a:srgbClr val="000000"/>
                            </a:solidFill>
                            <a:latin typeface="Cambria Math" panose="02040503050406030204" pitchFamily="18" charset="0"/>
                          </a:rPr>
                          <m:t>0</m:t>
                        </m:r>
                      </m:sub>
                    </m:sSub>
                    <m:r>
                      <a:rPr lang="en-US" sz="2400" b="0" i="1" dirty="0" smtClean="0">
                        <a:solidFill>
                          <a:srgbClr val="000000"/>
                        </a:solidFill>
                        <a:latin typeface="Cambria Math" panose="02040503050406030204" pitchFamily="18" charset="0"/>
                      </a:rPr>
                      <m:t>=4</m:t>
                    </m:r>
                    <m:r>
                      <a:rPr lang="en-US" sz="2400" b="0" i="1" dirty="0" smtClean="0">
                        <a:solidFill>
                          <a:srgbClr val="000000"/>
                        </a:solidFill>
                        <a:latin typeface="Cambria Math" panose="02040503050406030204" pitchFamily="18" charset="0"/>
                        <a:ea typeface="Cambria Math" panose="02040503050406030204" pitchFamily="18" charset="0"/>
                      </a:rPr>
                      <m:t>𝜋</m:t>
                    </m:r>
                    <m:r>
                      <a:rPr lang="en-US" sz="2400" b="0" i="1" dirty="0" smtClean="0">
                        <a:solidFill>
                          <a:srgbClr val="000000"/>
                        </a:solidFill>
                        <a:latin typeface="Cambria Math" panose="02040503050406030204" pitchFamily="18" charset="0"/>
                        <a:ea typeface="Cambria Math" panose="02040503050406030204" pitchFamily="18" charset="0"/>
                      </a:rPr>
                      <m:t>×</m:t>
                    </m:r>
                    <m:sSup>
                      <m:sSupPr>
                        <m:ctrlPr>
                          <a:rPr lang="en-US" sz="2400" b="0" i="1" dirty="0" smtClean="0">
                            <a:solidFill>
                              <a:srgbClr val="000000"/>
                            </a:solidFill>
                            <a:latin typeface="Cambria Math" panose="02040503050406030204" pitchFamily="18" charset="0"/>
                            <a:ea typeface="Cambria Math" panose="02040503050406030204" pitchFamily="18" charset="0"/>
                          </a:rPr>
                        </m:ctrlPr>
                      </m:sSupPr>
                      <m:e>
                        <m:r>
                          <a:rPr lang="en-US" sz="2400" b="0" i="1" dirty="0" smtClean="0">
                            <a:solidFill>
                              <a:srgbClr val="000000"/>
                            </a:solidFill>
                            <a:latin typeface="Cambria Math" panose="02040503050406030204" pitchFamily="18" charset="0"/>
                            <a:ea typeface="Cambria Math" panose="02040503050406030204" pitchFamily="18" charset="0"/>
                          </a:rPr>
                          <m:t>10</m:t>
                        </m:r>
                      </m:e>
                      <m:sup>
                        <m:r>
                          <a:rPr lang="en-US" sz="2400" b="0" i="1" dirty="0" smtClean="0">
                            <a:solidFill>
                              <a:srgbClr val="000000"/>
                            </a:solidFill>
                            <a:latin typeface="Cambria Math" panose="02040503050406030204" pitchFamily="18" charset="0"/>
                            <a:ea typeface="Cambria Math" panose="02040503050406030204" pitchFamily="18" charset="0"/>
                          </a:rPr>
                          <m:t>−7</m:t>
                        </m:r>
                      </m:sup>
                    </m:sSup>
                  </m:oMath>
                </a14:m>
                <a:r>
                  <a:rPr lang="en-US" sz="2400" dirty="0" smtClean="0"/>
                  <a:t>  T.m/A</a:t>
                </a:r>
              </a:p>
              <a:p>
                <a:r>
                  <a:rPr lang="en-US" sz="2000" dirty="0" smtClean="0"/>
                  <a:t>Permeability of free space</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3612465" y="4085521"/>
                <a:ext cx="3206775" cy="769441"/>
              </a:xfrm>
              <a:prstGeom prst="rect">
                <a:avLst/>
              </a:prstGeom>
              <a:blipFill rotWithShape="0">
                <a:blip r:embed="rId4"/>
                <a:stretch>
                  <a:fillRect l="-2091" t="-5556" r="-1711" b="-14286"/>
                </a:stretch>
              </a:blipFill>
            </p:spPr>
            <p:txBody>
              <a:bodyPr/>
              <a:lstStyle/>
              <a:p>
                <a:r>
                  <a:rPr lang="en-US">
                    <a:noFill/>
                  </a:rPr>
                  <a:t> </a:t>
                </a:r>
              </a:p>
            </p:txBody>
          </p:sp>
        </mc:Fallback>
      </mc:AlternateContent>
    </p:spTree>
    <p:extLst>
      <p:ext uri="{BB962C8B-B14F-4D97-AF65-F5344CB8AC3E}">
        <p14:creationId xmlns:p14="http://schemas.microsoft.com/office/powerpoint/2010/main" val="67707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14300"/>
            <a:ext cx="9144000" cy="676275"/>
          </a:xfrm>
        </p:spPr>
        <p:txBody>
          <a:bodyPr/>
          <a:lstStyle/>
          <a:p>
            <a:pPr eaLnBrk="1" hangingPunct="1">
              <a:spcAft>
                <a:spcPts val="1200"/>
              </a:spcAft>
            </a:pPr>
            <a:r>
              <a:rPr lang="en-US" altLang="en-US" sz="3000" b="0" dirty="0" smtClean="0"/>
              <a:t>Magnetic Fields Produced by Current: Loop</a:t>
            </a:r>
            <a:endParaRPr lang="en-US" altLang="en-US" sz="30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7" name="Rectangle 6"/>
              <p:cNvSpPr/>
              <p:nvPr/>
            </p:nvSpPr>
            <p:spPr>
              <a:xfrm>
                <a:off x="0" y="3857772"/>
                <a:ext cx="2659117" cy="896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𝐵</m:t>
                      </m:r>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sSub>
                            <m:sSubPr>
                              <m:ctrlPr>
                                <a:rPr lang="en-US" sz="2800" i="1" dirty="0" smtClean="0">
                                  <a:solidFill>
                                    <a:srgbClr val="000000"/>
                                  </a:solidFill>
                                  <a:latin typeface="Cambria Math" panose="02040503050406030204" pitchFamily="18" charset="0"/>
                                </a:rPr>
                              </m:ctrlPr>
                            </m:sSubPr>
                            <m:e>
                              <m:r>
                                <a:rPr lang="en-US" sz="280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r>
                            <a:rPr lang="en-US" sz="2800" b="0" i="1" dirty="0" smtClean="0">
                              <a:solidFill>
                                <a:srgbClr val="000000"/>
                              </a:solidFill>
                              <a:latin typeface="Cambria Math" panose="02040503050406030204" pitchFamily="18" charset="0"/>
                            </a:rPr>
                            <m:t>𝐼</m:t>
                          </m:r>
                        </m:num>
                        <m:den>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ea typeface="Cambria Math" panose="02040503050406030204" pitchFamily="18" charset="0"/>
                            </a:rPr>
                            <m:t>𝑅</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0" y="3857772"/>
                <a:ext cx="2659117" cy="896143"/>
              </a:xfrm>
              <a:prstGeom prst="rect">
                <a:avLst/>
              </a:prstGeom>
              <a:blipFill rotWithShape="0">
                <a:blip r:embed="rId2"/>
                <a:stretch>
                  <a:fillRect/>
                </a:stretch>
              </a:blipFill>
            </p:spPr>
            <p:txBody>
              <a:bodyPr/>
              <a:lstStyle/>
              <a:p>
                <a:r>
                  <a:rPr lang="en-US">
                    <a:noFill/>
                  </a:rPr>
                  <a:t> </a:t>
                </a:r>
              </a:p>
            </p:txBody>
          </p:sp>
        </mc:Fallback>
      </mc:AlternateContent>
      <p:pic>
        <p:nvPicPr>
          <p:cNvPr id="9" name="Picture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837792" y="3301522"/>
            <a:ext cx="6228535" cy="3500437"/>
          </a:xfrm>
          <a:prstGeom prst="rect">
            <a:avLst/>
          </a:prstGeom>
        </p:spPr>
      </p:pic>
      <p:sp>
        <p:nvSpPr>
          <p:cNvPr id="13" name="Rectangle 12"/>
          <p:cNvSpPr/>
          <p:nvPr/>
        </p:nvSpPr>
        <p:spPr>
          <a:xfrm>
            <a:off x="193510" y="1190626"/>
            <a:ext cx="8872817" cy="2246769"/>
          </a:xfrm>
          <a:prstGeom prst="rect">
            <a:avLst/>
          </a:prstGeom>
        </p:spPr>
        <p:txBody>
          <a:bodyPr wrap="square">
            <a:spAutoFit/>
          </a:bodyPr>
          <a:lstStyle/>
          <a:p>
            <a:r>
              <a:rPr lang="en-US" sz="2800" dirty="0"/>
              <a:t>Right hand </a:t>
            </a:r>
            <a:r>
              <a:rPr lang="en-US" sz="2800" dirty="0" smtClean="0"/>
              <a:t>rule 2 </a:t>
            </a:r>
            <a:r>
              <a:rPr lang="en-US" sz="2800" dirty="0"/>
              <a:t>states that, if the right hand thumb points in the direction of the current, the fingers curl in the direction of the field. This rule is consistent with the field mapped for the long straight wire and is valid for any current segment.</a:t>
            </a:r>
          </a:p>
        </p:txBody>
      </p:sp>
      <p:sp>
        <p:nvSpPr>
          <p:cNvPr id="2" name="Rectangle 1"/>
          <p:cNvSpPr/>
          <p:nvPr/>
        </p:nvSpPr>
        <p:spPr>
          <a:xfrm>
            <a:off x="2243767" y="4105788"/>
            <a:ext cx="2190023" cy="400110"/>
          </a:xfrm>
          <a:prstGeom prst="rect">
            <a:avLst/>
          </a:prstGeom>
        </p:spPr>
        <p:txBody>
          <a:bodyPr wrap="none">
            <a:spAutoFit/>
          </a:bodyPr>
          <a:lstStyle/>
          <a:p>
            <a:r>
              <a:rPr lang="en-US" sz="2000" dirty="0" smtClean="0"/>
              <a:t>(at center of loop)</a:t>
            </a:r>
            <a:endParaRPr lang="en-US" sz="2000" dirty="0"/>
          </a:p>
        </p:txBody>
      </p:sp>
    </p:spTree>
    <p:extLst>
      <p:ext uri="{BB962C8B-B14F-4D97-AF65-F5344CB8AC3E}">
        <p14:creationId xmlns:p14="http://schemas.microsoft.com/office/powerpoint/2010/main" val="2151523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14300"/>
            <a:ext cx="9144000" cy="676275"/>
          </a:xfrm>
        </p:spPr>
        <p:txBody>
          <a:bodyPr/>
          <a:lstStyle/>
          <a:p>
            <a:pPr eaLnBrk="1" hangingPunct="1">
              <a:spcAft>
                <a:spcPts val="1200"/>
              </a:spcAft>
            </a:pPr>
            <a:r>
              <a:rPr lang="en-US" altLang="en-US" sz="3000" b="0" dirty="0" smtClean="0"/>
              <a:t>Magnetic Fields Produced by Current: Solenoid</a:t>
            </a:r>
            <a:endParaRPr lang="en-US" altLang="en-US" sz="30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7" name="Rectangle 6"/>
              <p:cNvSpPr/>
              <p:nvPr/>
            </p:nvSpPr>
            <p:spPr>
              <a:xfrm>
                <a:off x="0" y="3251107"/>
                <a:ext cx="265911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𝐵</m:t>
                      </m:r>
                      <m:r>
                        <a:rPr lang="en-US" sz="2800" i="1" dirty="0">
                          <a:solidFill>
                            <a:srgbClr val="000000"/>
                          </a:solidFill>
                          <a:latin typeface="Cambria Math"/>
                        </a:rPr>
                        <m:t>=</m:t>
                      </m:r>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ea typeface="Cambria Math" panose="02040503050406030204" pitchFamily="18" charset="0"/>
                            </a:rPr>
                            <m:t>𝜇</m:t>
                          </m:r>
                        </m:e>
                        <m:sub>
                          <m:r>
                            <a:rPr lang="en-US" sz="2800" i="1" dirty="0">
                              <a:solidFill>
                                <a:srgbClr val="000000"/>
                              </a:solidFill>
                              <a:latin typeface="Cambria Math" panose="02040503050406030204" pitchFamily="18" charset="0"/>
                            </a:rPr>
                            <m:t>0</m:t>
                          </m:r>
                        </m:sub>
                      </m:sSub>
                      <m:r>
                        <a:rPr lang="en-US" sz="2800" b="0" i="1" dirty="0" smtClean="0">
                          <a:solidFill>
                            <a:srgbClr val="000000"/>
                          </a:solidFill>
                          <a:latin typeface="Cambria Math" panose="02040503050406030204" pitchFamily="18" charset="0"/>
                        </a:rPr>
                        <m:t>𝑛</m:t>
                      </m:r>
                      <m:r>
                        <a:rPr lang="en-US" sz="2800" i="1" dirty="0">
                          <a:solidFill>
                            <a:srgbClr val="000000"/>
                          </a:solidFill>
                          <a:latin typeface="Cambria Math" panose="02040503050406030204" pitchFamily="18" charset="0"/>
                        </a:rPr>
                        <m:t>𝐼</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0" y="3251107"/>
                <a:ext cx="2659117" cy="523220"/>
              </a:xfrm>
              <a:prstGeom prst="rect">
                <a:avLst/>
              </a:prstGeom>
              <a:blipFill rotWithShape="0">
                <a:blip r:embed="rId2"/>
                <a:stretch>
                  <a:fillRect/>
                </a:stretch>
              </a:blipFill>
            </p:spPr>
            <p:txBody>
              <a:bodyPr/>
              <a:lstStyle/>
              <a:p>
                <a:r>
                  <a:rPr lang="en-US">
                    <a:noFill/>
                  </a:rPr>
                  <a:t> </a:t>
                </a:r>
              </a:p>
            </p:txBody>
          </p:sp>
        </mc:Fallback>
      </mc:AlternateContent>
      <p:sp>
        <p:nvSpPr>
          <p:cNvPr id="13" name="Rectangle 12"/>
          <p:cNvSpPr/>
          <p:nvPr/>
        </p:nvSpPr>
        <p:spPr>
          <a:xfrm>
            <a:off x="193510" y="1147496"/>
            <a:ext cx="8872817" cy="1569660"/>
          </a:xfrm>
          <a:prstGeom prst="rect">
            <a:avLst/>
          </a:prstGeom>
        </p:spPr>
        <p:txBody>
          <a:bodyPr wrap="square">
            <a:spAutoFit/>
          </a:bodyPr>
          <a:lstStyle/>
          <a:p>
            <a:r>
              <a:rPr lang="en-US" sz="2400" dirty="0" smtClean="0"/>
              <a:t>Because </a:t>
            </a:r>
            <a:r>
              <a:rPr lang="en-US" sz="2400" dirty="0"/>
              <a:t>of its shape, the field inside a solenoid of length </a:t>
            </a:r>
            <a:r>
              <a:rPr lang="en-US" sz="2400" i="1" dirty="0">
                <a:latin typeface="Book Antiqua" pitchFamily="18" charset="0"/>
              </a:rPr>
              <a:t>l</a:t>
            </a:r>
            <a:r>
              <a:rPr lang="en-US" sz="2400" dirty="0"/>
              <a:t> </a:t>
            </a:r>
            <a:r>
              <a:rPr lang="en-US" sz="2400" dirty="0" smtClean="0"/>
              <a:t>and </a:t>
            </a:r>
            <a:r>
              <a:rPr lang="en-US" sz="2400" i="1" dirty="0" smtClean="0">
                <a:latin typeface="Times New Roman" panose="02020603050405020304" pitchFamily="18" charset="0"/>
                <a:cs typeface="Times New Roman" panose="02020603050405020304" pitchFamily="18" charset="0"/>
              </a:rPr>
              <a:t>n</a:t>
            </a:r>
            <a:r>
              <a:rPr lang="en-US" sz="2400" dirty="0" smtClean="0"/>
              <a:t> turns is </a:t>
            </a:r>
            <a:r>
              <a:rPr lang="en-US" sz="2400" dirty="0"/>
              <a:t>remarkably uniform in magnitude and direction, as indicated by the straight and uniformly spaced field lines. The field outside the coils is nearly zero. </a:t>
            </a:r>
          </a:p>
        </p:txBody>
      </p:sp>
      <mc:AlternateContent xmlns:mc="http://schemas.openxmlformats.org/markup-compatibility/2006" xmlns:a14="http://schemas.microsoft.com/office/drawing/2010/main">
        <mc:Choice Requires="a14">
          <p:sp>
            <p:nvSpPr>
              <p:cNvPr id="2" name="Rectangle 1"/>
              <p:cNvSpPr/>
              <p:nvPr/>
            </p:nvSpPr>
            <p:spPr>
              <a:xfrm>
                <a:off x="225879" y="3899544"/>
                <a:ext cx="2585638" cy="1015663"/>
              </a:xfrm>
              <a:prstGeom prst="rect">
                <a:avLst/>
              </a:prstGeom>
            </p:spPr>
            <p:txBody>
              <a:bodyPr wrap="square">
                <a:spAutoFit/>
              </a:bodyPr>
              <a:lstStyle/>
              <a:p>
                <a:r>
                  <a:rPr lang="en-US" sz="2000" dirty="0" smtClean="0"/>
                  <a:t>(inside a solenoid)</a:t>
                </a:r>
              </a:p>
              <a:p>
                <a14:m>
                  <m:oMath xmlns:m="http://schemas.openxmlformats.org/officeDocument/2006/math">
                    <m:r>
                      <a:rPr lang="en-US" sz="2000" i="1" dirty="0">
                        <a:solidFill>
                          <a:srgbClr val="000000"/>
                        </a:solidFill>
                        <a:latin typeface="Cambria Math" panose="02040503050406030204" pitchFamily="18" charset="0"/>
                      </a:rPr>
                      <m:t>𝑛</m:t>
                    </m:r>
                  </m:oMath>
                </a14:m>
                <a:r>
                  <a:rPr lang="en-US" sz="2000" dirty="0" smtClean="0"/>
                  <a:t>: number of loops per unit length</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25879" y="3899544"/>
                <a:ext cx="2585638" cy="1015663"/>
              </a:xfrm>
              <a:prstGeom prst="rect">
                <a:avLst/>
              </a:prstGeom>
              <a:blipFill rotWithShape="0">
                <a:blip r:embed="rId3"/>
                <a:stretch>
                  <a:fillRect l="-2358" t="-3012" b="-10843"/>
                </a:stretch>
              </a:blipFill>
            </p:spPr>
            <p:txBody>
              <a:bodyPr/>
              <a:lstStyle/>
              <a:p>
                <a:r>
                  <a:rPr lang="en-US">
                    <a:noFill/>
                  </a:rPr>
                  <a:t> </a:t>
                </a:r>
              </a:p>
            </p:txBody>
          </p:sp>
        </mc:Fallback>
      </mc:AlternateContent>
      <p:pic>
        <p:nvPicPr>
          <p:cNvPr id="8" name="Picture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411" y="2671145"/>
            <a:ext cx="5796916" cy="2776723"/>
          </a:xfrm>
          <a:prstGeom prst="rect">
            <a:avLst/>
          </a:prstGeom>
        </p:spPr>
      </p:pic>
      <p:sp>
        <p:nvSpPr>
          <p:cNvPr id="10" name="Rectangle 9"/>
          <p:cNvSpPr/>
          <p:nvPr/>
        </p:nvSpPr>
        <p:spPr>
          <a:xfrm>
            <a:off x="63174" y="5389342"/>
            <a:ext cx="9007367" cy="954107"/>
          </a:xfrm>
          <a:prstGeom prst="rect">
            <a:avLst/>
          </a:prstGeom>
        </p:spPr>
        <p:txBody>
          <a:bodyPr wrap="square">
            <a:spAutoFit/>
          </a:bodyPr>
          <a:lstStyle/>
          <a:p>
            <a:r>
              <a:rPr lang="en-US" sz="2800" b="1" dirty="0" smtClean="0">
                <a:solidFill>
                  <a:srgbClr val="1C03D7"/>
                </a:solidFill>
              </a:rPr>
              <a:t>Ex 22.7:</a:t>
            </a:r>
            <a:r>
              <a:rPr lang="en-US" sz="2800" dirty="0" smtClean="0"/>
              <a:t> What is the field inside a 2.00 m-long solenoid that has 2000 loops and carries a 1600-A current?</a:t>
            </a:r>
            <a:endParaRPr lang="en-US" sz="2800" dirty="0"/>
          </a:p>
        </p:txBody>
      </p:sp>
      <p:sp>
        <p:nvSpPr>
          <p:cNvPr id="9" name="Rectangle 8"/>
          <p:cNvSpPr/>
          <p:nvPr/>
        </p:nvSpPr>
        <p:spPr>
          <a:xfrm>
            <a:off x="180142" y="6294347"/>
            <a:ext cx="2643609" cy="523220"/>
          </a:xfrm>
          <a:prstGeom prst="rect">
            <a:avLst/>
          </a:prstGeom>
        </p:spPr>
        <p:txBody>
          <a:bodyPr wrap="none">
            <a:spAutoFit/>
          </a:bodyPr>
          <a:lstStyle/>
          <a:p>
            <a:r>
              <a:rPr lang="en-US" altLang="en-US" sz="2800" dirty="0" err="1" smtClean="0">
                <a:solidFill>
                  <a:srgbClr val="1C03D7"/>
                </a:solidFill>
              </a:rPr>
              <a:t>Ans</a:t>
            </a:r>
            <a:r>
              <a:rPr lang="en-US" altLang="en-US" sz="2800" dirty="0" smtClean="0">
                <a:solidFill>
                  <a:srgbClr val="1C03D7"/>
                </a:solidFill>
              </a:rPr>
              <a:t>: </a:t>
            </a:r>
            <a:r>
              <a:rPr lang="en-US" altLang="en-US" sz="2800" i="1" dirty="0" smtClean="0">
                <a:latin typeface="Times New Roman" panose="02020603050405020304" pitchFamily="18" charset="0"/>
                <a:cs typeface="Times New Roman" panose="02020603050405020304" pitchFamily="18" charset="0"/>
              </a:rPr>
              <a:t>B</a:t>
            </a:r>
            <a:r>
              <a:rPr lang="en-US" altLang="en-US" sz="2800" dirty="0" smtClean="0"/>
              <a:t> = 2.01 </a:t>
            </a:r>
            <a:r>
              <a:rPr lang="en-US" altLang="en-US" sz="2800" dirty="0"/>
              <a:t>T</a:t>
            </a:r>
            <a:endParaRPr lang="en-US" sz="2800" dirty="0"/>
          </a:p>
        </p:txBody>
      </p:sp>
    </p:spTree>
    <p:extLst>
      <p:ext uri="{BB962C8B-B14F-4D97-AF65-F5344CB8AC3E}">
        <p14:creationId xmlns:p14="http://schemas.microsoft.com/office/powerpoint/2010/main" val="1521856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14300"/>
            <a:ext cx="9144000" cy="676275"/>
          </a:xfrm>
        </p:spPr>
        <p:txBody>
          <a:bodyPr/>
          <a:lstStyle/>
          <a:p>
            <a:pPr eaLnBrk="1" hangingPunct="1">
              <a:spcAft>
                <a:spcPts val="1200"/>
              </a:spcAft>
            </a:pPr>
            <a:r>
              <a:rPr lang="en-US" altLang="en-US" sz="3000" b="0" dirty="0" smtClean="0"/>
              <a:t>Magnetic Force between Two Parallel Conductors</a:t>
            </a:r>
            <a:endParaRPr lang="en-US" altLang="en-US" sz="30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7" name="Rectangle 6"/>
              <p:cNvSpPr/>
              <p:nvPr/>
            </p:nvSpPr>
            <p:spPr>
              <a:xfrm>
                <a:off x="-121800" y="2298804"/>
                <a:ext cx="2659117"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𝐹</m:t>
                          </m:r>
                        </m:e>
                        <m:sub>
                          <m:r>
                            <a:rPr lang="en-US" sz="2800" b="0" i="1" dirty="0" smtClean="0">
                              <a:solidFill>
                                <a:srgbClr val="000000"/>
                              </a:solidFill>
                              <a:latin typeface="Cambria Math" panose="02040503050406030204" pitchFamily="18" charset="0"/>
                            </a:rPr>
                            <m:t>2</m:t>
                          </m:r>
                        </m:sub>
                      </m:sSub>
                      <m:r>
                        <a:rPr lang="en-US" sz="2800" i="1" dirty="0">
                          <a:solidFill>
                            <a:srgbClr val="000000"/>
                          </a:solidFill>
                          <a:latin typeface="Cambria Math"/>
                        </a:rPr>
                        <m:t>=</m:t>
                      </m:r>
                      <m:sSub>
                        <m:sSubPr>
                          <m:ctrlPr>
                            <a:rPr lang="en-US" sz="2800" i="1" dirty="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ea typeface="Cambria Math" panose="02040503050406030204" pitchFamily="18" charset="0"/>
                            </a:rPr>
                            <m:t>2</m:t>
                          </m:r>
                        </m:sub>
                      </m:sSub>
                      <m:r>
                        <a:rPr lang="en-US" sz="2800" b="0" i="1" dirty="0" smtClean="0">
                          <a:solidFill>
                            <a:srgbClr val="000000"/>
                          </a:solidFill>
                          <a:latin typeface="Cambria Math" panose="02040503050406030204" pitchFamily="18" charset="0"/>
                        </a:rPr>
                        <m:t>𝑙</m:t>
                      </m:r>
                      <m:sSub>
                        <m:sSubPr>
                          <m:ctrlPr>
                            <a:rPr lang="en-US" sz="2800" i="1" dirty="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𝐵</m:t>
                          </m:r>
                        </m:e>
                        <m:sub>
                          <m:r>
                            <a:rPr lang="en-US" sz="2800" b="0" i="1" dirty="0" smtClean="0">
                              <a:solidFill>
                                <a:srgbClr val="000000"/>
                              </a:solidFill>
                              <a:latin typeface="Cambria Math" panose="02040503050406030204" pitchFamily="18" charset="0"/>
                            </a:rPr>
                            <m:t>1</m:t>
                          </m:r>
                        </m:sub>
                      </m:sSub>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21800" y="2298804"/>
                <a:ext cx="2659117" cy="523220"/>
              </a:xfrm>
              <a:prstGeom prst="rect">
                <a:avLst/>
              </a:prstGeom>
              <a:blipFill rotWithShape="0">
                <a:blip r:embed="rId2"/>
                <a:stretch>
                  <a:fillRect/>
                </a:stretch>
              </a:blipFill>
            </p:spPr>
            <p:txBody>
              <a:bodyPr/>
              <a:lstStyle/>
              <a:p>
                <a:r>
                  <a:rPr lang="en-US">
                    <a:noFill/>
                  </a:rPr>
                  <a:t> </a:t>
                </a:r>
              </a:p>
            </p:txBody>
          </p:sp>
        </mc:Fallback>
      </mc:AlternateContent>
      <p:sp>
        <p:nvSpPr>
          <p:cNvPr id="13" name="Rectangle 12"/>
          <p:cNvSpPr/>
          <p:nvPr/>
        </p:nvSpPr>
        <p:spPr>
          <a:xfrm>
            <a:off x="193510" y="1190626"/>
            <a:ext cx="8872817" cy="954107"/>
          </a:xfrm>
          <a:prstGeom prst="rect">
            <a:avLst/>
          </a:prstGeom>
        </p:spPr>
        <p:txBody>
          <a:bodyPr wrap="square">
            <a:spAutoFit/>
          </a:bodyPr>
          <a:lstStyle/>
          <a:p>
            <a:r>
              <a:rPr lang="en-US" sz="2800" dirty="0" smtClean="0"/>
              <a:t>Force between two long straight and parallel conductors:</a:t>
            </a:r>
          </a:p>
        </p:txBody>
      </p:sp>
      <p:pic>
        <p:nvPicPr>
          <p:cNvPr id="9" name="Picture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4493" y="1882454"/>
            <a:ext cx="5251834" cy="325613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458820" y="2091482"/>
                <a:ext cx="1923281" cy="896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𝐵</m:t>
                          </m:r>
                        </m:e>
                        <m:sub>
                          <m:r>
                            <a:rPr lang="en-US" sz="2800" i="1" dirty="0">
                              <a:solidFill>
                                <a:srgbClr val="000000"/>
                              </a:solidFill>
                              <a:latin typeface="Cambria Math" panose="02040503050406030204" pitchFamily="18" charset="0"/>
                            </a:rPr>
                            <m:t>1</m:t>
                          </m:r>
                        </m:sub>
                      </m:sSub>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sSub>
                            <m:sSubPr>
                              <m:ctrlPr>
                                <a:rPr lang="en-US" sz="2800" i="1" dirty="0" smtClean="0">
                                  <a:solidFill>
                                    <a:srgbClr val="000000"/>
                                  </a:solidFill>
                                  <a:latin typeface="Cambria Math" panose="02040503050406030204" pitchFamily="18" charset="0"/>
                                </a:rPr>
                              </m:ctrlPr>
                            </m:sSubPr>
                            <m:e>
                              <m:r>
                                <a:rPr lang="en-US" sz="280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1</m:t>
                              </m:r>
                            </m:sub>
                          </m:sSub>
                        </m:num>
                        <m:den>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ea typeface="Cambria Math" panose="02040503050406030204" pitchFamily="18" charset="0"/>
                            </a:rPr>
                            <m:t>𝜋</m:t>
                          </m:r>
                          <m:r>
                            <a:rPr lang="en-US" sz="2800" b="0" i="1" dirty="0" smtClean="0">
                              <a:solidFill>
                                <a:srgbClr val="000000"/>
                              </a:solidFill>
                              <a:latin typeface="Cambria Math" panose="02040503050406030204" pitchFamily="18" charset="0"/>
                              <a:ea typeface="Cambria Math" panose="02040503050406030204" pitchFamily="18" charset="0"/>
                            </a:rPr>
                            <m:t>𝑟</m:t>
                          </m:r>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2458820" y="2091482"/>
                <a:ext cx="1923281" cy="8961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174" y="3238777"/>
                <a:ext cx="2659117" cy="9103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𝐹</m:t>
                          </m:r>
                        </m:e>
                        <m:sub>
                          <m:r>
                            <a:rPr lang="en-US" sz="2800" b="0" i="1" dirty="0" smtClean="0">
                              <a:solidFill>
                                <a:srgbClr val="000000"/>
                              </a:solidFill>
                              <a:latin typeface="Cambria Math" panose="02040503050406030204" pitchFamily="18" charset="0"/>
                            </a:rPr>
                            <m:t>2</m:t>
                          </m:r>
                        </m:sub>
                      </m:sSub>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sSub>
                            <m:sSubPr>
                              <m:ctrlPr>
                                <a:rPr lang="en-US" sz="2800" i="1" dirty="0" smtClean="0">
                                  <a:solidFill>
                                    <a:srgbClr val="000000"/>
                                  </a:solidFill>
                                  <a:latin typeface="Cambria Math" panose="02040503050406030204" pitchFamily="18" charset="0"/>
                                </a:rPr>
                              </m:ctrlPr>
                            </m:sSubPr>
                            <m:e>
                              <m:r>
                                <a:rPr lang="en-US" sz="280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r>
                            <a:rPr lang="en-US" sz="2800" b="0" i="1" dirty="0" smtClean="0">
                              <a:solidFill>
                                <a:srgbClr val="000000"/>
                              </a:solidFill>
                              <a:latin typeface="Cambria Math" panose="02040503050406030204" pitchFamily="18" charset="0"/>
                            </a:rPr>
                            <m:t>𝑙</m:t>
                          </m:r>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2</m:t>
                              </m:r>
                            </m:sub>
                          </m:sSub>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1</m:t>
                              </m:r>
                            </m:sub>
                          </m:sSub>
                        </m:num>
                        <m:den>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ea typeface="Cambria Math" panose="02040503050406030204" pitchFamily="18" charset="0"/>
                            </a:rPr>
                            <m:t>𝜋</m:t>
                          </m:r>
                          <m:r>
                            <a:rPr lang="en-US" sz="2800" b="0" i="1" dirty="0" smtClean="0">
                              <a:solidFill>
                                <a:srgbClr val="000000"/>
                              </a:solidFill>
                              <a:latin typeface="Cambria Math" panose="02040503050406030204" pitchFamily="18" charset="0"/>
                              <a:ea typeface="Cambria Math" panose="02040503050406030204" pitchFamily="18" charset="0"/>
                            </a:rPr>
                            <m:t>𝑟</m:t>
                          </m:r>
                        </m:den>
                      </m:f>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3174" y="3238777"/>
                <a:ext cx="2659117" cy="9103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174" y="4430301"/>
                <a:ext cx="2659117"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𝐹</m:t>
                          </m:r>
                        </m:num>
                        <m:den>
                          <m:r>
                            <a:rPr lang="en-US" sz="2800" b="0" i="1" dirty="0" smtClean="0">
                              <a:solidFill>
                                <a:srgbClr val="000000"/>
                              </a:solidFill>
                              <a:latin typeface="Cambria Math" panose="02040503050406030204" pitchFamily="18" charset="0"/>
                            </a:rPr>
                            <m:t>𝑙</m:t>
                          </m:r>
                        </m:den>
                      </m:f>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sSub>
                            <m:sSubPr>
                              <m:ctrlPr>
                                <a:rPr lang="en-US" sz="2800" i="1" dirty="0" smtClean="0">
                                  <a:solidFill>
                                    <a:srgbClr val="000000"/>
                                  </a:solidFill>
                                  <a:latin typeface="Cambria Math" panose="02040503050406030204" pitchFamily="18" charset="0"/>
                                </a:rPr>
                              </m:ctrlPr>
                            </m:sSubPr>
                            <m:e>
                              <m:r>
                                <a:rPr lang="en-US" sz="2800" i="1" dirty="0" smtClean="0">
                                  <a:solidFill>
                                    <a:srgbClr val="000000"/>
                                  </a:solidFill>
                                  <a:latin typeface="Cambria Math" panose="02040503050406030204" pitchFamily="18" charset="0"/>
                                  <a:ea typeface="Cambria Math" panose="02040503050406030204" pitchFamily="18" charset="0"/>
                                </a:rPr>
                                <m:t>𝜇</m:t>
                              </m:r>
                            </m:e>
                            <m:sub>
                              <m:r>
                                <a:rPr lang="en-US" sz="2800" b="0" i="1" dirty="0" smtClean="0">
                                  <a:solidFill>
                                    <a:srgbClr val="000000"/>
                                  </a:solidFill>
                                  <a:latin typeface="Cambria Math" panose="02040503050406030204" pitchFamily="18" charset="0"/>
                                </a:rPr>
                                <m:t>0</m:t>
                              </m:r>
                            </m:sub>
                          </m:sSub>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2</m:t>
                              </m:r>
                            </m:sub>
                          </m:sSub>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𝐼</m:t>
                              </m:r>
                            </m:e>
                            <m:sub>
                              <m:r>
                                <a:rPr lang="en-US" sz="2800" b="0" i="1" dirty="0" smtClean="0">
                                  <a:solidFill>
                                    <a:srgbClr val="000000"/>
                                  </a:solidFill>
                                  <a:latin typeface="Cambria Math" panose="02040503050406030204" pitchFamily="18" charset="0"/>
                                </a:rPr>
                                <m:t>1</m:t>
                              </m:r>
                            </m:sub>
                          </m:sSub>
                        </m:num>
                        <m:den>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ea typeface="Cambria Math" panose="02040503050406030204" pitchFamily="18" charset="0"/>
                            </a:rPr>
                            <m:t>𝜋</m:t>
                          </m:r>
                          <m:r>
                            <a:rPr lang="en-US" sz="2800" b="0" i="1" dirty="0" smtClean="0">
                              <a:solidFill>
                                <a:srgbClr val="000000"/>
                              </a:solidFill>
                              <a:latin typeface="Cambria Math" panose="02040503050406030204" pitchFamily="18" charset="0"/>
                              <a:ea typeface="Cambria Math" panose="02040503050406030204" pitchFamily="18" charset="0"/>
                            </a:rPr>
                            <m:t>𝑟</m:t>
                          </m:r>
                        </m:den>
                      </m:f>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63174" y="4430301"/>
                <a:ext cx="2659117" cy="898964"/>
              </a:xfrm>
              <a:prstGeom prst="rect">
                <a:avLst/>
              </a:prstGeom>
              <a:blipFill rotWithShape="0">
                <a:blip r:embed="rId6"/>
                <a:stretch>
                  <a:fillRect/>
                </a:stretch>
              </a:blipFill>
            </p:spPr>
            <p:txBody>
              <a:bodyPr/>
              <a:lstStyle/>
              <a:p>
                <a:r>
                  <a:rPr lang="en-US">
                    <a:noFill/>
                  </a:rPr>
                  <a:t> </a:t>
                </a:r>
              </a:p>
            </p:txBody>
          </p:sp>
        </mc:Fallback>
      </mc:AlternateContent>
      <p:sp>
        <p:nvSpPr>
          <p:cNvPr id="15" name="Rectangle 14"/>
          <p:cNvSpPr/>
          <p:nvPr/>
        </p:nvSpPr>
        <p:spPr>
          <a:xfrm>
            <a:off x="2458820" y="4598393"/>
            <a:ext cx="2704587" cy="400110"/>
          </a:xfrm>
          <a:prstGeom prst="rect">
            <a:avLst/>
          </a:prstGeom>
        </p:spPr>
        <p:txBody>
          <a:bodyPr wrap="none">
            <a:spAutoFit/>
          </a:bodyPr>
          <a:lstStyle/>
          <a:p>
            <a:r>
              <a:rPr lang="en-US" sz="2000" dirty="0" smtClean="0"/>
              <a:t>(Force per unit length)</a:t>
            </a:r>
            <a:endParaRPr lang="en-US" sz="2000" dirty="0"/>
          </a:p>
        </p:txBody>
      </p:sp>
    </p:spTree>
    <p:extLst>
      <p:ext uri="{BB962C8B-B14F-4D97-AF65-F5344CB8AC3E}">
        <p14:creationId xmlns:p14="http://schemas.microsoft.com/office/powerpoint/2010/main" val="285205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600" b="0" dirty="0" smtClean="0"/>
              <a:t>More Application of Magnetism</a:t>
            </a:r>
            <a:endParaRPr lang="en-US" altLang="en-US" sz="36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3" name="Rectangle 12"/>
              <p:cNvSpPr/>
              <p:nvPr/>
            </p:nvSpPr>
            <p:spPr>
              <a:xfrm>
                <a:off x="193510" y="1231214"/>
                <a:ext cx="8803345" cy="1384995"/>
              </a:xfrm>
              <a:prstGeom prst="rect">
                <a:avLst/>
              </a:prstGeom>
            </p:spPr>
            <p:txBody>
              <a:bodyPr wrap="square">
                <a:spAutoFit/>
              </a:bodyPr>
              <a:lstStyle/>
              <a:p>
                <a:r>
                  <a:rPr lang="en-US" altLang="en-US" sz="2800" dirty="0" smtClean="0">
                    <a:solidFill>
                      <a:srgbClr val="1C03D7"/>
                    </a:solidFill>
                  </a:rPr>
                  <a:t>Mass Spectrometry:</a:t>
                </a:r>
                <a:r>
                  <a:rPr lang="en-US" altLang="en-US" sz="2800" dirty="0" smtClean="0"/>
                  <a:t> </a:t>
                </a:r>
                <a:r>
                  <a:rPr lang="en-US" sz="2800" dirty="0"/>
                  <a:t>This mass spectrometer uses a velocity selector to fix </a:t>
                </a:r>
                <a14:m>
                  <m:oMath xmlns:m="http://schemas.openxmlformats.org/officeDocument/2006/math">
                    <m:r>
                      <a:rPr lang="en-US" sz="2800" i="1" dirty="0">
                        <a:latin typeface="Cambria Math"/>
                      </a:rPr>
                      <m:t>𝑣</m:t>
                    </m:r>
                  </m:oMath>
                </a14:m>
                <a:r>
                  <a:rPr lang="en-US" sz="2800" dirty="0"/>
                  <a:t> so that the radius of the path is proportional to mass.</a:t>
                </a:r>
              </a:p>
            </p:txBody>
          </p:sp>
        </mc:Choice>
        <mc:Fallback xmlns="">
          <p:sp>
            <p:nvSpPr>
              <p:cNvPr id="13" name="Rectangle 12"/>
              <p:cNvSpPr>
                <a:spLocks noRot="1" noChangeAspect="1" noMove="1" noResize="1" noEditPoints="1" noAdjustHandles="1" noChangeArrowheads="1" noChangeShapeType="1" noTextEdit="1"/>
              </p:cNvSpPr>
              <p:nvPr/>
            </p:nvSpPr>
            <p:spPr>
              <a:xfrm>
                <a:off x="193510" y="1231214"/>
                <a:ext cx="8803345" cy="1384995"/>
              </a:xfrm>
              <a:prstGeom prst="rect">
                <a:avLst/>
              </a:prstGeom>
              <a:blipFill rotWithShape="0">
                <a:blip r:embed="rId2"/>
                <a:stretch>
                  <a:fillRect l="-1454" t="-4846" b="-11454"/>
                </a:stretch>
              </a:blipFill>
            </p:spPr>
            <p:txBody>
              <a:bodyPr/>
              <a:lstStyle/>
              <a:p>
                <a:r>
                  <a:rPr lang="en-US">
                    <a:noFill/>
                  </a:rPr>
                  <a:t> </a:t>
                </a:r>
              </a:p>
            </p:txBody>
          </p:sp>
        </mc:Fallback>
      </mc:AlternateContent>
      <p:pic>
        <p:nvPicPr>
          <p:cNvPr id="9" name="Picture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021204" y="2522484"/>
            <a:ext cx="4058909" cy="4254936"/>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850737" y="3056518"/>
                <a:ext cx="1923281" cy="896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𝑣</m:t>
                      </m:r>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r>
                            <a:rPr lang="en-US" sz="2800" i="1" dirty="0" smtClean="0">
                              <a:solidFill>
                                <a:srgbClr val="000000"/>
                              </a:solidFill>
                              <a:latin typeface="Cambria Math" panose="02040503050406030204" pitchFamily="18" charset="0"/>
                            </a:rPr>
                            <m:t>𝐸</m:t>
                          </m:r>
                        </m:num>
                        <m:den>
                          <m:r>
                            <a:rPr lang="en-US" sz="2800" b="0" i="1" dirty="0" smtClean="0">
                              <a:solidFill>
                                <a:srgbClr val="000000"/>
                              </a:solidFill>
                              <a:latin typeface="Cambria Math" panose="02040503050406030204" pitchFamily="18" charset="0"/>
                            </a:rPr>
                            <m:t>𝐵</m:t>
                          </m:r>
                        </m:den>
                      </m:f>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850737" y="3056518"/>
                <a:ext cx="1923281" cy="8961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50736" y="4392970"/>
                <a:ext cx="1923281" cy="9034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000000"/>
                          </a:solidFill>
                          <a:latin typeface="Cambria Math" panose="02040503050406030204" pitchFamily="18" charset="0"/>
                        </a:rPr>
                        <m:t>𝑟</m:t>
                      </m:r>
                      <m:r>
                        <a:rPr lang="en-US" sz="2800" i="1" dirty="0">
                          <a:solidFill>
                            <a:srgbClr val="000000"/>
                          </a:solidFill>
                          <a:latin typeface="Cambria Math"/>
                        </a:rPr>
                        <m:t>=</m:t>
                      </m:r>
                      <m:f>
                        <m:fPr>
                          <m:ctrlPr>
                            <a:rPr lang="en-US" sz="280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𝑚𝑣</m:t>
                          </m:r>
                        </m:num>
                        <m:den>
                          <m:r>
                            <a:rPr lang="en-US" sz="2800" b="0" i="1" dirty="0" smtClean="0">
                              <a:solidFill>
                                <a:srgbClr val="000000"/>
                              </a:solidFill>
                              <a:latin typeface="Cambria Math" panose="02040503050406030204" pitchFamily="18" charset="0"/>
                            </a:rPr>
                            <m:t>𝑞𝐵</m:t>
                          </m:r>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850736" y="4392970"/>
                <a:ext cx="1923281" cy="90345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521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748" y="3239261"/>
            <a:ext cx="3828602" cy="3500437"/>
          </a:xfrm>
          <a:prstGeom prst="rect">
            <a:avLst/>
          </a:prstGeom>
        </p:spPr>
      </p:pic>
      <p:pic>
        <p:nvPicPr>
          <p:cNvPr id="2" name="Picture 1"/>
          <p:cNvPicPr>
            <a:picLocks noChangeAspect="1"/>
          </p:cNvPicPr>
          <p:nvPr/>
        </p:nvPicPr>
        <p:blipFill>
          <a:blip r:embed="rId3"/>
          <a:stretch>
            <a:fillRect/>
          </a:stretch>
        </p:blipFill>
        <p:spPr>
          <a:xfrm>
            <a:off x="160514" y="3198779"/>
            <a:ext cx="3848100" cy="3581400"/>
          </a:xfrm>
          <a:prstGeom prst="rect">
            <a:avLst/>
          </a:prstGeom>
        </p:spPr>
      </p:pic>
      <p:sp>
        <p:nvSpPr>
          <p:cNvPr id="22" name="Text Box 3"/>
          <p:cNvSpPr txBox="1">
            <a:spLocks noChangeArrowheads="1"/>
          </p:cNvSpPr>
          <p:nvPr/>
        </p:nvSpPr>
        <p:spPr bwMode="auto">
          <a:xfrm>
            <a:off x="97884" y="1203783"/>
            <a:ext cx="898348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pPr>
            <a:r>
              <a:rPr lang="en-US" altLang="en-US" sz="2800" dirty="0"/>
              <a:t>Magnets have two distinct types of poles; we refer to them as north and south.</a:t>
            </a:r>
          </a:p>
          <a:p>
            <a:pPr marL="457200" indent="-457200" eaLnBrk="1" hangingPunct="1">
              <a:spcBef>
                <a:spcPct val="50000"/>
              </a:spcBef>
            </a:pPr>
            <a:r>
              <a:rPr lang="en-US" altLang="en-US" sz="2800" dirty="0" smtClean="0"/>
              <a:t>Like magnetic poles repel, and unlike poles attract. </a:t>
            </a:r>
            <a:endParaRPr lang="en-US" altLang="en-US" sz="2800" dirty="0"/>
          </a:p>
        </p:txBody>
      </p:sp>
    </p:spTree>
    <p:extLst>
      <p:ext uri="{BB962C8B-B14F-4D97-AF65-F5344CB8AC3E}">
        <p14:creationId xmlns:p14="http://schemas.microsoft.com/office/powerpoint/2010/main" val="414320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35670" y="1200150"/>
            <a:ext cx="86820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Positive and negative charges can be separated but north and south poles of a magnet can not be separated.</a:t>
            </a:r>
            <a:endParaRPr lang="en-US" altLang="en-US" sz="2800" dirty="0"/>
          </a:p>
        </p:txBody>
      </p:sp>
      <p:pic>
        <p:nvPicPr>
          <p:cNvPr id="7" name="Picture Placeholder 1" descr="Figure_23_01_04.jpg"/>
          <p:cNvPicPr>
            <a:picLocks noChangeAspect="1"/>
          </p:cNvPicPr>
          <p:nvPr/>
        </p:nvPicPr>
        <p:blipFill>
          <a:blip r:embed="rId2">
            <a:extLst>
              <a:ext uri="{28A0092B-C50C-407E-A947-70E740481C1C}">
                <a14:useLocalDpi xmlns:a14="http://schemas.microsoft.com/office/drawing/2010/main" val="0"/>
              </a:ext>
            </a:extLst>
          </a:blip>
          <a:srcRect t="-552" b="-552"/>
          <a:stretch>
            <a:fillRect/>
          </a:stretch>
        </p:blipFill>
        <p:spPr>
          <a:xfrm>
            <a:off x="5697406" y="2392471"/>
            <a:ext cx="3364043" cy="4385176"/>
          </a:xfrm>
          <a:prstGeom prst="rect">
            <a:avLst/>
          </a:prstGeom>
        </p:spPr>
      </p:pic>
      <p:sp>
        <p:nvSpPr>
          <p:cNvPr id="3" name="Rectangle 2"/>
          <p:cNvSpPr/>
          <p:nvPr/>
        </p:nvSpPr>
        <p:spPr>
          <a:xfrm>
            <a:off x="235670" y="3087252"/>
            <a:ext cx="4812319" cy="2677656"/>
          </a:xfrm>
          <a:prstGeom prst="rect">
            <a:avLst/>
          </a:prstGeom>
        </p:spPr>
        <p:txBody>
          <a:bodyPr wrap="square">
            <a:spAutoFit/>
          </a:bodyPr>
          <a:lstStyle/>
          <a:p>
            <a:r>
              <a:rPr lang="en-US" sz="2800" dirty="0"/>
              <a:t>If we continue to split the magnet, we will eventually get down to an iron atom with a north pole and a south pole—these, too, cannot be separated.</a:t>
            </a:r>
          </a:p>
        </p:txBody>
      </p:sp>
    </p:spTree>
    <p:extLst>
      <p:ext uri="{BB962C8B-B14F-4D97-AF65-F5344CB8AC3E}">
        <p14:creationId xmlns:p14="http://schemas.microsoft.com/office/powerpoint/2010/main" val="2093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err="1" smtClean="0"/>
              <a:t>Ferromagnets</a:t>
            </a:r>
            <a:r>
              <a:rPr lang="en-US" altLang="en-US" sz="3200" b="0" dirty="0" smtClean="0"/>
              <a:t> and Electromagnets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121847" y="1291085"/>
            <a:ext cx="8682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smtClean="0">
                <a:solidFill>
                  <a:srgbClr val="1C03D7"/>
                </a:solidFill>
              </a:rPr>
              <a:t>Ferromagnets</a:t>
            </a:r>
            <a:r>
              <a:rPr lang="en-US" altLang="en-US" sz="2800" dirty="0" smtClean="0">
                <a:solidFill>
                  <a:srgbClr val="1C03D7"/>
                </a:solidFill>
              </a:rPr>
              <a:t>: </a:t>
            </a:r>
            <a:r>
              <a:rPr lang="en-US" altLang="en-US" sz="2800" dirty="0" smtClean="0"/>
              <a:t>certain materials, such as iron, nickel, exhibit strong magnetic field.</a:t>
            </a:r>
            <a:endParaRPr lang="en-US" altLang="en-US" sz="2800" dirty="0"/>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6" y="4678327"/>
            <a:ext cx="5981893" cy="2117590"/>
          </a:xfrm>
          <a:prstGeom prst="rect">
            <a:avLst/>
          </a:prstGeom>
        </p:spPr>
      </p:pic>
      <p:pic>
        <p:nvPicPr>
          <p:cNvPr id="2" name="Picture 1"/>
          <p:cNvPicPr>
            <a:picLocks noChangeAspect="1"/>
          </p:cNvPicPr>
          <p:nvPr/>
        </p:nvPicPr>
        <p:blipFill>
          <a:blip r:embed="rId3"/>
          <a:stretch>
            <a:fillRect/>
          </a:stretch>
        </p:blipFill>
        <p:spPr>
          <a:xfrm>
            <a:off x="1565753" y="2239296"/>
            <a:ext cx="7456966" cy="2439031"/>
          </a:xfrm>
          <a:prstGeom prst="rect">
            <a:avLst/>
          </a:prstGeom>
        </p:spPr>
      </p:pic>
    </p:spTree>
    <p:extLst>
      <p:ext uri="{BB962C8B-B14F-4D97-AF65-F5344CB8AC3E}">
        <p14:creationId xmlns:p14="http://schemas.microsoft.com/office/powerpoint/2010/main" val="343897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err="1" smtClean="0"/>
              <a:t>Ferromagnets</a:t>
            </a:r>
            <a:r>
              <a:rPr lang="en-US" altLang="en-US" sz="3200" b="0" dirty="0" smtClean="0"/>
              <a:t> and Electromagnets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121847" y="1215929"/>
            <a:ext cx="8682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Electromagnets: </a:t>
            </a:r>
            <a:r>
              <a:rPr lang="en-US" altLang="en-US" sz="2800" dirty="0" smtClean="0"/>
              <a:t>Electric current (moving charge) cause magnetic field.</a:t>
            </a:r>
            <a:endParaRPr lang="en-US" altLang="en-US" sz="2800" dirty="0"/>
          </a:p>
        </p:txBody>
      </p:sp>
      <p:pic>
        <p:nvPicPr>
          <p:cNvPr id="8"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5984" y="3954447"/>
            <a:ext cx="3795386" cy="2846540"/>
          </a:xfrm>
          <a:prstGeom prst="rect">
            <a:avLst/>
          </a:prstGeom>
        </p:spPr>
      </p:pic>
      <p:pic>
        <p:nvPicPr>
          <p:cNvPr id="3" name="Picture 2"/>
          <p:cNvPicPr>
            <a:picLocks noChangeAspect="1"/>
          </p:cNvPicPr>
          <p:nvPr/>
        </p:nvPicPr>
        <p:blipFill>
          <a:blip r:embed="rId3"/>
          <a:stretch>
            <a:fillRect/>
          </a:stretch>
        </p:blipFill>
        <p:spPr>
          <a:xfrm>
            <a:off x="2672333" y="2157458"/>
            <a:ext cx="2325552" cy="4643529"/>
          </a:xfrm>
          <a:prstGeom prst="rect">
            <a:avLst/>
          </a:prstGeom>
        </p:spPr>
      </p:pic>
      <p:pic>
        <p:nvPicPr>
          <p:cNvPr id="4" name="Picture 3"/>
          <p:cNvPicPr>
            <a:picLocks noChangeAspect="1"/>
          </p:cNvPicPr>
          <p:nvPr/>
        </p:nvPicPr>
        <p:blipFill>
          <a:blip r:embed="rId4"/>
          <a:stretch>
            <a:fillRect/>
          </a:stretch>
        </p:blipFill>
        <p:spPr>
          <a:xfrm>
            <a:off x="340066" y="2852281"/>
            <a:ext cx="1914525" cy="3733800"/>
          </a:xfrm>
          <a:prstGeom prst="rect">
            <a:avLst/>
          </a:prstGeom>
        </p:spPr>
      </p:pic>
    </p:spTree>
    <p:extLst>
      <p:ext uri="{BB962C8B-B14F-4D97-AF65-F5344CB8AC3E}">
        <p14:creationId xmlns:p14="http://schemas.microsoft.com/office/powerpoint/2010/main" val="98063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Electromagnetism</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 name="Picture Placeholder 1" descr="Figure_23_02_06.jpg"/>
          <p:cNvPicPr>
            <a:picLocks noChangeAspect="1"/>
          </p:cNvPicPr>
          <p:nvPr/>
        </p:nvPicPr>
        <p:blipFill>
          <a:blip r:embed="rId2" cstate="print">
            <a:extLst>
              <a:ext uri="{28A0092B-C50C-407E-A947-70E740481C1C}">
                <a14:useLocalDpi xmlns:a14="http://schemas.microsoft.com/office/drawing/2010/main" val="0"/>
              </a:ext>
            </a:extLst>
          </a:blip>
          <a:srcRect l="-536" r="-536"/>
          <a:stretch>
            <a:fillRect/>
          </a:stretch>
        </p:blipFill>
        <p:spPr>
          <a:xfrm>
            <a:off x="187890" y="1110123"/>
            <a:ext cx="4301560" cy="5607270"/>
          </a:xfrm>
          <a:prstGeom prst="rect">
            <a:avLst/>
          </a:prstGeom>
        </p:spPr>
      </p:pic>
      <p:sp>
        <p:nvSpPr>
          <p:cNvPr id="14" name="Text Placeholder 13"/>
          <p:cNvSpPr txBox="1">
            <a:spLocks/>
          </p:cNvSpPr>
          <p:nvPr/>
        </p:nvSpPr>
        <p:spPr>
          <a:xfrm>
            <a:off x="4606924" y="1308491"/>
            <a:ext cx="4424341" cy="5256213"/>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An electromagnet induces regions of permanent magnetism on a floppy disk coated with a ferromagnetic material. The information stored here is digital (a region is either magnetic or not); in other applications, it can be analog (with a varying strength), such as on audiotapes.</a:t>
            </a:r>
          </a:p>
        </p:txBody>
      </p:sp>
    </p:spTree>
    <p:extLst>
      <p:ext uri="{BB962C8B-B14F-4D97-AF65-F5344CB8AC3E}">
        <p14:creationId xmlns:p14="http://schemas.microsoft.com/office/powerpoint/2010/main" val="389918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Fields and </a:t>
            </a:r>
            <a:r>
              <a:rPr lang="en-US" altLang="en-US" sz="3200" b="0" dirty="0"/>
              <a:t>M</a:t>
            </a:r>
            <a:r>
              <a:rPr lang="en-US" altLang="en-US" sz="3200" b="0" dirty="0" smtClean="0"/>
              <a:t>agnetic Field Lines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4"/>
          <p:cNvSpPr txBox="1">
            <a:spLocks noChangeArrowheads="1"/>
          </p:cNvSpPr>
          <p:nvPr/>
        </p:nvSpPr>
        <p:spPr bwMode="auto">
          <a:xfrm>
            <a:off x="213099" y="1173073"/>
            <a:ext cx="87430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A field is a way of mapping forces surrounding any object that can act on another object at a distance without apparent physical connection (Gravitational, electric, magnetic fields).</a:t>
            </a:r>
            <a:endParaRPr lang="en-US" altLang="en-US" sz="2800" dirty="0"/>
          </a:p>
        </p:txBody>
      </p:sp>
      <p:pic>
        <p:nvPicPr>
          <p:cNvPr id="6"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53147" y="3402242"/>
            <a:ext cx="8062913" cy="2773642"/>
          </a:xfrm>
          <a:prstGeom prst="rect">
            <a:avLst/>
          </a:prstGeom>
        </p:spPr>
      </p:pic>
    </p:spTree>
    <p:extLst>
      <p:ext uri="{BB962C8B-B14F-4D97-AF65-F5344CB8AC3E}">
        <p14:creationId xmlns:p14="http://schemas.microsoft.com/office/powerpoint/2010/main" val="240949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Magnetic Fields and </a:t>
            </a:r>
            <a:r>
              <a:rPr lang="en-US" altLang="en-US" sz="3200" b="0" dirty="0"/>
              <a:t>M</a:t>
            </a:r>
            <a:r>
              <a:rPr lang="en-US" altLang="en-US" sz="3200" b="0" dirty="0" smtClean="0"/>
              <a:t>agnetic Field Lines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4"/>
          <p:cNvSpPr txBox="1">
            <a:spLocks noChangeArrowheads="1"/>
          </p:cNvSpPr>
          <p:nvPr/>
        </p:nvSpPr>
        <p:spPr bwMode="auto">
          <a:xfrm>
            <a:off x="213099" y="1173073"/>
            <a:ext cx="87430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A field is a way of mapping forces surrounding any object that can act on another object at a distance without apparent physical connection (Gravitational, electric, magnetic fields).</a:t>
            </a:r>
            <a:endParaRPr lang="en-US" altLang="en-US" sz="2800" dirty="0"/>
          </a:p>
        </p:txBody>
      </p:sp>
      <p:pic>
        <p:nvPicPr>
          <p:cNvPr id="7"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8164" y="3504617"/>
            <a:ext cx="8062913" cy="2193112"/>
          </a:xfrm>
          <a:prstGeom prst="rect">
            <a:avLst/>
          </a:prstGeom>
        </p:spPr>
      </p:pic>
    </p:spTree>
    <p:extLst>
      <p:ext uri="{BB962C8B-B14F-4D97-AF65-F5344CB8AC3E}">
        <p14:creationId xmlns:p14="http://schemas.microsoft.com/office/powerpoint/2010/main" val="424582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4031</TotalTime>
  <Words>1399</Words>
  <Application>Microsoft Office PowerPoint</Application>
  <PresentationFormat>On-screen Show (4:3)</PresentationFormat>
  <Paragraphs>123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Cambria Math</vt:lpstr>
      <vt:lpstr>Comic Sans MS</vt:lpstr>
      <vt:lpstr>Symbol</vt:lpstr>
      <vt:lpstr>Times New Roman</vt:lpstr>
      <vt:lpstr>Crayons</vt:lpstr>
      <vt:lpstr>PowerPoint Presentation</vt:lpstr>
      <vt:lpstr>Chapter Outline</vt:lpstr>
      <vt:lpstr>Magnet</vt:lpstr>
      <vt:lpstr>Magnet</vt:lpstr>
      <vt:lpstr>Ferromagnets and Electromagnets</vt:lpstr>
      <vt:lpstr>Ferromagnets and Electromagnets</vt:lpstr>
      <vt:lpstr>Application of Electromagnetism</vt:lpstr>
      <vt:lpstr>Magnetic Fields and Magnetic Field Lines</vt:lpstr>
      <vt:lpstr>Magnetic Fields and Magnetic Field Lines</vt:lpstr>
      <vt:lpstr>Magnetic Field Strength &amp; Force on a Charge</vt:lpstr>
      <vt:lpstr>Magnetic Forces on Charged Particles</vt:lpstr>
      <vt:lpstr>Force on a Moving Charge in a Magnetic Field</vt:lpstr>
      <vt:lpstr>The Hall Effect</vt:lpstr>
      <vt:lpstr>Application of the Hall Effect</vt:lpstr>
      <vt:lpstr>Magnetic Force on a Current-Carrying Conductor</vt:lpstr>
      <vt:lpstr>Magnetic Force on a Current-Carrying Conductor</vt:lpstr>
      <vt:lpstr>Torque on a Current Loop: Motors and Meters</vt:lpstr>
      <vt:lpstr>Torque on a Current Loop: Motors and Meters</vt:lpstr>
      <vt:lpstr>Torque on a Current Loop: Motors and Meters</vt:lpstr>
      <vt:lpstr>Torque on a Current Loop: Motors</vt:lpstr>
      <vt:lpstr>Torque on a Current Loop: Meters</vt:lpstr>
      <vt:lpstr>Ampere’s Law: Magnetic Fields Produced by Current</vt:lpstr>
      <vt:lpstr>Magnetic Fields Produced by Current: Loop</vt:lpstr>
      <vt:lpstr>Magnetic Fields Produced by Current: Solenoid</vt:lpstr>
      <vt:lpstr>Magnetic Force between Two Parallel Conductors</vt:lpstr>
      <vt:lpstr>More Application of Magnetism</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307</cp:revision>
  <cp:lastPrinted>2018-03-02T16:42:29Z</cp:lastPrinted>
  <dcterms:created xsi:type="dcterms:W3CDTF">2004-08-21T10:04:46Z</dcterms:created>
  <dcterms:modified xsi:type="dcterms:W3CDTF">2018-03-07T19:14:43Z</dcterms:modified>
</cp:coreProperties>
</file>