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handoutMasterIdLst>
    <p:handoutMasterId r:id="rId28"/>
  </p:handoutMasterIdLst>
  <p:sldIdLst>
    <p:sldId id="256" r:id="rId2"/>
    <p:sldId id="258" r:id="rId3"/>
    <p:sldId id="335" r:id="rId4"/>
    <p:sldId id="363" r:id="rId5"/>
    <p:sldId id="356" r:id="rId6"/>
    <p:sldId id="364" r:id="rId7"/>
    <p:sldId id="351" r:id="rId8"/>
    <p:sldId id="357" r:id="rId9"/>
    <p:sldId id="365" r:id="rId10"/>
    <p:sldId id="336" r:id="rId11"/>
    <p:sldId id="358" r:id="rId12"/>
    <p:sldId id="375" r:id="rId13"/>
    <p:sldId id="352" r:id="rId14"/>
    <p:sldId id="337" r:id="rId15"/>
    <p:sldId id="376" r:id="rId16"/>
    <p:sldId id="366" r:id="rId17"/>
    <p:sldId id="360" r:id="rId18"/>
    <p:sldId id="367" r:id="rId19"/>
    <p:sldId id="377" r:id="rId20"/>
    <p:sldId id="359" r:id="rId21"/>
    <p:sldId id="378" r:id="rId22"/>
    <p:sldId id="368" r:id="rId23"/>
    <p:sldId id="369" r:id="rId24"/>
    <p:sldId id="379" r:id="rId25"/>
    <p:sldId id="370" r:id="rId26"/>
    <p:sldId id="380" r:id="rId27"/>
  </p:sldIdLst>
  <p:sldSz cx="9144000" cy="6858000" type="screen4x3"/>
  <p:notesSz cx="9296400" cy="7010400"/>
  <p:defaultTextStyle>
    <a:defPPr>
      <a:defRPr lang="en-US"/>
    </a:defPPr>
    <a:lvl1pPr algn="l" rtl="0" eaLnBrk="0" fontAlgn="base" hangingPunct="0">
      <a:spcBef>
        <a:spcPct val="0"/>
      </a:spcBef>
      <a:spcAft>
        <a:spcPct val="0"/>
      </a:spcAft>
      <a:defRPr sz="3200" kern="1200">
        <a:solidFill>
          <a:schemeClr val="tx1"/>
        </a:solidFill>
        <a:latin typeface="Arial" charset="0"/>
        <a:ea typeface="+mn-ea"/>
        <a:cs typeface="Arial" charset="0"/>
      </a:defRPr>
    </a:lvl1pPr>
    <a:lvl2pPr marL="457200" algn="l" rtl="0" eaLnBrk="0" fontAlgn="base" hangingPunct="0">
      <a:spcBef>
        <a:spcPct val="0"/>
      </a:spcBef>
      <a:spcAft>
        <a:spcPct val="0"/>
      </a:spcAft>
      <a:defRPr sz="3200" kern="1200">
        <a:solidFill>
          <a:schemeClr val="tx1"/>
        </a:solidFill>
        <a:latin typeface="Arial" charset="0"/>
        <a:ea typeface="+mn-ea"/>
        <a:cs typeface="Arial" charset="0"/>
      </a:defRPr>
    </a:lvl2pPr>
    <a:lvl3pPr marL="914400" algn="l" rtl="0" eaLnBrk="0" fontAlgn="base" hangingPunct="0">
      <a:spcBef>
        <a:spcPct val="0"/>
      </a:spcBef>
      <a:spcAft>
        <a:spcPct val="0"/>
      </a:spcAft>
      <a:defRPr sz="3200" kern="1200">
        <a:solidFill>
          <a:schemeClr val="tx1"/>
        </a:solidFill>
        <a:latin typeface="Arial" charset="0"/>
        <a:ea typeface="+mn-ea"/>
        <a:cs typeface="Arial" charset="0"/>
      </a:defRPr>
    </a:lvl3pPr>
    <a:lvl4pPr marL="1371600" algn="l" rtl="0" eaLnBrk="0" fontAlgn="base" hangingPunct="0">
      <a:spcBef>
        <a:spcPct val="0"/>
      </a:spcBef>
      <a:spcAft>
        <a:spcPct val="0"/>
      </a:spcAft>
      <a:defRPr sz="3200" kern="1200">
        <a:solidFill>
          <a:schemeClr val="tx1"/>
        </a:solidFill>
        <a:latin typeface="Arial" charset="0"/>
        <a:ea typeface="+mn-ea"/>
        <a:cs typeface="Arial" charset="0"/>
      </a:defRPr>
    </a:lvl4pPr>
    <a:lvl5pPr marL="1828800" algn="l" rtl="0" eaLnBrk="0" fontAlgn="base" hangingPunct="0">
      <a:spcBef>
        <a:spcPct val="0"/>
      </a:spcBef>
      <a:spcAft>
        <a:spcPct val="0"/>
      </a:spcAft>
      <a:defRPr sz="3200" kern="1200">
        <a:solidFill>
          <a:schemeClr val="tx1"/>
        </a:solidFill>
        <a:latin typeface="Arial" charset="0"/>
        <a:ea typeface="+mn-ea"/>
        <a:cs typeface="Arial" charset="0"/>
      </a:defRPr>
    </a:lvl5pPr>
    <a:lvl6pPr marL="2286000" algn="l" defTabSz="914400" rtl="0" eaLnBrk="1" latinLnBrk="0" hangingPunct="1">
      <a:defRPr sz="3200" kern="1200">
        <a:solidFill>
          <a:schemeClr val="tx1"/>
        </a:solidFill>
        <a:latin typeface="Arial" charset="0"/>
        <a:ea typeface="+mn-ea"/>
        <a:cs typeface="Arial" charset="0"/>
      </a:defRPr>
    </a:lvl6pPr>
    <a:lvl7pPr marL="2743200" algn="l" defTabSz="914400" rtl="0" eaLnBrk="1" latinLnBrk="0" hangingPunct="1">
      <a:defRPr sz="3200" kern="1200">
        <a:solidFill>
          <a:schemeClr val="tx1"/>
        </a:solidFill>
        <a:latin typeface="Arial" charset="0"/>
        <a:ea typeface="+mn-ea"/>
        <a:cs typeface="Arial" charset="0"/>
      </a:defRPr>
    </a:lvl7pPr>
    <a:lvl8pPr marL="3200400" algn="l" defTabSz="914400" rtl="0" eaLnBrk="1" latinLnBrk="0" hangingPunct="1">
      <a:defRPr sz="3200" kern="1200">
        <a:solidFill>
          <a:schemeClr val="tx1"/>
        </a:solidFill>
        <a:latin typeface="Arial" charset="0"/>
        <a:ea typeface="+mn-ea"/>
        <a:cs typeface="Arial" charset="0"/>
      </a:defRPr>
    </a:lvl8pPr>
    <a:lvl9pPr marL="3657600" algn="l" defTabSz="914400" rtl="0" eaLnBrk="1" latinLnBrk="0" hangingPunct="1">
      <a:defRPr sz="3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03D7"/>
    <a:srgbClr val="CDD9EB"/>
    <a:srgbClr val="FFFACD"/>
    <a:srgbClr val="53FF5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9" autoAdjust="0"/>
  </p:normalViewPr>
  <p:slideViewPr>
    <p:cSldViewPr snapToGrid="0">
      <p:cViewPr varScale="1">
        <p:scale>
          <a:sx n="111" d="100"/>
          <a:sy n="111" d="100"/>
        </p:scale>
        <p:origin x="100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49562"/>
          </a:xfrm>
          <a:prstGeom prst="rect">
            <a:avLst/>
          </a:prstGeom>
        </p:spPr>
        <p:txBody>
          <a:bodyPr vert="horz" lIns="87316" tIns="43658" rIns="87316" bIns="43658" rtlCol="0"/>
          <a:lstStyle>
            <a:lvl1pPr algn="l" eaLnBrk="1" hangingPunct="1">
              <a:defRPr sz="11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5265809" y="1"/>
            <a:ext cx="4028440" cy="349562"/>
          </a:xfrm>
          <a:prstGeom prst="rect">
            <a:avLst/>
          </a:prstGeom>
        </p:spPr>
        <p:txBody>
          <a:bodyPr vert="horz" lIns="87316" tIns="43658" rIns="87316" bIns="43658" rtlCol="0"/>
          <a:lstStyle>
            <a:lvl1pPr algn="r" eaLnBrk="1" hangingPunct="1">
              <a:defRPr sz="1100">
                <a:latin typeface="Arial" pitchFamily="34" charset="0"/>
                <a:cs typeface="Arial" pitchFamily="34" charset="0"/>
              </a:defRPr>
            </a:lvl1pPr>
          </a:lstStyle>
          <a:p>
            <a:pPr>
              <a:defRPr/>
            </a:pPr>
            <a:fld id="{35EBFB94-4EC2-4AA5-BAF8-4601FF71E983}" type="datetimeFigureOut">
              <a:rPr lang="en-US"/>
              <a:pPr>
                <a:defRPr/>
              </a:pPr>
              <a:t>3/28/2018</a:t>
            </a:fld>
            <a:endParaRPr lang="en-US"/>
          </a:p>
        </p:txBody>
      </p:sp>
      <p:sp>
        <p:nvSpPr>
          <p:cNvPr id="4" name="Footer Placeholder 3"/>
          <p:cNvSpPr>
            <a:spLocks noGrp="1"/>
          </p:cNvSpPr>
          <p:nvPr>
            <p:ph type="ftr" sz="quarter" idx="2"/>
          </p:nvPr>
        </p:nvSpPr>
        <p:spPr>
          <a:xfrm>
            <a:off x="0" y="6659641"/>
            <a:ext cx="4028440" cy="349562"/>
          </a:xfrm>
          <a:prstGeom prst="rect">
            <a:avLst/>
          </a:prstGeom>
        </p:spPr>
        <p:txBody>
          <a:bodyPr vert="horz" lIns="87316" tIns="43658" rIns="87316" bIns="43658" rtlCol="0" anchor="b"/>
          <a:lstStyle>
            <a:lvl1pPr algn="l" eaLnBrk="1" hangingPunct="1">
              <a:defRPr sz="1100">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5265809" y="6659641"/>
            <a:ext cx="4028440" cy="349562"/>
          </a:xfrm>
          <a:prstGeom prst="rect">
            <a:avLst/>
          </a:prstGeom>
        </p:spPr>
        <p:txBody>
          <a:bodyPr vert="horz" wrap="square" lIns="87316" tIns="43658" rIns="87316" bIns="43658" numCol="1" anchor="b" anchorCtr="0" compatLnSpc="1">
            <a:prstTxWarp prst="textNoShape">
              <a:avLst/>
            </a:prstTxWarp>
          </a:bodyPr>
          <a:lstStyle>
            <a:lvl1pPr algn="r" eaLnBrk="1" hangingPunct="1">
              <a:defRPr sz="1100"/>
            </a:lvl1pPr>
          </a:lstStyle>
          <a:p>
            <a:fld id="{8B383FBC-617E-43DA-B17C-BAF39E1EA8D0}" type="slidenum">
              <a:rPr lang="en-US" altLang="en-US"/>
              <a:pPr/>
              <a:t>‹#›</a:t>
            </a:fld>
            <a:endParaRPr lang="en-US" altLang="en-US"/>
          </a:p>
        </p:txBody>
      </p:sp>
    </p:spTree>
    <p:extLst>
      <p:ext uri="{BB962C8B-B14F-4D97-AF65-F5344CB8AC3E}">
        <p14:creationId xmlns:p14="http://schemas.microsoft.com/office/powerpoint/2010/main" val="34359209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11" name="Rectangle 1027"/>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17412" name="Rectangle 1028"/>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4" name="Rectangle 1029"/>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1030"/>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Comic Sans MS" pitchFamily="66" charset="0"/>
                <a:cs typeface="Arial" pitchFamily="34" charset="0"/>
              </a:defRPr>
            </a:lvl1pPr>
          </a:lstStyle>
          <a:p>
            <a:pPr>
              <a:defRPr/>
            </a:pPr>
            <a:endParaRPr lang="en-US"/>
          </a:p>
        </p:txBody>
      </p:sp>
      <p:sp>
        <p:nvSpPr>
          <p:cNvPr id="6" name="Rectangle 1031"/>
          <p:cNvSpPr>
            <a:spLocks noGrp="1" noChangeArrowheads="1"/>
          </p:cNvSpPr>
          <p:nvPr>
            <p:ph type="sldNum" sz="quarter" idx="12"/>
          </p:nvPr>
        </p:nvSpPr>
        <p:spPr>
          <a:xfrm>
            <a:off x="6553200" y="6248400"/>
            <a:ext cx="1905000" cy="457200"/>
          </a:xfrm>
        </p:spPr>
        <p:txBody>
          <a:bodyPr/>
          <a:lstStyle>
            <a:lvl1pPr>
              <a:defRPr/>
            </a:lvl1pPr>
          </a:lstStyle>
          <a:p>
            <a:fld id="{EED54902-FE96-42EA-A140-81BA1F9E1239}" type="slidenum">
              <a:rPr lang="en-US" altLang="en-US"/>
              <a:pPr/>
              <a:t>‹#›</a:t>
            </a:fld>
            <a:endParaRPr lang="en-US" altLang="en-US"/>
          </a:p>
        </p:txBody>
      </p:sp>
    </p:spTree>
    <p:extLst>
      <p:ext uri="{BB962C8B-B14F-4D97-AF65-F5344CB8AC3E}">
        <p14:creationId xmlns:p14="http://schemas.microsoft.com/office/powerpoint/2010/main" val="2943629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fld id="{2294B699-FFBC-4501-AB5F-88586E89019E}" type="slidenum">
              <a:rPr lang="en-US" altLang="en-US"/>
              <a:pPr/>
              <a:t>‹#›</a:t>
            </a:fld>
            <a:endParaRPr lang="en-US" altLang="en-US"/>
          </a:p>
        </p:txBody>
      </p:sp>
    </p:spTree>
    <p:extLst>
      <p:ext uri="{BB962C8B-B14F-4D97-AF65-F5344CB8AC3E}">
        <p14:creationId xmlns:p14="http://schemas.microsoft.com/office/powerpoint/2010/main" val="2507689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0"/>
            <a:ext cx="20764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0769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fld id="{08195584-3DBE-477A-BC48-8465DAABD2E5}" type="slidenum">
              <a:rPr lang="en-US" altLang="en-US"/>
              <a:pPr/>
              <a:t>‹#›</a:t>
            </a:fld>
            <a:endParaRPr lang="en-US" altLang="en-US"/>
          </a:p>
        </p:txBody>
      </p:sp>
    </p:spTree>
    <p:extLst>
      <p:ext uri="{BB962C8B-B14F-4D97-AF65-F5344CB8AC3E}">
        <p14:creationId xmlns:p14="http://schemas.microsoft.com/office/powerpoint/2010/main" val="2015043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9800" y="0"/>
            <a:ext cx="7391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838200"/>
            <a:ext cx="40767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838200"/>
            <a:ext cx="40767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fld id="{7BA592DF-3CE7-423D-A3AF-9D3A0CD81086}" type="slidenum">
              <a:rPr lang="en-US" altLang="en-US"/>
              <a:pPr/>
              <a:t>‹#›</a:t>
            </a:fld>
            <a:endParaRPr lang="en-US" altLang="en-US"/>
          </a:p>
        </p:txBody>
      </p:sp>
    </p:spTree>
    <p:extLst>
      <p:ext uri="{BB962C8B-B14F-4D97-AF65-F5344CB8AC3E}">
        <p14:creationId xmlns:p14="http://schemas.microsoft.com/office/powerpoint/2010/main" val="2279593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9800" y="0"/>
            <a:ext cx="7391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838200"/>
            <a:ext cx="40767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838200"/>
            <a:ext cx="40767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0767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sldNum" sz="quarter" idx="11"/>
          </p:nvPr>
        </p:nvSpPr>
        <p:spPr>
          <a:ln/>
        </p:spPr>
        <p:txBody>
          <a:bodyPr/>
          <a:lstStyle>
            <a:lvl1pPr>
              <a:defRPr/>
            </a:lvl1pPr>
          </a:lstStyle>
          <a:p>
            <a:fld id="{BF52D913-409C-4634-99CB-119EA6E91491}" type="slidenum">
              <a:rPr lang="en-US" altLang="en-US"/>
              <a:pPr/>
              <a:t>‹#›</a:t>
            </a:fld>
            <a:endParaRPr lang="en-US" altLang="en-US"/>
          </a:p>
        </p:txBody>
      </p:sp>
    </p:spTree>
    <p:extLst>
      <p:ext uri="{BB962C8B-B14F-4D97-AF65-F5344CB8AC3E}">
        <p14:creationId xmlns:p14="http://schemas.microsoft.com/office/powerpoint/2010/main" val="1310308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9800" y="0"/>
            <a:ext cx="73914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838200"/>
            <a:ext cx="40767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838200"/>
            <a:ext cx="40767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0767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sldNum" sz="quarter" idx="11"/>
          </p:nvPr>
        </p:nvSpPr>
        <p:spPr>
          <a:ln/>
        </p:spPr>
        <p:txBody>
          <a:bodyPr/>
          <a:lstStyle>
            <a:lvl1pPr>
              <a:defRPr/>
            </a:lvl1pPr>
          </a:lstStyle>
          <a:p>
            <a:fld id="{DF5ED5C1-6533-4EFF-AE5B-7EEF2591291F}" type="slidenum">
              <a:rPr lang="en-US" altLang="en-US"/>
              <a:pPr/>
              <a:t>‹#›</a:t>
            </a:fld>
            <a:endParaRPr lang="en-US" altLang="en-US"/>
          </a:p>
        </p:txBody>
      </p:sp>
    </p:spTree>
    <p:extLst>
      <p:ext uri="{BB962C8B-B14F-4D97-AF65-F5344CB8AC3E}">
        <p14:creationId xmlns:p14="http://schemas.microsoft.com/office/powerpoint/2010/main" val="261427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fld id="{1D134100-F8D4-4B17-B421-99CC0057DBD2}" type="slidenum">
              <a:rPr lang="en-US" altLang="en-US"/>
              <a:pPr/>
              <a:t>‹#›</a:t>
            </a:fld>
            <a:endParaRPr lang="en-US" altLang="en-US"/>
          </a:p>
        </p:txBody>
      </p:sp>
    </p:spTree>
    <p:extLst>
      <p:ext uri="{BB962C8B-B14F-4D97-AF65-F5344CB8AC3E}">
        <p14:creationId xmlns:p14="http://schemas.microsoft.com/office/powerpoint/2010/main" val="2170066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fld id="{B46DAB00-3A8C-4E3E-A55E-87C97AC142B1}" type="slidenum">
              <a:rPr lang="en-US" altLang="en-US"/>
              <a:pPr/>
              <a:t>‹#›</a:t>
            </a:fld>
            <a:endParaRPr lang="en-US" altLang="en-US"/>
          </a:p>
        </p:txBody>
      </p:sp>
    </p:spTree>
    <p:extLst>
      <p:ext uri="{BB962C8B-B14F-4D97-AF65-F5344CB8AC3E}">
        <p14:creationId xmlns:p14="http://schemas.microsoft.com/office/powerpoint/2010/main" val="66749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838200"/>
            <a:ext cx="40767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838200"/>
            <a:ext cx="40767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fld id="{732ACB2A-113E-459A-B74E-08347D5B03C2}" type="slidenum">
              <a:rPr lang="en-US" altLang="en-US"/>
              <a:pPr/>
              <a:t>‹#›</a:t>
            </a:fld>
            <a:endParaRPr lang="en-US" altLang="en-US"/>
          </a:p>
        </p:txBody>
      </p:sp>
    </p:spTree>
    <p:extLst>
      <p:ext uri="{BB962C8B-B14F-4D97-AF65-F5344CB8AC3E}">
        <p14:creationId xmlns:p14="http://schemas.microsoft.com/office/powerpoint/2010/main" val="2755268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sldNum" sz="quarter" idx="11"/>
          </p:nvPr>
        </p:nvSpPr>
        <p:spPr>
          <a:ln/>
        </p:spPr>
        <p:txBody>
          <a:bodyPr/>
          <a:lstStyle>
            <a:lvl1pPr>
              <a:defRPr/>
            </a:lvl1pPr>
          </a:lstStyle>
          <a:p>
            <a:fld id="{CC60BC91-7C9D-4653-A332-8D9B5F061932}" type="slidenum">
              <a:rPr lang="en-US" altLang="en-US"/>
              <a:pPr/>
              <a:t>‹#›</a:t>
            </a:fld>
            <a:endParaRPr lang="en-US" altLang="en-US"/>
          </a:p>
        </p:txBody>
      </p:sp>
    </p:spTree>
    <p:extLst>
      <p:ext uri="{BB962C8B-B14F-4D97-AF65-F5344CB8AC3E}">
        <p14:creationId xmlns:p14="http://schemas.microsoft.com/office/powerpoint/2010/main" val="33266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sldNum" sz="quarter" idx="11"/>
          </p:nvPr>
        </p:nvSpPr>
        <p:spPr>
          <a:ln/>
        </p:spPr>
        <p:txBody>
          <a:bodyPr/>
          <a:lstStyle>
            <a:lvl1pPr>
              <a:defRPr/>
            </a:lvl1pPr>
          </a:lstStyle>
          <a:p>
            <a:fld id="{7D21CA6B-298C-439F-9257-FD48F0CB0992}" type="slidenum">
              <a:rPr lang="en-US" altLang="en-US"/>
              <a:pPr/>
              <a:t>‹#›</a:t>
            </a:fld>
            <a:endParaRPr lang="en-US" altLang="en-US"/>
          </a:p>
        </p:txBody>
      </p:sp>
    </p:spTree>
    <p:extLst>
      <p:ext uri="{BB962C8B-B14F-4D97-AF65-F5344CB8AC3E}">
        <p14:creationId xmlns:p14="http://schemas.microsoft.com/office/powerpoint/2010/main" val="1952213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sldNum" sz="quarter" idx="11"/>
          </p:nvPr>
        </p:nvSpPr>
        <p:spPr>
          <a:ln/>
        </p:spPr>
        <p:txBody>
          <a:bodyPr/>
          <a:lstStyle>
            <a:lvl1pPr>
              <a:defRPr/>
            </a:lvl1pPr>
          </a:lstStyle>
          <a:p>
            <a:fld id="{7CF03366-5E73-41A7-91D4-80B5D86DDCC4}" type="slidenum">
              <a:rPr lang="en-US" altLang="en-US"/>
              <a:pPr/>
              <a:t>‹#›</a:t>
            </a:fld>
            <a:endParaRPr lang="en-US" altLang="en-US"/>
          </a:p>
        </p:txBody>
      </p:sp>
    </p:spTree>
    <p:extLst>
      <p:ext uri="{BB962C8B-B14F-4D97-AF65-F5344CB8AC3E}">
        <p14:creationId xmlns:p14="http://schemas.microsoft.com/office/powerpoint/2010/main" val="291999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fld id="{AAABD10A-9638-49A0-940B-7443BAC80D59}" type="slidenum">
              <a:rPr lang="en-US" altLang="en-US"/>
              <a:pPr/>
              <a:t>‹#›</a:t>
            </a:fld>
            <a:endParaRPr lang="en-US" altLang="en-US"/>
          </a:p>
        </p:txBody>
      </p:sp>
    </p:spTree>
    <p:extLst>
      <p:ext uri="{BB962C8B-B14F-4D97-AF65-F5344CB8AC3E}">
        <p14:creationId xmlns:p14="http://schemas.microsoft.com/office/powerpoint/2010/main" val="167933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fld id="{D6E0DBFE-6835-4A17-BDA1-8D66519E8789}" type="slidenum">
              <a:rPr lang="en-US" altLang="en-US"/>
              <a:pPr/>
              <a:t>‹#›</a:t>
            </a:fld>
            <a:endParaRPr lang="en-US" altLang="en-US"/>
          </a:p>
        </p:txBody>
      </p:sp>
    </p:spTree>
    <p:extLst>
      <p:ext uri="{BB962C8B-B14F-4D97-AF65-F5344CB8AC3E}">
        <p14:creationId xmlns:p14="http://schemas.microsoft.com/office/powerpoint/2010/main" val="12045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939800" y="0"/>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381000" y="838200"/>
            <a:ext cx="8305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9"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Comic Sans MS" pitchFamily="66" charset="0"/>
                <a:cs typeface="Arial" pitchFamily="34" charset="0"/>
              </a:defRPr>
            </a:lvl1pPr>
          </a:lstStyle>
          <a:p>
            <a:pPr>
              <a:defRPr/>
            </a:pPr>
            <a:endParaRPr lang="en-US"/>
          </a:p>
        </p:txBody>
      </p:sp>
      <p:sp>
        <p:nvSpPr>
          <p:cNvPr id="16391"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Comic Sans MS" pitchFamily="66" charset="0"/>
              </a:defRPr>
            </a:lvl1pPr>
          </a:lstStyle>
          <a:p>
            <a:fld id="{2D3C56A3-FC85-47A5-9EC5-C0BE5A2A8A5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33"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Lst>
  <p:txStyles>
    <p:titleStyle>
      <a:lvl1pPr algn="ctr" rtl="0" eaLnBrk="0" fontAlgn="base" hangingPunct="0">
        <a:spcBef>
          <a:spcPct val="0"/>
        </a:spcBef>
        <a:spcAft>
          <a:spcPct val="0"/>
        </a:spcAft>
        <a:defRPr sz="2800" b="1">
          <a:solidFill>
            <a:srgbClr val="1C03D7"/>
          </a:solidFill>
          <a:latin typeface="+mj-lt"/>
          <a:ea typeface="+mj-ea"/>
          <a:cs typeface="+mj-cs"/>
        </a:defRPr>
      </a:lvl1pPr>
      <a:lvl2pPr algn="ctr" rtl="0" eaLnBrk="0" fontAlgn="base" hangingPunct="0">
        <a:spcBef>
          <a:spcPct val="0"/>
        </a:spcBef>
        <a:spcAft>
          <a:spcPct val="0"/>
        </a:spcAft>
        <a:defRPr sz="2800" b="1">
          <a:solidFill>
            <a:srgbClr val="1C03D7"/>
          </a:solidFill>
          <a:latin typeface="Arial" pitchFamily="34" charset="0"/>
          <a:cs typeface="Arial" pitchFamily="34" charset="0"/>
        </a:defRPr>
      </a:lvl2pPr>
      <a:lvl3pPr algn="ctr" rtl="0" eaLnBrk="0" fontAlgn="base" hangingPunct="0">
        <a:spcBef>
          <a:spcPct val="0"/>
        </a:spcBef>
        <a:spcAft>
          <a:spcPct val="0"/>
        </a:spcAft>
        <a:defRPr sz="2800" b="1">
          <a:solidFill>
            <a:srgbClr val="1C03D7"/>
          </a:solidFill>
          <a:latin typeface="Arial" pitchFamily="34" charset="0"/>
          <a:cs typeface="Arial" pitchFamily="34" charset="0"/>
        </a:defRPr>
      </a:lvl3pPr>
      <a:lvl4pPr algn="ctr" rtl="0" eaLnBrk="0" fontAlgn="base" hangingPunct="0">
        <a:spcBef>
          <a:spcPct val="0"/>
        </a:spcBef>
        <a:spcAft>
          <a:spcPct val="0"/>
        </a:spcAft>
        <a:defRPr sz="2800" b="1">
          <a:solidFill>
            <a:srgbClr val="1C03D7"/>
          </a:solidFill>
          <a:latin typeface="Arial" pitchFamily="34" charset="0"/>
          <a:cs typeface="Arial" pitchFamily="34" charset="0"/>
        </a:defRPr>
      </a:lvl4pPr>
      <a:lvl5pPr algn="ctr" rtl="0" eaLnBrk="0" fontAlgn="base" hangingPunct="0">
        <a:spcBef>
          <a:spcPct val="0"/>
        </a:spcBef>
        <a:spcAft>
          <a:spcPct val="0"/>
        </a:spcAft>
        <a:defRPr sz="2800" b="1">
          <a:solidFill>
            <a:srgbClr val="1C03D7"/>
          </a:solidFill>
          <a:latin typeface="Arial" pitchFamily="34" charset="0"/>
          <a:cs typeface="Arial" pitchFamily="34" charset="0"/>
        </a:defRPr>
      </a:lvl5pPr>
      <a:lvl6pPr marL="457200" algn="ctr" rtl="0" fontAlgn="base">
        <a:spcBef>
          <a:spcPct val="0"/>
        </a:spcBef>
        <a:spcAft>
          <a:spcPct val="0"/>
        </a:spcAft>
        <a:defRPr sz="2800" b="1">
          <a:solidFill>
            <a:srgbClr val="1C03D7"/>
          </a:solidFill>
          <a:latin typeface="Arial" pitchFamily="34" charset="0"/>
          <a:cs typeface="Arial" pitchFamily="34" charset="0"/>
        </a:defRPr>
      </a:lvl6pPr>
      <a:lvl7pPr marL="914400" algn="ctr" rtl="0" fontAlgn="base">
        <a:spcBef>
          <a:spcPct val="0"/>
        </a:spcBef>
        <a:spcAft>
          <a:spcPct val="0"/>
        </a:spcAft>
        <a:defRPr sz="2800" b="1">
          <a:solidFill>
            <a:srgbClr val="1C03D7"/>
          </a:solidFill>
          <a:latin typeface="Arial" pitchFamily="34" charset="0"/>
          <a:cs typeface="Arial" pitchFamily="34" charset="0"/>
        </a:defRPr>
      </a:lvl7pPr>
      <a:lvl8pPr marL="1371600" algn="ctr" rtl="0" fontAlgn="base">
        <a:spcBef>
          <a:spcPct val="0"/>
        </a:spcBef>
        <a:spcAft>
          <a:spcPct val="0"/>
        </a:spcAft>
        <a:defRPr sz="2800" b="1">
          <a:solidFill>
            <a:srgbClr val="1C03D7"/>
          </a:solidFill>
          <a:latin typeface="Arial" pitchFamily="34" charset="0"/>
          <a:cs typeface="Arial" pitchFamily="34" charset="0"/>
        </a:defRPr>
      </a:lvl8pPr>
      <a:lvl9pPr marL="1828800" algn="ctr" rtl="0" fontAlgn="base">
        <a:spcBef>
          <a:spcPct val="0"/>
        </a:spcBef>
        <a:spcAft>
          <a:spcPct val="0"/>
        </a:spcAft>
        <a:defRPr sz="2800" b="1">
          <a:solidFill>
            <a:srgbClr val="1C03D7"/>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89128" y="4929805"/>
            <a:ext cx="6032500" cy="1638300"/>
          </a:xfrm>
        </p:spPr>
        <p:txBody>
          <a:bodyPr/>
          <a:lstStyle/>
          <a:p>
            <a:pPr eaLnBrk="1" hangingPunct="1">
              <a:lnSpc>
                <a:spcPct val="90000"/>
              </a:lnSpc>
              <a:defRPr/>
            </a:pPr>
            <a:r>
              <a:rPr lang="en-US" b="0" dirty="0" smtClean="0">
                <a:solidFill>
                  <a:schemeClr val="accent2"/>
                </a:solidFill>
              </a:rPr>
              <a:t>Engineering and Physics</a:t>
            </a:r>
          </a:p>
          <a:p>
            <a:pPr eaLnBrk="1" hangingPunct="1">
              <a:lnSpc>
                <a:spcPct val="90000"/>
              </a:lnSpc>
              <a:defRPr/>
            </a:pPr>
            <a:r>
              <a:rPr lang="en-US" b="0" dirty="0" smtClean="0">
                <a:solidFill>
                  <a:schemeClr val="accent2"/>
                </a:solidFill>
              </a:rPr>
              <a:t>University of Central Oklahoma</a:t>
            </a:r>
          </a:p>
          <a:p>
            <a:pPr eaLnBrk="1" hangingPunct="1">
              <a:lnSpc>
                <a:spcPct val="90000"/>
              </a:lnSpc>
              <a:defRPr/>
            </a:pPr>
            <a:r>
              <a:rPr lang="en-US" b="0" dirty="0" smtClean="0">
                <a:solidFill>
                  <a:schemeClr val="tx1"/>
                </a:solidFill>
                <a:latin typeface="+mj-lt"/>
                <a:cs typeface="+mj-cs"/>
              </a:rPr>
              <a:t>Dr. Mohamed Bingabr</a:t>
            </a:r>
          </a:p>
        </p:txBody>
      </p:sp>
      <p:sp>
        <p:nvSpPr>
          <p:cNvPr id="4099" name="Rectangle 5"/>
          <p:cNvSpPr>
            <a:spLocks noChangeArrowheads="1"/>
          </p:cNvSpPr>
          <p:nvPr/>
        </p:nvSpPr>
        <p:spPr bwMode="auto">
          <a:xfrm>
            <a:off x="452487" y="2539999"/>
            <a:ext cx="8333294" cy="222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b="1">
                <a:solidFill>
                  <a:schemeClr val="folHlink"/>
                </a:solidFill>
                <a:latin typeface="Arial" charset="0"/>
                <a:cs typeface="Arial" charset="0"/>
              </a:defRPr>
            </a:lvl1pPr>
            <a:lvl2pPr marL="742950" indent="-285750">
              <a:spcBef>
                <a:spcPct val="20000"/>
              </a:spcBef>
              <a:buChar char="–"/>
              <a:defRPr sz="2800" b="1">
                <a:solidFill>
                  <a:schemeClr val="tx2"/>
                </a:solidFill>
                <a:latin typeface="Arial" charset="0"/>
                <a:cs typeface="Arial" charset="0"/>
              </a:defRPr>
            </a:lvl2pPr>
            <a:lvl3pPr marL="1143000" indent="-228600">
              <a:spcBef>
                <a:spcPct val="20000"/>
              </a:spcBef>
              <a:buChar char="•"/>
              <a:defRPr sz="2400">
                <a:solidFill>
                  <a:schemeClr val="folHlink"/>
                </a:solidFill>
                <a:latin typeface="Arial" charset="0"/>
                <a:cs typeface="Arial" charset="0"/>
              </a:defRPr>
            </a:lvl3pPr>
            <a:lvl4pPr marL="1600200" indent="-228600">
              <a:spcBef>
                <a:spcPct val="20000"/>
              </a:spcBef>
              <a:buChar char="–"/>
              <a:defRPr sz="2000">
                <a:solidFill>
                  <a:schemeClr val="tx2"/>
                </a:solidFill>
                <a:latin typeface="Arial" charset="0"/>
                <a:cs typeface="Arial" charset="0"/>
              </a:defRPr>
            </a:lvl4pPr>
            <a:lvl5pPr marL="2057400" indent="-228600">
              <a:spcBef>
                <a:spcPct val="20000"/>
              </a:spcBef>
              <a:buChar char="»"/>
              <a:defRPr sz="2000">
                <a:solidFill>
                  <a:schemeClr val="tx2"/>
                </a:solidFill>
                <a:latin typeface="Arial" charset="0"/>
                <a:cs typeface="Arial" charset="0"/>
              </a:defRPr>
            </a:lvl5pPr>
            <a:lvl6pPr marL="2514600" indent="-228600" eaLnBrk="0" fontAlgn="base" hangingPunct="0">
              <a:spcBef>
                <a:spcPct val="20000"/>
              </a:spcBef>
              <a:spcAft>
                <a:spcPct val="0"/>
              </a:spcAft>
              <a:buChar char="»"/>
              <a:defRPr sz="2000">
                <a:solidFill>
                  <a:schemeClr val="tx2"/>
                </a:solidFill>
                <a:latin typeface="Arial" charset="0"/>
                <a:cs typeface="Arial" charset="0"/>
              </a:defRPr>
            </a:lvl6pPr>
            <a:lvl7pPr marL="2971800" indent="-228600" eaLnBrk="0" fontAlgn="base" hangingPunct="0">
              <a:spcBef>
                <a:spcPct val="20000"/>
              </a:spcBef>
              <a:spcAft>
                <a:spcPct val="0"/>
              </a:spcAft>
              <a:buChar char="»"/>
              <a:defRPr sz="2000">
                <a:solidFill>
                  <a:schemeClr val="tx2"/>
                </a:solidFill>
                <a:latin typeface="Arial" charset="0"/>
                <a:cs typeface="Arial" charset="0"/>
              </a:defRPr>
            </a:lvl7pPr>
            <a:lvl8pPr marL="3429000" indent="-228600" eaLnBrk="0" fontAlgn="base" hangingPunct="0">
              <a:spcBef>
                <a:spcPct val="20000"/>
              </a:spcBef>
              <a:spcAft>
                <a:spcPct val="0"/>
              </a:spcAft>
              <a:buChar char="»"/>
              <a:defRPr sz="2000">
                <a:solidFill>
                  <a:schemeClr val="tx2"/>
                </a:solidFill>
                <a:latin typeface="Arial" charset="0"/>
                <a:cs typeface="Arial" charset="0"/>
              </a:defRPr>
            </a:lvl8pPr>
            <a:lvl9pPr marL="3886200" indent="-228600" eaLnBrk="0" fontAlgn="base" hangingPunct="0">
              <a:spcBef>
                <a:spcPct val="20000"/>
              </a:spcBef>
              <a:spcAft>
                <a:spcPct val="0"/>
              </a:spcAft>
              <a:buChar char="»"/>
              <a:defRPr sz="2000">
                <a:solidFill>
                  <a:schemeClr val="tx2"/>
                </a:solidFill>
                <a:latin typeface="Arial" charset="0"/>
                <a:cs typeface="Arial" charset="0"/>
              </a:defRPr>
            </a:lvl9pPr>
          </a:lstStyle>
          <a:p>
            <a:pPr algn="ctr" eaLnBrk="1" hangingPunct="1">
              <a:spcBef>
                <a:spcPct val="0"/>
              </a:spcBef>
              <a:buFontTx/>
              <a:buNone/>
            </a:pPr>
            <a:r>
              <a:rPr lang="en-US" altLang="en-US" dirty="0" smtClean="0">
                <a:solidFill>
                  <a:srgbClr val="1C03D7"/>
                </a:solidFill>
              </a:rPr>
              <a:t>Chapter 23</a:t>
            </a:r>
          </a:p>
          <a:p>
            <a:pPr algn="ctr" eaLnBrk="1" hangingPunct="1">
              <a:spcBef>
                <a:spcPct val="0"/>
              </a:spcBef>
              <a:buFontTx/>
              <a:buNone/>
            </a:pPr>
            <a:r>
              <a:rPr lang="en-US" altLang="en-US" dirty="0" smtClean="0">
                <a:solidFill>
                  <a:srgbClr val="1C03D7"/>
                </a:solidFill>
              </a:rPr>
              <a:t>Electromagnetic Induction</a:t>
            </a:r>
            <a:endParaRPr lang="en-US" altLang="en-US" dirty="0">
              <a:solidFill>
                <a:srgbClr val="1C03D7"/>
              </a:solidFill>
            </a:endParaRPr>
          </a:p>
        </p:txBody>
      </p:sp>
      <p:sp>
        <p:nvSpPr>
          <p:cNvPr id="4100" name="Text Box 8"/>
          <p:cNvSpPr txBox="1">
            <a:spLocks noChangeArrowheads="1"/>
          </p:cNvSpPr>
          <p:nvPr/>
        </p:nvSpPr>
        <p:spPr bwMode="auto">
          <a:xfrm>
            <a:off x="2355307" y="1085850"/>
            <a:ext cx="434766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folHlink"/>
                </a:solidFill>
                <a:latin typeface="Arial" charset="0"/>
                <a:cs typeface="Arial" charset="0"/>
              </a:defRPr>
            </a:lvl1pPr>
            <a:lvl2pPr marL="742950" indent="-285750">
              <a:spcBef>
                <a:spcPct val="20000"/>
              </a:spcBef>
              <a:buChar char="–"/>
              <a:defRPr sz="2800" b="1">
                <a:solidFill>
                  <a:schemeClr val="tx2"/>
                </a:solidFill>
                <a:latin typeface="Arial" charset="0"/>
                <a:cs typeface="Arial" charset="0"/>
              </a:defRPr>
            </a:lvl2pPr>
            <a:lvl3pPr marL="1143000" indent="-228600">
              <a:spcBef>
                <a:spcPct val="20000"/>
              </a:spcBef>
              <a:buChar char="•"/>
              <a:defRPr sz="2400">
                <a:solidFill>
                  <a:schemeClr val="folHlink"/>
                </a:solidFill>
                <a:latin typeface="Arial" charset="0"/>
                <a:cs typeface="Arial" charset="0"/>
              </a:defRPr>
            </a:lvl3pPr>
            <a:lvl4pPr marL="1600200" indent="-228600">
              <a:spcBef>
                <a:spcPct val="20000"/>
              </a:spcBef>
              <a:buChar char="–"/>
              <a:defRPr sz="2000">
                <a:solidFill>
                  <a:schemeClr val="tx2"/>
                </a:solidFill>
                <a:latin typeface="Arial" charset="0"/>
                <a:cs typeface="Arial" charset="0"/>
              </a:defRPr>
            </a:lvl4pPr>
            <a:lvl5pPr marL="2057400" indent="-228600">
              <a:spcBef>
                <a:spcPct val="20000"/>
              </a:spcBef>
              <a:buChar char="»"/>
              <a:defRPr sz="2000">
                <a:solidFill>
                  <a:schemeClr val="tx2"/>
                </a:solidFill>
                <a:latin typeface="Arial" charset="0"/>
                <a:cs typeface="Arial" charset="0"/>
              </a:defRPr>
            </a:lvl5pPr>
            <a:lvl6pPr marL="2514600" indent="-228600" eaLnBrk="0" fontAlgn="base" hangingPunct="0">
              <a:spcBef>
                <a:spcPct val="20000"/>
              </a:spcBef>
              <a:spcAft>
                <a:spcPct val="0"/>
              </a:spcAft>
              <a:buChar char="»"/>
              <a:defRPr sz="2000">
                <a:solidFill>
                  <a:schemeClr val="tx2"/>
                </a:solidFill>
                <a:latin typeface="Arial" charset="0"/>
                <a:cs typeface="Arial" charset="0"/>
              </a:defRPr>
            </a:lvl6pPr>
            <a:lvl7pPr marL="2971800" indent="-228600" eaLnBrk="0" fontAlgn="base" hangingPunct="0">
              <a:spcBef>
                <a:spcPct val="20000"/>
              </a:spcBef>
              <a:spcAft>
                <a:spcPct val="0"/>
              </a:spcAft>
              <a:buChar char="»"/>
              <a:defRPr sz="2000">
                <a:solidFill>
                  <a:schemeClr val="tx2"/>
                </a:solidFill>
                <a:latin typeface="Arial" charset="0"/>
                <a:cs typeface="Arial" charset="0"/>
              </a:defRPr>
            </a:lvl7pPr>
            <a:lvl8pPr marL="3429000" indent="-228600" eaLnBrk="0" fontAlgn="base" hangingPunct="0">
              <a:spcBef>
                <a:spcPct val="20000"/>
              </a:spcBef>
              <a:spcAft>
                <a:spcPct val="0"/>
              </a:spcAft>
              <a:buChar char="»"/>
              <a:defRPr sz="2000">
                <a:solidFill>
                  <a:schemeClr val="tx2"/>
                </a:solidFill>
                <a:latin typeface="Arial" charset="0"/>
                <a:cs typeface="Arial" charset="0"/>
              </a:defRPr>
            </a:lvl8pPr>
            <a:lvl9pPr marL="3886200" indent="-228600" eaLnBrk="0" fontAlgn="base" hangingPunct="0">
              <a:spcBef>
                <a:spcPct val="20000"/>
              </a:spcBef>
              <a:spcAft>
                <a:spcPct val="0"/>
              </a:spcAft>
              <a:buChar char="»"/>
              <a:defRPr sz="2000">
                <a:solidFill>
                  <a:schemeClr val="tx2"/>
                </a:solidFill>
                <a:latin typeface="Arial" charset="0"/>
                <a:cs typeface="Arial" charset="0"/>
              </a:defRPr>
            </a:lvl9pPr>
          </a:lstStyle>
          <a:p>
            <a:pPr algn="ctr" eaLnBrk="1" hangingPunct="1">
              <a:spcBef>
                <a:spcPct val="0"/>
              </a:spcBef>
              <a:buFontTx/>
              <a:buNone/>
            </a:pPr>
            <a:r>
              <a:rPr lang="en-US" altLang="en-US" sz="4000" b="0" dirty="0" smtClean="0">
                <a:solidFill>
                  <a:srgbClr val="1C03D7"/>
                </a:solidFill>
              </a:rPr>
              <a:t>PHY 1214</a:t>
            </a:r>
          </a:p>
          <a:p>
            <a:pPr algn="ctr" eaLnBrk="1" hangingPunct="1">
              <a:spcBef>
                <a:spcPct val="0"/>
              </a:spcBef>
              <a:buFontTx/>
              <a:buNone/>
            </a:pPr>
            <a:r>
              <a:rPr lang="en-US" altLang="en-US" sz="4000" b="0" dirty="0" smtClean="0">
                <a:solidFill>
                  <a:srgbClr val="1C03D7"/>
                </a:solidFill>
              </a:rPr>
              <a:t>General Physics 2</a:t>
            </a:r>
            <a:endParaRPr lang="en-US" altLang="en-US" sz="4000" b="0" dirty="0">
              <a:solidFill>
                <a:srgbClr val="1C03D7"/>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Magnetic Field Strength &amp; Force in a Charge</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Rectangle 3"/>
          <p:cNvSpPr txBox="1">
            <a:spLocks noChangeArrowheads="1"/>
          </p:cNvSpPr>
          <p:nvPr/>
        </p:nvSpPr>
        <p:spPr bwMode="auto">
          <a:xfrm>
            <a:off x="193334" y="1190626"/>
            <a:ext cx="8610600"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45000"/>
              </a:spcBef>
              <a:spcAft>
                <a:spcPct val="20000"/>
              </a:spcAft>
              <a:buClr>
                <a:srgbClr val="0066CC"/>
              </a:buClr>
              <a:defRPr sz="3000">
                <a:solidFill>
                  <a:schemeClr val="tx1"/>
                </a:solidFill>
                <a:latin typeface="+mn-lt"/>
                <a:ea typeface="+mn-ea"/>
                <a:cs typeface="+mn-cs"/>
              </a:defRPr>
            </a:lvl1pPr>
            <a:lvl2pPr marL="514350" indent="-400050" algn="l" rtl="0" eaLnBrk="0" fontAlgn="base" hangingPunct="0">
              <a:spcBef>
                <a:spcPct val="45000"/>
              </a:spcBef>
              <a:spcAft>
                <a:spcPct val="20000"/>
              </a:spcAft>
              <a:buClr>
                <a:srgbClr val="D33325"/>
              </a:buClr>
              <a:buFont typeface="Times" panose="02020603050405020304" pitchFamily="18" charset="0"/>
              <a:buChar char="•"/>
              <a:defRPr sz="3000">
                <a:solidFill>
                  <a:schemeClr val="tx1"/>
                </a:solidFill>
                <a:latin typeface="+mj-lt"/>
              </a:defRPr>
            </a:lvl2pPr>
            <a:lvl3pPr marL="1254125" indent="-450850" algn="l" rtl="0" eaLnBrk="0" fontAlgn="base" hangingPunct="0">
              <a:spcBef>
                <a:spcPct val="45000"/>
              </a:spcBef>
              <a:spcAft>
                <a:spcPct val="20000"/>
              </a:spcAft>
              <a:buClr>
                <a:srgbClr val="D33325"/>
              </a:buClr>
              <a:buFont typeface="Times New Roman" panose="02020603050405020304" pitchFamily="18" charset="0"/>
              <a:buChar char="–"/>
              <a:defRPr sz="2800">
                <a:solidFill>
                  <a:schemeClr val="tx1"/>
                </a:solidFill>
                <a:latin typeface="+mj-lt"/>
              </a:defRPr>
            </a:lvl3pPr>
            <a:lvl4pPr marL="1828800" indent="-342900" algn="l" rtl="0" eaLnBrk="0" fontAlgn="base" hangingPunct="0">
              <a:spcBef>
                <a:spcPct val="45000"/>
              </a:spcBef>
              <a:spcAft>
                <a:spcPct val="20000"/>
              </a:spcAft>
              <a:buClr>
                <a:srgbClr val="D33325"/>
              </a:buClr>
              <a:buFont typeface="Times" panose="02020603050405020304" pitchFamily="18" charset="0"/>
              <a:buChar char="•"/>
              <a:defRPr sz="2600">
                <a:solidFill>
                  <a:schemeClr val="tx1"/>
                </a:solidFill>
                <a:latin typeface="+mj-lt"/>
              </a:defRPr>
            </a:lvl4pPr>
            <a:lvl5pPr marL="2286000" indent="-334963" algn="l" rtl="0" eaLnBrk="0" fontAlgn="base" hangingPunct="0">
              <a:spcBef>
                <a:spcPct val="45000"/>
              </a:spcBef>
              <a:spcAft>
                <a:spcPct val="20000"/>
              </a:spcAft>
              <a:buClr>
                <a:srgbClr val="D33325"/>
              </a:buClr>
              <a:buFont typeface="Times New Roman" panose="02020603050405020304" pitchFamily="18" charset="0"/>
              <a:buChar char="–"/>
              <a:defRPr sz="2600">
                <a:solidFill>
                  <a:schemeClr val="tx1"/>
                </a:solidFill>
                <a:latin typeface="+mj-lt"/>
              </a:defRPr>
            </a:lvl5pPr>
            <a:lvl6pPr marL="27432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6pPr>
            <a:lvl7pPr marL="32004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7pPr>
            <a:lvl8pPr marL="36576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8pPr>
            <a:lvl9pPr marL="41148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9pPr>
          </a:lstStyle>
          <a:p>
            <a:pPr marL="114300" marR="0" lvl="1" indent="0" algn="l" defTabSz="914400" rtl="0" eaLnBrk="0" fontAlgn="base" latinLnBrk="0" hangingPunct="0">
              <a:lnSpc>
                <a:spcPct val="90000"/>
              </a:lnSpc>
              <a:spcBef>
                <a:spcPct val="45000"/>
              </a:spcBef>
              <a:spcAft>
                <a:spcPct val="20000"/>
              </a:spcAft>
              <a:buClr>
                <a:srgbClr val="D33325"/>
              </a:buClr>
              <a:buSzTx/>
              <a:buFont typeface="Times" panose="02020603050405020304" pitchFamily="18" charset="0"/>
              <a:buNone/>
              <a:tabLst/>
              <a:defRPr/>
            </a:pPr>
            <a:r>
              <a:rPr kumimoji="0" lang="en-US" altLang="en-US" sz="2400" b="0" i="0" u="none" strike="noStrike" kern="0" cap="none" spc="0" normalizeH="0" baseline="0" noProof="0" dirty="0" smtClean="0">
                <a:ln>
                  <a:noFill/>
                </a:ln>
                <a:solidFill>
                  <a:srgbClr val="0000FF"/>
                </a:solidFill>
                <a:effectLst/>
                <a:uLnTx/>
                <a:uFillTx/>
                <a:latin typeface="Times New Roman"/>
              </a:rPr>
              <a:t>Ex.</a:t>
            </a:r>
            <a:r>
              <a:rPr kumimoji="0" lang="en-US" altLang="en-US" sz="2400" b="0" i="0" u="none" strike="noStrike" kern="0" cap="none" spc="0" normalizeH="0" noProof="0" dirty="0" smtClean="0">
                <a:ln>
                  <a:noFill/>
                </a:ln>
                <a:solidFill>
                  <a:srgbClr val="0000FF"/>
                </a:solidFill>
                <a:effectLst/>
                <a:uLnTx/>
                <a:uFillTx/>
                <a:latin typeface="Times New Roman"/>
              </a:rPr>
              <a:t> </a:t>
            </a:r>
            <a:r>
              <a:rPr kumimoji="0" lang="en-US" altLang="en-US" sz="2400" b="0" i="0" u="none" strike="noStrike" kern="0" cap="none" spc="0" normalizeH="0" baseline="0" noProof="0" dirty="0" smtClean="0">
                <a:ln>
                  <a:noFill/>
                </a:ln>
                <a:solidFill>
                  <a:srgbClr val="0000FF"/>
                </a:solidFill>
                <a:effectLst/>
                <a:uLnTx/>
                <a:uFillTx/>
                <a:latin typeface="Times New Roman"/>
              </a:rPr>
              <a:t>:</a:t>
            </a:r>
            <a:r>
              <a:rPr kumimoji="0" lang="en-US" altLang="en-US" sz="2400" b="0" i="0" u="none" strike="noStrike" kern="0" cap="none" spc="0" normalizeH="0" baseline="0" noProof="0" dirty="0" smtClean="0">
                <a:ln>
                  <a:noFill/>
                </a:ln>
                <a:solidFill>
                  <a:srgbClr val="000000"/>
                </a:solidFill>
                <a:effectLst/>
                <a:uLnTx/>
                <a:uFillTx/>
                <a:latin typeface="Times New Roman"/>
              </a:rPr>
              <a:t> The length of the moving rod is 0.1 m, the velocity v is 2.5 m/s, the total resistance of the loop is 0.03 </a:t>
            </a:r>
            <a:r>
              <a:rPr kumimoji="0" lang="el-GR" altLang="en-US" sz="2400" b="0" i="0" u="none" strike="noStrike" kern="0" cap="none" spc="0" normalizeH="0" baseline="0" noProof="0" dirty="0" smtClean="0">
                <a:ln>
                  <a:noFill/>
                </a:ln>
                <a:solidFill>
                  <a:srgbClr val="000000"/>
                </a:solidFill>
                <a:effectLst/>
                <a:uLnTx/>
                <a:uFillTx/>
                <a:latin typeface="Times New Roman"/>
              </a:rPr>
              <a:t>Ω</a:t>
            </a:r>
            <a:r>
              <a:rPr kumimoji="0" lang="en-US" altLang="en-US" sz="2400" b="0" i="0" u="none" strike="noStrike" kern="0" cap="none" spc="0" normalizeH="0" baseline="0" noProof="0" dirty="0" smtClean="0">
                <a:ln>
                  <a:noFill/>
                </a:ln>
                <a:solidFill>
                  <a:srgbClr val="000000"/>
                </a:solidFill>
                <a:effectLst/>
                <a:uLnTx/>
                <a:uFillTx/>
                <a:latin typeface="Times New Roman"/>
              </a:rPr>
              <a:t>, and B is 0.6 T. Find the motional </a:t>
            </a:r>
            <a:r>
              <a:rPr kumimoji="0" lang="en-US" altLang="en-US" sz="2400" b="0" i="0" u="none" strike="noStrike" kern="0" cap="none" spc="0" normalizeH="0" baseline="0" noProof="0" dirty="0" err="1" smtClean="0">
                <a:ln>
                  <a:noFill/>
                </a:ln>
                <a:solidFill>
                  <a:srgbClr val="000000"/>
                </a:solidFill>
                <a:effectLst/>
                <a:uLnTx/>
                <a:uFillTx/>
                <a:latin typeface="Times New Roman"/>
              </a:rPr>
              <a:t>emf</a:t>
            </a:r>
            <a:r>
              <a:rPr kumimoji="0" lang="en-US" altLang="en-US" sz="2400" b="0" i="0" u="none" strike="noStrike" kern="0" cap="none" spc="0" normalizeH="0" baseline="0" noProof="0" dirty="0" smtClean="0">
                <a:ln>
                  <a:noFill/>
                </a:ln>
                <a:solidFill>
                  <a:srgbClr val="000000"/>
                </a:solidFill>
                <a:effectLst/>
                <a:uLnTx/>
                <a:uFillTx/>
                <a:latin typeface="Times New Roman"/>
              </a:rPr>
              <a:t>, the induced current, and the force acting on the rod.</a:t>
            </a:r>
          </a:p>
        </p:txBody>
      </p:sp>
      <p:pic>
        <p:nvPicPr>
          <p:cNvPr id="17" name="Picture 5" descr="29_Figure15-I"/>
          <p:cNvPicPr>
            <a:picLocks noChangeAspect="1" noChangeArrowheads="1"/>
          </p:cNvPicPr>
          <p:nvPr/>
        </p:nvPicPr>
        <p:blipFill>
          <a:blip r:embed="rId2">
            <a:extLst>
              <a:ext uri="{28A0092B-C50C-407E-A947-70E740481C1C}">
                <a14:useLocalDpi xmlns:a14="http://schemas.microsoft.com/office/drawing/2010/main" val="0"/>
              </a:ext>
            </a:extLst>
          </a:blip>
          <a:srcRect t="57098" b="3186"/>
          <a:stretch>
            <a:fillRect/>
          </a:stretch>
        </p:blipFill>
        <p:spPr bwMode="auto">
          <a:xfrm>
            <a:off x="4917734" y="2812579"/>
            <a:ext cx="3886200" cy="260191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Rectangle 5"/>
              <p:cNvSpPr/>
              <p:nvPr/>
            </p:nvSpPr>
            <p:spPr>
              <a:xfrm>
                <a:off x="120910" y="4341469"/>
                <a:ext cx="2455179" cy="2462213"/>
              </a:xfrm>
              <a:prstGeom prst="rect">
                <a:avLst/>
              </a:prstGeom>
            </p:spPr>
            <p:txBody>
              <a:bodyPr wrap="square">
                <a:spAutoFit/>
              </a:bodyPr>
              <a:lstStyle/>
              <a:p>
                <a:pPr marL="0" indent="0" algn="l">
                  <a:spcBef>
                    <a:spcPct val="50000"/>
                  </a:spcBef>
                  <a:buClr>
                    <a:srgbClr val="D33325"/>
                  </a:buClr>
                </a:pPr>
                <a:r>
                  <a:rPr lang="en-US" altLang="en-US" sz="2800" dirty="0" smtClean="0">
                    <a:solidFill>
                      <a:srgbClr val="0000FF"/>
                    </a:solidFill>
                    <a:latin typeface="Times New Roman" panose="02020603050405020304" pitchFamily="18" charset="0"/>
                  </a:rPr>
                  <a:t>Answer</a:t>
                </a:r>
              </a:p>
              <a:p>
                <a:pPr marL="0" indent="0" algn="l">
                  <a:spcBef>
                    <a:spcPct val="50000"/>
                  </a:spcBef>
                  <a:buClr>
                    <a:srgbClr val="D33325"/>
                  </a:buClr>
                </a:pPr>
                <a14:m>
                  <m:oMath xmlns:m="http://schemas.openxmlformats.org/officeDocument/2006/math">
                    <m:r>
                      <a:rPr lang="en-US" sz="2800" i="1">
                        <a:latin typeface="Cambria Math" panose="02040503050406030204" pitchFamily="18" charset="0"/>
                        <a:ea typeface="Cambria Math" panose="02040503050406030204" pitchFamily="18" charset="0"/>
                      </a:rPr>
                      <m:t>𝜀</m:t>
                    </m:r>
                  </m:oMath>
                </a14:m>
                <a:r>
                  <a:rPr lang="en-US" altLang="en-US" sz="2800" dirty="0" smtClean="0">
                    <a:latin typeface="Times New Roman" panose="02020603050405020304" pitchFamily="18" charset="0"/>
                  </a:rPr>
                  <a:t> = 0.15 V</a:t>
                </a:r>
              </a:p>
              <a:p>
                <a:pPr marL="0" indent="0" algn="l">
                  <a:spcBef>
                    <a:spcPct val="50000"/>
                  </a:spcBef>
                  <a:buClr>
                    <a:srgbClr val="D33325"/>
                  </a:buClr>
                </a:pPr>
                <a:r>
                  <a:rPr lang="en-US" altLang="en-US" sz="2800" i="1" dirty="0" smtClean="0">
                    <a:latin typeface="Times New Roman" panose="02020603050405020304" pitchFamily="18" charset="0"/>
                  </a:rPr>
                  <a:t>I</a:t>
                </a:r>
                <a:r>
                  <a:rPr lang="en-US" altLang="en-US" sz="2800" dirty="0" smtClean="0">
                    <a:latin typeface="Times New Roman" panose="02020603050405020304" pitchFamily="18" charset="0"/>
                  </a:rPr>
                  <a:t> = 5 A</a:t>
                </a:r>
              </a:p>
              <a:p>
                <a:pPr marL="0" indent="0" algn="l">
                  <a:spcBef>
                    <a:spcPct val="50000"/>
                  </a:spcBef>
                  <a:buClr>
                    <a:srgbClr val="D33325"/>
                  </a:buClr>
                </a:pPr>
                <a:r>
                  <a:rPr lang="en-US" altLang="en-US" sz="2800" i="1" dirty="0" smtClean="0">
                    <a:latin typeface="Times New Roman" panose="02020603050405020304" pitchFamily="18" charset="0"/>
                  </a:rPr>
                  <a:t>F</a:t>
                </a:r>
                <a:r>
                  <a:rPr lang="en-US" altLang="en-US" sz="2800" dirty="0" smtClean="0">
                    <a:latin typeface="Times New Roman" panose="02020603050405020304" pitchFamily="18" charset="0"/>
                  </a:rPr>
                  <a:t> = 0.3 N</a:t>
                </a:r>
                <a:endParaRPr lang="en-US" altLang="en-US" sz="2800" dirty="0">
                  <a:latin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20910" y="4341469"/>
                <a:ext cx="2455179" cy="2462213"/>
              </a:xfrm>
              <a:prstGeom prst="rect">
                <a:avLst/>
              </a:prstGeom>
              <a:blipFill rotWithShape="0">
                <a:blip r:embed="rId3"/>
                <a:stretch>
                  <a:fillRect l="-5211" t="-2475" b="-5941"/>
                </a:stretch>
              </a:blipFill>
            </p:spPr>
            <p:txBody>
              <a:bodyPr/>
              <a:lstStyle/>
              <a:p>
                <a:r>
                  <a:rPr lang="en-US">
                    <a:noFill/>
                  </a:rPr>
                  <a:t> </a:t>
                </a:r>
              </a:p>
            </p:txBody>
          </p:sp>
        </mc:Fallback>
      </mc:AlternateContent>
    </p:spTree>
    <p:extLst>
      <p:ext uri="{BB962C8B-B14F-4D97-AF65-F5344CB8AC3E}">
        <p14:creationId xmlns:p14="http://schemas.microsoft.com/office/powerpoint/2010/main" val="1788958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Eddy Currents and Magnetic Damping</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 name="Picture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8383" y="1122363"/>
            <a:ext cx="5360546" cy="3500437"/>
          </a:xfrm>
          <a:prstGeom prst="rect">
            <a:avLst/>
          </a:prstGeom>
        </p:spPr>
      </p:pic>
      <p:sp>
        <p:nvSpPr>
          <p:cNvPr id="8" name="Text Placeholder 6"/>
          <p:cNvSpPr txBox="1">
            <a:spLocks/>
          </p:cNvSpPr>
          <p:nvPr/>
        </p:nvSpPr>
        <p:spPr bwMode="auto">
          <a:xfrm>
            <a:off x="138896" y="4622800"/>
            <a:ext cx="8924081" cy="21020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spcBef>
                <a:spcPct val="20000"/>
              </a:spcBef>
              <a:spcAft>
                <a:spcPts val="600"/>
              </a:spcAft>
              <a:buClr>
                <a:srgbClr val="6CB255"/>
              </a:buClr>
              <a:buFont typeface="Arial" charset="0"/>
              <a:defRPr sz="2000" kern="1200">
                <a:solidFill>
                  <a:srgbClr val="000000"/>
                </a:solidFill>
                <a:latin typeface="+mn-lt"/>
                <a:ea typeface="+mn-ea"/>
                <a:cs typeface="+mn-cs"/>
              </a:defRPr>
            </a:lvl1pPr>
            <a:lvl2pPr marL="731520" indent="-457200" algn="l" rtl="0" fontAlgn="base">
              <a:spcBef>
                <a:spcPct val="20000"/>
              </a:spcBef>
              <a:spcAft>
                <a:spcPct val="0"/>
              </a:spcAft>
              <a:buClr>
                <a:srgbClr val="6CB255"/>
              </a:buClr>
              <a:buFont typeface="+mj-lt"/>
              <a:buAutoNum type="alphaLcParenR"/>
              <a:defRPr sz="2000" kern="1200">
                <a:solidFill>
                  <a:schemeClr val="tx1"/>
                </a:solidFill>
                <a:latin typeface="+mn-lt"/>
                <a:ea typeface="+mn-ea"/>
                <a:cs typeface="+mn-cs"/>
              </a:defRPr>
            </a:lvl2pPr>
            <a:lvl3pPr marL="12573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3pPr>
            <a:lvl4pPr marL="17145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4pPr>
            <a:lvl5pPr marL="21717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ts val="600"/>
              </a:spcAft>
              <a:buClr>
                <a:srgbClr val="6CB255"/>
              </a:buClr>
              <a:buSzTx/>
              <a:buFont typeface="Arial" charset="0"/>
              <a:buAutoNum type="alphaLcParenBoth"/>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The motion of a metal pendulum bob swinging between the poles of a magnet is quickly damped by the action of eddy currents. </a:t>
            </a:r>
          </a:p>
          <a:p>
            <a:pPr marL="342900" marR="0" lvl="0" indent="-342900" algn="l" defTabSz="914400" rtl="0" eaLnBrk="1" fontAlgn="base" latinLnBrk="0" hangingPunct="1">
              <a:lnSpc>
                <a:spcPct val="100000"/>
              </a:lnSpc>
              <a:spcBef>
                <a:spcPct val="20000"/>
              </a:spcBef>
              <a:spcAft>
                <a:spcPts val="600"/>
              </a:spcAft>
              <a:buClr>
                <a:srgbClr val="6CB255"/>
              </a:buClr>
              <a:buSzTx/>
              <a:buFont typeface="Arial" charset="0"/>
              <a:buAutoNum type="alphaLcParenBoth"/>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There is little effect on the motion of a slotted metal bob, implying that eddy currents are made less effective. </a:t>
            </a:r>
          </a:p>
          <a:p>
            <a:pPr marL="342900" marR="0" lvl="0" indent="-342900" algn="l" defTabSz="914400" rtl="0" eaLnBrk="1" fontAlgn="base" latinLnBrk="0" hangingPunct="1">
              <a:lnSpc>
                <a:spcPct val="100000"/>
              </a:lnSpc>
              <a:spcBef>
                <a:spcPct val="20000"/>
              </a:spcBef>
              <a:spcAft>
                <a:spcPts val="600"/>
              </a:spcAft>
              <a:buClr>
                <a:srgbClr val="6CB255"/>
              </a:buClr>
              <a:buSzTx/>
              <a:buFont typeface="Arial" charset="0"/>
              <a:buAutoNum type="alphaLcParenBoth"/>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There is also no magnetic damping on a </a:t>
            </a:r>
            <a:r>
              <a:rPr kumimoji="0" lang="en-US" sz="1800" b="0" i="0" u="none" strike="noStrike" kern="1200" cap="none" spc="0" normalizeH="0" baseline="0" noProof="0" dirty="0" err="1" smtClean="0">
                <a:ln>
                  <a:noFill/>
                </a:ln>
                <a:solidFill>
                  <a:srgbClr val="000000"/>
                </a:solidFill>
                <a:effectLst/>
                <a:uLnTx/>
                <a:uFillTx/>
                <a:latin typeface="Arial"/>
                <a:ea typeface="+mn-ea"/>
                <a:cs typeface="+mn-cs"/>
              </a:rPr>
              <a:t>nonconducting</a:t>
            </a:r>
            <a:r>
              <a:rPr kumimoji="0" lang="en-US" sz="1800" b="0" i="0" u="none" strike="noStrike" kern="1200" cap="none" spc="0" normalizeH="0" baseline="0" noProof="0" dirty="0" smtClean="0">
                <a:ln>
                  <a:noFill/>
                </a:ln>
                <a:solidFill>
                  <a:srgbClr val="000000"/>
                </a:solidFill>
                <a:effectLst/>
                <a:uLnTx/>
                <a:uFillTx/>
                <a:latin typeface="Arial"/>
                <a:ea typeface="+mn-ea"/>
                <a:cs typeface="+mn-cs"/>
              </a:rPr>
              <a:t> bob, since the eddy currents are extremely small.</a:t>
            </a:r>
          </a:p>
        </p:txBody>
      </p:sp>
    </p:spTree>
    <p:extLst>
      <p:ext uri="{BB962C8B-B14F-4D97-AF65-F5344CB8AC3E}">
        <p14:creationId xmlns:p14="http://schemas.microsoft.com/office/powerpoint/2010/main" val="1270808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Eddy Currents and Magnetic Damping</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 name="Picture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655" y="1122363"/>
            <a:ext cx="4320003" cy="3500437"/>
          </a:xfrm>
          <a:prstGeom prst="rect">
            <a:avLst/>
          </a:prstGeom>
        </p:spPr>
      </p:pic>
      <p:sp>
        <p:nvSpPr>
          <p:cNvPr id="7" name="Text Placeholder 6"/>
          <p:cNvSpPr txBox="1">
            <a:spLocks/>
          </p:cNvSpPr>
          <p:nvPr/>
        </p:nvSpPr>
        <p:spPr>
          <a:xfrm>
            <a:off x="46300" y="4808737"/>
            <a:ext cx="9039828" cy="2014537"/>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2400" b="0" kern="0" dirty="0" smtClean="0">
                <a:solidFill>
                  <a:schemeClr val="tx1"/>
                </a:solidFill>
              </a:rPr>
              <a:t>A more detailed look at the conducting plate passing between the poles of a magnet.  As it enters and leaves the field, the change in flux produces an eddy current. Magnetic force on the current loop opposes the motion. There is no current and no magnetic drag when the plate is completely inside the uniform field.</a:t>
            </a:r>
          </a:p>
        </p:txBody>
      </p:sp>
    </p:spTree>
    <p:extLst>
      <p:ext uri="{BB962C8B-B14F-4D97-AF65-F5344CB8AC3E}">
        <p14:creationId xmlns:p14="http://schemas.microsoft.com/office/powerpoint/2010/main" val="4024493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590992" cy="676275"/>
          </a:xfrm>
        </p:spPr>
        <p:txBody>
          <a:bodyPr/>
          <a:lstStyle/>
          <a:p>
            <a:pPr eaLnBrk="1" hangingPunct="1">
              <a:spcAft>
                <a:spcPts val="1200"/>
              </a:spcAft>
            </a:pPr>
            <a:r>
              <a:rPr lang="en-US" altLang="en-US" sz="3200" b="0" dirty="0" smtClean="0"/>
              <a:t>Application of Eddy Currents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1" name="Picture 2" descr="29_Figure20-I"/>
          <p:cNvPicPr>
            <a:picLocks noChangeAspect="1" noChangeArrowheads="1"/>
          </p:cNvPicPr>
          <p:nvPr/>
        </p:nvPicPr>
        <p:blipFill>
          <a:blip r:embed="rId2">
            <a:extLst>
              <a:ext uri="{28A0092B-C50C-407E-A947-70E740481C1C}">
                <a14:useLocalDpi xmlns:a14="http://schemas.microsoft.com/office/drawing/2010/main" val="0"/>
              </a:ext>
            </a:extLst>
          </a:blip>
          <a:srcRect b="3052"/>
          <a:stretch>
            <a:fillRect/>
          </a:stretch>
        </p:blipFill>
        <p:spPr bwMode="auto">
          <a:xfrm>
            <a:off x="313708" y="2565126"/>
            <a:ext cx="8458200" cy="42227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4173" y="1190626"/>
            <a:ext cx="8958804" cy="954107"/>
          </a:xfrm>
          <a:prstGeom prst="rect">
            <a:avLst/>
          </a:prstGeom>
        </p:spPr>
        <p:txBody>
          <a:bodyPr wrap="square">
            <a:spAutoFit/>
          </a:bodyPr>
          <a:lstStyle/>
          <a:p>
            <a:r>
              <a:rPr lang="en-US" sz="2800" dirty="0" smtClean="0"/>
              <a:t>An </a:t>
            </a:r>
            <a:r>
              <a:rPr lang="en-US" sz="2800" dirty="0"/>
              <a:t>airport metal detector and a portable </a:t>
            </a:r>
            <a:r>
              <a:rPr lang="en-US" sz="2800" dirty="0" smtClean="0"/>
              <a:t>metal detector</a:t>
            </a:r>
            <a:r>
              <a:rPr lang="en-US" sz="2800" dirty="0"/>
              <a:t>, both of which use eddy currents in their design.</a:t>
            </a:r>
          </a:p>
        </p:txBody>
      </p:sp>
    </p:spTree>
    <p:extLst>
      <p:ext uri="{BB962C8B-B14F-4D97-AF65-F5344CB8AC3E}">
        <p14:creationId xmlns:p14="http://schemas.microsoft.com/office/powerpoint/2010/main" val="3381891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8100" y="2546098"/>
            <a:ext cx="2966100" cy="4273856"/>
          </a:xfrm>
          <a:prstGeom prst="rect">
            <a:avLst/>
          </a:prstGeom>
        </p:spPr>
      </p:pic>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Electric Generators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Text Placeholder 6"/>
          <p:cNvSpPr txBox="1">
            <a:spLocks/>
          </p:cNvSpPr>
          <p:nvPr/>
        </p:nvSpPr>
        <p:spPr bwMode="auto">
          <a:xfrm>
            <a:off x="193040" y="1190626"/>
            <a:ext cx="8798560" cy="17659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spcBef>
                <a:spcPct val="20000"/>
              </a:spcBef>
              <a:spcAft>
                <a:spcPts val="600"/>
              </a:spcAft>
              <a:buClr>
                <a:srgbClr val="6CB255"/>
              </a:buClr>
              <a:buFont typeface="Arial" charset="0"/>
              <a:defRPr sz="2000" kern="1200">
                <a:solidFill>
                  <a:srgbClr val="000000"/>
                </a:solidFill>
                <a:latin typeface="+mn-lt"/>
                <a:ea typeface="+mn-ea"/>
                <a:cs typeface="+mn-cs"/>
              </a:defRPr>
            </a:lvl1pPr>
            <a:lvl2pPr marL="731520" indent="-457200" algn="l" rtl="0" fontAlgn="base">
              <a:spcBef>
                <a:spcPct val="20000"/>
              </a:spcBef>
              <a:spcAft>
                <a:spcPct val="0"/>
              </a:spcAft>
              <a:buClr>
                <a:srgbClr val="6CB255"/>
              </a:buClr>
              <a:buFont typeface="+mj-lt"/>
              <a:buAutoNum type="alphaLcParenR"/>
              <a:defRPr sz="2000" kern="1200">
                <a:solidFill>
                  <a:schemeClr val="tx1"/>
                </a:solidFill>
                <a:latin typeface="+mn-lt"/>
                <a:ea typeface="+mn-ea"/>
                <a:cs typeface="+mn-cs"/>
              </a:defRPr>
            </a:lvl2pPr>
            <a:lvl3pPr marL="12573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3pPr>
            <a:lvl4pPr marL="17145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4pPr>
            <a:lvl5pPr marL="21717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lvl="0" eaLnBrk="1" hangingPunct="1">
              <a:defRPr/>
            </a:pPr>
            <a:r>
              <a:rPr kumimoji="0" lang="en-US" sz="2400" b="0" i="0" u="none" strike="noStrike" kern="1200" cap="none" spc="0" normalizeH="0" baseline="0" noProof="0" dirty="0" smtClean="0">
                <a:ln>
                  <a:noFill/>
                </a:ln>
                <a:solidFill>
                  <a:srgbClr val="000000"/>
                </a:solidFill>
                <a:effectLst/>
                <a:uLnTx/>
                <a:uFillTx/>
                <a:latin typeface="Arial"/>
                <a:ea typeface="+mn-ea"/>
                <a:cs typeface="+mn-cs"/>
              </a:rPr>
              <a:t>The generator coil</a:t>
            </a:r>
            <a:r>
              <a:rPr kumimoji="0" lang="en-US" sz="2400" b="0" i="0" u="none" strike="noStrike" kern="1200" cap="none" spc="0" normalizeH="0" noProof="0" dirty="0" smtClean="0">
                <a:ln>
                  <a:noFill/>
                </a:ln>
                <a:solidFill>
                  <a:srgbClr val="000000"/>
                </a:solidFill>
                <a:effectLst/>
                <a:uLnTx/>
                <a:uFillTx/>
                <a:latin typeface="Arial"/>
                <a:ea typeface="+mn-ea"/>
                <a:cs typeface="+mn-cs"/>
              </a:rPr>
              <a:t> shown below is rotated through one-fourth of a revolution (from </a:t>
            </a:r>
            <a:r>
              <a:rPr kumimoji="0" lang="el-GR" sz="2400" b="0" i="1" u="none" strike="noStrike" kern="1200" cap="none" spc="0" normalizeH="0" noProof="0" dirty="0" smtClean="0">
                <a:ln>
                  <a:noFill/>
                </a:ln>
                <a:solidFill>
                  <a:srgbClr val="000000"/>
                </a:solidFill>
                <a:effectLst/>
                <a:uLnTx/>
                <a:uFillTx/>
                <a:latin typeface="Arial"/>
                <a:ea typeface="+mn-ea"/>
                <a:cs typeface="+mn-cs"/>
              </a:rPr>
              <a:t>θ</a:t>
            </a:r>
            <a:r>
              <a:rPr kumimoji="0" lang="en-US" sz="2400" b="0" i="0" u="none" strike="noStrike" kern="1200" cap="none" spc="0" normalizeH="0" noProof="0" dirty="0" smtClean="0">
                <a:ln>
                  <a:noFill/>
                </a:ln>
                <a:solidFill>
                  <a:srgbClr val="000000"/>
                </a:solidFill>
                <a:effectLst/>
                <a:uLnTx/>
                <a:uFillTx/>
                <a:latin typeface="Arial"/>
                <a:ea typeface="+mn-ea"/>
                <a:cs typeface="+mn-cs"/>
              </a:rPr>
              <a:t> = 0 to </a:t>
            </a:r>
            <a:r>
              <a:rPr lang="el-GR" sz="2400" i="1" dirty="0"/>
              <a:t>θ</a:t>
            </a:r>
            <a:r>
              <a:rPr lang="en-US" sz="2400" dirty="0"/>
              <a:t> = </a:t>
            </a:r>
            <a:r>
              <a:rPr lang="en-US" sz="2400" dirty="0" smtClean="0"/>
              <a:t>90) in 15.0 </a:t>
            </a:r>
            <a:r>
              <a:rPr lang="en-US" sz="2400" dirty="0" err="1" smtClean="0"/>
              <a:t>ms.</a:t>
            </a:r>
            <a:r>
              <a:rPr lang="en-US" sz="2400" dirty="0" smtClean="0"/>
              <a:t> The 200-turn square coil has a side length 5.00 cm and is in a uniform 1.2 T magnetic field. What is the average </a:t>
            </a:r>
            <a:r>
              <a:rPr lang="en-US" sz="2400" dirty="0" err="1" smtClean="0"/>
              <a:t>emf</a:t>
            </a:r>
            <a:r>
              <a:rPr lang="en-US" sz="2400" dirty="0" smtClean="0"/>
              <a:t> induced?</a:t>
            </a:r>
            <a:endParaRPr kumimoji="0" lang="en-US" sz="2400" b="0" i="0" u="none" strike="noStrike" kern="1200" cap="none" spc="0" normalizeH="0" baseline="0" noProof="0" dirty="0" smtClean="0">
              <a:ln>
                <a:noFill/>
              </a:ln>
              <a:solidFill>
                <a:srgbClr val="000000"/>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7" name="Rectangle 16"/>
              <p:cNvSpPr/>
              <p:nvPr/>
            </p:nvSpPr>
            <p:spPr>
              <a:xfrm>
                <a:off x="330102" y="2891960"/>
                <a:ext cx="5312159" cy="9140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000000"/>
                          </a:solidFill>
                          <a:latin typeface="Cambria Math" panose="02040503050406030204" pitchFamily="18" charset="0"/>
                        </a:rPr>
                        <m:t>𝑒𝑚𝑓</m:t>
                      </m:r>
                      <m:r>
                        <a:rPr lang="en-US" sz="2800" i="1" dirty="0">
                          <a:solidFill>
                            <a:srgbClr val="000000"/>
                          </a:solidFill>
                          <a:latin typeface="Cambria Math"/>
                        </a:rPr>
                        <m:t>=</m:t>
                      </m:r>
                      <m:r>
                        <a:rPr lang="en-US" sz="2800" b="0" i="1" dirty="0" smtClean="0">
                          <a:solidFill>
                            <a:srgbClr val="000000"/>
                          </a:solidFill>
                          <a:latin typeface="Cambria Math" panose="02040503050406030204" pitchFamily="18" charset="0"/>
                        </a:rPr>
                        <m:t>−</m:t>
                      </m:r>
                      <m:r>
                        <a:rPr lang="en-US" sz="2800" b="0" i="1" dirty="0" smtClean="0">
                          <a:solidFill>
                            <a:srgbClr val="000000"/>
                          </a:solidFill>
                          <a:latin typeface="Cambria Math" panose="02040503050406030204" pitchFamily="18" charset="0"/>
                        </a:rPr>
                        <m:t>𝑁</m:t>
                      </m:r>
                      <m:f>
                        <m:fPr>
                          <m:ctrlPr>
                            <a:rPr lang="en-US" sz="2800" i="1" dirty="0" smtClean="0">
                              <a:solidFill>
                                <a:srgbClr val="000000"/>
                              </a:solidFill>
                              <a:latin typeface="Cambria Math" panose="02040503050406030204" pitchFamily="18" charset="0"/>
                            </a:rPr>
                          </m:ctrlPr>
                        </m:fPr>
                        <m:num>
                          <m:r>
                            <m:rPr>
                              <m:sty m:val="p"/>
                            </m:rPr>
                            <a:rPr lang="el-GR" sz="2800" i="1" dirty="0" smtClean="0">
                              <a:solidFill>
                                <a:srgbClr val="000000"/>
                              </a:solidFill>
                              <a:latin typeface="Cambria Math" panose="02040503050406030204" pitchFamily="18" charset="0"/>
                              <a:ea typeface="Cambria Math" panose="02040503050406030204" pitchFamily="18" charset="0"/>
                            </a:rPr>
                            <m:t>Δ</m:t>
                          </m:r>
                          <m:r>
                            <a:rPr lang="en-US" sz="2800" i="1" dirty="0" smtClean="0">
                              <a:solidFill>
                                <a:srgbClr val="000000"/>
                              </a:solidFill>
                              <a:latin typeface="Cambria Math" panose="02040503050406030204" pitchFamily="18" charset="0"/>
                              <a:ea typeface="Cambria Math" panose="02040503050406030204" pitchFamily="18" charset="0"/>
                            </a:rPr>
                            <m:t>∅</m:t>
                          </m:r>
                        </m:num>
                        <m:den>
                          <m:r>
                            <m:rPr>
                              <m:sty m:val="p"/>
                            </m:rPr>
                            <a:rPr lang="el-GR" sz="2800" i="1" dirty="0" smtClean="0">
                              <a:solidFill>
                                <a:srgbClr val="000000"/>
                              </a:solidFill>
                              <a:latin typeface="Cambria Math" panose="02040503050406030204" pitchFamily="18" charset="0"/>
                              <a:ea typeface="Cambria Math" panose="02040503050406030204" pitchFamily="18" charset="0"/>
                            </a:rPr>
                            <m:t>Δ</m:t>
                          </m:r>
                          <m:r>
                            <a:rPr lang="en-US" sz="2800" b="0" i="1" dirty="0" smtClean="0">
                              <a:solidFill>
                                <a:srgbClr val="000000"/>
                              </a:solidFill>
                              <a:latin typeface="Cambria Math" panose="02040503050406030204" pitchFamily="18" charset="0"/>
                              <a:ea typeface="Cambria Math" panose="02040503050406030204" pitchFamily="18" charset="0"/>
                            </a:rPr>
                            <m:t>𝑡</m:t>
                          </m:r>
                        </m:den>
                      </m:f>
                      <m:r>
                        <a:rPr lang="en-US" sz="2800" i="1" dirty="0">
                          <a:solidFill>
                            <a:srgbClr val="000000"/>
                          </a:solidFill>
                          <a:latin typeface="Cambria Math" panose="02040503050406030204" pitchFamily="18" charset="0"/>
                        </a:rPr>
                        <m:t>=</m:t>
                      </m:r>
                      <m:r>
                        <a:rPr lang="en-US" sz="2800" b="0" i="1" dirty="0" smtClean="0">
                          <a:solidFill>
                            <a:srgbClr val="000000"/>
                          </a:solidFill>
                          <a:latin typeface="Cambria Math" panose="02040503050406030204" pitchFamily="18" charset="0"/>
                        </a:rPr>
                        <m:t>−</m:t>
                      </m:r>
                      <m:r>
                        <a:rPr lang="en-US" sz="2800" i="1" dirty="0">
                          <a:solidFill>
                            <a:srgbClr val="000000"/>
                          </a:solidFill>
                          <a:latin typeface="Cambria Math" panose="02040503050406030204" pitchFamily="18" charset="0"/>
                        </a:rPr>
                        <m:t>𝑁</m:t>
                      </m:r>
                      <m:f>
                        <m:fPr>
                          <m:ctrlPr>
                            <a:rPr lang="en-US" sz="2800" i="1" dirty="0">
                              <a:solidFill>
                                <a:srgbClr val="000000"/>
                              </a:solidFill>
                              <a:latin typeface="Cambria Math" panose="02040503050406030204" pitchFamily="18" charset="0"/>
                            </a:rPr>
                          </m:ctrlPr>
                        </m:fPr>
                        <m:num>
                          <m:r>
                            <m:rPr>
                              <m:sty m:val="p"/>
                            </m:rPr>
                            <a:rPr lang="el-GR" sz="2800" i="1" dirty="0">
                              <a:solidFill>
                                <a:srgbClr val="000000"/>
                              </a:solidFill>
                              <a:latin typeface="Cambria Math" panose="02040503050406030204" pitchFamily="18" charset="0"/>
                              <a:ea typeface="Cambria Math" panose="02040503050406030204" pitchFamily="18" charset="0"/>
                            </a:rPr>
                            <m:t>Δ</m:t>
                          </m:r>
                          <m:r>
                            <a:rPr lang="en-US" sz="2800" b="0" i="1" dirty="0" smtClean="0">
                              <a:solidFill>
                                <a:srgbClr val="000000"/>
                              </a:solidFill>
                              <a:latin typeface="Cambria Math" panose="02040503050406030204" pitchFamily="18" charset="0"/>
                              <a:ea typeface="Cambria Math" panose="02040503050406030204" pitchFamily="18" charset="0"/>
                            </a:rPr>
                            <m:t>(</m:t>
                          </m:r>
                          <m:r>
                            <a:rPr lang="en-US" sz="2800" b="0" i="1" dirty="0" smtClean="0">
                              <a:solidFill>
                                <a:srgbClr val="000000"/>
                              </a:solidFill>
                              <a:latin typeface="Cambria Math" panose="02040503050406030204" pitchFamily="18" charset="0"/>
                              <a:ea typeface="Cambria Math" panose="02040503050406030204" pitchFamily="18" charset="0"/>
                            </a:rPr>
                            <m:t>𝐵𝐴</m:t>
                          </m:r>
                          <m:r>
                            <m:rPr>
                              <m:nor/>
                            </m:rPr>
                            <a:rPr lang="en-US" sz="2800" b="0" i="0" dirty="0" smtClean="0">
                              <a:solidFill>
                                <a:srgbClr val="000000"/>
                              </a:solidFill>
                              <a:latin typeface="Cambria Math" panose="02040503050406030204" pitchFamily="18" charset="0"/>
                              <a:ea typeface="Cambria Math" panose="02040503050406030204" pitchFamily="18" charset="0"/>
                            </a:rPr>
                            <m:t>cos</m:t>
                          </m:r>
                          <m:r>
                            <m:rPr>
                              <m:nor/>
                            </m:rPr>
                            <a:rPr lang="en-US" sz="2800" b="0" i="0" dirty="0" smtClean="0">
                              <a:solidFill>
                                <a:srgbClr val="000000"/>
                              </a:solidFill>
                              <a:latin typeface="Cambria Math" panose="02040503050406030204" pitchFamily="18" charset="0"/>
                              <a:ea typeface="Cambria Math" panose="02040503050406030204" pitchFamily="18" charset="0"/>
                            </a:rPr>
                            <m:t> </m:t>
                          </m:r>
                          <m:r>
                            <a:rPr lang="en-US" sz="2800" i="1" dirty="0" smtClean="0">
                              <a:solidFill>
                                <a:srgbClr val="000000"/>
                              </a:solidFill>
                              <a:latin typeface="Cambria Math" panose="02040503050406030204" pitchFamily="18" charset="0"/>
                              <a:ea typeface="Cambria Math" panose="02040503050406030204" pitchFamily="18" charset="0"/>
                            </a:rPr>
                            <m:t>𝜃</m:t>
                          </m:r>
                          <m:r>
                            <a:rPr lang="en-US" sz="2800" b="0" i="1" dirty="0" smtClean="0">
                              <a:solidFill>
                                <a:srgbClr val="000000"/>
                              </a:solidFill>
                              <a:latin typeface="Cambria Math" panose="02040503050406030204" pitchFamily="18" charset="0"/>
                              <a:ea typeface="Cambria Math" panose="02040503050406030204" pitchFamily="18" charset="0"/>
                            </a:rPr>
                            <m:t>)</m:t>
                          </m:r>
                        </m:num>
                        <m:den>
                          <m:r>
                            <m:rPr>
                              <m:sty m:val="p"/>
                            </m:rPr>
                            <a:rPr lang="el-GR" sz="2800" i="1" dirty="0">
                              <a:solidFill>
                                <a:srgbClr val="000000"/>
                              </a:solidFill>
                              <a:latin typeface="Cambria Math" panose="02040503050406030204" pitchFamily="18" charset="0"/>
                              <a:ea typeface="Cambria Math" panose="02040503050406030204" pitchFamily="18" charset="0"/>
                            </a:rPr>
                            <m:t>Δ</m:t>
                          </m:r>
                          <m:r>
                            <a:rPr lang="en-US" sz="2800" i="1" dirty="0">
                              <a:solidFill>
                                <a:srgbClr val="000000"/>
                              </a:solidFill>
                              <a:latin typeface="Cambria Math" panose="02040503050406030204" pitchFamily="18" charset="0"/>
                              <a:ea typeface="Cambria Math" panose="02040503050406030204" pitchFamily="18" charset="0"/>
                            </a:rPr>
                            <m:t>𝑡</m:t>
                          </m:r>
                        </m:den>
                      </m:f>
                    </m:oMath>
                  </m:oMathPara>
                </a14:m>
                <a:endParaRPr lang="en-US" sz="2800" dirty="0"/>
              </a:p>
            </p:txBody>
          </p:sp>
        </mc:Choice>
        <mc:Fallback xmlns="">
          <p:sp>
            <p:nvSpPr>
              <p:cNvPr id="17" name="Rectangle 16"/>
              <p:cNvSpPr>
                <a:spLocks noRot="1" noChangeAspect="1" noMove="1" noResize="1" noEditPoints="1" noAdjustHandles="1" noChangeArrowheads="1" noChangeShapeType="1" noTextEdit="1"/>
              </p:cNvSpPr>
              <p:nvPr/>
            </p:nvSpPr>
            <p:spPr>
              <a:xfrm>
                <a:off x="330102" y="2891960"/>
                <a:ext cx="5312159" cy="91409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40066" y="4078612"/>
                <a:ext cx="3806491" cy="9130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000000"/>
                          </a:solidFill>
                          <a:latin typeface="Cambria Math" panose="02040503050406030204" pitchFamily="18" charset="0"/>
                        </a:rPr>
                        <m:t>𝑒𝑚𝑓</m:t>
                      </m:r>
                      <m:r>
                        <a:rPr lang="en-US" sz="2800" i="1" dirty="0">
                          <a:solidFill>
                            <a:srgbClr val="000000"/>
                          </a:solidFill>
                          <a:latin typeface="Cambria Math"/>
                        </a:rPr>
                        <m:t>=</m:t>
                      </m:r>
                      <m:r>
                        <a:rPr lang="en-US" sz="2800" b="0" i="1" dirty="0" smtClean="0">
                          <a:solidFill>
                            <a:srgbClr val="000000"/>
                          </a:solidFill>
                          <a:latin typeface="Cambria Math" panose="02040503050406030204" pitchFamily="18" charset="0"/>
                        </a:rPr>
                        <m:t>−</m:t>
                      </m:r>
                      <m:r>
                        <a:rPr lang="en-US" sz="2800" i="1" dirty="0">
                          <a:solidFill>
                            <a:srgbClr val="000000"/>
                          </a:solidFill>
                          <a:latin typeface="Cambria Math" panose="02040503050406030204" pitchFamily="18" charset="0"/>
                        </a:rPr>
                        <m:t>𝑁</m:t>
                      </m:r>
                      <m:f>
                        <m:fPr>
                          <m:ctrlPr>
                            <a:rPr lang="en-US" sz="2800" i="1" dirty="0">
                              <a:solidFill>
                                <a:srgbClr val="000000"/>
                              </a:solidFill>
                              <a:latin typeface="Cambria Math" panose="02040503050406030204" pitchFamily="18" charset="0"/>
                            </a:rPr>
                          </m:ctrlPr>
                        </m:fPr>
                        <m:num>
                          <m:r>
                            <a:rPr lang="en-US" sz="2800" i="1" dirty="0">
                              <a:solidFill>
                                <a:srgbClr val="000000"/>
                              </a:solidFill>
                              <a:latin typeface="Cambria Math" panose="02040503050406030204" pitchFamily="18" charset="0"/>
                              <a:ea typeface="Cambria Math" panose="02040503050406030204" pitchFamily="18" charset="0"/>
                            </a:rPr>
                            <m:t>𝐵𝐴</m:t>
                          </m:r>
                          <m:r>
                            <m:rPr>
                              <m:sty m:val="p"/>
                            </m:rPr>
                            <a:rPr lang="el-GR" sz="2800" i="1" dirty="0">
                              <a:solidFill>
                                <a:srgbClr val="000000"/>
                              </a:solidFill>
                              <a:latin typeface="Cambria Math" panose="02040503050406030204" pitchFamily="18" charset="0"/>
                              <a:ea typeface="Cambria Math" panose="02040503050406030204" pitchFamily="18" charset="0"/>
                            </a:rPr>
                            <m:t>Δ</m:t>
                          </m:r>
                          <m:r>
                            <a:rPr lang="en-US" sz="2800" b="0" i="1" dirty="0" smtClean="0">
                              <a:solidFill>
                                <a:srgbClr val="000000"/>
                              </a:solidFill>
                              <a:latin typeface="Cambria Math" panose="02040503050406030204" pitchFamily="18" charset="0"/>
                              <a:ea typeface="Cambria Math" panose="02040503050406030204" pitchFamily="18" charset="0"/>
                            </a:rPr>
                            <m:t>(</m:t>
                          </m:r>
                          <m:r>
                            <m:rPr>
                              <m:nor/>
                            </m:rPr>
                            <a:rPr lang="en-US" sz="2800" b="0" i="0" dirty="0" smtClean="0">
                              <a:solidFill>
                                <a:srgbClr val="000000"/>
                              </a:solidFill>
                              <a:latin typeface="Cambria Math" panose="02040503050406030204" pitchFamily="18" charset="0"/>
                              <a:ea typeface="Cambria Math" panose="02040503050406030204" pitchFamily="18" charset="0"/>
                            </a:rPr>
                            <m:t>cos</m:t>
                          </m:r>
                          <m:r>
                            <m:rPr>
                              <m:nor/>
                            </m:rPr>
                            <a:rPr lang="en-US" sz="2800" b="0" i="0" dirty="0" smtClean="0">
                              <a:solidFill>
                                <a:srgbClr val="000000"/>
                              </a:solidFill>
                              <a:latin typeface="Cambria Math" panose="02040503050406030204" pitchFamily="18" charset="0"/>
                              <a:ea typeface="Cambria Math" panose="02040503050406030204" pitchFamily="18" charset="0"/>
                            </a:rPr>
                            <m:t> </m:t>
                          </m:r>
                          <m:r>
                            <a:rPr lang="en-US" sz="2800" i="1" dirty="0" smtClean="0">
                              <a:solidFill>
                                <a:srgbClr val="000000"/>
                              </a:solidFill>
                              <a:latin typeface="Cambria Math" panose="02040503050406030204" pitchFamily="18" charset="0"/>
                              <a:ea typeface="Cambria Math" panose="02040503050406030204" pitchFamily="18" charset="0"/>
                            </a:rPr>
                            <m:t>𝜃</m:t>
                          </m:r>
                          <m:r>
                            <a:rPr lang="en-US" sz="2800" b="0" i="1" dirty="0" smtClean="0">
                              <a:solidFill>
                                <a:srgbClr val="000000"/>
                              </a:solidFill>
                              <a:latin typeface="Cambria Math" panose="02040503050406030204" pitchFamily="18" charset="0"/>
                              <a:ea typeface="Cambria Math" panose="02040503050406030204" pitchFamily="18" charset="0"/>
                            </a:rPr>
                            <m:t>)</m:t>
                          </m:r>
                        </m:num>
                        <m:den>
                          <m:r>
                            <m:rPr>
                              <m:sty m:val="p"/>
                            </m:rPr>
                            <a:rPr lang="el-GR" sz="2800" i="1" dirty="0">
                              <a:solidFill>
                                <a:srgbClr val="000000"/>
                              </a:solidFill>
                              <a:latin typeface="Cambria Math" panose="02040503050406030204" pitchFamily="18" charset="0"/>
                              <a:ea typeface="Cambria Math" panose="02040503050406030204" pitchFamily="18" charset="0"/>
                            </a:rPr>
                            <m:t>Δ</m:t>
                          </m:r>
                          <m:r>
                            <a:rPr lang="en-US" sz="2800" i="1" dirty="0">
                              <a:solidFill>
                                <a:srgbClr val="000000"/>
                              </a:solidFill>
                              <a:latin typeface="Cambria Math" panose="02040503050406030204" pitchFamily="18" charset="0"/>
                              <a:ea typeface="Cambria Math" panose="02040503050406030204" pitchFamily="18" charset="0"/>
                            </a:rPr>
                            <m:t>𝑡</m:t>
                          </m:r>
                        </m:den>
                      </m:f>
                    </m:oMath>
                  </m:oMathPara>
                </a14:m>
                <a:endParaRPr lang="en-US" sz="2800" dirty="0"/>
              </a:p>
            </p:txBody>
          </p:sp>
        </mc:Choice>
        <mc:Fallback xmlns="">
          <p:sp>
            <p:nvSpPr>
              <p:cNvPr id="18" name="Rectangle 17"/>
              <p:cNvSpPr>
                <a:spLocks noRot="1" noChangeAspect="1" noMove="1" noResize="1" noEditPoints="1" noAdjustHandles="1" noChangeArrowheads="1" noChangeShapeType="1" noTextEdit="1"/>
              </p:cNvSpPr>
              <p:nvPr/>
            </p:nvSpPr>
            <p:spPr>
              <a:xfrm>
                <a:off x="340066" y="4078612"/>
                <a:ext cx="3806491" cy="91300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406917" y="5264175"/>
                <a:ext cx="523534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i="1" dirty="0">
                          <a:solidFill>
                            <a:srgbClr val="000000"/>
                          </a:solidFill>
                          <a:latin typeface="Cambria Math" panose="02040503050406030204" pitchFamily="18" charset="0"/>
                          <a:ea typeface="Cambria Math" panose="02040503050406030204" pitchFamily="18" charset="0"/>
                        </a:rPr>
                        <m:t>Δ</m:t>
                      </m:r>
                      <m:r>
                        <a:rPr lang="en-US" i="1" dirty="0">
                          <a:solidFill>
                            <a:srgbClr val="000000"/>
                          </a:solidFill>
                          <a:latin typeface="Cambria Math" panose="02040503050406030204" pitchFamily="18" charset="0"/>
                          <a:ea typeface="Cambria Math" panose="02040503050406030204" pitchFamily="18" charset="0"/>
                        </a:rPr>
                        <m:t>(</m:t>
                      </m:r>
                      <m:r>
                        <m:rPr>
                          <m:nor/>
                        </m:rPr>
                        <a:rPr lang="en-US" dirty="0">
                          <a:solidFill>
                            <a:srgbClr val="000000"/>
                          </a:solidFill>
                          <a:latin typeface="Cambria Math" panose="02040503050406030204" pitchFamily="18" charset="0"/>
                          <a:ea typeface="Cambria Math" panose="02040503050406030204" pitchFamily="18" charset="0"/>
                        </a:rPr>
                        <m:t>cos</m:t>
                      </m:r>
                      <m:r>
                        <m:rPr>
                          <m:nor/>
                        </m:rPr>
                        <a:rPr lang="en-US" dirty="0">
                          <a:solidFill>
                            <a:srgbClr val="000000"/>
                          </a:solidFill>
                          <a:latin typeface="Cambria Math" panose="02040503050406030204" pitchFamily="18" charset="0"/>
                          <a:ea typeface="Cambria Math" panose="02040503050406030204" pitchFamily="18" charset="0"/>
                        </a:rPr>
                        <m:t> </m:t>
                      </m:r>
                      <m:r>
                        <a:rPr lang="en-US" i="1" dirty="0">
                          <a:solidFill>
                            <a:srgbClr val="000000"/>
                          </a:solidFill>
                          <a:latin typeface="Cambria Math" panose="02040503050406030204" pitchFamily="18" charset="0"/>
                          <a:ea typeface="Cambria Math" panose="02040503050406030204" pitchFamily="18" charset="0"/>
                        </a:rPr>
                        <m:t>𝜃</m:t>
                      </m:r>
                      <m:r>
                        <a:rPr lang="en-US" i="1" dirty="0">
                          <a:solidFill>
                            <a:srgbClr val="000000"/>
                          </a:solidFill>
                          <a:latin typeface="Cambria Math" panose="02040503050406030204" pitchFamily="18" charset="0"/>
                          <a:ea typeface="Cambria Math" panose="02040503050406030204" pitchFamily="18" charset="0"/>
                        </a:rPr>
                        <m:t>)=</m:t>
                      </m:r>
                      <m:r>
                        <m:rPr>
                          <m:nor/>
                        </m:rPr>
                        <a:rPr lang="en-US" dirty="0">
                          <a:solidFill>
                            <a:srgbClr val="000000"/>
                          </a:solidFill>
                          <a:latin typeface="Cambria Math" panose="02040503050406030204" pitchFamily="18" charset="0"/>
                          <a:ea typeface="Cambria Math" panose="02040503050406030204" pitchFamily="18" charset="0"/>
                        </a:rPr>
                        <m:t>cos</m:t>
                      </m:r>
                      <m:r>
                        <m:rPr>
                          <m:nor/>
                        </m:rPr>
                        <a:rPr lang="en-US" dirty="0">
                          <a:solidFill>
                            <a:srgbClr val="000000"/>
                          </a:solidFill>
                          <a:latin typeface="Cambria Math" panose="02040503050406030204" pitchFamily="18" charset="0"/>
                          <a:ea typeface="Cambria Math" panose="02040503050406030204" pitchFamily="18" charset="0"/>
                        </a:rPr>
                        <m:t> 90 −</m:t>
                      </m:r>
                      <m:r>
                        <m:rPr>
                          <m:nor/>
                        </m:rPr>
                        <a:rPr lang="en-US" dirty="0">
                          <a:solidFill>
                            <a:srgbClr val="000000"/>
                          </a:solidFill>
                          <a:latin typeface="Cambria Math" panose="02040503050406030204" pitchFamily="18" charset="0"/>
                          <a:ea typeface="Cambria Math" panose="02040503050406030204" pitchFamily="18" charset="0"/>
                        </a:rPr>
                        <m:t>cos</m:t>
                      </m:r>
                      <m:r>
                        <m:rPr>
                          <m:nor/>
                        </m:rPr>
                        <a:rPr lang="en-US" dirty="0">
                          <a:solidFill>
                            <a:srgbClr val="000000"/>
                          </a:solidFill>
                          <a:latin typeface="Cambria Math" panose="02040503050406030204" pitchFamily="18" charset="0"/>
                          <a:ea typeface="Cambria Math" panose="02040503050406030204" pitchFamily="18" charset="0"/>
                        </a:rPr>
                        <m:t> 0=−1</m:t>
                      </m:r>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406917" y="5264175"/>
                <a:ext cx="5235344" cy="58477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509159" y="6055980"/>
                <a:ext cx="2886303" cy="523220"/>
              </a:xfrm>
              <a:prstGeom prst="rect">
                <a:avLst/>
              </a:prstGeom>
            </p:spPr>
            <p:txBody>
              <a:bodyPr wrap="none">
                <a:spAutoFit/>
              </a:bodyPr>
              <a:lstStyle/>
              <a:p>
                <a14:m>
                  <m:oMath xmlns:m="http://schemas.openxmlformats.org/officeDocument/2006/math">
                    <m:r>
                      <m:rPr>
                        <m:sty m:val="p"/>
                      </m:rPr>
                      <a:rPr lang="en-US" sz="2800" b="0" i="0" dirty="0" smtClean="0">
                        <a:solidFill>
                          <a:srgbClr val="1C03D7"/>
                        </a:solidFill>
                        <a:latin typeface="Cambria Math" panose="02040503050406030204" pitchFamily="18" charset="0"/>
                      </a:rPr>
                      <m:t>Ans</m:t>
                    </m:r>
                    <m:r>
                      <a:rPr lang="en-US" sz="2800" b="0" i="0" dirty="0" smtClean="0">
                        <a:solidFill>
                          <a:srgbClr val="1C03D7"/>
                        </a:solidFill>
                        <a:latin typeface="Cambria Math" panose="02040503050406030204" pitchFamily="18" charset="0"/>
                      </a:rPr>
                      <m:t>:</m:t>
                    </m:r>
                    <m:r>
                      <a:rPr lang="en-US" sz="2800" b="0" i="1" dirty="0" smtClean="0">
                        <a:solidFill>
                          <a:srgbClr val="000000"/>
                        </a:solidFill>
                        <a:latin typeface="Cambria Math" panose="02040503050406030204" pitchFamily="18" charset="0"/>
                      </a:rPr>
                      <m:t> </m:t>
                    </m:r>
                    <m:r>
                      <a:rPr lang="en-US" sz="2800" i="1" dirty="0">
                        <a:solidFill>
                          <a:srgbClr val="000000"/>
                        </a:solidFill>
                        <a:latin typeface="Cambria Math" panose="02040503050406030204" pitchFamily="18" charset="0"/>
                      </a:rPr>
                      <m:t>𝑒𝑚𝑓</m:t>
                    </m:r>
                    <m:r>
                      <a:rPr lang="en-US" sz="2800" i="1" dirty="0">
                        <a:solidFill>
                          <a:srgbClr val="000000"/>
                        </a:solidFill>
                        <a:latin typeface="Cambria Math"/>
                      </a:rPr>
                      <m:t>=</m:t>
                    </m:r>
                    <m:r>
                      <a:rPr lang="en-US" sz="2800" b="0" i="0" dirty="0" smtClean="0">
                        <a:solidFill>
                          <a:srgbClr val="000000"/>
                        </a:solidFill>
                        <a:latin typeface="Cambria Math" panose="02040503050406030204" pitchFamily="18" charset="0"/>
                      </a:rPr>
                      <m:t>40</m:t>
                    </m:r>
                  </m:oMath>
                </a14:m>
                <a:r>
                  <a:rPr lang="en-US" sz="2800" dirty="0" smtClean="0"/>
                  <a:t> V</a:t>
                </a:r>
                <a:endParaRPr lang="en-US" sz="2800" dirty="0"/>
              </a:p>
            </p:txBody>
          </p:sp>
        </mc:Choice>
        <mc:Fallback xmlns="">
          <p:sp>
            <p:nvSpPr>
              <p:cNvPr id="2" name="Rectangle 1"/>
              <p:cNvSpPr>
                <a:spLocks noRot="1" noChangeAspect="1" noMove="1" noResize="1" noEditPoints="1" noAdjustHandles="1" noChangeArrowheads="1" noChangeShapeType="1" noTextEdit="1"/>
              </p:cNvSpPr>
              <p:nvPr/>
            </p:nvSpPr>
            <p:spPr>
              <a:xfrm>
                <a:off x="509159" y="6055980"/>
                <a:ext cx="2886303" cy="523220"/>
              </a:xfrm>
              <a:prstGeom prst="rect">
                <a:avLst/>
              </a:prstGeom>
              <a:blipFill rotWithShape="0">
                <a:blip r:embed="rId6"/>
                <a:stretch>
                  <a:fillRect t="-11628" r="-3383" b="-31395"/>
                </a:stretch>
              </a:blipFill>
            </p:spPr>
            <p:txBody>
              <a:bodyPr/>
              <a:lstStyle/>
              <a:p>
                <a:r>
                  <a:rPr lang="en-US">
                    <a:noFill/>
                  </a:rPr>
                  <a:t> </a:t>
                </a:r>
              </a:p>
            </p:txBody>
          </p:sp>
        </mc:Fallback>
      </mc:AlternateContent>
    </p:spTree>
    <p:extLst>
      <p:ext uri="{BB962C8B-B14F-4D97-AF65-F5344CB8AC3E}">
        <p14:creationId xmlns:p14="http://schemas.microsoft.com/office/powerpoint/2010/main" val="1694769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Electric Generators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1" name="Picture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2038" y="3298405"/>
            <a:ext cx="4147437" cy="3500437"/>
          </a:xfrm>
          <a:prstGeom prst="rect">
            <a:avLst/>
          </a:prstGeom>
        </p:spPr>
      </p:pic>
      <p:sp>
        <p:nvSpPr>
          <p:cNvPr id="12" name="Text Placeholder 6"/>
          <p:cNvSpPr txBox="1">
            <a:spLocks/>
          </p:cNvSpPr>
          <p:nvPr/>
        </p:nvSpPr>
        <p:spPr>
          <a:xfrm>
            <a:off x="106098" y="1093266"/>
            <a:ext cx="8968452" cy="1406866"/>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2800" b="0" kern="0" dirty="0" smtClean="0">
                <a:solidFill>
                  <a:schemeClr val="tx1"/>
                </a:solidFill>
              </a:rPr>
              <a:t>A generator with a single rectangular coil rotated at constant angular velocity in a uniform magnetic field produces an </a:t>
            </a:r>
            <a:r>
              <a:rPr lang="en-US" sz="2800" b="0" i="1" kern="0" dirty="0" err="1" smtClean="0">
                <a:solidFill>
                  <a:schemeClr val="tx1"/>
                </a:solidFill>
                <a:latin typeface="Times New Roman" panose="02020603050405020304" pitchFamily="18" charset="0"/>
                <a:cs typeface="Times New Roman" panose="02020603050405020304" pitchFamily="18" charset="0"/>
              </a:rPr>
              <a:t>emf</a:t>
            </a:r>
            <a:r>
              <a:rPr lang="en-US" sz="2800" b="0" kern="0" dirty="0" smtClean="0">
                <a:solidFill>
                  <a:schemeClr val="tx1"/>
                </a:solidFill>
              </a:rPr>
              <a:t> that varies </a:t>
            </a:r>
            <a:r>
              <a:rPr lang="en-US" sz="2800" b="0" kern="0" dirty="0" err="1" smtClean="0">
                <a:solidFill>
                  <a:schemeClr val="tx1"/>
                </a:solidFill>
              </a:rPr>
              <a:t>sinusoidally</a:t>
            </a:r>
            <a:r>
              <a:rPr lang="en-US" sz="2800" b="0" kern="0" dirty="0" smtClean="0">
                <a:solidFill>
                  <a:schemeClr val="tx1"/>
                </a:solidFill>
              </a:rPr>
              <a:t> in time.</a:t>
            </a:r>
          </a:p>
        </p:txBody>
      </p:sp>
      <mc:AlternateContent xmlns:mc="http://schemas.openxmlformats.org/markup-compatibility/2006" xmlns:a14="http://schemas.microsoft.com/office/drawing/2010/main">
        <mc:Choice Requires="a14">
          <p:sp>
            <p:nvSpPr>
              <p:cNvPr id="14" name="Rectangle 13"/>
              <p:cNvSpPr/>
              <p:nvPr/>
            </p:nvSpPr>
            <p:spPr>
              <a:xfrm>
                <a:off x="340066" y="2713630"/>
                <a:ext cx="308385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000000"/>
                          </a:solidFill>
                          <a:latin typeface="Cambria Math" panose="02040503050406030204" pitchFamily="18" charset="0"/>
                        </a:rPr>
                        <m:t>𝑒𝑚𝑓</m:t>
                      </m:r>
                      <m:r>
                        <a:rPr lang="en-US" sz="2800" i="1" dirty="0">
                          <a:solidFill>
                            <a:srgbClr val="000000"/>
                          </a:solidFill>
                          <a:latin typeface="Cambria Math"/>
                        </a:rPr>
                        <m:t> =</m:t>
                      </m:r>
                      <m:r>
                        <a:rPr lang="en-US" sz="2800" b="0" i="1" dirty="0" smtClean="0">
                          <a:solidFill>
                            <a:srgbClr val="000000"/>
                          </a:solidFill>
                          <a:latin typeface="Cambria Math" panose="02040503050406030204" pitchFamily="18" charset="0"/>
                        </a:rPr>
                        <m:t>2</m:t>
                      </m:r>
                      <m:r>
                        <a:rPr lang="en-US" sz="2800" b="0" i="1" dirty="0" smtClean="0">
                          <a:solidFill>
                            <a:srgbClr val="000000"/>
                          </a:solidFill>
                          <a:latin typeface="Cambria Math" panose="02040503050406030204" pitchFamily="18" charset="0"/>
                        </a:rPr>
                        <m:t>𝐵𝑙𝑣</m:t>
                      </m:r>
                      <m:r>
                        <m:rPr>
                          <m:nor/>
                        </m:rPr>
                        <a:rPr lang="en-US" sz="2800" b="0" i="0" dirty="0" smtClean="0">
                          <a:solidFill>
                            <a:srgbClr val="000000"/>
                          </a:solidFill>
                          <a:latin typeface="Cambria Math" panose="02040503050406030204" pitchFamily="18" charset="0"/>
                        </a:rPr>
                        <m:t> </m:t>
                      </m:r>
                      <m:r>
                        <m:rPr>
                          <m:nor/>
                        </m:rPr>
                        <a:rPr lang="en-US" sz="2800" b="0" i="0" dirty="0" smtClean="0">
                          <a:solidFill>
                            <a:srgbClr val="000000"/>
                          </a:solidFill>
                          <a:latin typeface="Cambria Math" panose="02040503050406030204" pitchFamily="18" charset="0"/>
                        </a:rPr>
                        <m:t>sin</m:t>
                      </m:r>
                      <m:r>
                        <m:rPr>
                          <m:nor/>
                        </m:rPr>
                        <a:rPr lang="en-US" sz="2800" b="0" i="0" dirty="0" smtClean="0">
                          <a:solidFill>
                            <a:srgbClr val="000000"/>
                          </a:solidFill>
                          <a:latin typeface="Cambria Math" panose="02040503050406030204" pitchFamily="18" charset="0"/>
                        </a:rPr>
                        <m:t> </m:t>
                      </m:r>
                      <m:r>
                        <a:rPr lang="el-GR" sz="2800" i="1" dirty="0" smtClean="0">
                          <a:solidFill>
                            <a:srgbClr val="000000"/>
                          </a:solidFill>
                          <a:latin typeface="Cambria Math" panose="02040503050406030204" pitchFamily="18" charset="0"/>
                          <a:ea typeface="Cambria Math" panose="02040503050406030204" pitchFamily="18" charset="0"/>
                        </a:rPr>
                        <m:t>𝜃</m:t>
                      </m:r>
                    </m:oMath>
                  </m:oMathPara>
                </a14:m>
                <a:endParaRPr lang="en-US" sz="2800" dirty="0"/>
              </a:p>
            </p:txBody>
          </p:sp>
        </mc:Choice>
        <mc:Fallback xmlns="">
          <p:sp>
            <p:nvSpPr>
              <p:cNvPr id="14" name="Rectangle 13"/>
              <p:cNvSpPr>
                <a:spLocks noRot="1" noChangeAspect="1" noMove="1" noResize="1" noEditPoints="1" noAdjustHandles="1" noChangeArrowheads="1" noChangeShapeType="1" noTextEdit="1"/>
              </p:cNvSpPr>
              <p:nvPr/>
            </p:nvSpPr>
            <p:spPr>
              <a:xfrm>
                <a:off x="340066" y="2713630"/>
                <a:ext cx="3083858" cy="52322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40065" y="3219515"/>
                <a:ext cx="329051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000000"/>
                          </a:solidFill>
                          <a:latin typeface="Cambria Math" panose="02040503050406030204" pitchFamily="18" charset="0"/>
                        </a:rPr>
                        <m:t>𝑒𝑚𝑓</m:t>
                      </m:r>
                      <m:r>
                        <a:rPr lang="en-US" sz="2800" i="1" dirty="0">
                          <a:solidFill>
                            <a:srgbClr val="000000"/>
                          </a:solidFill>
                          <a:latin typeface="Cambria Math"/>
                        </a:rPr>
                        <m:t> =</m:t>
                      </m:r>
                      <m:r>
                        <a:rPr lang="en-US" sz="2800" b="0" i="1" dirty="0" smtClean="0">
                          <a:solidFill>
                            <a:srgbClr val="000000"/>
                          </a:solidFill>
                          <a:latin typeface="Cambria Math" panose="02040503050406030204" pitchFamily="18" charset="0"/>
                        </a:rPr>
                        <m:t>2</m:t>
                      </m:r>
                      <m:r>
                        <a:rPr lang="en-US" sz="2800" b="0" i="1" dirty="0" smtClean="0">
                          <a:solidFill>
                            <a:srgbClr val="000000"/>
                          </a:solidFill>
                          <a:latin typeface="Cambria Math" panose="02040503050406030204" pitchFamily="18" charset="0"/>
                        </a:rPr>
                        <m:t>𝐵𝑙𝑣</m:t>
                      </m:r>
                      <m:r>
                        <m:rPr>
                          <m:nor/>
                        </m:rPr>
                        <a:rPr lang="en-US" sz="2800" b="0" i="0" dirty="0" smtClean="0">
                          <a:solidFill>
                            <a:srgbClr val="000000"/>
                          </a:solidFill>
                          <a:latin typeface="Cambria Math" panose="02040503050406030204" pitchFamily="18" charset="0"/>
                        </a:rPr>
                        <m:t> </m:t>
                      </m:r>
                      <m:r>
                        <m:rPr>
                          <m:nor/>
                        </m:rPr>
                        <a:rPr lang="en-US" sz="2800" b="0" i="0" dirty="0" smtClean="0">
                          <a:solidFill>
                            <a:srgbClr val="000000"/>
                          </a:solidFill>
                          <a:latin typeface="Cambria Math" panose="02040503050406030204" pitchFamily="18" charset="0"/>
                        </a:rPr>
                        <m:t>sin</m:t>
                      </m:r>
                      <m:r>
                        <m:rPr>
                          <m:nor/>
                        </m:rPr>
                        <a:rPr lang="en-US" sz="2800" b="0" i="0" dirty="0" smtClean="0">
                          <a:solidFill>
                            <a:srgbClr val="000000"/>
                          </a:solidFill>
                          <a:latin typeface="Cambria Math" panose="02040503050406030204" pitchFamily="18" charset="0"/>
                        </a:rPr>
                        <m:t> </m:t>
                      </m:r>
                      <m:r>
                        <m:rPr>
                          <m:sty m:val="p"/>
                        </m:rPr>
                        <a:rPr lang="el-GR" sz="2800" b="0" i="1" dirty="0" smtClean="0">
                          <a:solidFill>
                            <a:srgbClr val="000000"/>
                          </a:solidFill>
                          <a:latin typeface="Cambria Math" panose="02040503050406030204" pitchFamily="18" charset="0"/>
                          <a:ea typeface="Cambria Math" panose="02040503050406030204" pitchFamily="18" charset="0"/>
                        </a:rPr>
                        <m:t>ω</m:t>
                      </m:r>
                      <m:r>
                        <a:rPr lang="en-US" sz="2800" b="0" i="1" dirty="0" smtClean="0">
                          <a:solidFill>
                            <a:srgbClr val="000000"/>
                          </a:solidFill>
                          <a:latin typeface="Cambria Math" panose="02040503050406030204" pitchFamily="18" charset="0"/>
                          <a:ea typeface="Cambria Math" panose="02040503050406030204" pitchFamily="18" charset="0"/>
                        </a:rPr>
                        <m:t>𝑡</m:t>
                      </m:r>
                    </m:oMath>
                  </m:oMathPara>
                </a14:m>
                <a:endParaRPr lang="en-US" sz="2800" dirty="0"/>
              </a:p>
            </p:txBody>
          </p:sp>
        </mc:Choice>
        <mc:Fallback xmlns="">
          <p:sp>
            <p:nvSpPr>
              <p:cNvPr id="15" name="Rectangle 14"/>
              <p:cNvSpPr>
                <a:spLocks noRot="1" noChangeAspect="1" noMove="1" noResize="1" noEditPoints="1" noAdjustHandles="1" noChangeArrowheads="1" noChangeShapeType="1" noTextEdit="1"/>
              </p:cNvSpPr>
              <p:nvPr/>
            </p:nvSpPr>
            <p:spPr>
              <a:xfrm>
                <a:off x="340065" y="3219515"/>
                <a:ext cx="3290516" cy="52322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340065" y="3715198"/>
                <a:ext cx="353577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000000"/>
                          </a:solidFill>
                          <a:latin typeface="Cambria Math" panose="02040503050406030204" pitchFamily="18" charset="0"/>
                        </a:rPr>
                        <m:t>𝑒𝑚𝑓</m:t>
                      </m:r>
                      <m:r>
                        <a:rPr lang="en-US" sz="2800" i="1" dirty="0">
                          <a:solidFill>
                            <a:srgbClr val="000000"/>
                          </a:solidFill>
                          <a:latin typeface="Cambria Math"/>
                        </a:rPr>
                        <m:t> =</m:t>
                      </m:r>
                      <m:r>
                        <a:rPr lang="en-US" sz="2800" b="0" i="1" dirty="0" smtClean="0">
                          <a:solidFill>
                            <a:srgbClr val="000000"/>
                          </a:solidFill>
                          <a:latin typeface="Cambria Math" panose="02040503050406030204" pitchFamily="18" charset="0"/>
                        </a:rPr>
                        <m:t>2</m:t>
                      </m:r>
                      <m:r>
                        <a:rPr lang="en-US" sz="2800" b="0" i="1" dirty="0" smtClean="0">
                          <a:solidFill>
                            <a:srgbClr val="000000"/>
                          </a:solidFill>
                          <a:latin typeface="Cambria Math" panose="02040503050406030204" pitchFamily="18" charset="0"/>
                        </a:rPr>
                        <m:t>𝐵𝑙𝑟</m:t>
                      </m:r>
                      <m:r>
                        <m:rPr>
                          <m:sty m:val="p"/>
                        </m:rPr>
                        <a:rPr lang="el-GR" sz="2800" i="1" dirty="0">
                          <a:solidFill>
                            <a:srgbClr val="000000"/>
                          </a:solidFill>
                          <a:latin typeface="Cambria Math" panose="02040503050406030204" pitchFamily="18" charset="0"/>
                          <a:ea typeface="Cambria Math" panose="02040503050406030204" pitchFamily="18" charset="0"/>
                        </a:rPr>
                        <m:t>ω</m:t>
                      </m:r>
                      <m:r>
                        <m:rPr>
                          <m:nor/>
                        </m:rPr>
                        <a:rPr lang="en-US" sz="2800" b="0" i="0" dirty="0" smtClean="0">
                          <a:solidFill>
                            <a:srgbClr val="000000"/>
                          </a:solidFill>
                          <a:latin typeface="Cambria Math" panose="02040503050406030204" pitchFamily="18" charset="0"/>
                          <a:ea typeface="Cambria Math" panose="02040503050406030204" pitchFamily="18" charset="0"/>
                        </a:rPr>
                        <m:t> </m:t>
                      </m:r>
                      <m:r>
                        <m:rPr>
                          <m:nor/>
                        </m:rPr>
                        <a:rPr lang="en-US" sz="2800" b="0" i="0" dirty="0" smtClean="0">
                          <a:solidFill>
                            <a:srgbClr val="000000"/>
                          </a:solidFill>
                          <a:latin typeface="Cambria Math" panose="02040503050406030204" pitchFamily="18" charset="0"/>
                        </a:rPr>
                        <m:t>sin</m:t>
                      </m:r>
                      <m:r>
                        <m:rPr>
                          <m:nor/>
                        </m:rPr>
                        <a:rPr lang="en-US" sz="2800" b="0" i="0" dirty="0" smtClean="0">
                          <a:solidFill>
                            <a:srgbClr val="000000"/>
                          </a:solidFill>
                          <a:latin typeface="Cambria Math" panose="02040503050406030204" pitchFamily="18" charset="0"/>
                        </a:rPr>
                        <m:t> </m:t>
                      </m:r>
                      <m:r>
                        <m:rPr>
                          <m:sty m:val="p"/>
                        </m:rPr>
                        <a:rPr lang="el-GR" sz="2800" b="0" i="1" dirty="0" smtClean="0">
                          <a:solidFill>
                            <a:srgbClr val="000000"/>
                          </a:solidFill>
                          <a:latin typeface="Cambria Math" panose="02040503050406030204" pitchFamily="18" charset="0"/>
                          <a:ea typeface="Cambria Math" panose="02040503050406030204" pitchFamily="18" charset="0"/>
                        </a:rPr>
                        <m:t>ω</m:t>
                      </m:r>
                      <m:r>
                        <a:rPr lang="en-US" sz="2800" b="0" i="1" dirty="0" smtClean="0">
                          <a:solidFill>
                            <a:srgbClr val="000000"/>
                          </a:solidFill>
                          <a:latin typeface="Cambria Math" panose="02040503050406030204" pitchFamily="18" charset="0"/>
                          <a:ea typeface="Cambria Math" panose="02040503050406030204" pitchFamily="18" charset="0"/>
                        </a:rPr>
                        <m:t>𝑡</m:t>
                      </m:r>
                    </m:oMath>
                  </m:oMathPara>
                </a14:m>
                <a:endParaRPr lang="en-US" sz="2800" dirty="0"/>
              </a:p>
            </p:txBody>
          </p:sp>
        </mc:Choice>
        <mc:Fallback xmlns="">
          <p:sp>
            <p:nvSpPr>
              <p:cNvPr id="16" name="Rectangle 15"/>
              <p:cNvSpPr>
                <a:spLocks noRot="1" noChangeAspect="1" noMove="1" noResize="1" noEditPoints="1" noAdjustHandles="1" noChangeArrowheads="1" noChangeShapeType="1" noTextEdit="1"/>
              </p:cNvSpPr>
              <p:nvPr/>
            </p:nvSpPr>
            <p:spPr>
              <a:xfrm>
                <a:off x="340065" y="3715198"/>
                <a:ext cx="3535776" cy="52322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13334" y="4288545"/>
                <a:ext cx="3770327" cy="8244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000000"/>
                          </a:solidFill>
                          <a:latin typeface="Cambria Math" panose="02040503050406030204" pitchFamily="18" charset="0"/>
                        </a:rPr>
                        <m:t>𝑒𝑚𝑓</m:t>
                      </m:r>
                      <m:r>
                        <a:rPr lang="en-US" sz="2800" i="1" dirty="0">
                          <a:solidFill>
                            <a:srgbClr val="000000"/>
                          </a:solidFill>
                          <a:latin typeface="Cambria Math"/>
                        </a:rPr>
                        <m:t> =</m:t>
                      </m:r>
                      <m:r>
                        <a:rPr lang="en-US" sz="2800" b="0" i="1" dirty="0" smtClean="0">
                          <a:solidFill>
                            <a:srgbClr val="000000"/>
                          </a:solidFill>
                          <a:latin typeface="Cambria Math" panose="02040503050406030204" pitchFamily="18" charset="0"/>
                        </a:rPr>
                        <m:t>2</m:t>
                      </m:r>
                      <m:r>
                        <a:rPr lang="en-US" sz="2800" b="0" i="1" dirty="0" smtClean="0">
                          <a:solidFill>
                            <a:srgbClr val="000000"/>
                          </a:solidFill>
                          <a:latin typeface="Cambria Math" panose="02040503050406030204" pitchFamily="18" charset="0"/>
                        </a:rPr>
                        <m:t>𝐵𝑙</m:t>
                      </m:r>
                      <m:f>
                        <m:fPr>
                          <m:ctrlPr>
                            <a:rPr lang="en-US" sz="2800" b="0" i="1" dirty="0" smtClean="0">
                              <a:solidFill>
                                <a:srgbClr val="000000"/>
                              </a:solidFill>
                              <a:latin typeface="Cambria Math" panose="02040503050406030204" pitchFamily="18" charset="0"/>
                            </a:rPr>
                          </m:ctrlPr>
                        </m:fPr>
                        <m:num>
                          <m:r>
                            <a:rPr lang="en-US" sz="2800" b="0" i="1" dirty="0" smtClean="0">
                              <a:solidFill>
                                <a:srgbClr val="000000"/>
                              </a:solidFill>
                              <a:latin typeface="Cambria Math" panose="02040503050406030204" pitchFamily="18" charset="0"/>
                            </a:rPr>
                            <m:t>𝑤</m:t>
                          </m:r>
                        </m:num>
                        <m:den>
                          <m:r>
                            <a:rPr lang="en-US" sz="2800" b="0" i="1" dirty="0" smtClean="0">
                              <a:solidFill>
                                <a:srgbClr val="000000"/>
                              </a:solidFill>
                              <a:latin typeface="Cambria Math" panose="02040503050406030204" pitchFamily="18" charset="0"/>
                            </a:rPr>
                            <m:t>2</m:t>
                          </m:r>
                        </m:den>
                      </m:f>
                      <m:r>
                        <m:rPr>
                          <m:sty m:val="p"/>
                        </m:rPr>
                        <a:rPr lang="el-GR" sz="2800" i="1" dirty="0">
                          <a:solidFill>
                            <a:srgbClr val="000000"/>
                          </a:solidFill>
                          <a:latin typeface="Cambria Math" panose="02040503050406030204" pitchFamily="18" charset="0"/>
                          <a:ea typeface="Cambria Math" panose="02040503050406030204" pitchFamily="18" charset="0"/>
                        </a:rPr>
                        <m:t>ω</m:t>
                      </m:r>
                      <m:r>
                        <m:rPr>
                          <m:nor/>
                        </m:rPr>
                        <a:rPr lang="en-US" sz="2800" b="0" i="0" dirty="0" smtClean="0">
                          <a:solidFill>
                            <a:srgbClr val="000000"/>
                          </a:solidFill>
                          <a:latin typeface="Cambria Math" panose="02040503050406030204" pitchFamily="18" charset="0"/>
                          <a:ea typeface="Cambria Math" panose="02040503050406030204" pitchFamily="18" charset="0"/>
                        </a:rPr>
                        <m:t> </m:t>
                      </m:r>
                      <m:r>
                        <m:rPr>
                          <m:nor/>
                        </m:rPr>
                        <a:rPr lang="en-US" sz="2800" b="0" i="0" dirty="0" smtClean="0">
                          <a:solidFill>
                            <a:srgbClr val="000000"/>
                          </a:solidFill>
                          <a:latin typeface="Cambria Math" panose="02040503050406030204" pitchFamily="18" charset="0"/>
                        </a:rPr>
                        <m:t>sin</m:t>
                      </m:r>
                      <m:r>
                        <m:rPr>
                          <m:nor/>
                        </m:rPr>
                        <a:rPr lang="en-US" sz="2800" b="0" i="0" dirty="0" smtClean="0">
                          <a:solidFill>
                            <a:srgbClr val="000000"/>
                          </a:solidFill>
                          <a:latin typeface="Cambria Math" panose="02040503050406030204" pitchFamily="18" charset="0"/>
                        </a:rPr>
                        <m:t> </m:t>
                      </m:r>
                      <m:r>
                        <m:rPr>
                          <m:sty m:val="p"/>
                        </m:rPr>
                        <a:rPr lang="el-GR" sz="2800" b="0" i="1" dirty="0" smtClean="0">
                          <a:solidFill>
                            <a:srgbClr val="000000"/>
                          </a:solidFill>
                          <a:latin typeface="Cambria Math" panose="02040503050406030204" pitchFamily="18" charset="0"/>
                          <a:ea typeface="Cambria Math" panose="02040503050406030204" pitchFamily="18" charset="0"/>
                        </a:rPr>
                        <m:t>ω</m:t>
                      </m:r>
                      <m:r>
                        <a:rPr lang="en-US" sz="2800" b="0" i="1" dirty="0" smtClean="0">
                          <a:solidFill>
                            <a:srgbClr val="000000"/>
                          </a:solidFill>
                          <a:latin typeface="Cambria Math" panose="02040503050406030204" pitchFamily="18" charset="0"/>
                          <a:ea typeface="Cambria Math" panose="02040503050406030204" pitchFamily="18" charset="0"/>
                        </a:rPr>
                        <m:t>𝑡</m:t>
                      </m:r>
                    </m:oMath>
                  </m:oMathPara>
                </a14:m>
                <a:endParaRPr lang="en-US" sz="2800" dirty="0"/>
              </a:p>
            </p:txBody>
          </p:sp>
        </mc:Choice>
        <mc:Fallback xmlns="">
          <p:sp>
            <p:nvSpPr>
              <p:cNvPr id="20" name="Rectangle 19"/>
              <p:cNvSpPr>
                <a:spLocks noRot="1" noChangeAspect="1" noMove="1" noResize="1" noEditPoints="1" noAdjustHandles="1" noChangeArrowheads="1" noChangeShapeType="1" noTextEdit="1"/>
              </p:cNvSpPr>
              <p:nvPr/>
            </p:nvSpPr>
            <p:spPr>
              <a:xfrm>
                <a:off x="313334" y="4288545"/>
                <a:ext cx="3770327" cy="824456"/>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13334" y="5113001"/>
                <a:ext cx="327929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000000"/>
                          </a:solidFill>
                          <a:latin typeface="Cambria Math" panose="02040503050406030204" pitchFamily="18" charset="0"/>
                        </a:rPr>
                        <m:t>𝑒𝑚𝑓</m:t>
                      </m:r>
                      <m:r>
                        <a:rPr lang="en-US" sz="2800" i="1" dirty="0">
                          <a:solidFill>
                            <a:srgbClr val="000000"/>
                          </a:solidFill>
                          <a:latin typeface="Cambria Math"/>
                        </a:rPr>
                        <m:t> =</m:t>
                      </m:r>
                      <m:r>
                        <a:rPr lang="en-US" sz="2800" b="0" i="1" dirty="0" smtClean="0">
                          <a:solidFill>
                            <a:srgbClr val="000000"/>
                          </a:solidFill>
                          <a:latin typeface="Cambria Math" panose="02040503050406030204" pitchFamily="18" charset="0"/>
                        </a:rPr>
                        <m:t>𝐵𝐴</m:t>
                      </m:r>
                      <m:r>
                        <m:rPr>
                          <m:sty m:val="p"/>
                        </m:rPr>
                        <a:rPr lang="el-GR" sz="2800" i="1" dirty="0">
                          <a:solidFill>
                            <a:srgbClr val="000000"/>
                          </a:solidFill>
                          <a:latin typeface="Cambria Math" panose="02040503050406030204" pitchFamily="18" charset="0"/>
                          <a:ea typeface="Cambria Math" panose="02040503050406030204" pitchFamily="18" charset="0"/>
                        </a:rPr>
                        <m:t>ω</m:t>
                      </m:r>
                      <m:r>
                        <m:rPr>
                          <m:nor/>
                        </m:rPr>
                        <a:rPr lang="en-US" sz="2800" b="0" i="0" dirty="0" smtClean="0">
                          <a:solidFill>
                            <a:srgbClr val="000000"/>
                          </a:solidFill>
                          <a:latin typeface="Cambria Math" panose="02040503050406030204" pitchFamily="18" charset="0"/>
                          <a:ea typeface="Cambria Math" panose="02040503050406030204" pitchFamily="18" charset="0"/>
                        </a:rPr>
                        <m:t> </m:t>
                      </m:r>
                      <m:r>
                        <m:rPr>
                          <m:nor/>
                        </m:rPr>
                        <a:rPr lang="en-US" sz="2800" b="0" i="0" dirty="0" smtClean="0">
                          <a:solidFill>
                            <a:srgbClr val="000000"/>
                          </a:solidFill>
                          <a:latin typeface="Cambria Math" panose="02040503050406030204" pitchFamily="18" charset="0"/>
                        </a:rPr>
                        <m:t>sin</m:t>
                      </m:r>
                      <m:r>
                        <m:rPr>
                          <m:nor/>
                        </m:rPr>
                        <a:rPr lang="en-US" sz="2800" b="0" i="0" dirty="0" smtClean="0">
                          <a:solidFill>
                            <a:srgbClr val="000000"/>
                          </a:solidFill>
                          <a:latin typeface="Cambria Math" panose="02040503050406030204" pitchFamily="18" charset="0"/>
                        </a:rPr>
                        <m:t> </m:t>
                      </m:r>
                      <m:r>
                        <m:rPr>
                          <m:sty m:val="p"/>
                        </m:rPr>
                        <a:rPr lang="el-GR" sz="2800" b="0" i="1" dirty="0" smtClean="0">
                          <a:solidFill>
                            <a:srgbClr val="000000"/>
                          </a:solidFill>
                          <a:latin typeface="Cambria Math" panose="02040503050406030204" pitchFamily="18" charset="0"/>
                          <a:ea typeface="Cambria Math" panose="02040503050406030204" pitchFamily="18" charset="0"/>
                        </a:rPr>
                        <m:t>ω</m:t>
                      </m:r>
                      <m:r>
                        <a:rPr lang="en-US" sz="2800" b="0" i="1" dirty="0" smtClean="0">
                          <a:solidFill>
                            <a:srgbClr val="000000"/>
                          </a:solidFill>
                          <a:latin typeface="Cambria Math" panose="02040503050406030204" pitchFamily="18" charset="0"/>
                          <a:ea typeface="Cambria Math" panose="02040503050406030204" pitchFamily="18" charset="0"/>
                        </a:rPr>
                        <m:t>𝑡</m:t>
                      </m:r>
                    </m:oMath>
                  </m:oMathPara>
                </a14:m>
                <a:endParaRPr lang="en-US" sz="2800" dirty="0"/>
              </a:p>
            </p:txBody>
          </p:sp>
        </mc:Choice>
        <mc:Fallback xmlns="">
          <p:sp>
            <p:nvSpPr>
              <p:cNvPr id="21" name="Rectangle 20"/>
              <p:cNvSpPr>
                <a:spLocks noRot="1" noChangeAspect="1" noMove="1" noResize="1" noEditPoints="1" noAdjustHandles="1" noChangeArrowheads="1" noChangeShapeType="1" noTextEdit="1"/>
              </p:cNvSpPr>
              <p:nvPr/>
            </p:nvSpPr>
            <p:spPr>
              <a:xfrm>
                <a:off x="313334" y="5113001"/>
                <a:ext cx="3279296" cy="52322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347605" y="6198179"/>
                <a:ext cx="354218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000000"/>
                          </a:solidFill>
                          <a:latin typeface="Cambria Math" panose="02040503050406030204" pitchFamily="18" charset="0"/>
                        </a:rPr>
                        <m:t>𝑒𝑚𝑓</m:t>
                      </m:r>
                      <m:r>
                        <a:rPr lang="en-US" sz="2800" i="1" dirty="0">
                          <a:solidFill>
                            <a:srgbClr val="000000"/>
                          </a:solidFill>
                          <a:latin typeface="Cambria Math"/>
                        </a:rPr>
                        <m:t> =</m:t>
                      </m:r>
                      <m:r>
                        <a:rPr lang="en-US" sz="2800" b="0" i="1" dirty="0" smtClean="0">
                          <a:solidFill>
                            <a:srgbClr val="000000"/>
                          </a:solidFill>
                          <a:latin typeface="Cambria Math" panose="02040503050406030204" pitchFamily="18" charset="0"/>
                        </a:rPr>
                        <m:t>𝑁𝐵𝐴</m:t>
                      </m:r>
                      <m:r>
                        <m:rPr>
                          <m:sty m:val="p"/>
                        </m:rPr>
                        <a:rPr lang="el-GR" sz="2800" i="1" dirty="0">
                          <a:solidFill>
                            <a:srgbClr val="000000"/>
                          </a:solidFill>
                          <a:latin typeface="Cambria Math" panose="02040503050406030204" pitchFamily="18" charset="0"/>
                          <a:ea typeface="Cambria Math" panose="02040503050406030204" pitchFamily="18" charset="0"/>
                        </a:rPr>
                        <m:t>ω</m:t>
                      </m:r>
                      <m:r>
                        <m:rPr>
                          <m:nor/>
                        </m:rPr>
                        <a:rPr lang="en-US" sz="2800" b="0" i="0" dirty="0" smtClean="0">
                          <a:solidFill>
                            <a:srgbClr val="000000"/>
                          </a:solidFill>
                          <a:latin typeface="Cambria Math" panose="02040503050406030204" pitchFamily="18" charset="0"/>
                          <a:ea typeface="Cambria Math" panose="02040503050406030204" pitchFamily="18" charset="0"/>
                        </a:rPr>
                        <m:t> </m:t>
                      </m:r>
                      <m:r>
                        <m:rPr>
                          <m:nor/>
                        </m:rPr>
                        <a:rPr lang="en-US" sz="2800" b="0" i="0" dirty="0" smtClean="0">
                          <a:solidFill>
                            <a:srgbClr val="000000"/>
                          </a:solidFill>
                          <a:latin typeface="Cambria Math" panose="02040503050406030204" pitchFamily="18" charset="0"/>
                        </a:rPr>
                        <m:t>sin</m:t>
                      </m:r>
                      <m:r>
                        <m:rPr>
                          <m:nor/>
                        </m:rPr>
                        <a:rPr lang="en-US" sz="2800" b="0" i="0" dirty="0" smtClean="0">
                          <a:solidFill>
                            <a:srgbClr val="000000"/>
                          </a:solidFill>
                          <a:latin typeface="Cambria Math" panose="02040503050406030204" pitchFamily="18" charset="0"/>
                        </a:rPr>
                        <m:t> </m:t>
                      </m:r>
                      <m:r>
                        <m:rPr>
                          <m:sty m:val="p"/>
                        </m:rPr>
                        <a:rPr lang="el-GR" sz="2800" b="0" i="1" dirty="0" smtClean="0">
                          <a:solidFill>
                            <a:srgbClr val="000000"/>
                          </a:solidFill>
                          <a:latin typeface="Cambria Math" panose="02040503050406030204" pitchFamily="18" charset="0"/>
                          <a:ea typeface="Cambria Math" panose="02040503050406030204" pitchFamily="18" charset="0"/>
                        </a:rPr>
                        <m:t>ω</m:t>
                      </m:r>
                      <m:r>
                        <a:rPr lang="en-US" sz="2800" b="0" i="1" dirty="0" smtClean="0">
                          <a:solidFill>
                            <a:srgbClr val="000000"/>
                          </a:solidFill>
                          <a:latin typeface="Cambria Math" panose="02040503050406030204" pitchFamily="18" charset="0"/>
                          <a:ea typeface="Cambria Math" panose="02040503050406030204" pitchFamily="18" charset="0"/>
                        </a:rPr>
                        <m:t>𝑡</m:t>
                      </m:r>
                    </m:oMath>
                  </m:oMathPara>
                </a14:m>
                <a:endParaRPr lang="en-US" sz="2800" dirty="0"/>
              </a:p>
            </p:txBody>
          </p:sp>
        </mc:Choice>
        <mc:Fallback xmlns="">
          <p:sp>
            <p:nvSpPr>
              <p:cNvPr id="22" name="Rectangle 21"/>
              <p:cNvSpPr>
                <a:spLocks noRot="1" noChangeAspect="1" noMove="1" noResize="1" noEditPoints="1" noAdjustHandles="1" noChangeArrowheads="1" noChangeShapeType="1" noTextEdit="1"/>
              </p:cNvSpPr>
              <p:nvPr/>
            </p:nvSpPr>
            <p:spPr>
              <a:xfrm>
                <a:off x="1347605" y="6198179"/>
                <a:ext cx="3542188" cy="523220"/>
              </a:xfrm>
              <a:prstGeom prst="rect">
                <a:avLst/>
              </a:prstGeom>
              <a:blipFill rotWithShape="0">
                <a:blip r:embed="rId8"/>
                <a:stretch>
                  <a:fillRect/>
                </a:stretch>
              </a:blipFill>
            </p:spPr>
            <p:txBody>
              <a:bodyPr/>
              <a:lstStyle/>
              <a:p>
                <a:r>
                  <a:rPr lang="en-US">
                    <a:noFill/>
                  </a:rPr>
                  <a:t> </a:t>
                </a:r>
              </a:p>
            </p:txBody>
          </p:sp>
        </mc:Fallback>
      </mc:AlternateContent>
      <p:sp>
        <p:nvSpPr>
          <p:cNvPr id="3" name="Rectangle 2"/>
          <p:cNvSpPr/>
          <p:nvPr/>
        </p:nvSpPr>
        <p:spPr>
          <a:xfrm>
            <a:off x="252099" y="5723071"/>
            <a:ext cx="2722220" cy="523220"/>
          </a:xfrm>
          <a:prstGeom prst="rect">
            <a:avLst/>
          </a:prstGeom>
        </p:spPr>
        <p:txBody>
          <a:bodyPr wrap="none">
            <a:spAutoFit/>
          </a:bodyPr>
          <a:lstStyle/>
          <a:p>
            <a:r>
              <a:rPr lang="en-US" sz="2800" kern="0" dirty="0" smtClean="0">
                <a:solidFill>
                  <a:srgbClr val="1C03D7"/>
                </a:solidFill>
              </a:rPr>
              <a:t>Coil with N turn </a:t>
            </a:r>
            <a:endParaRPr lang="en-US" sz="2800" dirty="0">
              <a:solidFill>
                <a:srgbClr val="1C03D7"/>
              </a:solidFill>
            </a:endParaRPr>
          </a:p>
        </p:txBody>
      </p:sp>
      <p:sp>
        <p:nvSpPr>
          <p:cNvPr id="2" name="Rectangle 1"/>
          <p:cNvSpPr/>
          <p:nvPr/>
        </p:nvSpPr>
        <p:spPr>
          <a:xfrm>
            <a:off x="6133865" y="3526826"/>
            <a:ext cx="372218" cy="477054"/>
          </a:xfrm>
          <a:prstGeom prst="rect">
            <a:avLst/>
          </a:prstGeom>
        </p:spPr>
        <p:txBody>
          <a:bodyPr wrap="none">
            <a:spAutoFit/>
          </a:bodyPr>
          <a:lstStyle/>
          <a:p>
            <a:r>
              <a:rPr lang="en-US" sz="2500" kern="0" dirty="0" smtClean="0"/>
              <a:t>+</a:t>
            </a:r>
            <a:endParaRPr lang="en-US" sz="2500" dirty="0"/>
          </a:p>
        </p:txBody>
      </p:sp>
      <p:sp>
        <p:nvSpPr>
          <p:cNvPr id="17" name="Rectangle 16"/>
          <p:cNvSpPr/>
          <p:nvPr/>
        </p:nvSpPr>
        <p:spPr>
          <a:xfrm>
            <a:off x="7245932" y="4408385"/>
            <a:ext cx="372218" cy="477054"/>
          </a:xfrm>
          <a:prstGeom prst="rect">
            <a:avLst/>
          </a:prstGeom>
        </p:spPr>
        <p:txBody>
          <a:bodyPr wrap="none">
            <a:spAutoFit/>
          </a:bodyPr>
          <a:lstStyle/>
          <a:p>
            <a:r>
              <a:rPr lang="en-US" sz="2500" kern="0" dirty="0" smtClean="0"/>
              <a:t>+</a:t>
            </a:r>
            <a:endParaRPr lang="en-US" sz="2500" dirty="0"/>
          </a:p>
        </p:txBody>
      </p:sp>
      <p:sp>
        <p:nvSpPr>
          <p:cNvPr id="18" name="Rectangle 17"/>
          <p:cNvSpPr/>
          <p:nvPr/>
        </p:nvSpPr>
        <p:spPr>
          <a:xfrm>
            <a:off x="6069515" y="4976449"/>
            <a:ext cx="292068" cy="477054"/>
          </a:xfrm>
          <a:prstGeom prst="rect">
            <a:avLst/>
          </a:prstGeom>
        </p:spPr>
        <p:txBody>
          <a:bodyPr wrap="none">
            <a:spAutoFit/>
          </a:bodyPr>
          <a:lstStyle/>
          <a:p>
            <a:r>
              <a:rPr lang="en-US" sz="2500" kern="0" dirty="0" smtClean="0"/>
              <a:t>-</a:t>
            </a:r>
            <a:endParaRPr lang="en-US" sz="2500" dirty="0"/>
          </a:p>
        </p:txBody>
      </p:sp>
      <p:sp>
        <p:nvSpPr>
          <p:cNvPr id="19" name="Rectangle 18"/>
          <p:cNvSpPr/>
          <p:nvPr/>
        </p:nvSpPr>
        <p:spPr>
          <a:xfrm>
            <a:off x="7245932" y="2904054"/>
            <a:ext cx="292068" cy="477054"/>
          </a:xfrm>
          <a:prstGeom prst="rect">
            <a:avLst/>
          </a:prstGeom>
        </p:spPr>
        <p:txBody>
          <a:bodyPr wrap="none">
            <a:spAutoFit/>
          </a:bodyPr>
          <a:lstStyle/>
          <a:p>
            <a:r>
              <a:rPr lang="en-US" sz="2500" kern="0" dirty="0" smtClean="0"/>
              <a:t>-</a:t>
            </a:r>
            <a:endParaRPr lang="en-US" sz="2500" dirty="0"/>
          </a:p>
        </p:txBody>
      </p:sp>
      <p:sp>
        <p:nvSpPr>
          <p:cNvPr id="24" name="Rectangle 23"/>
          <p:cNvSpPr/>
          <p:nvPr/>
        </p:nvSpPr>
        <p:spPr>
          <a:xfrm rot="8679553">
            <a:off x="7012436" y="4599686"/>
            <a:ext cx="392757" cy="400110"/>
          </a:xfrm>
          <a:prstGeom prst="rect">
            <a:avLst/>
          </a:prstGeom>
        </p:spPr>
        <p:txBody>
          <a:bodyPr wrap="square">
            <a:spAutoFit/>
          </a:bodyPr>
          <a:lstStyle/>
          <a:p>
            <a:r>
              <a:rPr lang="en-US" sz="2000" kern="0" dirty="0" smtClean="0"/>
              <a:t>&gt;</a:t>
            </a:r>
            <a:endParaRPr lang="en-US" sz="2000" dirty="0"/>
          </a:p>
        </p:txBody>
      </p:sp>
      <p:sp>
        <p:nvSpPr>
          <p:cNvPr id="25" name="Rectangle 24"/>
          <p:cNvSpPr/>
          <p:nvPr/>
        </p:nvSpPr>
        <p:spPr>
          <a:xfrm rot="19189744">
            <a:off x="6516983" y="3578243"/>
            <a:ext cx="392757" cy="400110"/>
          </a:xfrm>
          <a:prstGeom prst="rect">
            <a:avLst/>
          </a:prstGeom>
        </p:spPr>
        <p:txBody>
          <a:bodyPr wrap="square">
            <a:spAutoFit/>
          </a:bodyPr>
          <a:lstStyle/>
          <a:p>
            <a:r>
              <a:rPr lang="en-US" sz="2000" kern="0" dirty="0" smtClean="0"/>
              <a:t>&gt;</a:t>
            </a:r>
            <a:endParaRPr lang="en-US" sz="2000" dirty="0"/>
          </a:p>
        </p:txBody>
      </p:sp>
    </p:spTree>
    <p:extLst>
      <p:ext uri="{BB962C8B-B14F-4D97-AF65-F5344CB8AC3E}">
        <p14:creationId xmlns:p14="http://schemas.microsoft.com/office/powerpoint/2010/main" val="2051344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a:t>Electric Generators</a:t>
            </a:r>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 name="Picture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417" y="1122363"/>
            <a:ext cx="6318478" cy="3500437"/>
          </a:xfrm>
          <a:prstGeom prst="rect">
            <a:avLst/>
          </a:prstGeom>
        </p:spPr>
      </p:pic>
      <mc:AlternateContent xmlns:mc="http://schemas.openxmlformats.org/markup-compatibility/2006" xmlns:a14="http://schemas.microsoft.com/office/drawing/2010/main">
        <mc:Choice Requires="a14">
          <p:sp>
            <p:nvSpPr>
              <p:cNvPr id="7" name="Text Placeholder 6"/>
              <p:cNvSpPr txBox="1">
                <a:spLocks/>
              </p:cNvSpPr>
              <p:nvPr/>
            </p:nvSpPr>
            <p:spPr>
              <a:xfrm>
                <a:off x="94312" y="4843462"/>
                <a:ext cx="8981954" cy="1893003"/>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2400" b="0" kern="0" dirty="0" smtClean="0">
                    <a:solidFill>
                      <a:schemeClr val="tx1"/>
                    </a:solidFill>
                  </a:rPr>
                  <a:t>The </a:t>
                </a:r>
                <a:r>
                  <a:rPr lang="en-US" sz="2400" b="0" kern="0" dirty="0" err="1">
                    <a:solidFill>
                      <a:schemeClr val="tx1"/>
                    </a:solidFill>
                  </a:rPr>
                  <a:t>emf</a:t>
                </a:r>
                <a:r>
                  <a:rPr lang="en-US" sz="2400" b="0" kern="0" dirty="0">
                    <a:solidFill>
                      <a:schemeClr val="tx1"/>
                    </a:solidFill>
                  </a:rPr>
                  <a:t> of a generator is sent to a light bulb with the system of rings and brushes shown. The graph gives the </a:t>
                </a:r>
                <a:r>
                  <a:rPr lang="en-US" sz="2400" b="0" kern="0" dirty="0" err="1">
                    <a:solidFill>
                      <a:schemeClr val="tx1"/>
                    </a:solidFill>
                  </a:rPr>
                  <a:t>emf</a:t>
                </a:r>
                <a:r>
                  <a:rPr lang="en-US" sz="2400" b="0" kern="0" dirty="0">
                    <a:solidFill>
                      <a:schemeClr val="tx1"/>
                    </a:solidFill>
                  </a:rPr>
                  <a:t> of the generator as a function of time. </a:t>
                </a:r>
                <a:r>
                  <a:rPr lang="en-US" sz="2400" b="0" i="1" kern="0" dirty="0" smtClean="0">
                    <a:solidFill>
                      <a:schemeClr val="tx1"/>
                    </a:solidFill>
                    <a:latin typeface="Times New Roman" panose="02020603050405020304" pitchFamily="18" charset="0"/>
                    <a:cs typeface="Times New Roman" panose="02020603050405020304" pitchFamily="18" charset="0"/>
                  </a:rPr>
                  <a:t>E</a:t>
                </a:r>
                <a:r>
                  <a:rPr lang="en-US" sz="2400" b="0" kern="0" baseline="-25000" dirty="0" smtClean="0">
                    <a:solidFill>
                      <a:schemeClr val="tx1"/>
                    </a:solidFill>
                  </a:rPr>
                  <a:t>0</a:t>
                </a:r>
                <a:r>
                  <a:rPr lang="en-US" sz="2400" b="0" kern="0" dirty="0" smtClean="0">
                    <a:solidFill>
                      <a:schemeClr val="tx1"/>
                    </a:solidFill>
                  </a:rPr>
                  <a:t> is </a:t>
                </a:r>
                <a:r>
                  <a:rPr lang="en-US" sz="2400" b="0" kern="0" dirty="0">
                    <a:solidFill>
                      <a:schemeClr val="tx1"/>
                    </a:solidFill>
                  </a:rPr>
                  <a:t>the peak </a:t>
                </a:r>
                <a:r>
                  <a:rPr lang="en-US" sz="2400" b="0" kern="0" dirty="0" err="1">
                    <a:solidFill>
                      <a:schemeClr val="tx1"/>
                    </a:solidFill>
                  </a:rPr>
                  <a:t>emf</a:t>
                </a:r>
                <a:r>
                  <a:rPr lang="en-US" sz="2400" b="0" kern="0" dirty="0">
                    <a:solidFill>
                      <a:schemeClr val="tx1"/>
                    </a:solidFill>
                  </a:rPr>
                  <a:t>. The period is </a:t>
                </a:r>
                <a14:m>
                  <m:oMath xmlns:m="http://schemas.openxmlformats.org/officeDocument/2006/math">
                    <m:r>
                      <a:rPr lang="en-US" sz="2400" b="0" i="1" kern="0" dirty="0" smtClean="0">
                        <a:solidFill>
                          <a:schemeClr val="tx1"/>
                        </a:solidFill>
                        <a:latin typeface="Cambria Math"/>
                      </a:rPr>
                      <m:t>𝑇</m:t>
                    </m:r>
                    <m:r>
                      <a:rPr lang="en-US" sz="2400" b="0" i="1" kern="0" dirty="0" smtClean="0">
                        <a:solidFill>
                          <a:schemeClr val="tx1"/>
                        </a:solidFill>
                        <a:latin typeface="Cambria Math"/>
                      </a:rPr>
                      <m:t> = 1 / </m:t>
                    </m:r>
                    <m:r>
                      <a:rPr lang="en-US" sz="2400" b="0" i="1" kern="0" dirty="0" smtClean="0">
                        <a:solidFill>
                          <a:schemeClr val="tx1"/>
                        </a:solidFill>
                        <a:latin typeface="Cambria Math"/>
                      </a:rPr>
                      <m:t>𝑓</m:t>
                    </m:r>
                    <m:r>
                      <a:rPr lang="en-US" sz="2400" b="0" i="1" kern="0" dirty="0" smtClean="0">
                        <a:solidFill>
                          <a:schemeClr val="tx1"/>
                        </a:solidFill>
                        <a:latin typeface="Cambria Math"/>
                      </a:rPr>
                      <m:t> = 2</m:t>
                    </m:r>
                    <m:r>
                      <a:rPr lang="en-US" sz="2400" b="0" i="1" kern="0" dirty="0" smtClean="0">
                        <a:solidFill>
                          <a:schemeClr val="tx1"/>
                        </a:solidFill>
                        <a:latin typeface="Cambria Math"/>
                      </a:rPr>
                      <m:t>𝜋</m:t>
                    </m:r>
                    <m:r>
                      <a:rPr lang="en-US" sz="2400" b="0" i="1" kern="0" dirty="0" smtClean="0">
                        <a:solidFill>
                          <a:schemeClr val="tx1"/>
                        </a:solidFill>
                        <a:latin typeface="Cambria Math"/>
                      </a:rPr>
                      <m:t> / </m:t>
                    </m:r>
                    <m:r>
                      <a:rPr lang="en-US" sz="2400" b="0" i="1" kern="0" dirty="0" smtClean="0">
                        <a:solidFill>
                          <a:schemeClr val="tx1"/>
                        </a:solidFill>
                        <a:latin typeface="Cambria Math"/>
                      </a:rPr>
                      <m:t>𝜔</m:t>
                    </m:r>
                    <m:r>
                      <a:rPr lang="en-US" sz="2400" b="0" i="1" kern="0" dirty="0" smtClean="0">
                        <a:solidFill>
                          <a:schemeClr val="tx1"/>
                        </a:solidFill>
                        <a:latin typeface="Cambria Math"/>
                      </a:rPr>
                      <m:t> </m:t>
                    </m:r>
                  </m:oMath>
                </a14:m>
                <a:r>
                  <a:rPr lang="en-US" sz="2400" b="0" kern="0" dirty="0">
                    <a:solidFill>
                      <a:schemeClr val="tx1"/>
                    </a:solidFill>
                  </a:rPr>
                  <a:t>, where</a:t>
                </a:r>
                <a14:m>
                  <m:oMath xmlns:m="http://schemas.openxmlformats.org/officeDocument/2006/math">
                    <m:r>
                      <a:rPr lang="en-US" sz="2400" b="0" i="1" kern="0" dirty="0" smtClean="0">
                        <a:solidFill>
                          <a:schemeClr val="tx1"/>
                        </a:solidFill>
                        <a:latin typeface="Cambria Math"/>
                      </a:rPr>
                      <m:t> </m:t>
                    </m:r>
                    <m:r>
                      <a:rPr lang="en-US" sz="2400" b="0" i="1" kern="0" dirty="0">
                        <a:solidFill>
                          <a:schemeClr val="tx1"/>
                        </a:solidFill>
                        <a:latin typeface="Cambria Math"/>
                      </a:rPr>
                      <m:t>𝑓</m:t>
                    </m:r>
                    <m:r>
                      <a:rPr lang="en-US" sz="2400" b="0" i="1" kern="0" dirty="0">
                        <a:solidFill>
                          <a:schemeClr val="tx1"/>
                        </a:solidFill>
                        <a:latin typeface="Cambria Math"/>
                      </a:rPr>
                      <m:t> </m:t>
                    </m:r>
                  </m:oMath>
                </a14:m>
                <a:r>
                  <a:rPr lang="en-US" sz="2400" b="0" kern="0" dirty="0">
                    <a:solidFill>
                      <a:schemeClr val="tx1"/>
                    </a:solidFill>
                  </a:rPr>
                  <a:t>is the frequency. Note that the script </a:t>
                </a:r>
                <a:r>
                  <a:rPr lang="en-US" sz="2400" b="0" i="1" kern="0" dirty="0">
                    <a:solidFill>
                      <a:schemeClr val="tx1"/>
                    </a:solidFill>
                    <a:latin typeface="Times New Roman" panose="02020603050405020304" pitchFamily="18" charset="0"/>
                    <a:cs typeface="Times New Roman" panose="02020603050405020304" pitchFamily="18" charset="0"/>
                  </a:rPr>
                  <a:t>E</a:t>
                </a:r>
                <a:r>
                  <a:rPr lang="en-US" sz="2400" b="0" kern="0" dirty="0">
                    <a:solidFill>
                      <a:schemeClr val="tx1"/>
                    </a:solidFill>
                  </a:rPr>
                  <a:t> stands for </a:t>
                </a:r>
                <a:r>
                  <a:rPr lang="en-US" sz="2400" b="0" kern="0" dirty="0" err="1">
                    <a:solidFill>
                      <a:schemeClr val="tx1"/>
                    </a:solidFill>
                  </a:rPr>
                  <a:t>emf</a:t>
                </a:r>
                <a:r>
                  <a:rPr lang="en-US" sz="2400" b="0" kern="0" dirty="0">
                    <a:solidFill>
                      <a:schemeClr val="tx1"/>
                    </a:solidFill>
                  </a:rPr>
                  <a:t>.</a:t>
                </a:r>
                <a:endParaRPr lang="en-US" sz="2400" b="0" kern="0" dirty="0" smtClean="0">
                  <a:solidFill>
                    <a:schemeClr val="tx1"/>
                  </a:solidFill>
                </a:endParaRPr>
              </a:p>
            </p:txBody>
          </p:sp>
        </mc:Choice>
        <mc:Fallback xmlns="">
          <p:sp>
            <p:nvSpPr>
              <p:cNvPr id="7" name="Text Placeholder 6"/>
              <p:cNvSpPr txBox="1">
                <a:spLocks noRot="1" noChangeAspect="1" noMove="1" noResize="1" noEditPoints="1" noAdjustHandles="1" noChangeArrowheads="1" noChangeShapeType="1" noTextEdit="1"/>
              </p:cNvSpPr>
              <p:nvPr/>
            </p:nvSpPr>
            <p:spPr>
              <a:xfrm>
                <a:off x="94312" y="4843462"/>
                <a:ext cx="8981954" cy="1893003"/>
              </a:xfrm>
              <a:prstGeom prst="rect">
                <a:avLst/>
              </a:prstGeom>
              <a:blipFill rotWithShape="0">
                <a:blip r:embed="rId3"/>
                <a:stretch>
                  <a:fillRect l="-1018" t="-2258" r="-543" b="-90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585289" y="1580912"/>
                <a:ext cx="354218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000000"/>
                          </a:solidFill>
                          <a:latin typeface="Cambria Math" panose="02040503050406030204" pitchFamily="18" charset="0"/>
                        </a:rPr>
                        <m:t>𝑒𝑚𝑓</m:t>
                      </m:r>
                      <m:r>
                        <a:rPr lang="en-US" sz="2800" i="1" dirty="0">
                          <a:solidFill>
                            <a:srgbClr val="000000"/>
                          </a:solidFill>
                          <a:latin typeface="Cambria Math"/>
                        </a:rPr>
                        <m:t> =</m:t>
                      </m:r>
                      <m:r>
                        <a:rPr lang="en-US" sz="2800" b="0" i="1" dirty="0" smtClean="0">
                          <a:solidFill>
                            <a:srgbClr val="000000"/>
                          </a:solidFill>
                          <a:latin typeface="Cambria Math" panose="02040503050406030204" pitchFamily="18" charset="0"/>
                        </a:rPr>
                        <m:t>𝑁𝐵𝐴</m:t>
                      </m:r>
                      <m:r>
                        <m:rPr>
                          <m:sty m:val="p"/>
                        </m:rPr>
                        <a:rPr lang="el-GR" sz="2800" i="1" dirty="0">
                          <a:solidFill>
                            <a:srgbClr val="000000"/>
                          </a:solidFill>
                          <a:latin typeface="Cambria Math" panose="02040503050406030204" pitchFamily="18" charset="0"/>
                          <a:ea typeface="Cambria Math" panose="02040503050406030204" pitchFamily="18" charset="0"/>
                        </a:rPr>
                        <m:t>ω</m:t>
                      </m:r>
                      <m:r>
                        <m:rPr>
                          <m:nor/>
                        </m:rPr>
                        <a:rPr lang="en-US" sz="2800" b="0" i="0" dirty="0" smtClean="0">
                          <a:solidFill>
                            <a:srgbClr val="000000"/>
                          </a:solidFill>
                          <a:latin typeface="Cambria Math" panose="02040503050406030204" pitchFamily="18" charset="0"/>
                          <a:ea typeface="Cambria Math" panose="02040503050406030204" pitchFamily="18" charset="0"/>
                        </a:rPr>
                        <m:t> </m:t>
                      </m:r>
                      <m:r>
                        <m:rPr>
                          <m:nor/>
                        </m:rPr>
                        <a:rPr lang="en-US" sz="2800" b="0" i="0" dirty="0" smtClean="0">
                          <a:solidFill>
                            <a:srgbClr val="000000"/>
                          </a:solidFill>
                          <a:latin typeface="Cambria Math" panose="02040503050406030204" pitchFamily="18" charset="0"/>
                        </a:rPr>
                        <m:t>sin</m:t>
                      </m:r>
                      <m:r>
                        <m:rPr>
                          <m:nor/>
                        </m:rPr>
                        <a:rPr lang="en-US" sz="2800" b="0" i="0" dirty="0" smtClean="0">
                          <a:solidFill>
                            <a:srgbClr val="000000"/>
                          </a:solidFill>
                          <a:latin typeface="Cambria Math" panose="02040503050406030204" pitchFamily="18" charset="0"/>
                        </a:rPr>
                        <m:t> </m:t>
                      </m:r>
                      <m:r>
                        <m:rPr>
                          <m:sty m:val="p"/>
                        </m:rPr>
                        <a:rPr lang="el-GR" sz="2800" b="0" i="1" dirty="0" smtClean="0">
                          <a:solidFill>
                            <a:srgbClr val="000000"/>
                          </a:solidFill>
                          <a:latin typeface="Cambria Math" panose="02040503050406030204" pitchFamily="18" charset="0"/>
                          <a:ea typeface="Cambria Math" panose="02040503050406030204" pitchFamily="18" charset="0"/>
                        </a:rPr>
                        <m:t>ω</m:t>
                      </m:r>
                      <m:r>
                        <a:rPr lang="en-US" sz="2800" b="0" i="1" dirty="0" smtClean="0">
                          <a:solidFill>
                            <a:srgbClr val="000000"/>
                          </a:solidFill>
                          <a:latin typeface="Cambria Math" panose="02040503050406030204" pitchFamily="18" charset="0"/>
                          <a:ea typeface="Cambria Math" panose="02040503050406030204" pitchFamily="18" charset="0"/>
                        </a:rPr>
                        <m:t>𝑡</m:t>
                      </m:r>
                    </m:oMath>
                  </m:oMathPara>
                </a14:m>
                <a:endParaRPr lang="en-US" sz="2800" dirty="0"/>
              </a:p>
            </p:txBody>
          </p:sp>
        </mc:Choice>
        <mc:Fallback xmlns="">
          <p:sp>
            <p:nvSpPr>
              <p:cNvPr id="8" name="Rectangle 7"/>
              <p:cNvSpPr>
                <a:spLocks noRot="1" noChangeAspect="1" noMove="1" noResize="1" noEditPoints="1" noAdjustHandles="1" noChangeArrowheads="1" noChangeShapeType="1" noTextEdit="1"/>
              </p:cNvSpPr>
              <p:nvPr/>
            </p:nvSpPr>
            <p:spPr>
              <a:xfrm>
                <a:off x="4585289" y="1580912"/>
                <a:ext cx="3542188" cy="523220"/>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70776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1120" y="114300"/>
            <a:ext cx="9022080" cy="676275"/>
          </a:xfrm>
        </p:spPr>
        <p:txBody>
          <a:bodyPr/>
          <a:lstStyle/>
          <a:p>
            <a:pPr eaLnBrk="1" hangingPunct="1">
              <a:spcAft>
                <a:spcPts val="1200"/>
              </a:spcAft>
            </a:pPr>
            <a:r>
              <a:rPr lang="en-US" altLang="en-US" sz="3200" b="0" dirty="0"/>
              <a:t>Electric Generators</a:t>
            </a:r>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Rectangle 3"/>
          <p:cNvSpPr txBox="1">
            <a:spLocks noChangeArrowheads="1"/>
          </p:cNvSpPr>
          <p:nvPr/>
        </p:nvSpPr>
        <p:spPr bwMode="auto">
          <a:xfrm>
            <a:off x="67734" y="1190626"/>
            <a:ext cx="8963378" cy="153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114300" lvl="1" indent="0">
              <a:lnSpc>
                <a:spcPct val="90000"/>
              </a:lnSpc>
              <a:buFontTx/>
              <a:buNone/>
            </a:pPr>
            <a:r>
              <a:rPr lang="en-US" altLang="en-US" sz="2600" b="0" kern="0" dirty="0" smtClean="0">
                <a:solidFill>
                  <a:srgbClr val="1C03D7"/>
                </a:solidFill>
              </a:rPr>
              <a:t>Ex</a:t>
            </a:r>
            <a:r>
              <a:rPr lang="en-US" altLang="en-US" sz="2600" b="0" kern="0" dirty="0" smtClean="0">
                <a:solidFill>
                  <a:schemeClr val="tx1"/>
                </a:solidFill>
              </a:rPr>
              <a:t>: Consider a motor with a square, 500 turn coil 10 cm on a side. If the magnetic field has magnitude 0.2 T, at what rotation speed is the maximum </a:t>
            </a:r>
            <a:r>
              <a:rPr lang="en-US" altLang="en-US" sz="2600" b="0" kern="0" dirty="0" err="1" smtClean="0">
                <a:solidFill>
                  <a:schemeClr val="tx1"/>
                </a:solidFill>
              </a:rPr>
              <a:t>emf</a:t>
            </a:r>
            <a:r>
              <a:rPr lang="en-US" altLang="en-US" sz="2600" b="0" kern="0" dirty="0" smtClean="0">
                <a:solidFill>
                  <a:schemeClr val="tx1"/>
                </a:solidFill>
              </a:rPr>
              <a:t> of the motor equal to 112 V?</a:t>
            </a:r>
          </a:p>
        </p:txBody>
      </p:sp>
      <mc:AlternateContent xmlns:mc="http://schemas.openxmlformats.org/markup-compatibility/2006" xmlns:a14="http://schemas.microsoft.com/office/drawing/2010/main">
        <mc:Choice Requires="a14">
          <p:sp>
            <p:nvSpPr>
              <p:cNvPr id="2" name="Rectangle 1"/>
              <p:cNvSpPr/>
              <p:nvPr/>
            </p:nvSpPr>
            <p:spPr>
              <a:xfrm>
                <a:off x="250168" y="5007614"/>
                <a:ext cx="4572000" cy="1815882"/>
              </a:xfrm>
              <a:prstGeom prst="rect">
                <a:avLst/>
              </a:prstGeom>
            </p:spPr>
            <p:txBody>
              <a:bodyPr>
                <a:spAutoFit/>
              </a:bodyPr>
              <a:lstStyle/>
              <a:p>
                <a:pPr>
                  <a:spcBef>
                    <a:spcPct val="50000"/>
                  </a:spcBef>
                  <a:buClr>
                    <a:srgbClr val="D33325"/>
                  </a:buClr>
                </a:pPr>
                <a:r>
                  <a:rPr lang="en-US" altLang="en-US" sz="2800" dirty="0">
                    <a:solidFill>
                      <a:srgbClr val="0000FF"/>
                    </a:solidFill>
                    <a:latin typeface="Times New Roman" panose="02020603050405020304" pitchFamily="18" charset="0"/>
                  </a:rPr>
                  <a:t>Answer</a:t>
                </a:r>
              </a:p>
              <a:p>
                <a:pPr>
                  <a:spcBef>
                    <a:spcPct val="50000"/>
                  </a:spcBef>
                  <a:buClr>
                    <a:srgbClr val="D33325"/>
                  </a:buClr>
                </a:pPr>
                <a14:m>
                  <m:oMath xmlns:m="http://schemas.openxmlformats.org/officeDocument/2006/math">
                    <m:r>
                      <a:rPr lang="en-US" altLang="en-US" sz="2800" i="1" smtClean="0">
                        <a:latin typeface="Cambria Math" panose="02040503050406030204" pitchFamily="18" charset="0"/>
                        <a:ea typeface="Cambria Math" panose="02040503050406030204" pitchFamily="18" charset="0"/>
                      </a:rPr>
                      <m:t>𝜔</m:t>
                    </m:r>
                  </m:oMath>
                </a14:m>
                <a:r>
                  <a:rPr lang="en-US" altLang="en-US" sz="2800" dirty="0" smtClean="0">
                    <a:latin typeface="Times New Roman" panose="02020603050405020304" pitchFamily="18" charset="0"/>
                  </a:rPr>
                  <a:t> </a:t>
                </a:r>
                <a:r>
                  <a:rPr lang="en-US" altLang="en-US" sz="2800" dirty="0">
                    <a:latin typeface="Times New Roman" panose="02020603050405020304" pitchFamily="18" charset="0"/>
                  </a:rPr>
                  <a:t>= </a:t>
                </a:r>
                <a:r>
                  <a:rPr lang="en-US" altLang="en-US" sz="2800" dirty="0" smtClean="0">
                    <a:latin typeface="Times New Roman" panose="02020603050405020304" pitchFamily="18" charset="0"/>
                  </a:rPr>
                  <a:t>112 rad/sec</a:t>
                </a:r>
              </a:p>
              <a:p>
                <a:pPr>
                  <a:spcBef>
                    <a:spcPct val="50000"/>
                  </a:spcBef>
                  <a:buClr>
                    <a:srgbClr val="D33325"/>
                  </a:buClr>
                </a:pPr>
                <a:r>
                  <a:rPr lang="en-US" altLang="en-US" sz="2800" i="1" dirty="0" smtClean="0">
                    <a:latin typeface="Times New Roman" panose="02020603050405020304" pitchFamily="18" charset="0"/>
                  </a:rPr>
                  <a:t>f</a:t>
                </a:r>
                <a:r>
                  <a:rPr lang="en-US" altLang="en-US" sz="2800" dirty="0" smtClean="0">
                    <a:latin typeface="Times New Roman" panose="02020603050405020304" pitchFamily="18" charset="0"/>
                  </a:rPr>
                  <a:t> = 17.8 cycle /sec</a:t>
                </a:r>
                <a:endParaRPr lang="en-US" altLang="en-US" sz="2800" dirty="0">
                  <a:latin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50168" y="5007614"/>
                <a:ext cx="4572000" cy="1815882"/>
              </a:xfrm>
              <a:prstGeom prst="rect">
                <a:avLst/>
              </a:prstGeom>
              <a:blipFill rotWithShape="0">
                <a:blip r:embed="rId2"/>
                <a:stretch>
                  <a:fillRect l="-2667" t="-3356" b="-8389"/>
                </a:stretch>
              </a:blipFill>
            </p:spPr>
            <p:txBody>
              <a:bodyPr/>
              <a:lstStyle/>
              <a:p>
                <a:r>
                  <a:rPr lang="en-US">
                    <a:noFill/>
                  </a:rPr>
                  <a:t> </a:t>
                </a:r>
              </a:p>
            </p:txBody>
          </p:sp>
        </mc:Fallback>
      </mc:AlternateContent>
    </p:spTree>
    <p:extLst>
      <p:ext uri="{BB962C8B-B14F-4D97-AF65-F5344CB8AC3E}">
        <p14:creationId xmlns:p14="http://schemas.microsoft.com/office/powerpoint/2010/main" val="3453504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1120" y="114300"/>
            <a:ext cx="9022080" cy="676275"/>
          </a:xfrm>
        </p:spPr>
        <p:txBody>
          <a:bodyPr/>
          <a:lstStyle/>
          <a:p>
            <a:pPr eaLnBrk="1" hangingPunct="1">
              <a:spcAft>
                <a:spcPts val="1200"/>
              </a:spcAft>
            </a:pPr>
            <a:r>
              <a:rPr lang="en-US" altLang="en-US" sz="3200" b="0" dirty="0" smtClean="0"/>
              <a:t>Transformers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 name="Picture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3166" y="1506381"/>
            <a:ext cx="2510034" cy="2510034"/>
          </a:xfrm>
          <a:prstGeom prst="rect">
            <a:avLst/>
          </a:prstGeom>
        </p:spPr>
      </p:pic>
      <p:pic>
        <p:nvPicPr>
          <p:cNvPr id="8" name="Picture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 y="4016415"/>
            <a:ext cx="8993348" cy="2814917"/>
          </a:xfrm>
          <a:prstGeom prst="rect">
            <a:avLst/>
          </a:prstGeom>
        </p:spPr>
      </p:pic>
      <p:sp>
        <p:nvSpPr>
          <p:cNvPr id="7" name="Text Placeholder 6"/>
          <p:cNvSpPr txBox="1">
            <a:spLocks/>
          </p:cNvSpPr>
          <p:nvPr/>
        </p:nvSpPr>
        <p:spPr bwMode="auto">
          <a:xfrm>
            <a:off x="58352" y="1154989"/>
            <a:ext cx="9013228" cy="5742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spcBef>
                <a:spcPct val="20000"/>
              </a:spcBef>
              <a:spcAft>
                <a:spcPts val="600"/>
              </a:spcAft>
              <a:buClr>
                <a:srgbClr val="6CB255"/>
              </a:buClr>
              <a:buFont typeface="Arial" charset="0"/>
              <a:defRPr sz="2000" kern="1200">
                <a:solidFill>
                  <a:srgbClr val="000000"/>
                </a:solidFill>
                <a:latin typeface="+mn-lt"/>
                <a:ea typeface="+mn-ea"/>
                <a:cs typeface="+mn-cs"/>
              </a:defRPr>
            </a:lvl1pPr>
            <a:lvl2pPr marL="731520" indent="-457200" algn="l" rtl="0" fontAlgn="base">
              <a:spcBef>
                <a:spcPct val="20000"/>
              </a:spcBef>
              <a:spcAft>
                <a:spcPct val="0"/>
              </a:spcAft>
              <a:buClr>
                <a:srgbClr val="6CB255"/>
              </a:buClr>
              <a:buFont typeface="+mj-lt"/>
              <a:buAutoNum type="alphaLcParenR"/>
              <a:defRPr sz="2000" kern="1200">
                <a:solidFill>
                  <a:schemeClr val="tx1"/>
                </a:solidFill>
                <a:latin typeface="+mn-lt"/>
                <a:ea typeface="+mn-ea"/>
                <a:cs typeface="+mn-cs"/>
              </a:defRPr>
            </a:lvl2pPr>
            <a:lvl3pPr marL="12573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3pPr>
            <a:lvl4pPr marL="17145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4pPr>
            <a:lvl5pPr marL="21717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ts val="600"/>
              </a:spcAft>
              <a:buClr>
                <a:srgbClr val="6CB255"/>
              </a:buClr>
              <a:buSzTx/>
              <a:buFont typeface="Arial" charset="0"/>
              <a:buNone/>
              <a:tabLst/>
              <a:defRPr/>
            </a:pPr>
            <a:r>
              <a:rPr lang="en-US" sz="2600" dirty="0" smtClean="0">
                <a:solidFill>
                  <a:srgbClr val="1C03D7"/>
                </a:solidFill>
                <a:latin typeface="Arial"/>
              </a:rPr>
              <a:t>Transformers:</a:t>
            </a:r>
            <a:r>
              <a:rPr lang="en-US" sz="2600" dirty="0" smtClean="0">
                <a:latin typeface="Arial"/>
              </a:rPr>
              <a:t> transform voltages from one value to another.</a:t>
            </a:r>
            <a:endParaRPr kumimoji="0" lang="en-US" sz="2600" b="0" i="0" u="none" strike="noStrike" kern="1200" cap="none" spc="0" normalizeH="0" baseline="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43381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1120" y="114300"/>
            <a:ext cx="9022080" cy="676275"/>
          </a:xfrm>
        </p:spPr>
        <p:txBody>
          <a:bodyPr/>
          <a:lstStyle/>
          <a:p>
            <a:pPr eaLnBrk="1" hangingPunct="1">
              <a:spcAft>
                <a:spcPts val="1200"/>
              </a:spcAft>
            </a:pPr>
            <a:r>
              <a:rPr lang="en-US" altLang="en-US" sz="3200" b="0" dirty="0" smtClean="0"/>
              <a:t>Transformers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 name="Picture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0864" y="1182718"/>
            <a:ext cx="4030663" cy="4690226"/>
          </a:xfrm>
          <a:prstGeom prst="rect">
            <a:avLst/>
          </a:prstGeom>
        </p:spPr>
      </p:pic>
      <p:sp>
        <p:nvSpPr>
          <p:cNvPr id="10" name="Text Placeholder 13"/>
          <p:cNvSpPr txBox="1">
            <a:spLocks/>
          </p:cNvSpPr>
          <p:nvPr/>
        </p:nvSpPr>
        <p:spPr>
          <a:xfrm>
            <a:off x="71120" y="1108076"/>
            <a:ext cx="4697650" cy="3880614"/>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2400" b="0" kern="0" dirty="0" smtClean="0">
                <a:solidFill>
                  <a:schemeClr val="tx1"/>
                </a:solidFill>
              </a:rPr>
              <a:t>A typical construction of a simple transformer has two coils wound on a ferromagnetic core. The magnetic field created by the </a:t>
            </a:r>
            <a:r>
              <a:rPr lang="en-US" sz="2400" b="0" kern="0" dirty="0" smtClean="0">
                <a:solidFill>
                  <a:srgbClr val="1C03D7"/>
                </a:solidFill>
              </a:rPr>
              <a:t>primary</a:t>
            </a:r>
            <a:r>
              <a:rPr lang="en-US" sz="2400" b="0" kern="0" dirty="0" smtClean="0">
                <a:solidFill>
                  <a:schemeClr val="tx1"/>
                </a:solidFill>
              </a:rPr>
              <a:t> is mostly confined to and increased by the core, which transmits it to the </a:t>
            </a:r>
            <a:r>
              <a:rPr lang="en-US" sz="2400" b="0" kern="0" dirty="0" smtClean="0">
                <a:solidFill>
                  <a:srgbClr val="1C03D7"/>
                </a:solidFill>
              </a:rPr>
              <a:t>secondary</a:t>
            </a:r>
            <a:r>
              <a:rPr lang="en-US" sz="2400" b="0" kern="0" dirty="0" smtClean="0">
                <a:solidFill>
                  <a:schemeClr val="tx1"/>
                </a:solidFill>
              </a:rPr>
              <a:t> coil. Any change in current in the primary induces a current in the secondary.</a:t>
            </a:r>
          </a:p>
        </p:txBody>
      </p:sp>
      <mc:AlternateContent xmlns:mc="http://schemas.openxmlformats.org/markup-compatibility/2006" xmlns:a14="http://schemas.microsoft.com/office/drawing/2010/main">
        <mc:Choice Requires="a14">
          <p:sp>
            <p:nvSpPr>
              <p:cNvPr id="11" name="Rectangle 10"/>
              <p:cNvSpPr/>
              <p:nvPr/>
            </p:nvSpPr>
            <p:spPr>
              <a:xfrm>
                <a:off x="138808" y="4988690"/>
                <a:ext cx="1916615" cy="10190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𝑉</m:t>
                          </m:r>
                        </m:e>
                        <m:sub>
                          <m:r>
                            <a:rPr lang="en-US" sz="2800" b="0" i="1" dirty="0" smtClean="0">
                              <a:solidFill>
                                <a:srgbClr val="000000"/>
                              </a:solidFill>
                              <a:latin typeface="Cambria Math" panose="02040503050406030204" pitchFamily="18" charset="0"/>
                            </a:rPr>
                            <m:t>𝑠</m:t>
                          </m:r>
                        </m:sub>
                      </m:sSub>
                      <m:r>
                        <a:rPr lang="en-US" sz="2800" i="1" dirty="0">
                          <a:solidFill>
                            <a:srgbClr val="000000"/>
                          </a:solidFill>
                          <a:latin typeface="Cambria Math"/>
                        </a:rPr>
                        <m:t> =</m:t>
                      </m:r>
                      <m:sSub>
                        <m:sSubPr>
                          <m:ctrlPr>
                            <a:rPr lang="en-US" sz="2800" i="1" dirty="0">
                              <a:solidFill>
                                <a:srgbClr val="000000"/>
                              </a:solidFill>
                              <a:latin typeface="Cambria Math" panose="02040503050406030204" pitchFamily="18" charset="0"/>
                            </a:rPr>
                          </m:ctrlPr>
                        </m:sSubPr>
                        <m:e>
                          <m:r>
                            <a:rPr lang="en-US" sz="2800" i="1" dirty="0">
                              <a:solidFill>
                                <a:srgbClr val="000000"/>
                              </a:solidFill>
                              <a:latin typeface="Cambria Math" panose="02040503050406030204" pitchFamily="18" charset="0"/>
                            </a:rPr>
                            <m:t>𝑉</m:t>
                          </m:r>
                        </m:e>
                        <m:sub>
                          <m:r>
                            <a:rPr lang="en-US" sz="2800" b="0" i="1" dirty="0" smtClean="0">
                              <a:solidFill>
                                <a:srgbClr val="000000"/>
                              </a:solidFill>
                              <a:latin typeface="Cambria Math" panose="02040503050406030204" pitchFamily="18" charset="0"/>
                            </a:rPr>
                            <m:t>𝑝</m:t>
                          </m:r>
                        </m:sub>
                      </m:sSub>
                      <m:f>
                        <m:fPr>
                          <m:ctrlPr>
                            <a:rPr lang="en-US" sz="2800" b="0" i="1" dirty="0" smtClean="0">
                              <a:solidFill>
                                <a:srgbClr val="000000"/>
                              </a:solidFill>
                              <a:latin typeface="Cambria Math" panose="02040503050406030204" pitchFamily="18" charset="0"/>
                            </a:rPr>
                          </m:ctrlPr>
                        </m:fPr>
                        <m:num>
                          <m:sSub>
                            <m:sSubPr>
                              <m:ctrlPr>
                                <a:rPr lang="en-US" sz="2800" b="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𝑁</m:t>
                              </m:r>
                            </m:e>
                            <m:sub>
                              <m:r>
                                <a:rPr lang="en-US" sz="2800" b="0" i="1" dirty="0" smtClean="0">
                                  <a:solidFill>
                                    <a:srgbClr val="000000"/>
                                  </a:solidFill>
                                  <a:latin typeface="Cambria Math" panose="02040503050406030204" pitchFamily="18" charset="0"/>
                                </a:rPr>
                                <m:t>𝑠</m:t>
                              </m:r>
                            </m:sub>
                          </m:sSub>
                        </m:num>
                        <m:den>
                          <m:sSub>
                            <m:sSubPr>
                              <m:ctrlPr>
                                <a:rPr lang="en-US" sz="2800" b="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𝑁</m:t>
                              </m:r>
                            </m:e>
                            <m:sub>
                              <m:r>
                                <a:rPr lang="en-US" sz="2800" b="0" i="1" dirty="0" smtClean="0">
                                  <a:solidFill>
                                    <a:srgbClr val="000000"/>
                                  </a:solidFill>
                                  <a:latin typeface="Cambria Math" panose="02040503050406030204" pitchFamily="18" charset="0"/>
                                </a:rPr>
                                <m:t>𝑝</m:t>
                              </m:r>
                            </m:sub>
                          </m:sSub>
                        </m:den>
                      </m:f>
                    </m:oMath>
                  </m:oMathPara>
                </a14:m>
                <a:endParaRPr lang="en-US" sz="2800" dirty="0"/>
              </a:p>
            </p:txBody>
          </p:sp>
        </mc:Choice>
        <mc:Fallback xmlns="">
          <p:sp>
            <p:nvSpPr>
              <p:cNvPr id="11" name="Rectangle 10"/>
              <p:cNvSpPr>
                <a:spLocks noRot="1" noChangeAspect="1" noMove="1" noResize="1" noEditPoints="1" noAdjustHandles="1" noChangeArrowheads="1" noChangeShapeType="1" noTextEdit="1"/>
              </p:cNvSpPr>
              <p:nvPr/>
            </p:nvSpPr>
            <p:spPr>
              <a:xfrm>
                <a:off x="138808" y="4988690"/>
                <a:ext cx="1916615" cy="101906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36276" y="6123009"/>
                <a:ext cx="1465273" cy="5564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𝑃</m:t>
                          </m:r>
                        </m:e>
                        <m:sub>
                          <m:r>
                            <a:rPr lang="en-US" sz="2800" b="0" i="1" dirty="0" smtClean="0">
                              <a:solidFill>
                                <a:srgbClr val="000000"/>
                              </a:solidFill>
                              <a:latin typeface="Cambria Math" panose="02040503050406030204" pitchFamily="18" charset="0"/>
                            </a:rPr>
                            <m:t>𝑠</m:t>
                          </m:r>
                        </m:sub>
                      </m:sSub>
                      <m:r>
                        <a:rPr lang="en-US" sz="2800" i="1" dirty="0">
                          <a:solidFill>
                            <a:srgbClr val="000000"/>
                          </a:solidFill>
                          <a:latin typeface="Cambria Math"/>
                        </a:rPr>
                        <m:t> =</m:t>
                      </m:r>
                      <m:sSub>
                        <m:sSubPr>
                          <m:ctrlPr>
                            <a:rPr lang="en-US" sz="2800" i="1" dirty="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𝑃</m:t>
                          </m:r>
                        </m:e>
                        <m:sub>
                          <m:r>
                            <a:rPr lang="en-US" sz="2800" b="0" i="1" dirty="0" smtClean="0">
                              <a:solidFill>
                                <a:srgbClr val="000000"/>
                              </a:solidFill>
                              <a:latin typeface="Cambria Math" panose="02040503050406030204" pitchFamily="18" charset="0"/>
                            </a:rPr>
                            <m:t>𝑝</m:t>
                          </m:r>
                        </m:sub>
                      </m:sSub>
                    </m:oMath>
                  </m:oMathPara>
                </a14:m>
                <a:endParaRPr lang="en-US" sz="2800" dirty="0"/>
              </a:p>
            </p:txBody>
          </p:sp>
        </mc:Choice>
        <mc:Fallback xmlns="">
          <p:sp>
            <p:nvSpPr>
              <p:cNvPr id="12" name="Rectangle 11"/>
              <p:cNvSpPr>
                <a:spLocks noRot="1" noChangeAspect="1" noMove="1" noResize="1" noEditPoints="1" noAdjustHandles="1" noChangeArrowheads="1" noChangeShapeType="1" noTextEdit="1"/>
              </p:cNvSpPr>
              <p:nvPr/>
            </p:nvSpPr>
            <p:spPr>
              <a:xfrm>
                <a:off x="236276" y="6123009"/>
                <a:ext cx="1465273" cy="55643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655385" y="5792641"/>
                <a:ext cx="1866473" cy="982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𝐼</m:t>
                          </m:r>
                        </m:e>
                        <m:sub>
                          <m:r>
                            <a:rPr lang="en-US" sz="2800" b="0" i="1" dirty="0" smtClean="0">
                              <a:solidFill>
                                <a:srgbClr val="000000"/>
                              </a:solidFill>
                              <a:latin typeface="Cambria Math" panose="02040503050406030204" pitchFamily="18" charset="0"/>
                            </a:rPr>
                            <m:t>𝑠</m:t>
                          </m:r>
                        </m:sub>
                      </m:sSub>
                      <m:r>
                        <a:rPr lang="en-US" sz="2800" i="1" dirty="0">
                          <a:solidFill>
                            <a:srgbClr val="000000"/>
                          </a:solidFill>
                          <a:latin typeface="Cambria Math"/>
                        </a:rPr>
                        <m:t> =</m:t>
                      </m:r>
                      <m:sSub>
                        <m:sSubPr>
                          <m:ctrlPr>
                            <a:rPr lang="en-US" sz="2800" i="1" dirty="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𝐼</m:t>
                          </m:r>
                        </m:e>
                        <m:sub>
                          <m:r>
                            <a:rPr lang="en-US" sz="2800" b="0" i="1" dirty="0" smtClean="0">
                              <a:solidFill>
                                <a:srgbClr val="000000"/>
                              </a:solidFill>
                              <a:latin typeface="Cambria Math" panose="02040503050406030204" pitchFamily="18" charset="0"/>
                            </a:rPr>
                            <m:t>𝑝</m:t>
                          </m:r>
                        </m:sub>
                      </m:sSub>
                      <m:f>
                        <m:fPr>
                          <m:ctrlPr>
                            <a:rPr lang="en-US" sz="2800" b="0" i="1" dirty="0" smtClean="0">
                              <a:solidFill>
                                <a:srgbClr val="000000"/>
                              </a:solidFill>
                              <a:latin typeface="Cambria Math" panose="02040503050406030204" pitchFamily="18" charset="0"/>
                            </a:rPr>
                          </m:ctrlPr>
                        </m:fPr>
                        <m:num>
                          <m:sSub>
                            <m:sSubPr>
                              <m:ctrlPr>
                                <a:rPr lang="en-US" sz="2800" b="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𝑁</m:t>
                              </m:r>
                            </m:e>
                            <m:sub>
                              <m:r>
                                <a:rPr lang="en-US" sz="2800" b="0" i="1" dirty="0" smtClean="0">
                                  <a:solidFill>
                                    <a:srgbClr val="000000"/>
                                  </a:solidFill>
                                  <a:latin typeface="Cambria Math" panose="02040503050406030204" pitchFamily="18" charset="0"/>
                                </a:rPr>
                                <m:t>𝑝</m:t>
                              </m:r>
                            </m:sub>
                          </m:sSub>
                        </m:num>
                        <m:den>
                          <m:sSub>
                            <m:sSubPr>
                              <m:ctrlPr>
                                <a:rPr lang="en-US" sz="2800" b="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𝑁</m:t>
                              </m:r>
                            </m:e>
                            <m:sub>
                              <m:r>
                                <a:rPr lang="en-US" sz="2800" b="0" i="1" dirty="0" smtClean="0">
                                  <a:solidFill>
                                    <a:srgbClr val="000000"/>
                                  </a:solidFill>
                                  <a:latin typeface="Cambria Math" panose="02040503050406030204" pitchFamily="18" charset="0"/>
                                </a:rPr>
                                <m:t>𝑠</m:t>
                              </m:r>
                            </m:sub>
                          </m:sSub>
                        </m:den>
                      </m:f>
                    </m:oMath>
                  </m:oMathPara>
                </a14:m>
                <a:endParaRPr lang="en-US" sz="2800" dirty="0"/>
              </a:p>
            </p:txBody>
          </p:sp>
        </mc:Choice>
        <mc:Fallback xmlns="">
          <p:sp>
            <p:nvSpPr>
              <p:cNvPr id="13" name="Rectangle 12"/>
              <p:cNvSpPr>
                <a:spLocks noRot="1" noChangeAspect="1" noMove="1" noResize="1" noEditPoints="1" noAdjustHandles="1" noChangeArrowheads="1" noChangeShapeType="1" noTextEdit="1"/>
              </p:cNvSpPr>
              <p:nvPr/>
            </p:nvSpPr>
            <p:spPr>
              <a:xfrm>
                <a:off x="2655385" y="5792641"/>
                <a:ext cx="1866473" cy="982770"/>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81773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r>
              <a:rPr lang="en-US" altLang="en-US" sz="4000" b="0" dirty="0" smtClean="0"/>
              <a:t>Chapter Outline</a:t>
            </a:r>
          </a:p>
        </p:txBody>
      </p:sp>
      <p:sp>
        <p:nvSpPr>
          <p:cNvPr id="5123" name="Rectangle 3"/>
          <p:cNvSpPr>
            <a:spLocks noGrp="1" noChangeArrowheads="1"/>
          </p:cNvSpPr>
          <p:nvPr>
            <p:ph type="body" idx="1"/>
          </p:nvPr>
        </p:nvSpPr>
        <p:spPr>
          <a:xfrm>
            <a:off x="136027" y="1160527"/>
            <a:ext cx="8894617" cy="5585329"/>
          </a:xfrm>
        </p:spPr>
        <p:txBody>
          <a:bodyPr/>
          <a:lstStyle/>
          <a:p>
            <a:pPr eaLnBrk="1" hangingPunct="1">
              <a:spcAft>
                <a:spcPts val="1200"/>
              </a:spcAft>
            </a:pPr>
            <a:r>
              <a:rPr lang="en-US" altLang="en-US" sz="2600" b="0" dirty="0" smtClean="0">
                <a:solidFill>
                  <a:schemeClr val="tx1"/>
                </a:solidFill>
              </a:rPr>
              <a:t>Induced </a:t>
            </a:r>
            <a:r>
              <a:rPr lang="en-US" altLang="en-US" sz="2600" b="0" dirty="0" err="1" smtClean="0">
                <a:solidFill>
                  <a:schemeClr val="tx1"/>
                </a:solidFill>
              </a:rPr>
              <a:t>Emf</a:t>
            </a:r>
            <a:r>
              <a:rPr lang="en-US" altLang="en-US" sz="2600" b="0" dirty="0" smtClean="0">
                <a:solidFill>
                  <a:schemeClr val="tx1"/>
                </a:solidFill>
              </a:rPr>
              <a:t> and Magnetic Flux</a:t>
            </a:r>
          </a:p>
          <a:p>
            <a:pPr eaLnBrk="1" hangingPunct="1">
              <a:spcAft>
                <a:spcPts val="1200"/>
              </a:spcAft>
            </a:pPr>
            <a:r>
              <a:rPr lang="en-US" altLang="en-US" sz="2600" b="0" dirty="0" smtClean="0">
                <a:solidFill>
                  <a:schemeClr val="tx1"/>
                </a:solidFill>
              </a:rPr>
              <a:t>Faraday’s Law of Induction: Lenz’s Law</a:t>
            </a:r>
          </a:p>
          <a:p>
            <a:pPr eaLnBrk="1" hangingPunct="1">
              <a:spcAft>
                <a:spcPts val="1200"/>
              </a:spcAft>
            </a:pPr>
            <a:r>
              <a:rPr lang="en-US" altLang="en-US" sz="2600" b="0" dirty="0" smtClean="0">
                <a:solidFill>
                  <a:schemeClr val="tx1"/>
                </a:solidFill>
              </a:rPr>
              <a:t>Motional </a:t>
            </a:r>
            <a:r>
              <a:rPr lang="en-US" altLang="en-US" sz="2600" b="0" dirty="0" err="1" smtClean="0">
                <a:solidFill>
                  <a:schemeClr val="tx1"/>
                </a:solidFill>
              </a:rPr>
              <a:t>Emf</a:t>
            </a:r>
            <a:endParaRPr lang="en-US" altLang="en-US" sz="2600" b="0" dirty="0" smtClean="0">
              <a:solidFill>
                <a:schemeClr val="tx1"/>
              </a:solidFill>
            </a:endParaRPr>
          </a:p>
          <a:p>
            <a:pPr eaLnBrk="1" hangingPunct="1">
              <a:spcAft>
                <a:spcPts val="1200"/>
              </a:spcAft>
            </a:pPr>
            <a:r>
              <a:rPr lang="en-US" altLang="en-US" sz="2600" b="0" dirty="0" smtClean="0">
                <a:solidFill>
                  <a:schemeClr val="tx1"/>
                </a:solidFill>
              </a:rPr>
              <a:t>Eddy Currents and Magnetic Damping</a:t>
            </a:r>
          </a:p>
          <a:p>
            <a:pPr eaLnBrk="1" hangingPunct="1">
              <a:spcAft>
                <a:spcPts val="1200"/>
              </a:spcAft>
            </a:pPr>
            <a:r>
              <a:rPr lang="en-US" altLang="en-US" sz="2600" b="0" dirty="0" smtClean="0">
                <a:solidFill>
                  <a:schemeClr val="tx1"/>
                </a:solidFill>
              </a:rPr>
              <a:t>Electric Generators</a:t>
            </a:r>
          </a:p>
          <a:p>
            <a:pPr eaLnBrk="1" hangingPunct="1">
              <a:spcAft>
                <a:spcPts val="1200"/>
              </a:spcAft>
            </a:pPr>
            <a:r>
              <a:rPr lang="en-US" altLang="en-US" sz="2600" b="0" dirty="0" smtClean="0">
                <a:solidFill>
                  <a:schemeClr val="tx1"/>
                </a:solidFill>
              </a:rPr>
              <a:t>Transformers</a:t>
            </a:r>
          </a:p>
          <a:p>
            <a:pPr eaLnBrk="1" hangingPunct="1">
              <a:spcAft>
                <a:spcPts val="1200"/>
              </a:spcAft>
            </a:pPr>
            <a:r>
              <a:rPr lang="en-US" altLang="en-US" sz="2600" b="0" dirty="0" smtClean="0">
                <a:solidFill>
                  <a:schemeClr val="tx1"/>
                </a:solidFill>
              </a:rPr>
              <a:t>Inductance</a:t>
            </a:r>
          </a:p>
          <a:p>
            <a:pPr eaLnBrk="1" hangingPunct="1">
              <a:spcAft>
                <a:spcPts val="1200"/>
              </a:spcAft>
            </a:pPr>
            <a:r>
              <a:rPr lang="en-US" altLang="en-US" sz="2600" b="0" dirty="0" smtClean="0">
                <a:solidFill>
                  <a:schemeClr val="tx1"/>
                </a:solidFill>
              </a:rPr>
              <a:t>RL and RLC Circuits</a:t>
            </a:r>
          </a:p>
          <a:p>
            <a:pPr eaLnBrk="1" hangingPunct="1">
              <a:spcAft>
                <a:spcPts val="1200"/>
              </a:spcAft>
            </a:pPr>
            <a:endParaRPr lang="en-US" altLang="en-US" sz="2800" b="0" dirty="0" smtClean="0">
              <a:solidFill>
                <a:schemeClr val="tx1"/>
              </a:solidFill>
            </a:endParaRPr>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Transformers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12"/>
          <p:cNvSpPr/>
          <p:nvPr/>
        </p:nvSpPr>
        <p:spPr>
          <a:xfrm>
            <a:off x="193509" y="1190626"/>
            <a:ext cx="8761647" cy="3108543"/>
          </a:xfrm>
          <a:prstGeom prst="rect">
            <a:avLst/>
          </a:prstGeom>
        </p:spPr>
        <p:txBody>
          <a:bodyPr wrap="square">
            <a:spAutoFit/>
          </a:bodyPr>
          <a:lstStyle/>
          <a:p>
            <a:r>
              <a:rPr lang="en-US" sz="2800" dirty="0" smtClean="0">
                <a:solidFill>
                  <a:srgbClr val="1C03D7"/>
                </a:solidFill>
              </a:rPr>
              <a:t>Ex 23.5:</a:t>
            </a:r>
            <a:r>
              <a:rPr lang="en-US" sz="2800" dirty="0" smtClean="0"/>
              <a:t> A portable x-ray unit has a step-up transformer, the 120 V input of which is transformed to the 100 kV output needed by the x-ray tube. The primary has 50 loops and draws a current of 10.00 A when in use . (a) What is the number of loops in the secondary?(b) Find the current output of the secondary.</a:t>
            </a:r>
            <a:endParaRPr lang="en-US" sz="2800" dirty="0"/>
          </a:p>
        </p:txBody>
      </p:sp>
      <mc:AlternateContent xmlns:mc="http://schemas.openxmlformats.org/markup-compatibility/2006" xmlns:a14="http://schemas.microsoft.com/office/drawing/2010/main">
        <mc:Choice Requires="a14">
          <p:sp>
            <p:nvSpPr>
              <p:cNvPr id="5" name="Rectangle 4"/>
              <p:cNvSpPr/>
              <p:nvPr/>
            </p:nvSpPr>
            <p:spPr>
              <a:xfrm>
                <a:off x="250168" y="4998561"/>
                <a:ext cx="4572000" cy="1815882"/>
              </a:xfrm>
              <a:prstGeom prst="rect">
                <a:avLst/>
              </a:prstGeom>
            </p:spPr>
            <p:txBody>
              <a:bodyPr>
                <a:spAutoFit/>
              </a:bodyPr>
              <a:lstStyle/>
              <a:p>
                <a:pPr>
                  <a:spcBef>
                    <a:spcPct val="50000"/>
                  </a:spcBef>
                  <a:buClr>
                    <a:srgbClr val="D33325"/>
                  </a:buClr>
                </a:pPr>
                <a:r>
                  <a:rPr lang="en-US" altLang="en-US" sz="2800" dirty="0" smtClean="0">
                    <a:solidFill>
                      <a:srgbClr val="0000FF"/>
                    </a:solidFill>
                    <a:latin typeface="Times New Roman" panose="02020603050405020304" pitchFamily="18" charset="0"/>
                  </a:rPr>
                  <a:t>Answer</a:t>
                </a:r>
              </a:p>
              <a:p>
                <a:pPr>
                  <a:spcBef>
                    <a:spcPct val="50000"/>
                  </a:spcBef>
                  <a:buClr>
                    <a:srgbClr val="D33325"/>
                  </a:buClr>
                </a:pPr>
                <a14:m>
                  <m:oMath xmlns:m="http://schemas.openxmlformats.org/officeDocument/2006/math">
                    <m:r>
                      <a:rPr lang="en-US" altLang="en-US" sz="2800" b="0" i="1" smtClean="0">
                        <a:latin typeface="Cambria Math" panose="02040503050406030204" pitchFamily="18" charset="0"/>
                        <a:ea typeface="Cambria Math" panose="02040503050406030204" pitchFamily="18" charset="0"/>
                      </a:rPr>
                      <m:t>𝑁</m:t>
                    </m:r>
                    <m:r>
                      <a:rPr lang="en-US" altLang="en-US" sz="2800" b="0" i="1" baseline="-25000" smtClean="0">
                        <a:latin typeface="Cambria Math" panose="02040503050406030204" pitchFamily="18" charset="0"/>
                        <a:ea typeface="Cambria Math" panose="02040503050406030204" pitchFamily="18" charset="0"/>
                      </a:rPr>
                      <m:t>𝑠</m:t>
                    </m:r>
                  </m:oMath>
                </a14:m>
                <a:r>
                  <a:rPr lang="en-US" altLang="en-US" sz="2800" dirty="0" smtClean="0">
                    <a:latin typeface="Times New Roman" panose="02020603050405020304" pitchFamily="18" charset="0"/>
                  </a:rPr>
                  <a:t> </a:t>
                </a:r>
                <a:r>
                  <a:rPr lang="en-US" altLang="en-US" sz="2800" dirty="0">
                    <a:latin typeface="Times New Roman" panose="02020603050405020304" pitchFamily="18" charset="0"/>
                  </a:rPr>
                  <a:t>= </a:t>
                </a:r>
                <a:r>
                  <a:rPr lang="en-US" altLang="en-US" sz="2800" dirty="0" smtClean="0">
                    <a:latin typeface="Times New Roman" panose="02020603050405020304" pitchFamily="18" charset="0"/>
                  </a:rPr>
                  <a:t>4.17</a:t>
                </a:r>
                <a:r>
                  <a:rPr lang="en-US" altLang="en-US" sz="2800" dirty="0" smtClean="0">
                    <a:latin typeface="Times New Roman" panose="02020603050405020304" pitchFamily="18" charset="0"/>
                    <a:sym typeface="Symbol" panose="05050102010706020507" pitchFamily="18" charset="2"/>
                  </a:rPr>
                  <a:t></a:t>
                </a:r>
                <a:r>
                  <a:rPr lang="en-US" altLang="en-US" sz="2800" dirty="0" smtClean="0">
                    <a:latin typeface="Times New Roman" panose="02020603050405020304" pitchFamily="18" charset="0"/>
                  </a:rPr>
                  <a:t>10</a:t>
                </a:r>
                <a:r>
                  <a:rPr lang="en-US" altLang="en-US" sz="2800" baseline="30000" dirty="0" smtClean="0">
                    <a:latin typeface="Times New Roman" panose="02020603050405020304" pitchFamily="18" charset="0"/>
                  </a:rPr>
                  <a:t>4</a:t>
                </a:r>
                <a:r>
                  <a:rPr lang="en-US" altLang="en-US" sz="2800" dirty="0" smtClean="0">
                    <a:latin typeface="Times New Roman" panose="02020603050405020304" pitchFamily="18" charset="0"/>
                  </a:rPr>
                  <a:t> turn</a:t>
                </a:r>
                <a:endParaRPr lang="en-US" altLang="en-US" sz="2800" baseline="30000" dirty="0" smtClean="0">
                  <a:latin typeface="Times New Roman" panose="02020603050405020304" pitchFamily="18" charset="0"/>
                </a:endParaRPr>
              </a:p>
              <a:p>
                <a:pPr>
                  <a:spcBef>
                    <a:spcPct val="50000"/>
                  </a:spcBef>
                  <a:buClr>
                    <a:srgbClr val="D33325"/>
                  </a:buClr>
                </a:pPr>
                <a14:m>
                  <m:oMath xmlns:m="http://schemas.openxmlformats.org/officeDocument/2006/math">
                    <m:r>
                      <a:rPr lang="en-US" altLang="en-US" sz="2800" b="0" i="1" smtClean="0">
                        <a:latin typeface="Cambria Math" panose="02040503050406030204" pitchFamily="18" charset="0"/>
                        <a:ea typeface="Cambria Math" panose="02040503050406030204" pitchFamily="18" charset="0"/>
                      </a:rPr>
                      <m:t>𝐼</m:t>
                    </m:r>
                    <m:r>
                      <a:rPr lang="en-US" altLang="en-US" sz="2800" i="1" baseline="-25000">
                        <a:latin typeface="Cambria Math" panose="02040503050406030204" pitchFamily="18" charset="0"/>
                        <a:ea typeface="Cambria Math" panose="02040503050406030204" pitchFamily="18" charset="0"/>
                      </a:rPr>
                      <m:t>𝑠</m:t>
                    </m:r>
                  </m:oMath>
                </a14:m>
                <a:r>
                  <a:rPr lang="en-US" altLang="en-US" sz="2800" dirty="0" smtClean="0">
                    <a:latin typeface="Times New Roman" panose="02020603050405020304" pitchFamily="18" charset="0"/>
                  </a:rPr>
                  <a:t> = 12 mA</a:t>
                </a:r>
                <a:endParaRPr lang="en-US" altLang="en-US" sz="2800" dirty="0">
                  <a:latin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50168" y="4998561"/>
                <a:ext cx="4572000" cy="1815882"/>
              </a:xfrm>
              <a:prstGeom prst="rect">
                <a:avLst/>
              </a:prstGeom>
              <a:blipFill rotWithShape="0">
                <a:blip r:embed="rId2"/>
                <a:stretch>
                  <a:fillRect l="-2667" t="-3691" b="-8389"/>
                </a:stretch>
              </a:blipFill>
            </p:spPr>
            <p:txBody>
              <a:bodyPr/>
              <a:lstStyle/>
              <a:p>
                <a:r>
                  <a:rPr lang="en-US">
                    <a:noFill/>
                  </a:rPr>
                  <a:t> </a:t>
                </a:r>
              </a:p>
            </p:txBody>
          </p:sp>
        </mc:Fallback>
      </mc:AlternateContent>
    </p:spTree>
    <p:extLst>
      <p:ext uri="{BB962C8B-B14F-4D97-AF65-F5344CB8AC3E}">
        <p14:creationId xmlns:p14="http://schemas.microsoft.com/office/powerpoint/2010/main" val="3316983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Transformers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12"/>
          <p:cNvSpPr/>
          <p:nvPr/>
        </p:nvSpPr>
        <p:spPr>
          <a:xfrm>
            <a:off x="193509" y="1190626"/>
            <a:ext cx="8761647" cy="3108543"/>
          </a:xfrm>
          <a:prstGeom prst="rect">
            <a:avLst/>
          </a:prstGeom>
        </p:spPr>
        <p:txBody>
          <a:bodyPr wrap="square">
            <a:spAutoFit/>
          </a:bodyPr>
          <a:lstStyle/>
          <a:p>
            <a:r>
              <a:rPr lang="en-US" sz="2800" dirty="0" smtClean="0">
                <a:solidFill>
                  <a:srgbClr val="1C03D7"/>
                </a:solidFill>
              </a:rPr>
              <a:t>Ex 23.6:</a:t>
            </a:r>
            <a:r>
              <a:rPr lang="en-US" sz="2800" dirty="0" smtClean="0"/>
              <a:t> A battery meant for a series connection of ten nickel-cadmium batteries (total of 12.5 V DC) needs to have a 15.0 V output to charge the batteries. It uses a step-down transformer with a 200-loop primary and a 120 V input. (a) How many loops should there be in the secondary coil? (b) If the charging current is 16.0 A, what is the input current?</a:t>
            </a:r>
            <a:endParaRPr lang="en-US" sz="2800" dirty="0"/>
          </a:p>
        </p:txBody>
      </p:sp>
      <mc:AlternateContent xmlns:mc="http://schemas.openxmlformats.org/markup-compatibility/2006" xmlns:a14="http://schemas.microsoft.com/office/drawing/2010/main">
        <mc:Choice Requires="a14">
          <p:sp>
            <p:nvSpPr>
              <p:cNvPr id="6" name="Rectangle 5"/>
              <p:cNvSpPr/>
              <p:nvPr/>
            </p:nvSpPr>
            <p:spPr>
              <a:xfrm>
                <a:off x="250168" y="4998561"/>
                <a:ext cx="4572000" cy="1815882"/>
              </a:xfrm>
              <a:prstGeom prst="rect">
                <a:avLst/>
              </a:prstGeom>
            </p:spPr>
            <p:txBody>
              <a:bodyPr>
                <a:spAutoFit/>
              </a:bodyPr>
              <a:lstStyle/>
              <a:p>
                <a:pPr>
                  <a:spcBef>
                    <a:spcPct val="50000"/>
                  </a:spcBef>
                  <a:buClr>
                    <a:srgbClr val="D33325"/>
                  </a:buClr>
                </a:pPr>
                <a:r>
                  <a:rPr lang="en-US" altLang="en-US" sz="2800" dirty="0" smtClean="0">
                    <a:solidFill>
                      <a:srgbClr val="0000FF"/>
                    </a:solidFill>
                    <a:latin typeface="Times New Roman" panose="02020603050405020304" pitchFamily="18" charset="0"/>
                  </a:rPr>
                  <a:t>Answer</a:t>
                </a:r>
              </a:p>
              <a:p>
                <a:pPr>
                  <a:spcBef>
                    <a:spcPct val="50000"/>
                  </a:spcBef>
                  <a:buClr>
                    <a:srgbClr val="D33325"/>
                  </a:buClr>
                </a:pPr>
                <a14:m>
                  <m:oMath xmlns:m="http://schemas.openxmlformats.org/officeDocument/2006/math">
                    <m:r>
                      <a:rPr lang="en-US" altLang="en-US" sz="2800" b="0" i="1" smtClean="0">
                        <a:latin typeface="Cambria Math" panose="02040503050406030204" pitchFamily="18" charset="0"/>
                        <a:ea typeface="Cambria Math" panose="02040503050406030204" pitchFamily="18" charset="0"/>
                      </a:rPr>
                      <m:t>𝑁</m:t>
                    </m:r>
                    <m:r>
                      <a:rPr lang="en-US" altLang="en-US" sz="2800" b="0" i="1" baseline="-25000" smtClean="0">
                        <a:latin typeface="Cambria Math" panose="02040503050406030204" pitchFamily="18" charset="0"/>
                        <a:ea typeface="Cambria Math" panose="02040503050406030204" pitchFamily="18" charset="0"/>
                      </a:rPr>
                      <m:t>𝑠</m:t>
                    </m:r>
                  </m:oMath>
                </a14:m>
                <a:r>
                  <a:rPr lang="en-US" altLang="en-US" sz="2800" dirty="0" smtClean="0">
                    <a:latin typeface="Times New Roman" panose="02020603050405020304" pitchFamily="18" charset="0"/>
                  </a:rPr>
                  <a:t> </a:t>
                </a:r>
                <a:r>
                  <a:rPr lang="en-US" altLang="en-US" sz="2800" dirty="0">
                    <a:latin typeface="Times New Roman" panose="02020603050405020304" pitchFamily="18" charset="0"/>
                  </a:rPr>
                  <a:t>= </a:t>
                </a:r>
                <a:r>
                  <a:rPr lang="en-US" altLang="en-US" sz="2800" dirty="0" smtClean="0">
                    <a:latin typeface="Times New Roman" panose="02020603050405020304" pitchFamily="18" charset="0"/>
                  </a:rPr>
                  <a:t>25 turn</a:t>
                </a:r>
                <a:endParaRPr lang="en-US" altLang="en-US" sz="2800" baseline="30000" dirty="0" smtClean="0">
                  <a:latin typeface="Times New Roman" panose="02020603050405020304" pitchFamily="18" charset="0"/>
                </a:endParaRPr>
              </a:p>
              <a:p>
                <a:pPr>
                  <a:spcBef>
                    <a:spcPct val="50000"/>
                  </a:spcBef>
                  <a:buClr>
                    <a:srgbClr val="D33325"/>
                  </a:buClr>
                </a:pPr>
                <a14:m>
                  <m:oMath xmlns:m="http://schemas.openxmlformats.org/officeDocument/2006/math">
                    <m:r>
                      <a:rPr lang="en-US" altLang="en-US" sz="2800" b="0" i="1" smtClean="0">
                        <a:latin typeface="Cambria Math" panose="02040503050406030204" pitchFamily="18" charset="0"/>
                        <a:ea typeface="Cambria Math" panose="02040503050406030204" pitchFamily="18" charset="0"/>
                      </a:rPr>
                      <m:t>𝐼</m:t>
                    </m:r>
                    <m:r>
                      <a:rPr lang="en-US" altLang="en-US" sz="2800" b="0" i="1" baseline="-25000" smtClean="0">
                        <a:latin typeface="Cambria Math" panose="02040503050406030204" pitchFamily="18" charset="0"/>
                        <a:ea typeface="Cambria Math" panose="02040503050406030204" pitchFamily="18" charset="0"/>
                      </a:rPr>
                      <m:t>𝑝</m:t>
                    </m:r>
                  </m:oMath>
                </a14:m>
                <a:r>
                  <a:rPr lang="en-US" altLang="en-US" sz="2800" dirty="0" smtClean="0">
                    <a:latin typeface="Times New Roman" panose="02020603050405020304" pitchFamily="18" charset="0"/>
                  </a:rPr>
                  <a:t> = 2.0 A</a:t>
                </a:r>
                <a:endParaRPr lang="en-US" altLang="en-US" sz="2800" dirty="0">
                  <a:latin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50168" y="4998561"/>
                <a:ext cx="4572000" cy="1815882"/>
              </a:xfrm>
              <a:prstGeom prst="rect">
                <a:avLst/>
              </a:prstGeom>
              <a:blipFill rotWithShape="0">
                <a:blip r:embed="rId2"/>
                <a:stretch>
                  <a:fillRect l="-2667" t="-3691" b="-8389"/>
                </a:stretch>
              </a:blipFill>
            </p:spPr>
            <p:txBody>
              <a:bodyPr/>
              <a:lstStyle/>
              <a:p>
                <a:r>
                  <a:rPr lang="en-US">
                    <a:noFill/>
                  </a:rPr>
                  <a:t> </a:t>
                </a:r>
              </a:p>
            </p:txBody>
          </p:sp>
        </mc:Fallback>
      </mc:AlternateContent>
    </p:spTree>
    <p:extLst>
      <p:ext uri="{BB962C8B-B14F-4D97-AF65-F5344CB8AC3E}">
        <p14:creationId xmlns:p14="http://schemas.microsoft.com/office/powerpoint/2010/main" val="37766051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Electrical Safety: Systems and Devices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Rectangle 3"/>
          <p:cNvSpPr/>
          <p:nvPr/>
        </p:nvSpPr>
        <p:spPr>
          <a:xfrm>
            <a:off x="420670" y="1322638"/>
            <a:ext cx="3276794" cy="1384995"/>
          </a:xfrm>
          <a:prstGeom prst="rect">
            <a:avLst/>
          </a:prstGeom>
        </p:spPr>
        <p:txBody>
          <a:bodyPr wrap="none">
            <a:spAutoFit/>
          </a:bodyPr>
          <a:lstStyle/>
          <a:p>
            <a:r>
              <a:rPr lang="en-US" sz="2800" dirty="0" smtClean="0"/>
              <a:t>Electrical Safety: </a:t>
            </a:r>
          </a:p>
          <a:p>
            <a:r>
              <a:rPr lang="en-US" sz="2800" dirty="0" smtClean="0"/>
              <a:t>   - Thermal Hazard</a:t>
            </a:r>
          </a:p>
          <a:p>
            <a:r>
              <a:rPr lang="en-US" sz="2800" dirty="0" smtClean="0"/>
              <a:t>   - Shock Hazard</a:t>
            </a:r>
            <a:endParaRPr lang="en-US" sz="2800" dirty="0"/>
          </a:p>
        </p:txBody>
      </p:sp>
      <p:pic>
        <p:nvPicPr>
          <p:cNvPr id="9" name="Picture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670" y="3039670"/>
            <a:ext cx="2629535" cy="3500437"/>
          </a:xfrm>
          <a:prstGeom prst="rect">
            <a:avLst/>
          </a:prstGeom>
        </p:spPr>
      </p:pic>
      <p:pic>
        <p:nvPicPr>
          <p:cNvPr id="10" name="Picture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347" y="2910523"/>
            <a:ext cx="5200139" cy="3500437"/>
          </a:xfrm>
          <a:prstGeom prst="rect">
            <a:avLst/>
          </a:prstGeom>
        </p:spPr>
      </p:pic>
    </p:spTree>
    <p:extLst>
      <p:ext uri="{BB962C8B-B14F-4D97-AF65-F5344CB8AC3E}">
        <p14:creationId xmlns:p14="http://schemas.microsoft.com/office/powerpoint/2010/main" val="2253758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Inductance</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Rectangle 3"/>
          <p:cNvSpPr/>
          <p:nvPr/>
        </p:nvSpPr>
        <p:spPr>
          <a:xfrm>
            <a:off x="178278" y="1268968"/>
            <a:ext cx="8787443" cy="954107"/>
          </a:xfrm>
          <a:prstGeom prst="rect">
            <a:avLst/>
          </a:prstGeom>
        </p:spPr>
        <p:txBody>
          <a:bodyPr wrap="square">
            <a:spAutoFit/>
          </a:bodyPr>
          <a:lstStyle/>
          <a:p>
            <a:r>
              <a:rPr lang="en-US" sz="2800" dirty="0" smtClean="0">
                <a:solidFill>
                  <a:srgbClr val="1C03D7"/>
                </a:solidFill>
              </a:rPr>
              <a:t>Induction</a:t>
            </a:r>
            <a:r>
              <a:rPr lang="en-US" sz="2800" dirty="0" smtClean="0"/>
              <a:t> is the process in which an </a:t>
            </a:r>
            <a:r>
              <a:rPr lang="en-US" sz="2800" dirty="0" err="1" smtClean="0"/>
              <a:t>emf</a:t>
            </a:r>
            <a:r>
              <a:rPr lang="en-US" sz="2800" dirty="0" smtClean="0"/>
              <a:t> is induced by changing magnetic flux.</a:t>
            </a:r>
            <a:endParaRPr lang="en-US" sz="2800" dirty="0"/>
          </a:p>
        </p:txBody>
      </p:sp>
      <p:sp>
        <p:nvSpPr>
          <p:cNvPr id="5" name="Rectangle 4"/>
          <p:cNvSpPr/>
          <p:nvPr/>
        </p:nvSpPr>
        <p:spPr>
          <a:xfrm>
            <a:off x="178278" y="2325608"/>
            <a:ext cx="8787443" cy="1815882"/>
          </a:xfrm>
          <a:prstGeom prst="rect">
            <a:avLst/>
          </a:prstGeom>
        </p:spPr>
        <p:txBody>
          <a:bodyPr wrap="square">
            <a:spAutoFit/>
          </a:bodyPr>
          <a:lstStyle/>
          <a:p>
            <a:r>
              <a:rPr lang="en-US" sz="2800" dirty="0" smtClean="0">
                <a:solidFill>
                  <a:srgbClr val="1C03D7"/>
                </a:solidFill>
              </a:rPr>
              <a:t>Mutual Inductance</a:t>
            </a:r>
            <a:r>
              <a:rPr lang="en-US" sz="2800" dirty="0" smtClean="0"/>
              <a:t> is the effect of Faraday’s law of induction for one device upon another, such as the primary coil in transmitting energy to the secondary in a transformer. </a:t>
            </a:r>
            <a:endParaRPr lang="en-US" sz="2800" dirty="0"/>
          </a:p>
        </p:txBody>
      </p:sp>
      <p:pic>
        <p:nvPicPr>
          <p:cNvPr id="6" name="Picture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4560" y="3782999"/>
            <a:ext cx="4337796" cy="2755851"/>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98168" y="4218335"/>
                <a:ext cx="2747162"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𝑒𝑚𝑓</m:t>
                          </m:r>
                        </m:e>
                        <m:sub>
                          <m:r>
                            <a:rPr lang="en-US" sz="2800" b="0" i="1" dirty="0" smtClean="0">
                              <a:solidFill>
                                <a:srgbClr val="000000"/>
                              </a:solidFill>
                              <a:latin typeface="Cambria Math" panose="02040503050406030204" pitchFamily="18" charset="0"/>
                            </a:rPr>
                            <m:t>2</m:t>
                          </m:r>
                        </m:sub>
                      </m:sSub>
                      <m:r>
                        <a:rPr lang="en-US" sz="2800" i="1" dirty="0">
                          <a:solidFill>
                            <a:srgbClr val="000000"/>
                          </a:solidFill>
                          <a:latin typeface="Cambria Math"/>
                        </a:rPr>
                        <m:t> =</m:t>
                      </m:r>
                      <m:r>
                        <a:rPr lang="en-US" sz="2800" b="0" i="1" dirty="0" smtClean="0">
                          <a:solidFill>
                            <a:srgbClr val="000000"/>
                          </a:solidFill>
                          <a:latin typeface="Cambria Math" panose="02040503050406030204" pitchFamily="18" charset="0"/>
                        </a:rPr>
                        <m:t>−</m:t>
                      </m:r>
                      <m:r>
                        <a:rPr lang="en-US" sz="2800" b="0" i="1" dirty="0" smtClean="0">
                          <a:solidFill>
                            <a:srgbClr val="000000"/>
                          </a:solidFill>
                          <a:latin typeface="Cambria Math" panose="02040503050406030204" pitchFamily="18" charset="0"/>
                        </a:rPr>
                        <m:t>𝑀</m:t>
                      </m:r>
                      <m:f>
                        <m:fPr>
                          <m:ctrlPr>
                            <a:rPr lang="en-US" sz="2800" b="0" i="1" dirty="0" smtClean="0">
                              <a:solidFill>
                                <a:srgbClr val="000000"/>
                              </a:solidFill>
                              <a:latin typeface="Cambria Math" panose="02040503050406030204" pitchFamily="18" charset="0"/>
                            </a:rPr>
                          </m:ctrlPr>
                        </m:fPr>
                        <m:num>
                          <m:r>
                            <a:rPr lang="en-US" sz="2800" b="0" i="1" dirty="0" smtClean="0">
                              <a:solidFill>
                                <a:srgbClr val="000000"/>
                              </a:solidFill>
                              <a:latin typeface="Cambria Math" panose="02040503050406030204" pitchFamily="18" charset="0"/>
                              <a:ea typeface="Cambria Math" panose="02040503050406030204" pitchFamily="18" charset="0"/>
                            </a:rPr>
                            <m:t>∆</m:t>
                          </m:r>
                          <m:sSub>
                            <m:sSubPr>
                              <m:ctrlPr>
                                <a:rPr lang="en-US" sz="2800" b="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𝐼</m:t>
                              </m:r>
                            </m:e>
                            <m:sub>
                              <m:r>
                                <a:rPr lang="en-US" sz="2800" b="0" i="1" dirty="0" smtClean="0">
                                  <a:solidFill>
                                    <a:srgbClr val="000000"/>
                                  </a:solidFill>
                                  <a:latin typeface="Cambria Math" panose="02040503050406030204" pitchFamily="18" charset="0"/>
                                </a:rPr>
                                <m:t>1</m:t>
                              </m:r>
                            </m:sub>
                          </m:sSub>
                        </m:num>
                        <m:den>
                          <m:r>
                            <a:rPr lang="en-US" sz="2800" b="0" i="1" dirty="0" smtClean="0">
                              <a:solidFill>
                                <a:srgbClr val="000000"/>
                              </a:solidFill>
                              <a:latin typeface="Cambria Math" panose="02040503050406030204" pitchFamily="18" charset="0"/>
                              <a:ea typeface="Cambria Math" panose="02040503050406030204" pitchFamily="18" charset="0"/>
                            </a:rPr>
                            <m:t>∆</m:t>
                          </m:r>
                          <m:r>
                            <a:rPr lang="en-US" sz="2800" b="0" i="1" dirty="0" smtClean="0">
                              <a:solidFill>
                                <a:srgbClr val="000000"/>
                              </a:solidFill>
                              <a:latin typeface="Cambria Math" panose="02040503050406030204" pitchFamily="18" charset="0"/>
                              <a:ea typeface="Cambria Math" panose="02040503050406030204" pitchFamily="18" charset="0"/>
                            </a:rPr>
                            <m:t>𝑡</m:t>
                          </m:r>
                        </m:den>
                      </m:f>
                    </m:oMath>
                  </m:oMathPara>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98168" y="4218335"/>
                <a:ext cx="2747162" cy="898964"/>
              </a:xfrm>
              <a:prstGeom prst="rect">
                <a:avLst/>
              </a:prstGeom>
              <a:blipFill rotWithShape="0">
                <a:blip r:embed="rId3"/>
                <a:stretch>
                  <a:fillRect/>
                </a:stretch>
              </a:blipFill>
            </p:spPr>
            <p:txBody>
              <a:bodyPr/>
              <a:lstStyle/>
              <a:p>
                <a:r>
                  <a:rPr lang="en-US">
                    <a:noFill/>
                  </a:rPr>
                  <a:t> </a:t>
                </a:r>
              </a:p>
            </p:txBody>
          </p:sp>
        </mc:Fallback>
      </mc:AlternateContent>
      <p:sp>
        <p:nvSpPr>
          <p:cNvPr id="2" name="Rectangle 1"/>
          <p:cNvSpPr/>
          <p:nvPr/>
        </p:nvSpPr>
        <p:spPr>
          <a:xfrm>
            <a:off x="39189" y="6199984"/>
            <a:ext cx="6101350" cy="523220"/>
          </a:xfrm>
          <a:prstGeom prst="rect">
            <a:avLst/>
          </a:prstGeom>
        </p:spPr>
        <p:txBody>
          <a:bodyPr wrap="none">
            <a:spAutoFit/>
          </a:bodyPr>
          <a:lstStyle/>
          <a:p>
            <a:r>
              <a:rPr lang="en-US" sz="2800" dirty="0" smtClean="0">
                <a:solidFill>
                  <a:srgbClr val="1C03D7"/>
                </a:solidFill>
              </a:rPr>
              <a:t>M</a:t>
            </a:r>
            <a:r>
              <a:rPr lang="en-US" sz="2800" dirty="0" smtClean="0"/>
              <a:t>: Mutual Inductance (unit H, henry) </a:t>
            </a:r>
            <a:endParaRPr lang="en-US" sz="2800" dirty="0"/>
          </a:p>
        </p:txBody>
      </p:sp>
      <mc:AlternateContent xmlns:mc="http://schemas.openxmlformats.org/markup-compatibility/2006" xmlns:a14="http://schemas.microsoft.com/office/drawing/2010/main">
        <mc:Choice Requires="a14">
          <p:sp>
            <p:nvSpPr>
              <p:cNvPr id="9" name="Rectangle 8"/>
              <p:cNvSpPr/>
              <p:nvPr/>
            </p:nvSpPr>
            <p:spPr>
              <a:xfrm>
                <a:off x="98168" y="5278426"/>
                <a:ext cx="2856359" cy="9017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𝑒𝑚𝑓</m:t>
                          </m:r>
                        </m:e>
                        <m:sub>
                          <m:r>
                            <a:rPr lang="en-US" sz="2800" b="0" i="1" dirty="0" smtClean="0">
                              <a:solidFill>
                                <a:srgbClr val="000000"/>
                              </a:solidFill>
                              <a:latin typeface="Cambria Math" panose="02040503050406030204" pitchFamily="18" charset="0"/>
                            </a:rPr>
                            <m:t>1</m:t>
                          </m:r>
                        </m:sub>
                      </m:sSub>
                      <m:r>
                        <a:rPr lang="en-US" sz="2800" i="1" dirty="0">
                          <a:solidFill>
                            <a:srgbClr val="000000"/>
                          </a:solidFill>
                          <a:latin typeface="Cambria Math"/>
                        </a:rPr>
                        <m:t> =</m:t>
                      </m:r>
                      <m:r>
                        <a:rPr lang="en-US" sz="2800" b="0" i="1" dirty="0" smtClean="0">
                          <a:solidFill>
                            <a:srgbClr val="000000"/>
                          </a:solidFill>
                          <a:latin typeface="Cambria Math" panose="02040503050406030204" pitchFamily="18" charset="0"/>
                        </a:rPr>
                        <m:t>−</m:t>
                      </m:r>
                      <m:r>
                        <a:rPr lang="en-US" sz="2800" b="0" i="1" dirty="0" smtClean="0">
                          <a:solidFill>
                            <a:srgbClr val="000000"/>
                          </a:solidFill>
                          <a:latin typeface="Cambria Math" panose="02040503050406030204" pitchFamily="18" charset="0"/>
                        </a:rPr>
                        <m:t>𝑀</m:t>
                      </m:r>
                      <m:f>
                        <m:fPr>
                          <m:ctrlPr>
                            <a:rPr lang="en-US" sz="2800" b="0" i="1" dirty="0" smtClean="0">
                              <a:solidFill>
                                <a:srgbClr val="000000"/>
                              </a:solidFill>
                              <a:latin typeface="Cambria Math" panose="02040503050406030204" pitchFamily="18" charset="0"/>
                            </a:rPr>
                          </m:ctrlPr>
                        </m:fPr>
                        <m:num>
                          <m:r>
                            <a:rPr lang="en-US" sz="2800" b="0" i="1" dirty="0" smtClean="0">
                              <a:solidFill>
                                <a:srgbClr val="000000"/>
                              </a:solidFill>
                              <a:latin typeface="Cambria Math" panose="02040503050406030204" pitchFamily="18" charset="0"/>
                              <a:ea typeface="Cambria Math" panose="02040503050406030204" pitchFamily="18" charset="0"/>
                            </a:rPr>
                            <m:t>∆</m:t>
                          </m:r>
                          <m:sSub>
                            <m:sSubPr>
                              <m:ctrlPr>
                                <a:rPr lang="en-US" sz="2800" b="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𝐼</m:t>
                              </m:r>
                            </m:e>
                            <m:sub>
                              <m:r>
                                <a:rPr lang="en-US" sz="2800" b="0" i="1" dirty="0" smtClean="0">
                                  <a:solidFill>
                                    <a:srgbClr val="000000"/>
                                  </a:solidFill>
                                  <a:latin typeface="Cambria Math" panose="02040503050406030204" pitchFamily="18" charset="0"/>
                                </a:rPr>
                                <m:t>2</m:t>
                              </m:r>
                            </m:sub>
                          </m:sSub>
                        </m:num>
                        <m:den>
                          <m:r>
                            <a:rPr lang="en-US" sz="2800" b="0" i="1" dirty="0" smtClean="0">
                              <a:solidFill>
                                <a:srgbClr val="000000"/>
                              </a:solidFill>
                              <a:latin typeface="Cambria Math" panose="02040503050406030204" pitchFamily="18" charset="0"/>
                              <a:ea typeface="Cambria Math" panose="02040503050406030204" pitchFamily="18" charset="0"/>
                            </a:rPr>
                            <m:t>∆</m:t>
                          </m:r>
                          <m:r>
                            <a:rPr lang="en-US" sz="2800" b="0" i="1" dirty="0" smtClean="0">
                              <a:solidFill>
                                <a:srgbClr val="000000"/>
                              </a:solidFill>
                              <a:latin typeface="Cambria Math" panose="02040503050406030204" pitchFamily="18" charset="0"/>
                              <a:ea typeface="Cambria Math" panose="02040503050406030204" pitchFamily="18" charset="0"/>
                            </a:rPr>
                            <m:t>𝑡</m:t>
                          </m:r>
                        </m:den>
                      </m:f>
                    </m:oMath>
                  </m:oMathPara>
                </a14:m>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98168" y="5278426"/>
                <a:ext cx="2856359" cy="901785"/>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22771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Inductor</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Rectangle 4"/>
          <p:cNvSpPr/>
          <p:nvPr/>
        </p:nvSpPr>
        <p:spPr>
          <a:xfrm>
            <a:off x="178278" y="1317774"/>
            <a:ext cx="8787443" cy="1384995"/>
          </a:xfrm>
          <a:prstGeom prst="rect">
            <a:avLst/>
          </a:prstGeom>
        </p:spPr>
        <p:txBody>
          <a:bodyPr wrap="square">
            <a:spAutoFit/>
          </a:bodyPr>
          <a:lstStyle/>
          <a:p>
            <a:r>
              <a:rPr lang="en-US" sz="2800" dirty="0" smtClean="0">
                <a:solidFill>
                  <a:srgbClr val="1C03D7"/>
                </a:solidFill>
              </a:rPr>
              <a:t>Self Inductance (L):</a:t>
            </a:r>
            <a:r>
              <a:rPr lang="en-US" sz="2800" dirty="0" smtClean="0"/>
              <a:t> When the current through a coil is increased, the magnetic field and flux also increase, inducing a counter </a:t>
            </a:r>
            <a:r>
              <a:rPr lang="en-US" sz="2800" dirty="0" err="1" smtClean="0"/>
              <a:t>emf</a:t>
            </a:r>
            <a:r>
              <a:rPr lang="en-US" sz="2800" dirty="0" smtClean="0"/>
              <a:t>, as required by Lenz’s law.</a:t>
            </a:r>
            <a:endParaRPr lang="en-US" sz="2800" dirty="0"/>
          </a:p>
        </p:txBody>
      </p:sp>
      <mc:AlternateContent xmlns:mc="http://schemas.openxmlformats.org/markup-compatibility/2006" xmlns:a14="http://schemas.microsoft.com/office/drawing/2010/main">
        <mc:Choice Requires="a14">
          <p:sp>
            <p:nvSpPr>
              <p:cNvPr id="7" name="Rectangle 6"/>
              <p:cNvSpPr/>
              <p:nvPr/>
            </p:nvSpPr>
            <p:spPr>
              <a:xfrm>
                <a:off x="463928" y="2945784"/>
                <a:ext cx="2326984" cy="9017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000000"/>
                          </a:solidFill>
                          <a:latin typeface="Cambria Math" panose="02040503050406030204" pitchFamily="18" charset="0"/>
                        </a:rPr>
                        <m:t>𝑒𝑚𝑓</m:t>
                      </m:r>
                      <m:r>
                        <a:rPr lang="en-US" sz="2800" i="1" dirty="0">
                          <a:solidFill>
                            <a:srgbClr val="000000"/>
                          </a:solidFill>
                          <a:latin typeface="Cambria Math"/>
                        </a:rPr>
                        <m:t>=</m:t>
                      </m:r>
                      <m:r>
                        <a:rPr lang="en-US" sz="2800" b="0" i="1" dirty="0" smtClean="0">
                          <a:solidFill>
                            <a:srgbClr val="000000"/>
                          </a:solidFill>
                          <a:latin typeface="Cambria Math" panose="02040503050406030204" pitchFamily="18" charset="0"/>
                        </a:rPr>
                        <m:t>−</m:t>
                      </m:r>
                      <m:r>
                        <a:rPr lang="en-US" sz="2800" b="0" i="1" dirty="0" smtClean="0">
                          <a:solidFill>
                            <a:srgbClr val="000000"/>
                          </a:solidFill>
                          <a:latin typeface="Cambria Math" panose="02040503050406030204" pitchFamily="18" charset="0"/>
                        </a:rPr>
                        <m:t>𝐿</m:t>
                      </m:r>
                      <m:f>
                        <m:fPr>
                          <m:ctrlPr>
                            <a:rPr lang="en-US" sz="2800" b="0" i="1" dirty="0" smtClean="0">
                              <a:solidFill>
                                <a:srgbClr val="000000"/>
                              </a:solidFill>
                              <a:latin typeface="Cambria Math" panose="02040503050406030204" pitchFamily="18" charset="0"/>
                            </a:rPr>
                          </m:ctrlPr>
                        </m:fPr>
                        <m:num>
                          <m:r>
                            <a:rPr lang="en-US" sz="2800" b="0" i="1" dirty="0" smtClean="0">
                              <a:solidFill>
                                <a:srgbClr val="000000"/>
                              </a:solidFill>
                              <a:latin typeface="Cambria Math" panose="02040503050406030204" pitchFamily="18" charset="0"/>
                              <a:ea typeface="Cambria Math" panose="02040503050406030204" pitchFamily="18" charset="0"/>
                            </a:rPr>
                            <m:t>∆</m:t>
                          </m:r>
                          <m:r>
                            <a:rPr lang="en-US" sz="2800" b="0" i="1" dirty="0" smtClean="0">
                              <a:solidFill>
                                <a:srgbClr val="000000"/>
                              </a:solidFill>
                              <a:latin typeface="Cambria Math" panose="02040503050406030204" pitchFamily="18" charset="0"/>
                              <a:ea typeface="Cambria Math" panose="02040503050406030204" pitchFamily="18" charset="0"/>
                            </a:rPr>
                            <m:t>𝐼</m:t>
                          </m:r>
                        </m:num>
                        <m:den>
                          <m:r>
                            <a:rPr lang="en-US" sz="2800" b="0" i="1" dirty="0" smtClean="0">
                              <a:solidFill>
                                <a:srgbClr val="000000"/>
                              </a:solidFill>
                              <a:latin typeface="Cambria Math" panose="02040503050406030204" pitchFamily="18" charset="0"/>
                              <a:ea typeface="Cambria Math" panose="02040503050406030204" pitchFamily="18" charset="0"/>
                            </a:rPr>
                            <m:t>∆</m:t>
                          </m:r>
                          <m:r>
                            <a:rPr lang="en-US" sz="2800" b="0" i="1" dirty="0" smtClean="0">
                              <a:solidFill>
                                <a:srgbClr val="000000"/>
                              </a:solidFill>
                              <a:latin typeface="Cambria Math" panose="02040503050406030204" pitchFamily="18" charset="0"/>
                              <a:ea typeface="Cambria Math" panose="02040503050406030204" pitchFamily="18" charset="0"/>
                            </a:rPr>
                            <m:t>𝑡</m:t>
                          </m:r>
                        </m:den>
                      </m:f>
                    </m:oMath>
                  </m:oMathPara>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463928" y="2945784"/>
                <a:ext cx="2326984" cy="901785"/>
              </a:xfrm>
              <a:prstGeom prst="rect">
                <a:avLst/>
              </a:prstGeom>
              <a:blipFill rotWithShape="0">
                <a:blip r:embed="rId2"/>
                <a:stretch>
                  <a:fillRect/>
                </a:stretch>
              </a:blipFill>
            </p:spPr>
            <p:txBody>
              <a:bodyPr/>
              <a:lstStyle/>
              <a:p>
                <a:r>
                  <a:rPr lang="en-US">
                    <a:noFill/>
                  </a:rPr>
                  <a:t> </a:t>
                </a:r>
              </a:p>
            </p:txBody>
          </p:sp>
        </mc:Fallback>
      </mc:AlternateContent>
      <p:sp>
        <p:nvSpPr>
          <p:cNvPr id="2" name="Rectangle 1"/>
          <p:cNvSpPr/>
          <p:nvPr/>
        </p:nvSpPr>
        <p:spPr>
          <a:xfrm>
            <a:off x="108733" y="4766866"/>
            <a:ext cx="8926532" cy="1261884"/>
          </a:xfrm>
          <a:prstGeom prst="rect">
            <a:avLst/>
          </a:prstGeom>
        </p:spPr>
        <p:txBody>
          <a:bodyPr wrap="square">
            <a:spAutoFit/>
          </a:bodyPr>
          <a:lstStyle/>
          <a:p>
            <a:r>
              <a:rPr lang="en-US" sz="2800" dirty="0" smtClean="0">
                <a:solidFill>
                  <a:srgbClr val="1C03D7"/>
                </a:solidFill>
              </a:rPr>
              <a:t>Ex. 23.7</a:t>
            </a:r>
            <a:r>
              <a:rPr lang="en-US" sz="2800" dirty="0" smtClean="0"/>
              <a:t>: </a:t>
            </a:r>
            <a:r>
              <a:rPr lang="en-US" sz="2400" dirty="0" smtClean="0"/>
              <a:t>Calculate the self-inductance of a 10.0 cm long, 4.00 cm diameter solenoid that has 200 coils. How much energy is stored in the inductor when 30.0 A current flows through it?</a:t>
            </a:r>
            <a:endParaRPr lang="en-US" sz="2400" dirty="0"/>
          </a:p>
        </p:txBody>
      </p:sp>
      <mc:AlternateContent xmlns:mc="http://schemas.openxmlformats.org/markup-compatibility/2006" xmlns:a14="http://schemas.microsoft.com/office/drawing/2010/main">
        <mc:Choice Requires="a14">
          <p:sp>
            <p:nvSpPr>
              <p:cNvPr id="9" name="Rectangle 8"/>
              <p:cNvSpPr/>
              <p:nvPr/>
            </p:nvSpPr>
            <p:spPr>
              <a:xfrm>
                <a:off x="3632678" y="2918211"/>
                <a:ext cx="3894721" cy="9569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000000"/>
                          </a:solidFill>
                          <a:latin typeface="Cambria Math" panose="02040503050406030204" pitchFamily="18" charset="0"/>
                        </a:rPr>
                        <m:t>𝐿</m:t>
                      </m:r>
                      <m:r>
                        <a:rPr lang="en-US" sz="2800" i="1" dirty="0">
                          <a:solidFill>
                            <a:srgbClr val="000000"/>
                          </a:solidFill>
                          <a:latin typeface="Cambria Math"/>
                        </a:rPr>
                        <m:t>=</m:t>
                      </m:r>
                      <m:f>
                        <m:fPr>
                          <m:ctrlPr>
                            <a:rPr lang="en-US" sz="2800" b="0" i="1" dirty="0" smtClean="0">
                              <a:solidFill>
                                <a:srgbClr val="000000"/>
                              </a:solidFill>
                              <a:latin typeface="Cambria Math" panose="02040503050406030204" pitchFamily="18" charset="0"/>
                            </a:rPr>
                          </m:ctrlPr>
                        </m:fPr>
                        <m:num>
                          <m:sSub>
                            <m:sSubPr>
                              <m:ctrlPr>
                                <a:rPr lang="en-US" sz="2800" b="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ea typeface="Cambria Math" panose="02040503050406030204" pitchFamily="18" charset="0"/>
                                </a:rPr>
                                <m:t>𝜇</m:t>
                              </m:r>
                            </m:e>
                            <m:sub>
                              <m:r>
                                <a:rPr lang="en-US" sz="2800" b="0" i="1" dirty="0" smtClean="0">
                                  <a:solidFill>
                                    <a:srgbClr val="000000"/>
                                  </a:solidFill>
                                  <a:latin typeface="Cambria Math" panose="02040503050406030204" pitchFamily="18" charset="0"/>
                                </a:rPr>
                                <m:t>0</m:t>
                              </m:r>
                            </m:sub>
                          </m:sSub>
                          <m:sSup>
                            <m:sSupPr>
                              <m:ctrlPr>
                                <a:rPr lang="en-US" sz="2800" b="0" i="1" dirty="0" smtClean="0">
                                  <a:solidFill>
                                    <a:srgbClr val="000000"/>
                                  </a:solidFill>
                                  <a:latin typeface="Cambria Math" panose="02040503050406030204" pitchFamily="18" charset="0"/>
                                </a:rPr>
                              </m:ctrlPr>
                            </m:sSupPr>
                            <m:e>
                              <m:r>
                                <a:rPr lang="en-US" sz="2800" b="0" i="1" dirty="0" smtClean="0">
                                  <a:solidFill>
                                    <a:srgbClr val="000000"/>
                                  </a:solidFill>
                                  <a:latin typeface="Cambria Math" panose="02040503050406030204" pitchFamily="18" charset="0"/>
                                </a:rPr>
                                <m:t>𝑁</m:t>
                              </m:r>
                            </m:e>
                            <m:sup>
                              <m:r>
                                <a:rPr lang="en-US" sz="2800" b="0" i="1" dirty="0" smtClean="0">
                                  <a:solidFill>
                                    <a:srgbClr val="000000"/>
                                  </a:solidFill>
                                  <a:latin typeface="Cambria Math" panose="02040503050406030204" pitchFamily="18" charset="0"/>
                                </a:rPr>
                                <m:t>2</m:t>
                              </m:r>
                            </m:sup>
                          </m:sSup>
                          <m:r>
                            <a:rPr lang="en-US" sz="2800" b="0" i="1" dirty="0" smtClean="0">
                              <a:solidFill>
                                <a:srgbClr val="000000"/>
                              </a:solidFill>
                              <a:latin typeface="Cambria Math" panose="02040503050406030204" pitchFamily="18" charset="0"/>
                            </a:rPr>
                            <m:t>𝐴</m:t>
                          </m:r>
                        </m:num>
                        <m:den>
                          <m:r>
                            <a:rPr lang="en-US" sz="2800" b="0" i="1" dirty="0" smtClean="0">
                              <a:solidFill>
                                <a:srgbClr val="000000"/>
                              </a:solidFill>
                              <a:latin typeface="Cambria Math" panose="02040503050406030204" pitchFamily="18" charset="0"/>
                            </a:rPr>
                            <m:t>𝑙</m:t>
                          </m:r>
                        </m:den>
                      </m:f>
                      <m:r>
                        <m:rPr>
                          <m:nor/>
                        </m:rPr>
                        <a:rPr lang="en-US" sz="2800" b="0" i="0" dirty="0" smtClean="0">
                          <a:solidFill>
                            <a:srgbClr val="000000"/>
                          </a:solidFill>
                          <a:latin typeface="Cambria Math" panose="02040503050406030204" pitchFamily="18" charset="0"/>
                        </a:rPr>
                        <m:t>   (</m:t>
                      </m:r>
                      <m:r>
                        <m:rPr>
                          <m:nor/>
                        </m:rPr>
                        <a:rPr lang="en-US" sz="2800" b="0" i="0" dirty="0" smtClean="0">
                          <a:solidFill>
                            <a:srgbClr val="000000"/>
                          </a:solidFill>
                          <a:latin typeface="Cambria Math" panose="02040503050406030204" pitchFamily="18" charset="0"/>
                        </a:rPr>
                        <m:t>solenoid</m:t>
                      </m:r>
                      <m:r>
                        <m:rPr>
                          <m:nor/>
                        </m:rPr>
                        <a:rPr lang="en-US" sz="2800" b="0" i="0" dirty="0" smtClean="0">
                          <a:solidFill>
                            <a:srgbClr val="000000"/>
                          </a:solidFill>
                          <a:latin typeface="Cambria Math" panose="02040503050406030204" pitchFamily="18" charset="0"/>
                        </a:rPr>
                        <m:t>)</m:t>
                      </m:r>
                    </m:oMath>
                  </m:oMathPara>
                </a14:m>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3632678" y="2918211"/>
                <a:ext cx="3894721" cy="956929"/>
              </a:xfrm>
              <a:prstGeom prst="rect">
                <a:avLst/>
              </a:prstGeom>
              <a:blipFill rotWithShape="0">
                <a:blip r:embed="rId3"/>
                <a:stretch>
                  <a:fillRect/>
                </a:stretch>
              </a:blipFill>
            </p:spPr>
            <p:txBody>
              <a:bodyPr/>
              <a:lstStyle/>
              <a:p>
                <a:r>
                  <a:rPr lang="en-US">
                    <a:noFill/>
                  </a:rPr>
                  <a:t> </a:t>
                </a:r>
              </a:p>
            </p:txBody>
          </p:sp>
        </mc:Fallback>
      </mc:AlternateContent>
      <p:pic>
        <p:nvPicPr>
          <p:cNvPr id="1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3112" y="4188043"/>
            <a:ext cx="1753553" cy="322654"/>
          </a:xfrm>
          <a:prstGeom prst="rect">
            <a:avLst/>
          </a:prstGeom>
        </p:spPr>
      </p:pic>
      <p:sp>
        <p:nvSpPr>
          <p:cNvPr id="3" name="Rectangle 2"/>
          <p:cNvSpPr/>
          <p:nvPr/>
        </p:nvSpPr>
        <p:spPr>
          <a:xfrm>
            <a:off x="39189" y="4052248"/>
            <a:ext cx="2735044" cy="584775"/>
          </a:xfrm>
          <a:prstGeom prst="rect">
            <a:avLst/>
          </a:prstGeom>
        </p:spPr>
        <p:txBody>
          <a:bodyPr wrap="none">
            <a:spAutoFit/>
          </a:bodyPr>
          <a:lstStyle/>
          <a:p>
            <a:r>
              <a:rPr lang="en-US" dirty="0" smtClean="0">
                <a:solidFill>
                  <a:srgbClr val="1C03D7"/>
                </a:solidFill>
              </a:rPr>
              <a:t>Energy stored</a:t>
            </a:r>
            <a:endParaRPr lang="en-US" dirty="0"/>
          </a:p>
        </p:txBody>
      </p:sp>
      <mc:AlternateContent xmlns:mc="http://schemas.openxmlformats.org/markup-compatibility/2006" xmlns:a14="http://schemas.microsoft.com/office/drawing/2010/main">
        <mc:Choice Requires="a14">
          <p:sp>
            <p:nvSpPr>
              <p:cNvPr id="12" name="Rectangle 11"/>
              <p:cNvSpPr/>
              <p:nvPr/>
            </p:nvSpPr>
            <p:spPr>
              <a:xfrm>
                <a:off x="3077827" y="3867902"/>
                <a:ext cx="2180725"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𝐸</m:t>
                          </m:r>
                        </m:e>
                        <m:sub>
                          <m:r>
                            <a:rPr lang="en-US" sz="2800" b="0" i="1" dirty="0" smtClean="0">
                              <a:solidFill>
                                <a:srgbClr val="000000"/>
                              </a:solidFill>
                              <a:latin typeface="Cambria Math" panose="02040503050406030204" pitchFamily="18" charset="0"/>
                            </a:rPr>
                            <m:t>𝑖𝑛𝑑</m:t>
                          </m:r>
                        </m:sub>
                      </m:sSub>
                      <m:r>
                        <a:rPr lang="en-US" sz="2800" i="1" dirty="0">
                          <a:solidFill>
                            <a:srgbClr val="000000"/>
                          </a:solidFill>
                          <a:latin typeface="Cambria Math"/>
                        </a:rPr>
                        <m:t>=</m:t>
                      </m:r>
                      <m:f>
                        <m:fPr>
                          <m:ctrlPr>
                            <a:rPr lang="en-US" sz="2800" b="0" i="1" dirty="0" smtClean="0">
                              <a:solidFill>
                                <a:srgbClr val="000000"/>
                              </a:solidFill>
                              <a:latin typeface="Cambria Math" panose="02040503050406030204" pitchFamily="18" charset="0"/>
                            </a:rPr>
                          </m:ctrlPr>
                        </m:fPr>
                        <m:num>
                          <m:r>
                            <a:rPr lang="en-US" sz="2800" b="0" i="1" dirty="0" smtClean="0">
                              <a:solidFill>
                                <a:srgbClr val="000000"/>
                              </a:solidFill>
                              <a:latin typeface="Cambria Math" panose="02040503050406030204" pitchFamily="18" charset="0"/>
                            </a:rPr>
                            <m:t>1</m:t>
                          </m:r>
                        </m:num>
                        <m:den>
                          <m:r>
                            <a:rPr lang="en-US" sz="2800" b="0" i="1" dirty="0" smtClean="0">
                              <a:solidFill>
                                <a:srgbClr val="000000"/>
                              </a:solidFill>
                              <a:latin typeface="Cambria Math" panose="02040503050406030204" pitchFamily="18" charset="0"/>
                            </a:rPr>
                            <m:t>2</m:t>
                          </m:r>
                        </m:den>
                      </m:f>
                      <m:r>
                        <a:rPr lang="en-US" sz="2800" b="0" i="1" dirty="0" smtClean="0">
                          <a:solidFill>
                            <a:srgbClr val="000000"/>
                          </a:solidFill>
                          <a:latin typeface="Cambria Math" panose="02040503050406030204" pitchFamily="18" charset="0"/>
                        </a:rPr>
                        <m:t>𝐿</m:t>
                      </m:r>
                      <m:sSup>
                        <m:sSupPr>
                          <m:ctrlPr>
                            <a:rPr lang="en-US" sz="2800" b="0" i="1" dirty="0" smtClean="0">
                              <a:solidFill>
                                <a:srgbClr val="000000"/>
                              </a:solidFill>
                              <a:latin typeface="Cambria Math" panose="02040503050406030204" pitchFamily="18" charset="0"/>
                            </a:rPr>
                          </m:ctrlPr>
                        </m:sSupPr>
                        <m:e>
                          <m:r>
                            <a:rPr lang="en-US" sz="2800" b="0" i="1" dirty="0" smtClean="0">
                              <a:solidFill>
                                <a:srgbClr val="000000"/>
                              </a:solidFill>
                              <a:latin typeface="Cambria Math" panose="02040503050406030204" pitchFamily="18" charset="0"/>
                            </a:rPr>
                            <m:t>𝐼</m:t>
                          </m:r>
                        </m:e>
                        <m:sup>
                          <m:r>
                            <a:rPr lang="en-US" sz="2800" b="0" i="1" dirty="0" smtClean="0">
                              <a:solidFill>
                                <a:srgbClr val="000000"/>
                              </a:solidFill>
                              <a:latin typeface="Cambria Math" panose="02040503050406030204" pitchFamily="18" charset="0"/>
                            </a:rPr>
                            <m:t>2</m:t>
                          </m:r>
                        </m:sup>
                      </m:sSup>
                    </m:oMath>
                  </m:oMathPara>
                </a14:m>
                <a:endParaRPr lang="en-US" sz="2800" dirty="0"/>
              </a:p>
            </p:txBody>
          </p:sp>
        </mc:Choice>
        <mc:Fallback xmlns="">
          <p:sp>
            <p:nvSpPr>
              <p:cNvPr id="12" name="Rectangle 11"/>
              <p:cNvSpPr>
                <a:spLocks noRot="1" noChangeAspect="1" noMove="1" noResize="1" noEditPoints="1" noAdjustHandles="1" noChangeArrowheads="1" noChangeShapeType="1" noTextEdit="1"/>
              </p:cNvSpPr>
              <p:nvPr/>
            </p:nvSpPr>
            <p:spPr>
              <a:xfrm>
                <a:off x="3077827" y="3867902"/>
                <a:ext cx="2180725" cy="898964"/>
              </a:xfrm>
              <a:prstGeom prst="rect">
                <a:avLst/>
              </a:prstGeom>
              <a:blipFill rotWithShape="0">
                <a:blip r:embed="rId5"/>
                <a:stretch>
                  <a:fillRect/>
                </a:stretch>
              </a:blipFill>
            </p:spPr>
            <p:txBody>
              <a:bodyPr/>
              <a:lstStyle/>
              <a:p>
                <a:r>
                  <a:rPr lang="en-US">
                    <a:noFill/>
                  </a:rPr>
                  <a:t> </a:t>
                </a:r>
              </a:p>
            </p:txBody>
          </p:sp>
        </mc:Fallback>
      </mc:AlternateContent>
      <p:sp>
        <p:nvSpPr>
          <p:cNvPr id="4" name="Rectangle 3"/>
          <p:cNvSpPr/>
          <p:nvPr/>
        </p:nvSpPr>
        <p:spPr>
          <a:xfrm>
            <a:off x="39189" y="6116345"/>
            <a:ext cx="6862776" cy="461665"/>
          </a:xfrm>
          <a:prstGeom prst="rect">
            <a:avLst/>
          </a:prstGeom>
        </p:spPr>
        <p:txBody>
          <a:bodyPr wrap="none">
            <a:spAutoFit/>
          </a:bodyPr>
          <a:lstStyle/>
          <a:p>
            <a:r>
              <a:rPr lang="en-US" sz="2400" dirty="0" err="1" smtClean="0">
                <a:solidFill>
                  <a:srgbClr val="1C03D7"/>
                </a:solidFill>
              </a:rPr>
              <a:t>Ans</a:t>
            </a:r>
            <a:r>
              <a:rPr lang="en-US" sz="2400" dirty="0" smtClean="0"/>
              <a:t>: L = 0.632 </a:t>
            </a:r>
            <a:r>
              <a:rPr lang="en-US" sz="2400" dirty="0" err="1" smtClean="0"/>
              <a:t>mH</a:t>
            </a:r>
            <a:r>
              <a:rPr lang="en-US" sz="2400" dirty="0" smtClean="0"/>
              <a:t>			</a:t>
            </a:r>
            <a:r>
              <a:rPr lang="en-US" sz="2400" dirty="0" err="1" smtClean="0"/>
              <a:t>E</a:t>
            </a:r>
            <a:r>
              <a:rPr lang="en-US" sz="2400" baseline="-25000" dirty="0" err="1" smtClean="0"/>
              <a:t>ind</a:t>
            </a:r>
            <a:r>
              <a:rPr lang="en-US" sz="2400" dirty="0" smtClean="0"/>
              <a:t> = 0.284 J </a:t>
            </a:r>
            <a:endParaRPr lang="en-US" sz="2400" dirty="0"/>
          </a:p>
        </p:txBody>
      </p:sp>
    </p:spTree>
    <p:extLst>
      <p:ext uri="{BB962C8B-B14F-4D97-AF65-F5344CB8AC3E}">
        <p14:creationId xmlns:p14="http://schemas.microsoft.com/office/powerpoint/2010/main" val="18071445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17322" y="1287552"/>
            <a:ext cx="6400800" cy="2381250"/>
          </a:xfrm>
          <a:prstGeom prst="rect">
            <a:avLst/>
          </a:prstGeom>
        </p:spPr>
      </p:pic>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RL Circuits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Placeholder 6"/>
          <p:cNvSpPr txBox="1">
            <a:spLocks/>
          </p:cNvSpPr>
          <p:nvPr/>
        </p:nvSpPr>
        <p:spPr bwMode="auto">
          <a:xfrm>
            <a:off x="186149" y="4699325"/>
            <a:ext cx="8832813" cy="20834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spcBef>
                <a:spcPct val="20000"/>
              </a:spcBef>
              <a:spcAft>
                <a:spcPts val="600"/>
              </a:spcAft>
              <a:buClr>
                <a:srgbClr val="6CB255"/>
              </a:buClr>
              <a:buFont typeface="Arial" charset="0"/>
              <a:defRPr sz="2000" kern="1200">
                <a:solidFill>
                  <a:srgbClr val="000000"/>
                </a:solidFill>
                <a:latin typeface="+mn-lt"/>
                <a:ea typeface="+mn-ea"/>
                <a:cs typeface="+mn-cs"/>
              </a:defRPr>
            </a:lvl1pPr>
            <a:lvl2pPr marL="731520" indent="-457200" algn="l" rtl="0" fontAlgn="base">
              <a:spcBef>
                <a:spcPct val="20000"/>
              </a:spcBef>
              <a:spcAft>
                <a:spcPct val="0"/>
              </a:spcAft>
              <a:buClr>
                <a:srgbClr val="6CB255"/>
              </a:buClr>
              <a:buFont typeface="+mj-lt"/>
              <a:buAutoNum type="alphaLcParenR"/>
              <a:defRPr sz="2000" kern="1200">
                <a:solidFill>
                  <a:schemeClr val="tx1"/>
                </a:solidFill>
                <a:latin typeface="+mn-lt"/>
                <a:ea typeface="+mn-ea"/>
                <a:cs typeface="+mn-cs"/>
              </a:defRPr>
            </a:lvl2pPr>
            <a:lvl3pPr marL="12573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3pPr>
            <a:lvl4pPr marL="17145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4pPr>
            <a:lvl5pPr marL="21717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ts val="600"/>
              </a:spcAft>
              <a:buClr>
                <a:srgbClr val="6CB255"/>
              </a:buClr>
              <a:buSzTx/>
              <a:buFont typeface="Arial" charset="0"/>
              <a:buAutoNum type="alphaLcParenBoth"/>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An </a:t>
            </a:r>
            <a:r>
              <a:rPr kumimoji="0" lang="en-US" sz="1800" b="0" i="1" u="none" strike="noStrike" kern="1200" cap="none" spc="0" normalizeH="0" baseline="0" noProof="0" dirty="0" smtClean="0">
                <a:ln>
                  <a:noFill/>
                </a:ln>
                <a:solidFill>
                  <a:srgbClr val="000000"/>
                </a:solidFill>
                <a:effectLst/>
                <a:uLnTx/>
                <a:uFillTx/>
                <a:latin typeface="Arial"/>
                <a:ea typeface="+mn-ea"/>
                <a:cs typeface="+mn-cs"/>
              </a:rPr>
              <a:t>RL </a:t>
            </a:r>
            <a:r>
              <a:rPr kumimoji="0" lang="en-US" sz="1800" b="0" i="0" u="none" strike="noStrike" kern="1200" cap="none" spc="0" normalizeH="0" baseline="0" noProof="0" dirty="0" smtClean="0">
                <a:ln>
                  <a:noFill/>
                </a:ln>
                <a:solidFill>
                  <a:srgbClr val="000000"/>
                </a:solidFill>
                <a:effectLst/>
                <a:uLnTx/>
                <a:uFillTx/>
                <a:latin typeface="Arial"/>
                <a:ea typeface="+mn-ea"/>
                <a:cs typeface="+mn-cs"/>
              </a:rPr>
              <a:t>circuit with a switch to turn current on and off. When in position 1, the battery, resistor, and inductor are in series and a current is established. In position 2, the battery is removed and the current eventually stops because of energy loss in the resistor.</a:t>
            </a:r>
          </a:p>
          <a:p>
            <a:pPr marL="342900" marR="0" lvl="0" indent="-342900" algn="l" defTabSz="914400" rtl="0" eaLnBrk="1" fontAlgn="base" latinLnBrk="0" hangingPunct="1">
              <a:lnSpc>
                <a:spcPct val="100000"/>
              </a:lnSpc>
              <a:spcBef>
                <a:spcPct val="20000"/>
              </a:spcBef>
              <a:spcAft>
                <a:spcPts val="600"/>
              </a:spcAft>
              <a:buClr>
                <a:srgbClr val="6CB255"/>
              </a:buClr>
              <a:buSzTx/>
              <a:buFont typeface="Arial" charset="0"/>
              <a:buAutoNum type="alphaLcParenBoth"/>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A graph of current growth versus time when the switch is moved to position 1.</a:t>
            </a:r>
          </a:p>
          <a:p>
            <a:pPr marL="342900" marR="0" lvl="0" indent="-342900" algn="l" defTabSz="914400" rtl="0" eaLnBrk="1" fontAlgn="base" latinLnBrk="0" hangingPunct="1">
              <a:lnSpc>
                <a:spcPct val="100000"/>
              </a:lnSpc>
              <a:spcBef>
                <a:spcPct val="20000"/>
              </a:spcBef>
              <a:spcAft>
                <a:spcPts val="600"/>
              </a:spcAft>
              <a:buClr>
                <a:srgbClr val="6CB255"/>
              </a:buClr>
              <a:buSzTx/>
              <a:buFont typeface="Arial" charset="0"/>
              <a:buAutoNum type="alphaLcParenBoth"/>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A graph of current decay when the switch is moved to position 2.</a:t>
            </a:r>
          </a:p>
        </p:txBody>
      </p:sp>
      <mc:AlternateContent xmlns:mc="http://schemas.openxmlformats.org/markup-compatibility/2006">
        <mc:Choice xmlns:a14="http://schemas.microsoft.com/office/drawing/2010/main" Requires="a14">
          <p:sp>
            <p:nvSpPr>
              <p:cNvPr id="10" name="Rectangle 9"/>
              <p:cNvSpPr/>
              <p:nvPr/>
            </p:nvSpPr>
            <p:spPr>
              <a:xfrm>
                <a:off x="214632" y="3922454"/>
                <a:ext cx="1813766" cy="523220"/>
              </a:xfrm>
              <a:prstGeom prst="rect">
                <a:avLst/>
              </a:prstGeom>
            </p:spPr>
            <p:txBody>
              <a:bodyPr wrap="none">
                <a:spAutoFit/>
              </a:bodyPr>
              <a:lstStyle/>
              <a:p>
                <a:r>
                  <a:rPr lang="en-US" sz="2800" dirty="0" smtClean="0"/>
                  <a:t> </a:t>
                </a:r>
                <a14:m>
                  <m:oMath xmlns:m="http://schemas.openxmlformats.org/officeDocument/2006/math">
                    <m:r>
                      <a:rPr lang="en-US" sz="2800" i="1" dirty="0">
                        <a:solidFill>
                          <a:srgbClr val="000000"/>
                        </a:solidFill>
                        <a:latin typeface="Cambria Math" panose="02040503050406030204" pitchFamily="18" charset="0"/>
                        <a:ea typeface="Cambria Math" panose="02040503050406030204" pitchFamily="18" charset="0"/>
                      </a:rPr>
                      <m:t>𝜏</m:t>
                    </m:r>
                    <m:r>
                      <a:rPr lang="en-US" sz="2800" b="0" i="0" dirty="0" smtClean="0">
                        <a:solidFill>
                          <a:srgbClr val="000000"/>
                        </a:solidFill>
                        <a:latin typeface="Cambria Math" panose="02040503050406030204" pitchFamily="18" charset="0"/>
                        <a:ea typeface="Cambria Math" panose="02040503050406030204" pitchFamily="18" charset="0"/>
                      </a:rPr>
                      <m:t>=</m:t>
                    </m:r>
                    <m:r>
                      <m:rPr>
                        <m:sty m:val="p"/>
                      </m:rPr>
                      <a:rPr lang="en-US" sz="2800" b="0" i="0" dirty="0" smtClean="0">
                        <a:solidFill>
                          <a:srgbClr val="000000"/>
                        </a:solidFill>
                        <a:latin typeface="Cambria Math" panose="02040503050406030204" pitchFamily="18" charset="0"/>
                        <a:ea typeface="Cambria Math" panose="02040503050406030204" pitchFamily="18" charset="0"/>
                      </a:rPr>
                      <m:t>L</m:t>
                    </m:r>
                    <m:r>
                      <a:rPr lang="en-US" sz="2800" b="0" i="0" dirty="0" smtClean="0">
                        <a:solidFill>
                          <a:srgbClr val="000000"/>
                        </a:solidFill>
                        <a:latin typeface="Cambria Math" panose="02040503050406030204" pitchFamily="18" charset="0"/>
                        <a:ea typeface="Cambria Math" panose="02040503050406030204" pitchFamily="18" charset="0"/>
                      </a:rPr>
                      <m:t>/</m:t>
                    </m:r>
                    <m:r>
                      <m:rPr>
                        <m:sty m:val="p"/>
                      </m:rPr>
                      <a:rPr lang="en-US" sz="2800" b="0" i="0" dirty="0" smtClean="0">
                        <a:solidFill>
                          <a:srgbClr val="000000"/>
                        </a:solidFill>
                        <a:latin typeface="Cambria Math" panose="02040503050406030204" pitchFamily="18" charset="0"/>
                        <a:ea typeface="Cambria Math" panose="02040503050406030204" pitchFamily="18" charset="0"/>
                      </a:rPr>
                      <m:t>R</m:t>
                    </m:r>
                  </m:oMath>
                </a14:m>
                <a:r>
                  <a:rPr lang="en-US" sz="2800" dirty="0" smtClean="0"/>
                  <a:t>   </a:t>
                </a:r>
                <a:endParaRPr lang="en-US" sz="2800" dirty="0" smtClean="0"/>
              </a:p>
            </p:txBody>
          </p:sp>
        </mc:Choice>
        <mc:Fallback>
          <p:sp>
            <p:nvSpPr>
              <p:cNvPr id="10" name="Rectangle 9"/>
              <p:cNvSpPr>
                <a:spLocks noRot="1" noChangeAspect="1" noMove="1" noResize="1" noEditPoints="1" noAdjustHandles="1" noChangeArrowheads="1" noChangeShapeType="1" noTextEdit="1"/>
              </p:cNvSpPr>
              <p:nvPr/>
            </p:nvSpPr>
            <p:spPr>
              <a:xfrm>
                <a:off x="214632" y="3922454"/>
                <a:ext cx="1813766" cy="52322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6441775" y="3809528"/>
                <a:ext cx="2407999" cy="5393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000000"/>
                          </a:solidFill>
                          <a:latin typeface="Cambria Math" panose="02040503050406030204" pitchFamily="18" charset="0"/>
                        </a:rPr>
                        <m:t>𝐼</m:t>
                      </m:r>
                      <m:r>
                        <a:rPr lang="en-US" sz="2800" i="1" dirty="0">
                          <a:solidFill>
                            <a:srgbClr val="000000"/>
                          </a:solidFill>
                          <a:latin typeface="Cambria Math"/>
                        </a:rPr>
                        <m:t>=</m:t>
                      </m:r>
                      <m:sSub>
                        <m:sSubPr>
                          <m:ctrlPr>
                            <a:rPr lang="en-US" sz="280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𝐼</m:t>
                          </m:r>
                        </m:e>
                        <m:sub>
                          <m:r>
                            <a:rPr lang="en-US" sz="2800" b="0" i="1" dirty="0" smtClean="0">
                              <a:solidFill>
                                <a:srgbClr val="000000"/>
                              </a:solidFill>
                              <a:latin typeface="Cambria Math" panose="02040503050406030204" pitchFamily="18" charset="0"/>
                            </a:rPr>
                            <m:t>0</m:t>
                          </m:r>
                        </m:sub>
                      </m:sSub>
                      <m:sSup>
                        <m:sSupPr>
                          <m:ctrlPr>
                            <a:rPr lang="en-US" sz="2800" i="1" dirty="0">
                              <a:solidFill>
                                <a:srgbClr val="000000"/>
                              </a:solidFill>
                              <a:latin typeface="Cambria Math" panose="02040503050406030204" pitchFamily="18" charset="0"/>
                            </a:rPr>
                          </m:ctrlPr>
                        </m:sSupPr>
                        <m:e>
                          <m:r>
                            <a:rPr lang="en-US" sz="2800" i="1" dirty="0">
                              <a:solidFill>
                                <a:srgbClr val="000000"/>
                              </a:solidFill>
                              <a:latin typeface="Cambria Math" panose="02040503050406030204" pitchFamily="18" charset="0"/>
                            </a:rPr>
                            <m:t>𝑒</m:t>
                          </m:r>
                        </m:e>
                        <m:sup>
                          <m:r>
                            <a:rPr lang="en-US" sz="2800" i="1" dirty="0">
                              <a:solidFill>
                                <a:srgbClr val="000000"/>
                              </a:solidFill>
                              <a:latin typeface="Cambria Math" panose="02040503050406030204" pitchFamily="18" charset="0"/>
                            </a:rPr>
                            <m:t>−</m:t>
                          </m:r>
                          <m:r>
                            <a:rPr lang="en-US" sz="2800" i="1" dirty="0">
                              <a:solidFill>
                                <a:srgbClr val="000000"/>
                              </a:solidFill>
                              <a:latin typeface="Cambria Math" panose="02040503050406030204" pitchFamily="18" charset="0"/>
                            </a:rPr>
                            <m:t>𝑡</m:t>
                          </m:r>
                          <m:r>
                            <a:rPr lang="en-US" sz="2800" i="1" dirty="0">
                              <a:solidFill>
                                <a:srgbClr val="000000"/>
                              </a:solidFill>
                              <a:latin typeface="Cambria Math" panose="02040503050406030204" pitchFamily="18" charset="0"/>
                            </a:rPr>
                            <m:t>/</m:t>
                          </m:r>
                          <m:r>
                            <a:rPr lang="en-US" sz="2800" i="1" dirty="0">
                              <a:solidFill>
                                <a:srgbClr val="000000"/>
                              </a:solidFill>
                              <a:latin typeface="Cambria Math" panose="02040503050406030204" pitchFamily="18" charset="0"/>
                              <a:ea typeface="Cambria Math" panose="02040503050406030204" pitchFamily="18" charset="0"/>
                            </a:rPr>
                            <m:t>𝜏</m:t>
                          </m:r>
                        </m:sup>
                      </m:sSup>
                    </m:oMath>
                  </m:oMathPara>
                </a14:m>
                <a:endParaRPr lang="en-US" sz="2800" dirty="0"/>
              </a:p>
            </p:txBody>
          </p:sp>
        </mc:Choice>
        <mc:Fallback>
          <p:sp>
            <p:nvSpPr>
              <p:cNvPr id="11" name="Rectangle 10"/>
              <p:cNvSpPr>
                <a:spLocks noRot="1" noChangeAspect="1" noMove="1" noResize="1" noEditPoints="1" noAdjustHandles="1" noChangeArrowheads="1" noChangeShapeType="1" noTextEdit="1"/>
              </p:cNvSpPr>
              <p:nvPr/>
            </p:nvSpPr>
            <p:spPr>
              <a:xfrm>
                <a:off x="6441775" y="3809528"/>
                <a:ext cx="2407999" cy="53931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p:cNvSpPr/>
              <p:nvPr/>
            </p:nvSpPr>
            <p:spPr>
              <a:xfrm>
                <a:off x="3094671" y="3833071"/>
                <a:ext cx="2954655" cy="5786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000000"/>
                          </a:solidFill>
                          <a:latin typeface="Cambria Math" panose="02040503050406030204" pitchFamily="18" charset="0"/>
                        </a:rPr>
                        <m:t>𝐼</m:t>
                      </m:r>
                      <m:r>
                        <a:rPr lang="en-US" sz="2800" i="1" dirty="0">
                          <a:solidFill>
                            <a:srgbClr val="000000"/>
                          </a:solidFill>
                          <a:latin typeface="Cambria Math"/>
                        </a:rPr>
                        <m:t>=</m:t>
                      </m:r>
                      <m:sSub>
                        <m:sSubPr>
                          <m:ctrlPr>
                            <a:rPr lang="en-US" sz="280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𝐼</m:t>
                          </m:r>
                        </m:e>
                        <m:sub>
                          <m:r>
                            <a:rPr lang="en-US" sz="2800" b="0" i="1" dirty="0" smtClean="0">
                              <a:solidFill>
                                <a:srgbClr val="000000"/>
                              </a:solidFill>
                              <a:latin typeface="Cambria Math" panose="02040503050406030204" pitchFamily="18" charset="0"/>
                            </a:rPr>
                            <m:t>0</m:t>
                          </m:r>
                        </m:sub>
                      </m:sSub>
                      <m:d>
                        <m:dPr>
                          <m:ctrlPr>
                            <a:rPr lang="en-US" sz="2800" i="1" dirty="0" smtClean="0">
                              <a:solidFill>
                                <a:srgbClr val="000000"/>
                              </a:solidFill>
                              <a:latin typeface="Cambria Math" panose="02040503050406030204" pitchFamily="18" charset="0"/>
                            </a:rPr>
                          </m:ctrlPr>
                        </m:dPr>
                        <m:e>
                          <m:r>
                            <a:rPr lang="en-US" sz="2800" b="0" i="1" dirty="0" smtClean="0">
                              <a:solidFill>
                                <a:srgbClr val="000000"/>
                              </a:solidFill>
                              <a:latin typeface="Cambria Math" panose="02040503050406030204" pitchFamily="18" charset="0"/>
                            </a:rPr>
                            <m:t>1−</m:t>
                          </m:r>
                          <m:sSup>
                            <m:sSupPr>
                              <m:ctrlPr>
                                <a:rPr lang="en-US" sz="2800" i="1" dirty="0">
                                  <a:solidFill>
                                    <a:srgbClr val="000000"/>
                                  </a:solidFill>
                                  <a:latin typeface="Cambria Math" panose="02040503050406030204" pitchFamily="18" charset="0"/>
                                </a:rPr>
                              </m:ctrlPr>
                            </m:sSupPr>
                            <m:e>
                              <m:r>
                                <a:rPr lang="en-US" sz="2800" i="1" dirty="0">
                                  <a:solidFill>
                                    <a:srgbClr val="000000"/>
                                  </a:solidFill>
                                  <a:latin typeface="Cambria Math" panose="02040503050406030204" pitchFamily="18" charset="0"/>
                                </a:rPr>
                                <m:t>𝑒</m:t>
                              </m:r>
                            </m:e>
                            <m:sup>
                              <m:r>
                                <a:rPr lang="en-US" sz="2800" b="0" i="1" dirty="0" smtClean="0">
                                  <a:solidFill>
                                    <a:srgbClr val="000000"/>
                                  </a:solidFill>
                                  <a:latin typeface="Cambria Math" panose="02040503050406030204" pitchFamily="18" charset="0"/>
                                </a:rPr>
                                <m:t>−</m:t>
                              </m:r>
                              <m:r>
                                <a:rPr lang="en-US" sz="2800" b="0" i="1" dirty="0" smtClean="0">
                                  <a:solidFill>
                                    <a:srgbClr val="000000"/>
                                  </a:solidFill>
                                  <a:latin typeface="Cambria Math" panose="02040503050406030204" pitchFamily="18" charset="0"/>
                                </a:rPr>
                                <m:t>𝑡</m:t>
                              </m:r>
                              <m:r>
                                <a:rPr lang="en-US" sz="2800" b="0" i="1" dirty="0" smtClean="0">
                                  <a:solidFill>
                                    <a:srgbClr val="000000"/>
                                  </a:solidFill>
                                  <a:latin typeface="Cambria Math" panose="02040503050406030204" pitchFamily="18" charset="0"/>
                                </a:rPr>
                                <m:t>/</m:t>
                              </m:r>
                              <m:r>
                                <a:rPr lang="en-US" sz="2800" b="0" i="1" dirty="0" smtClean="0">
                                  <a:solidFill>
                                    <a:srgbClr val="000000"/>
                                  </a:solidFill>
                                  <a:latin typeface="Cambria Math" panose="02040503050406030204" pitchFamily="18" charset="0"/>
                                  <a:ea typeface="Cambria Math" panose="02040503050406030204" pitchFamily="18" charset="0"/>
                                </a:rPr>
                                <m:t>𝜏</m:t>
                              </m:r>
                            </m:sup>
                          </m:sSup>
                        </m:e>
                      </m:d>
                    </m:oMath>
                  </m:oMathPara>
                </a14:m>
                <a:endParaRPr lang="en-US" sz="2800" dirty="0"/>
              </a:p>
            </p:txBody>
          </p:sp>
        </mc:Choice>
        <mc:Fallback>
          <p:sp>
            <p:nvSpPr>
              <p:cNvPr id="12" name="Rectangle 11"/>
              <p:cNvSpPr>
                <a:spLocks noRot="1" noChangeAspect="1" noMove="1" noResize="1" noEditPoints="1" noAdjustHandles="1" noChangeArrowheads="1" noChangeShapeType="1" noTextEdit="1"/>
              </p:cNvSpPr>
              <p:nvPr/>
            </p:nvSpPr>
            <p:spPr>
              <a:xfrm>
                <a:off x="3094671" y="3833071"/>
                <a:ext cx="2954655" cy="578685"/>
              </a:xfrm>
              <a:prstGeom prst="rect">
                <a:avLst/>
              </a:prstGeom>
              <a:blipFill rotWithShape="0">
                <a:blip r:embed="rId5"/>
                <a:stretch>
                  <a:fillRect/>
                </a:stretch>
              </a:blipFill>
            </p:spPr>
            <p:txBody>
              <a:bodyPr/>
              <a:lstStyle/>
              <a:p>
                <a:r>
                  <a:rPr lang="en-US">
                    <a:noFill/>
                  </a:rPr>
                  <a:t> </a:t>
                </a:r>
              </a:p>
            </p:txBody>
          </p:sp>
        </mc:Fallback>
      </mc:AlternateContent>
      <p:sp>
        <p:nvSpPr>
          <p:cNvPr id="2" name="Rectangle 1"/>
          <p:cNvSpPr/>
          <p:nvPr/>
        </p:nvSpPr>
        <p:spPr>
          <a:xfrm>
            <a:off x="3533621" y="1268874"/>
            <a:ext cx="2993127" cy="369332"/>
          </a:xfrm>
          <a:prstGeom prst="rect">
            <a:avLst/>
          </a:prstGeom>
        </p:spPr>
        <p:txBody>
          <a:bodyPr wrap="none">
            <a:spAutoFit/>
          </a:bodyPr>
          <a:lstStyle/>
          <a:p>
            <a:r>
              <a:rPr lang="en-US" sz="1800" dirty="0" smtClean="0">
                <a:solidFill>
                  <a:srgbClr val="000000"/>
                </a:solidFill>
                <a:latin typeface="Arial"/>
              </a:rPr>
              <a:t>Charging Mode (Position 1)</a:t>
            </a:r>
            <a:endParaRPr lang="en-US" sz="1800" dirty="0"/>
          </a:p>
        </p:txBody>
      </p:sp>
      <p:sp>
        <p:nvSpPr>
          <p:cNvPr id="13" name="Rectangle 12"/>
          <p:cNvSpPr/>
          <p:nvPr/>
        </p:nvSpPr>
        <p:spPr>
          <a:xfrm>
            <a:off x="6962514" y="1219769"/>
            <a:ext cx="2108269" cy="646331"/>
          </a:xfrm>
          <a:prstGeom prst="rect">
            <a:avLst/>
          </a:prstGeom>
        </p:spPr>
        <p:txBody>
          <a:bodyPr wrap="none">
            <a:spAutoFit/>
          </a:bodyPr>
          <a:lstStyle/>
          <a:p>
            <a:r>
              <a:rPr lang="en-US" sz="1800" dirty="0" smtClean="0">
                <a:solidFill>
                  <a:srgbClr val="000000"/>
                </a:solidFill>
                <a:latin typeface="Arial"/>
              </a:rPr>
              <a:t>Discharging Mode </a:t>
            </a:r>
          </a:p>
          <a:p>
            <a:r>
              <a:rPr lang="en-US" sz="1800" dirty="0" smtClean="0">
                <a:solidFill>
                  <a:srgbClr val="000000"/>
                </a:solidFill>
                <a:latin typeface="Arial"/>
              </a:rPr>
              <a:t>(Position 2)</a:t>
            </a:r>
            <a:endParaRPr lang="en-US" sz="1800" dirty="0"/>
          </a:p>
        </p:txBody>
      </p:sp>
      <p:sp>
        <p:nvSpPr>
          <p:cNvPr id="3" name="Rectangle 2"/>
          <p:cNvSpPr/>
          <p:nvPr/>
        </p:nvSpPr>
        <p:spPr>
          <a:xfrm>
            <a:off x="278280" y="3345636"/>
            <a:ext cx="1794295" cy="646331"/>
          </a:xfrm>
          <a:prstGeom prst="rect">
            <a:avLst/>
          </a:prstGeom>
        </p:spPr>
        <p:txBody>
          <a:bodyPr wrap="square">
            <a:spAutoFit/>
          </a:bodyPr>
          <a:lstStyle/>
          <a:p>
            <a:r>
              <a:rPr lang="en-US" sz="1800" dirty="0"/>
              <a:t>Characteristic </a:t>
            </a:r>
            <a:endParaRPr lang="en-US" sz="1800" dirty="0" smtClean="0"/>
          </a:p>
          <a:p>
            <a:r>
              <a:rPr lang="en-US" sz="1800" dirty="0" smtClean="0"/>
              <a:t>time </a:t>
            </a:r>
            <a:r>
              <a:rPr lang="en-US" sz="1800" dirty="0"/>
              <a:t>constant    </a:t>
            </a:r>
            <a:endParaRPr lang="en-US" sz="1800" dirty="0"/>
          </a:p>
        </p:txBody>
      </p:sp>
      <p:pic>
        <p:nvPicPr>
          <p:cNvPr id="6" name="Picture 5"/>
          <p:cNvPicPr>
            <a:picLocks noChangeAspect="1"/>
          </p:cNvPicPr>
          <p:nvPr/>
        </p:nvPicPr>
        <p:blipFill>
          <a:blip r:embed="rId6"/>
          <a:stretch>
            <a:fillRect/>
          </a:stretch>
        </p:blipFill>
        <p:spPr>
          <a:xfrm>
            <a:off x="214632" y="1165978"/>
            <a:ext cx="1921592" cy="1948158"/>
          </a:xfrm>
          <a:prstGeom prst="rect">
            <a:avLst/>
          </a:prstGeom>
        </p:spPr>
      </p:pic>
    </p:spTree>
    <p:extLst>
      <p:ext uri="{BB962C8B-B14F-4D97-AF65-F5344CB8AC3E}">
        <p14:creationId xmlns:p14="http://schemas.microsoft.com/office/powerpoint/2010/main" val="2759748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RL Circuits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12"/>
          <p:cNvSpPr/>
          <p:nvPr/>
        </p:nvSpPr>
        <p:spPr>
          <a:xfrm>
            <a:off x="108639" y="1192124"/>
            <a:ext cx="8926532" cy="2246769"/>
          </a:xfrm>
          <a:prstGeom prst="rect">
            <a:avLst/>
          </a:prstGeom>
        </p:spPr>
        <p:txBody>
          <a:bodyPr wrap="square">
            <a:spAutoFit/>
          </a:bodyPr>
          <a:lstStyle/>
          <a:p>
            <a:r>
              <a:rPr lang="en-US" sz="2800" dirty="0" smtClean="0">
                <a:solidFill>
                  <a:srgbClr val="1C03D7"/>
                </a:solidFill>
              </a:rPr>
              <a:t>Ex. 23.9</a:t>
            </a:r>
            <a:r>
              <a:rPr lang="en-US" sz="2800" dirty="0" smtClean="0"/>
              <a:t>: (a) What is the characteristic time constant for a 7.5 </a:t>
            </a:r>
            <a:r>
              <a:rPr lang="en-US" sz="2800" dirty="0" err="1" smtClean="0"/>
              <a:t>mH</a:t>
            </a:r>
            <a:r>
              <a:rPr lang="en-US" sz="2800" dirty="0" smtClean="0"/>
              <a:t> inductor in series with a 3.00 </a:t>
            </a:r>
            <a:r>
              <a:rPr lang="el-GR" sz="2800" dirty="0" smtClean="0"/>
              <a:t>Ω</a:t>
            </a:r>
            <a:r>
              <a:rPr lang="en-US" sz="2800" dirty="0" smtClean="0"/>
              <a:t> resistor? (b) Find the current 5.00 </a:t>
            </a:r>
            <a:r>
              <a:rPr lang="en-US" sz="2800" dirty="0" err="1" smtClean="0"/>
              <a:t>ms</a:t>
            </a:r>
            <a:r>
              <a:rPr lang="en-US" sz="2800" dirty="0" smtClean="0"/>
              <a:t> after the switch is moved to position 2 to disconnect the battery, if it is initially 10.0 A.</a:t>
            </a:r>
            <a:endParaRPr lang="en-US" sz="2800" dirty="0"/>
          </a:p>
        </p:txBody>
      </p:sp>
    </p:spTree>
    <p:extLst>
      <p:ext uri="{BB962C8B-B14F-4D97-AF65-F5344CB8AC3E}">
        <p14:creationId xmlns:p14="http://schemas.microsoft.com/office/powerpoint/2010/main" val="791389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Electromagnetic Induction</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Text Box 3"/>
          <p:cNvSpPr txBox="1">
            <a:spLocks noChangeArrowheads="1"/>
          </p:cNvSpPr>
          <p:nvPr/>
        </p:nvSpPr>
        <p:spPr bwMode="auto">
          <a:xfrm>
            <a:off x="97884" y="1140723"/>
            <a:ext cx="898348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pPr>
            <a:r>
              <a:rPr lang="en-US" altLang="en-US" sz="2800" dirty="0" smtClean="0"/>
              <a:t>Induction is the process of generating voltage and current from magnetic field.</a:t>
            </a:r>
            <a:endParaRPr lang="en-US" altLang="en-US" sz="2800" dirty="0"/>
          </a:p>
        </p:txBody>
      </p:sp>
      <p:pic>
        <p:nvPicPr>
          <p:cNvPr id="5" name="Picture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43" y="2157890"/>
            <a:ext cx="7804671" cy="3162574"/>
          </a:xfrm>
          <a:prstGeom prst="rect">
            <a:avLst/>
          </a:prstGeom>
        </p:spPr>
      </p:pic>
      <p:sp>
        <p:nvSpPr>
          <p:cNvPr id="6" name="Text Placeholder 6"/>
          <p:cNvSpPr txBox="1">
            <a:spLocks/>
          </p:cNvSpPr>
          <p:nvPr/>
        </p:nvSpPr>
        <p:spPr>
          <a:xfrm>
            <a:off x="108394" y="5362504"/>
            <a:ext cx="8972976" cy="1474476"/>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1800" b="0" kern="0" dirty="0" smtClean="0">
                <a:solidFill>
                  <a:schemeClr val="tx1"/>
                </a:solidFill>
              </a:rPr>
              <a:t>Faraday’s apparatus for demonstrating that a magnetic field can produce a current. A change in the field produced by the top coil induces an </a:t>
            </a:r>
            <a:r>
              <a:rPr lang="en-US" sz="1800" b="0" i="1" kern="0" dirty="0" err="1" smtClean="0">
                <a:solidFill>
                  <a:schemeClr val="tx1"/>
                </a:solidFill>
                <a:latin typeface="Times New Roman" panose="02020603050405020304" pitchFamily="18" charset="0"/>
                <a:cs typeface="Times New Roman" panose="02020603050405020304" pitchFamily="18" charset="0"/>
              </a:rPr>
              <a:t>emf</a:t>
            </a:r>
            <a:r>
              <a:rPr lang="en-US" sz="1800" b="0" kern="0" dirty="0" smtClean="0">
                <a:solidFill>
                  <a:schemeClr val="tx1"/>
                </a:solidFill>
              </a:rPr>
              <a:t> and, hence, a current in the bottom coil. When the switch is opened and closed, the galvanometer registers currents in opposite directions. No current flows through the galvanometer when the switch remains closed or open.</a:t>
            </a:r>
          </a:p>
        </p:txBody>
      </p:sp>
    </p:spTree>
    <p:extLst>
      <p:ext uri="{BB962C8B-B14F-4D97-AF65-F5344CB8AC3E}">
        <p14:creationId xmlns:p14="http://schemas.microsoft.com/office/powerpoint/2010/main" val="4143200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Magnetic Flux </a:t>
            </a:r>
            <a:r>
              <a:rPr lang="el-GR" altLang="en-US" sz="3200" b="0" i="1" dirty="0" smtClean="0"/>
              <a:t>ϕ</a:t>
            </a:r>
            <a:endParaRPr lang="en-US" altLang="en-US" sz="3200" b="0" i="1"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6" name="Text Box 4"/>
              <p:cNvSpPr txBox="1">
                <a:spLocks noChangeArrowheads="1"/>
              </p:cNvSpPr>
              <p:nvPr/>
            </p:nvSpPr>
            <p:spPr bwMode="auto">
              <a:xfrm>
                <a:off x="235670" y="1200150"/>
                <a:ext cx="8682087" cy="9541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smtClean="0"/>
                  <a:t>Any change in magnetic flux (</a:t>
                </a:r>
                <a14:m>
                  <m:oMath xmlns:m="http://schemas.openxmlformats.org/officeDocument/2006/math">
                    <m:r>
                      <a:rPr lang="en-US" sz="2800" b="0" i="0" dirty="0" smtClean="0">
                        <a:solidFill>
                          <a:srgbClr val="000000"/>
                        </a:solidFill>
                        <a:latin typeface="Cambria Math" panose="02040503050406030204" pitchFamily="18" charset="0"/>
                        <a:ea typeface="Cambria Math" panose="02040503050406030204" pitchFamily="18" charset="0"/>
                      </a:rPr>
                      <m:t> </m:t>
                    </m:r>
                    <m:r>
                      <a:rPr lang="en-US" sz="2800" b="1" i="1" dirty="0" smtClean="0">
                        <a:solidFill>
                          <a:srgbClr val="1C03D7"/>
                        </a:solidFill>
                        <a:latin typeface="Cambria Math" panose="02040503050406030204" pitchFamily="18" charset="0"/>
                        <a:ea typeface="Cambria Math" panose="02040503050406030204" pitchFamily="18" charset="0"/>
                      </a:rPr>
                      <m:t>∅</m:t>
                    </m:r>
                    <m:r>
                      <a:rPr lang="en-US" sz="2800" i="1" dirty="0">
                        <a:solidFill>
                          <a:srgbClr val="000000"/>
                        </a:solidFill>
                        <a:latin typeface="Cambria Math"/>
                      </a:rPr>
                      <m:t> </m:t>
                    </m:r>
                  </m:oMath>
                </a14:m>
                <a:r>
                  <a:rPr lang="en-US" altLang="en-US" sz="2800" dirty="0" smtClean="0"/>
                  <a:t>) through closed loop induces an </a:t>
                </a:r>
                <a:r>
                  <a:rPr lang="en-US" altLang="en-US" sz="2800" dirty="0" err="1" smtClean="0"/>
                  <a:t>emf</a:t>
                </a:r>
                <a:r>
                  <a:rPr lang="en-US" altLang="en-US" sz="2800" dirty="0" smtClean="0"/>
                  <a:t>. The induced </a:t>
                </a:r>
                <a:r>
                  <a:rPr lang="en-US" altLang="en-US" sz="2800" dirty="0" err="1" smtClean="0"/>
                  <a:t>emf</a:t>
                </a:r>
                <a:r>
                  <a:rPr lang="en-US" altLang="en-US" sz="2800" dirty="0" smtClean="0"/>
                  <a:t> causes current.</a:t>
                </a:r>
                <a:endParaRPr lang="en-US" altLang="en-US" sz="2800" dirty="0"/>
              </a:p>
            </p:txBody>
          </p:sp>
        </mc:Choice>
        <mc:Fallback xmlns="">
          <p:sp>
            <p:nvSpPr>
              <p:cNvPr id="16" name="Text Box 4"/>
              <p:cNvSpPr txBox="1">
                <a:spLocks noRot="1" noChangeAspect="1" noMove="1" noResize="1" noEditPoints="1" noAdjustHandles="1" noChangeArrowheads="1" noChangeShapeType="1" noTextEdit="1"/>
              </p:cNvSpPr>
              <p:nvPr/>
            </p:nvSpPr>
            <p:spPr bwMode="auto">
              <a:xfrm>
                <a:off x="235670" y="1200150"/>
                <a:ext cx="8682087" cy="954107"/>
              </a:xfrm>
              <a:prstGeom prst="rect">
                <a:avLst/>
              </a:prstGeom>
              <a:blipFill rotWithShape="0">
                <a:blip r:embed="rId2"/>
                <a:stretch>
                  <a:fillRect l="-1475" t="-7051" r="-1194" b="-173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8" name="Picture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81" y="2167366"/>
            <a:ext cx="6618902" cy="2462231"/>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786741" y="5301547"/>
                <a:ext cx="2758512"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0000"/>
                          </a:solidFill>
                          <a:latin typeface="Cambria Math" panose="02040503050406030204" pitchFamily="18" charset="0"/>
                          <a:ea typeface="Cambria Math" panose="02040503050406030204" pitchFamily="18" charset="0"/>
                        </a:rPr>
                        <m:t>∅</m:t>
                      </m:r>
                      <m:r>
                        <a:rPr lang="en-US" i="1" dirty="0">
                          <a:solidFill>
                            <a:srgbClr val="000000"/>
                          </a:solidFill>
                          <a:latin typeface="Cambria Math"/>
                        </a:rPr>
                        <m:t> =</m:t>
                      </m:r>
                      <m:r>
                        <a:rPr lang="en-US" b="0" i="1" dirty="0" smtClean="0">
                          <a:solidFill>
                            <a:srgbClr val="000000"/>
                          </a:solidFill>
                          <a:latin typeface="Cambria Math" panose="02040503050406030204" pitchFamily="18" charset="0"/>
                        </a:rPr>
                        <m:t>𝐵𝐴</m:t>
                      </m:r>
                      <m:func>
                        <m:funcPr>
                          <m:ctrlPr>
                            <a:rPr lang="en-US" b="0" i="1" dirty="0" smtClean="0">
                              <a:solidFill>
                                <a:srgbClr val="000000"/>
                              </a:solidFill>
                              <a:latin typeface="Cambria Math" panose="02040503050406030204" pitchFamily="18" charset="0"/>
                            </a:rPr>
                          </m:ctrlPr>
                        </m:funcPr>
                        <m:fName>
                          <m:r>
                            <m:rPr>
                              <m:sty m:val="p"/>
                            </m:rPr>
                            <a:rPr lang="en-US" b="0" i="0" dirty="0" smtClean="0">
                              <a:solidFill>
                                <a:srgbClr val="000000"/>
                              </a:solidFill>
                              <a:latin typeface="Cambria Math" panose="02040503050406030204" pitchFamily="18" charset="0"/>
                            </a:rPr>
                            <m:t>cos</m:t>
                          </m:r>
                        </m:fName>
                        <m:e>
                          <m:r>
                            <a:rPr lang="en-US" b="0" i="1" dirty="0" smtClean="0">
                              <a:solidFill>
                                <a:srgbClr val="000000"/>
                              </a:solidFill>
                              <a:latin typeface="Cambria Math" panose="02040503050406030204" pitchFamily="18" charset="0"/>
                              <a:ea typeface="Cambria Math" panose="02040503050406030204" pitchFamily="18" charset="0"/>
                            </a:rPr>
                            <m:t>𝜃</m:t>
                          </m:r>
                        </m:e>
                      </m:func>
                      <m:r>
                        <a:rPr lang="en-US" i="1" dirty="0">
                          <a:solidFill>
                            <a:srgbClr val="000000"/>
                          </a:solidFill>
                          <a:latin typeface="Cambria Math"/>
                        </a:rPr>
                        <m:t> </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786741" y="5301547"/>
                <a:ext cx="2758512" cy="584775"/>
              </a:xfrm>
              <a:prstGeom prst="rect">
                <a:avLst/>
              </a:prstGeom>
              <a:blipFill rotWithShape="0">
                <a:blip r:embed="rId4"/>
                <a:stretch>
                  <a:fillRect/>
                </a:stretch>
              </a:blipFill>
            </p:spPr>
            <p:txBody>
              <a:bodyPr/>
              <a:lstStyle/>
              <a:p>
                <a:r>
                  <a:rPr lang="en-US">
                    <a:noFill/>
                  </a:rPr>
                  <a:t> </a:t>
                </a:r>
              </a:p>
            </p:txBody>
          </p:sp>
        </mc:Fallback>
      </mc:AlternateContent>
      <p:pic>
        <p:nvPicPr>
          <p:cNvPr id="10" name="Picture Placeholder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9360" y="4003113"/>
            <a:ext cx="2760797" cy="2793927"/>
          </a:xfrm>
          <a:prstGeom prst="rect">
            <a:avLst/>
          </a:prstGeom>
        </p:spPr>
      </p:pic>
    </p:spTree>
    <p:extLst>
      <p:ext uri="{BB962C8B-B14F-4D97-AF65-F5344CB8AC3E}">
        <p14:creationId xmlns:p14="http://schemas.microsoft.com/office/powerpoint/2010/main" val="20934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Generator</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Text Box 4"/>
          <p:cNvSpPr txBox="1">
            <a:spLocks noChangeArrowheads="1"/>
          </p:cNvSpPr>
          <p:nvPr/>
        </p:nvSpPr>
        <p:spPr bwMode="auto">
          <a:xfrm>
            <a:off x="121847" y="1291085"/>
            <a:ext cx="86820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smtClean="0">
                <a:solidFill>
                  <a:srgbClr val="1C03D7"/>
                </a:solidFill>
              </a:rPr>
              <a:t>Generator </a:t>
            </a:r>
            <a:r>
              <a:rPr lang="en-US" altLang="en-US" sz="2800" dirty="0" smtClean="0"/>
              <a:t>is a device that generate electricity from mechanical motion.</a:t>
            </a:r>
            <a:endParaRPr lang="en-US" altLang="en-US" sz="2800" dirty="0"/>
          </a:p>
        </p:txBody>
      </p:sp>
      <p:pic>
        <p:nvPicPr>
          <p:cNvPr id="8" name="Picture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898242"/>
            <a:ext cx="3550741" cy="4913458"/>
          </a:xfrm>
          <a:prstGeom prst="rect">
            <a:avLst/>
          </a:prstGeom>
        </p:spPr>
      </p:pic>
      <p:sp>
        <p:nvSpPr>
          <p:cNvPr id="9" name="Text Placeholder 13"/>
          <p:cNvSpPr txBox="1">
            <a:spLocks/>
          </p:cNvSpPr>
          <p:nvPr/>
        </p:nvSpPr>
        <p:spPr>
          <a:xfrm>
            <a:off x="219919" y="2655087"/>
            <a:ext cx="5092861" cy="3676270"/>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2800" b="0" kern="0" dirty="0" smtClean="0">
                <a:solidFill>
                  <a:schemeClr val="tx1"/>
                </a:solidFill>
                <a:latin typeface="Arial" panose="020B0604020202020204" pitchFamily="34" charset="0"/>
                <a:cs typeface="Arial" panose="020B0604020202020204" pitchFamily="34" charset="0"/>
              </a:rPr>
              <a:t>Rotation of a coil in a magnetic field produces an </a:t>
            </a:r>
            <a:r>
              <a:rPr lang="en-US" sz="2800" b="0" kern="0" dirty="0" err="1" smtClean="0">
                <a:solidFill>
                  <a:schemeClr val="tx1"/>
                </a:solidFill>
                <a:latin typeface="Arial" panose="020B0604020202020204" pitchFamily="34" charset="0"/>
                <a:cs typeface="Arial" panose="020B0604020202020204" pitchFamily="34" charset="0"/>
              </a:rPr>
              <a:t>emf</a:t>
            </a:r>
            <a:r>
              <a:rPr lang="en-US" sz="2800" b="0" kern="0" dirty="0" smtClean="0">
                <a:solidFill>
                  <a:schemeClr val="tx1"/>
                </a:solidFill>
                <a:latin typeface="Arial" panose="020B0604020202020204" pitchFamily="34" charset="0"/>
                <a:cs typeface="Arial" panose="020B0604020202020204" pitchFamily="34" charset="0"/>
              </a:rPr>
              <a:t>. This is the basic construction of a generator, where work done to turn the coil is converted to electric energy. Note the generator is very similar in construction to a motor.</a:t>
            </a:r>
          </a:p>
        </p:txBody>
      </p:sp>
    </p:spTree>
    <p:extLst>
      <p:ext uri="{BB962C8B-B14F-4D97-AF65-F5344CB8AC3E}">
        <p14:creationId xmlns:p14="http://schemas.microsoft.com/office/powerpoint/2010/main" val="3438977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Faraday’s Law of Induction: Lenz’s Law</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9" name="Rectangle 8"/>
              <p:cNvSpPr/>
              <p:nvPr/>
            </p:nvSpPr>
            <p:spPr>
              <a:xfrm>
                <a:off x="445834" y="2184273"/>
                <a:ext cx="2808269" cy="10282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0000"/>
                          </a:solidFill>
                          <a:latin typeface="Cambria Math" panose="02040503050406030204" pitchFamily="18" charset="0"/>
                        </a:rPr>
                        <m:t>𝑒𝑚𝑓</m:t>
                      </m:r>
                      <m:r>
                        <a:rPr lang="en-US" i="1" dirty="0">
                          <a:solidFill>
                            <a:srgbClr val="000000"/>
                          </a:solidFill>
                          <a:latin typeface="Cambria Math"/>
                        </a:rPr>
                        <m:t>=</m:t>
                      </m:r>
                      <m:r>
                        <a:rPr lang="en-US" b="0" i="1" dirty="0" smtClean="0">
                          <a:solidFill>
                            <a:srgbClr val="000000"/>
                          </a:solidFill>
                          <a:latin typeface="Cambria Math" panose="02040503050406030204" pitchFamily="18" charset="0"/>
                        </a:rPr>
                        <m:t>−</m:t>
                      </m:r>
                      <m:r>
                        <a:rPr lang="en-US" b="0" i="1" dirty="0" smtClean="0">
                          <a:solidFill>
                            <a:srgbClr val="000000"/>
                          </a:solidFill>
                          <a:latin typeface="Cambria Math" panose="02040503050406030204" pitchFamily="18" charset="0"/>
                        </a:rPr>
                        <m:t>𝑁</m:t>
                      </m:r>
                      <m:f>
                        <m:fPr>
                          <m:ctrlPr>
                            <a:rPr lang="en-US" i="1" dirty="0" smtClean="0">
                              <a:solidFill>
                                <a:srgbClr val="000000"/>
                              </a:solidFill>
                              <a:latin typeface="Cambria Math" panose="02040503050406030204" pitchFamily="18" charset="0"/>
                            </a:rPr>
                          </m:ctrlPr>
                        </m:fPr>
                        <m:num>
                          <m:r>
                            <m:rPr>
                              <m:sty m:val="p"/>
                            </m:rPr>
                            <a:rPr lang="el-GR" i="1" dirty="0" smtClean="0">
                              <a:solidFill>
                                <a:srgbClr val="000000"/>
                              </a:solidFill>
                              <a:latin typeface="Cambria Math" panose="02040503050406030204" pitchFamily="18" charset="0"/>
                              <a:ea typeface="Cambria Math" panose="02040503050406030204" pitchFamily="18" charset="0"/>
                            </a:rPr>
                            <m:t>Δ</m:t>
                          </m:r>
                          <m:r>
                            <a:rPr lang="en-US" i="1" dirty="0" smtClean="0">
                              <a:solidFill>
                                <a:srgbClr val="000000"/>
                              </a:solidFill>
                              <a:latin typeface="Cambria Math" panose="02040503050406030204" pitchFamily="18" charset="0"/>
                              <a:ea typeface="Cambria Math" panose="02040503050406030204" pitchFamily="18" charset="0"/>
                            </a:rPr>
                            <m:t>∅</m:t>
                          </m:r>
                        </m:num>
                        <m:den>
                          <m:r>
                            <m:rPr>
                              <m:sty m:val="p"/>
                            </m:rPr>
                            <a:rPr lang="el-GR" i="1" dirty="0" smtClean="0">
                              <a:solidFill>
                                <a:srgbClr val="000000"/>
                              </a:solidFill>
                              <a:latin typeface="Cambria Math" panose="02040503050406030204" pitchFamily="18" charset="0"/>
                              <a:ea typeface="Cambria Math" panose="02040503050406030204" pitchFamily="18" charset="0"/>
                            </a:rPr>
                            <m:t>Δ</m:t>
                          </m:r>
                          <m:r>
                            <a:rPr lang="en-US" b="0" i="1" dirty="0" smtClean="0">
                              <a:solidFill>
                                <a:srgbClr val="000000"/>
                              </a:solidFill>
                              <a:latin typeface="Cambria Math" panose="02040503050406030204" pitchFamily="18" charset="0"/>
                              <a:ea typeface="Cambria Math" panose="02040503050406030204" pitchFamily="18" charset="0"/>
                            </a:rPr>
                            <m:t>𝑡</m:t>
                          </m:r>
                        </m:den>
                      </m:f>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445834" y="2184273"/>
                <a:ext cx="2808269" cy="1028295"/>
              </a:xfrm>
              <a:prstGeom prst="rect">
                <a:avLst/>
              </a:prstGeom>
              <a:blipFill rotWithShape="0">
                <a:blip r:embed="rId2"/>
                <a:stretch>
                  <a:fillRect/>
                </a:stretch>
              </a:blipFill>
            </p:spPr>
            <p:txBody>
              <a:bodyPr/>
              <a:lstStyle/>
              <a:p>
                <a:r>
                  <a:rPr lang="en-US">
                    <a:noFill/>
                  </a:rPr>
                  <a:t> </a:t>
                </a:r>
              </a:p>
            </p:txBody>
          </p:sp>
        </mc:Fallback>
      </mc:AlternateContent>
      <p:pic>
        <p:nvPicPr>
          <p:cNvPr id="10" name="Picture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5393" y="1190626"/>
            <a:ext cx="5127583" cy="4312429"/>
          </a:xfrm>
          <a:prstGeom prst="rect">
            <a:avLst/>
          </a:prstGeom>
        </p:spPr>
      </p:pic>
      <mc:AlternateContent xmlns:mc="http://schemas.openxmlformats.org/markup-compatibility/2006" xmlns:a14="http://schemas.microsoft.com/office/drawing/2010/main">
        <mc:Choice Requires="a14">
          <p:sp>
            <p:nvSpPr>
              <p:cNvPr id="11" name="Text Box 4"/>
              <p:cNvSpPr txBox="1">
                <a:spLocks noChangeArrowheads="1"/>
              </p:cNvSpPr>
              <p:nvPr/>
            </p:nvSpPr>
            <p:spPr bwMode="auto">
              <a:xfrm>
                <a:off x="156467" y="5434536"/>
                <a:ext cx="8906509" cy="13849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smtClean="0">
                    <a:solidFill>
                      <a:srgbClr val="1C03D7"/>
                    </a:solidFill>
                  </a:rPr>
                  <a:t>Lenz’s Law: </a:t>
                </a:r>
                <a:r>
                  <a:rPr lang="en-US" altLang="en-US" sz="2800" dirty="0" smtClean="0">
                    <a:solidFill>
                      <a:schemeClr val="tx1"/>
                    </a:solidFill>
                  </a:rPr>
                  <a:t>The minus sign means that the </a:t>
                </a:r>
                <a:r>
                  <a:rPr lang="en-US" altLang="en-US" sz="2800" dirty="0" err="1" smtClean="0">
                    <a:solidFill>
                      <a:schemeClr val="tx1"/>
                    </a:solidFill>
                  </a:rPr>
                  <a:t>emf</a:t>
                </a:r>
                <a:r>
                  <a:rPr lang="en-US" altLang="en-US" sz="2800" dirty="0" smtClean="0">
                    <a:solidFill>
                      <a:schemeClr val="tx1"/>
                    </a:solidFill>
                  </a:rPr>
                  <a:t> creates a current and magnetic field </a:t>
                </a:r>
                <a:r>
                  <a:rPr lang="en-US" altLang="en-US" sz="2800" b="1" i="1" dirty="0" smtClean="0">
                    <a:solidFill>
                      <a:srgbClr val="1C03D7"/>
                    </a:solidFill>
                  </a:rPr>
                  <a:t>B</a:t>
                </a:r>
                <a:r>
                  <a:rPr lang="en-US" altLang="en-US" sz="2800" dirty="0" smtClean="0">
                    <a:solidFill>
                      <a:schemeClr val="tx1"/>
                    </a:solidFill>
                  </a:rPr>
                  <a:t> that oppose the change in flux </a:t>
                </a:r>
                <a14:m>
                  <m:oMath xmlns:m="http://schemas.openxmlformats.org/officeDocument/2006/math">
                    <m:r>
                      <m:rPr>
                        <m:sty m:val="p"/>
                      </m:rPr>
                      <a:rPr lang="el-GR" sz="2800" i="1" dirty="0">
                        <a:solidFill>
                          <a:schemeClr val="tx1"/>
                        </a:solidFill>
                        <a:latin typeface="Cambria Math" panose="02040503050406030204" pitchFamily="18" charset="0"/>
                        <a:ea typeface="Cambria Math" panose="02040503050406030204" pitchFamily="18" charset="0"/>
                      </a:rPr>
                      <m:t>Δ</m:t>
                    </m:r>
                    <m:r>
                      <a:rPr lang="en-US" sz="2800" i="1" dirty="0">
                        <a:solidFill>
                          <a:schemeClr val="tx1"/>
                        </a:solidFill>
                        <a:latin typeface="Cambria Math" panose="02040503050406030204" pitchFamily="18" charset="0"/>
                        <a:ea typeface="Cambria Math" panose="02040503050406030204" pitchFamily="18" charset="0"/>
                      </a:rPr>
                      <m:t>∅ </m:t>
                    </m:r>
                  </m:oMath>
                </a14:m>
                <a:r>
                  <a:rPr lang="en-US" altLang="en-US" sz="2800" dirty="0" smtClean="0">
                    <a:solidFill>
                      <a:schemeClr val="tx1"/>
                    </a:solidFill>
                  </a:rPr>
                  <a:t>.</a:t>
                </a:r>
                <a:endParaRPr lang="en-US" altLang="en-US" sz="2800" dirty="0">
                  <a:solidFill>
                    <a:schemeClr val="tx1"/>
                  </a:solidFill>
                </a:endParaRPr>
              </a:p>
            </p:txBody>
          </p:sp>
        </mc:Choice>
        <mc:Fallback xmlns="">
          <p:sp>
            <p:nvSpPr>
              <p:cNvPr id="11" name="Text Box 4"/>
              <p:cNvSpPr txBox="1">
                <a:spLocks noRot="1" noChangeAspect="1" noMove="1" noResize="1" noEditPoints="1" noAdjustHandles="1" noChangeArrowheads="1" noChangeShapeType="1" noTextEdit="1"/>
              </p:cNvSpPr>
              <p:nvPr/>
            </p:nvSpPr>
            <p:spPr bwMode="auto">
              <a:xfrm>
                <a:off x="156467" y="5434536"/>
                <a:ext cx="8906509" cy="1384995"/>
              </a:xfrm>
              <a:prstGeom prst="rect">
                <a:avLst/>
              </a:prstGeom>
              <a:blipFill rotWithShape="0">
                <a:blip r:embed="rId4"/>
                <a:stretch>
                  <a:fillRect l="-1437" t="-4386" r="-821" b="-1096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 name="Rectangle 1"/>
          <p:cNvSpPr/>
          <p:nvPr/>
        </p:nvSpPr>
        <p:spPr>
          <a:xfrm>
            <a:off x="340066" y="3446389"/>
            <a:ext cx="3328155" cy="584775"/>
          </a:xfrm>
          <a:prstGeom prst="rect">
            <a:avLst/>
          </a:prstGeom>
        </p:spPr>
        <p:txBody>
          <a:bodyPr wrap="none">
            <a:spAutoFit/>
          </a:bodyPr>
          <a:lstStyle/>
          <a:p>
            <a:r>
              <a:rPr lang="en-US" dirty="0" smtClean="0"/>
              <a:t>Unit of </a:t>
            </a:r>
            <a:r>
              <a:rPr lang="en-US" i="1" dirty="0" err="1" smtClean="0"/>
              <a:t>emf</a:t>
            </a:r>
            <a:r>
              <a:rPr lang="en-US" dirty="0" smtClean="0"/>
              <a:t> is volt</a:t>
            </a:r>
            <a:endParaRPr lang="en-US" dirty="0"/>
          </a:p>
        </p:txBody>
      </p:sp>
    </p:spTree>
    <p:extLst>
      <p:ext uri="{BB962C8B-B14F-4D97-AF65-F5344CB8AC3E}">
        <p14:creationId xmlns:p14="http://schemas.microsoft.com/office/powerpoint/2010/main" val="980632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Application of Faraday’s Law</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Text Placeholder 13"/>
          <p:cNvSpPr txBox="1">
            <a:spLocks/>
          </p:cNvSpPr>
          <p:nvPr/>
        </p:nvSpPr>
        <p:spPr>
          <a:xfrm>
            <a:off x="147659" y="1190626"/>
            <a:ext cx="8909560" cy="649749"/>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2800" b="0" kern="0" dirty="0" smtClean="0">
                <a:solidFill>
                  <a:schemeClr val="tx1"/>
                </a:solidFill>
              </a:rPr>
              <a:t>Cochlear Implant: Helping the deaf to hear again.</a:t>
            </a:r>
          </a:p>
        </p:txBody>
      </p:sp>
      <p:pic>
        <p:nvPicPr>
          <p:cNvPr id="6" name="Picture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1402" y="2430685"/>
            <a:ext cx="6548968" cy="4368162"/>
          </a:xfrm>
          <a:prstGeom prst="rect">
            <a:avLst/>
          </a:prstGeom>
        </p:spPr>
      </p:pic>
    </p:spTree>
    <p:extLst>
      <p:ext uri="{BB962C8B-B14F-4D97-AF65-F5344CB8AC3E}">
        <p14:creationId xmlns:p14="http://schemas.microsoft.com/office/powerpoint/2010/main" val="3899180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Calculating </a:t>
            </a:r>
            <a:r>
              <a:rPr lang="en-US" altLang="en-US" sz="3200" b="0" dirty="0" err="1" smtClean="0"/>
              <a:t>Emf</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Text Box 3"/>
          <p:cNvSpPr txBox="1">
            <a:spLocks noChangeArrowheads="1"/>
          </p:cNvSpPr>
          <p:nvPr/>
        </p:nvSpPr>
        <p:spPr bwMode="auto">
          <a:xfrm>
            <a:off x="92600" y="1109601"/>
            <a:ext cx="8839200" cy="209352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marL="234950" indent="-234950">
              <a:tabLst>
                <a:tab pos="290513" algn="l"/>
              </a:tabLst>
              <a:defRPr sz="2400">
                <a:solidFill>
                  <a:schemeClr val="tx1"/>
                </a:solidFill>
                <a:latin typeface="Arial" panose="020B0604020202020204" pitchFamily="34" charset="0"/>
              </a:defRPr>
            </a:lvl1pPr>
            <a:lvl2pPr>
              <a:tabLst>
                <a:tab pos="290513" algn="l"/>
              </a:tabLst>
              <a:defRPr sz="2400">
                <a:solidFill>
                  <a:schemeClr val="tx1"/>
                </a:solidFill>
                <a:latin typeface="Arial" panose="020B0604020202020204" pitchFamily="34" charset="0"/>
              </a:defRPr>
            </a:lvl2pPr>
            <a:lvl3pPr>
              <a:tabLst>
                <a:tab pos="290513" algn="l"/>
              </a:tabLst>
              <a:defRPr sz="2400">
                <a:solidFill>
                  <a:schemeClr val="tx1"/>
                </a:solidFill>
                <a:latin typeface="Arial" panose="020B0604020202020204" pitchFamily="34" charset="0"/>
              </a:defRPr>
            </a:lvl3pPr>
            <a:lvl4pPr>
              <a:tabLst>
                <a:tab pos="290513" algn="l"/>
              </a:tabLst>
              <a:defRPr sz="2400">
                <a:solidFill>
                  <a:schemeClr val="tx1"/>
                </a:solidFill>
                <a:latin typeface="Arial" panose="020B0604020202020204" pitchFamily="34" charset="0"/>
              </a:defRPr>
            </a:lvl4pPr>
            <a:lvl5pPr>
              <a:tabLst>
                <a:tab pos="290513" algn="l"/>
              </a:tabLst>
              <a:defRPr sz="2400">
                <a:solidFill>
                  <a:schemeClr val="tx1"/>
                </a:solidFill>
                <a:latin typeface="Arial" panose="020B0604020202020204" pitchFamily="34" charset="0"/>
              </a:defRPr>
            </a:lvl5pPr>
            <a:lvl6pPr algn="r" eaLnBrk="0" fontAlgn="base" hangingPunct="0">
              <a:spcBef>
                <a:spcPct val="0"/>
              </a:spcBef>
              <a:spcAft>
                <a:spcPct val="0"/>
              </a:spcAft>
              <a:tabLst>
                <a:tab pos="290513" algn="l"/>
              </a:tabLst>
              <a:defRPr sz="2400">
                <a:solidFill>
                  <a:schemeClr val="tx1"/>
                </a:solidFill>
                <a:latin typeface="Arial" panose="020B0604020202020204" pitchFamily="34" charset="0"/>
              </a:defRPr>
            </a:lvl6pPr>
            <a:lvl7pPr algn="r" eaLnBrk="0" fontAlgn="base" hangingPunct="0">
              <a:spcBef>
                <a:spcPct val="0"/>
              </a:spcBef>
              <a:spcAft>
                <a:spcPct val="0"/>
              </a:spcAft>
              <a:tabLst>
                <a:tab pos="290513" algn="l"/>
              </a:tabLst>
              <a:defRPr sz="2400">
                <a:solidFill>
                  <a:schemeClr val="tx1"/>
                </a:solidFill>
                <a:latin typeface="Arial" panose="020B0604020202020204" pitchFamily="34" charset="0"/>
              </a:defRPr>
            </a:lvl7pPr>
            <a:lvl8pPr algn="r" eaLnBrk="0" fontAlgn="base" hangingPunct="0">
              <a:spcBef>
                <a:spcPct val="0"/>
              </a:spcBef>
              <a:spcAft>
                <a:spcPct val="0"/>
              </a:spcAft>
              <a:tabLst>
                <a:tab pos="290513" algn="l"/>
              </a:tabLst>
              <a:defRPr sz="2400">
                <a:solidFill>
                  <a:schemeClr val="tx1"/>
                </a:solidFill>
                <a:latin typeface="Arial" panose="020B0604020202020204" pitchFamily="34" charset="0"/>
              </a:defRPr>
            </a:lvl8pPr>
            <a:lvl9pPr algn="r" eaLnBrk="0" fontAlgn="base" hangingPunct="0">
              <a:spcBef>
                <a:spcPct val="0"/>
              </a:spcBef>
              <a:spcAft>
                <a:spcPct val="0"/>
              </a:spcAft>
              <a:tabLst>
                <a:tab pos="290513" algn="l"/>
              </a:tabLst>
              <a:defRPr sz="2400">
                <a:solidFill>
                  <a:schemeClr val="tx1"/>
                </a:solidFill>
                <a:latin typeface="Arial" panose="020B0604020202020204" pitchFamily="34" charset="0"/>
              </a:defRPr>
            </a:lvl9pPr>
          </a:lstStyle>
          <a:p>
            <a:pPr marL="0" indent="0" algn="l">
              <a:spcBef>
                <a:spcPct val="50000"/>
              </a:spcBef>
              <a:buClr>
                <a:srgbClr val="D33325"/>
              </a:buClr>
            </a:pPr>
            <a:r>
              <a:rPr lang="en-US" altLang="en-US" sz="2600" dirty="0" smtClean="0">
                <a:solidFill>
                  <a:srgbClr val="0000FF"/>
                </a:solidFill>
                <a:latin typeface="Times New Roman" panose="02020603050405020304" pitchFamily="18" charset="0"/>
              </a:rPr>
              <a:t>Ex.</a:t>
            </a:r>
            <a:r>
              <a:rPr lang="en-US" altLang="en-US" sz="2600" dirty="0" smtClean="0">
                <a:solidFill>
                  <a:srgbClr val="00417E"/>
                </a:solidFill>
                <a:latin typeface="Times New Roman" panose="02020603050405020304" pitchFamily="18" charset="0"/>
              </a:rPr>
              <a:t>:</a:t>
            </a:r>
            <a:r>
              <a:rPr lang="en-US" altLang="en-US" sz="2600" dirty="0" smtClean="0">
                <a:latin typeface="Times New Roman" panose="02020603050405020304" pitchFamily="18" charset="0"/>
              </a:rPr>
              <a:t> The magnetic field between the poles of the electromagnet is uniform at any time, but its magnitude is increasing at the rate of 0.02 T/s. The area of the conducting loop in the field is 120 cm</a:t>
            </a:r>
            <a:r>
              <a:rPr lang="en-US" altLang="en-US" sz="2600" baseline="30000" dirty="0" smtClean="0">
                <a:latin typeface="Times New Roman" panose="02020603050405020304" pitchFamily="18" charset="0"/>
              </a:rPr>
              <a:t>2</a:t>
            </a:r>
            <a:r>
              <a:rPr lang="en-US" altLang="en-US" sz="2600" dirty="0" smtClean="0">
                <a:latin typeface="Times New Roman" panose="02020603050405020304" pitchFamily="18" charset="0"/>
              </a:rPr>
              <a:t>, and the total circuit resistance, including the meter, is 5 </a:t>
            </a:r>
            <a:r>
              <a:rPr lang="el-GR" altLang="en-US" sz="2600" dirty="0" smtClean="0">
                <a:latin typeface="Times New Roman" panose="02020603050405020304" pitchFamily="18" charset="0"/>
              </a:rPr>
              <a:t>Ω</a:t>
            </a:r>
            <a:r>
              <a:rPr lang="en-US" altLang="en-US" sz="2600" dirty="0" smtClean="0">
                <a:latin typeface="Times New Roman" panose="02020603050405020304" pitchFamily="18" charset="0"/>
              </a:rPr>
              <a:t>. Find the induced </a:t>
            </a:r>
            <a:r>
              <a:rPr lang="en-US" altLang="en-US" sz="2600" dirty="0" err="1" smtClean="0">
                <a:latin typeface="Times New Roman" panose="02020603050405020304" pitchFamily="18" charset="0"/>
              </a:rPr>
              <a:t>emf</a:t>
            </a:r>
            <a:r>
              <a:rPr lang="en-US" altLang="en-US" sz="2600" dirty="0" smtClean="0">
                <a:latin typeface="Times New Roman" panose="02020603050405020304" pitchFamily="18" charset="0"/>
              </a:rPr>
              <a:t> and the induced current in the circuit.</a:t>
            </a:r>
            <a:endParaRPr lang="en-US" altLang="en-US" sz="2600" dirty="0">
              <a:latin typeface="Times New Roman" panose="02020603050405020304" pitchFamily="18" charset="0"/>
            </a:endParaRPr>
          </a:p>
        </p:txBody>
      </p:sp>
      <p:pic>
        <p:nvPicPr>
          <p:cNvPr id="8" name="Picture 4" descr="29_Figure05-I"/>
          <p:cNvPicPr>
            <a:picLocks noChangeAspect="1" noChangeArrowheads="1"/>
          </p:cNvPicPr>
          <p:nvPr/>
        </p:nvPicPr>
        <p:blipFill>
          <a:blip r:embed="rId2">
            <a:extLst>
              <a:ext uri="{28A0092B-C50C-407E-A947-70E740481C1C}">
                <a14:useLocalDpi xmlns:a14="http://schemas.microsoft.com/office/drawing/2010/main" val="0"/>
              </a:ext>
            </a:extLst>
          </a:blip>
          <a:srcRect b="3015"/>
          <a:stretch>
            <a:fillRect/>
          </a:stretch>
        </p:blipFill>
        <p:spPr bwMode="auto">
          <a:xfrm>
            <a:off x="2971800" y="3287015"/>
            <a:ext cx="6172200" cy="352750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Rectangle 8"/>
              <p:cNvSpPr/>
              <p:nvPr/>
            </p:nvSpPr>
            <p:spPr>
              <a:xfrm>
                <a:off x="131716" y="4752413"/>
                <a:ext cx="2455179" cy="2062103"/>
              </a:xfrm>
              <a:prstGeom prst="rect">
                <a:avLst/>
              </a:prstGeom>
            </p:spPr>
            <p:txBody>
              <a:bodyPr wrap="square">
                <a:spAutoFit/>
              </a:bodyPr>
              <a:lstStyle/>
              <a:p>
                <a:pPr marL="0" indent="0" algn="l">
                  <a:spcBef>
                    <a:spcPct val="50000"/>
                  </a:spcBef>
                  <a:buClr>
                    <a:srgbClr val="D33325"/>
                  </a:buClr>
                </a:pPr>
                <a:r>
                  <a:rPr lang="en-US" altLang="en-US" dirty="0" smtClean="0">
                    <a:solidFill>
                      <a:srgbClr val="0000FF"/>
                    </a:solidFill>
                    <a:latin typeface="Times New Roman" panose="02020603050405020304" pitchFamily="18" charset="0"/>
                  </a:rPr>
                  <a:t>Answer</a:t>
                </a:r>
              </a:p>
              <a:p>
                <a:pPr marL="0" indent="0" algn="l">
                  <a:spcBef>
                    <a:spcPct val="50000"/>
                  </a:spcBef>
                  <a:buClr>
                    <a:srgbClr val="D33325"/>
                  </a:buClr>
                </a:pP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altLang="en-US" dirty="0" smtClean="0">
                    <a:latin typeface="Times New Roman" panose="02020603050405020304" pitchFamily="18" charset="0"/>
                  </a:rPr>
                  <a:t> = 0.24 mV</a:t>
                </a:r>
              </a:p>
              <a:p>
                <a:pPr marL="0" indent="0" algn="l">
                  <a:spcBef>
                    <a:spcPct val="50000"/>
                  </a:spcBef>
                  <a:buClr>
                    <a:srgbClr val="D33325"/>
                  </a:buClr>
                </a:pPr>
                <a:r>
                  <a:rPr lang="en-US" altLang="en-US" dirty="0" smtClean="0">
                    <a:latin typeface="Times New Roman" panose="02020603050405020304" pitchFamily="18" charset="0"/>
                  </a:rPr>
                  <a:t>I = 0.048 mA</a:t>
                </a:r>
                <a:endParaRPr lang="en-US" altLang="en-US" dirty="0">
                  <a:latin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31716" y="4752413"/>
                <a:ext cx="2455179" cy="2062103"/>
              </a:xfrm>
              <a:prstGeom prst="rect">
                <a:avLst/>
              </a:prstGeom>
              <a:blipFill rotWithShape="0">
                <a:blip r:embed="rId3"/>
                <a:stretch>
                  <a:fillRect l="-6468" t="-4142" r="-2985" b="-8580"/>
                </a:stretch>
              </a:blipFill>
            </p:spPr>
            <p:txBody>
              <a:bodyPr/>
              <a:lstStyle/>
              <a:p>
                <a:r>
                  <a:rPr lang="en-US">
                    <a:noFill/>
                  </a:rPr>
                  <a:t> </a:t>
                </a:r>
              </a:p>
            </p:txBody>
          </p:sp>
        </mc:Fallback>
      </mc:AlternateContent>
    </p:spTree>
    <p:extLst>
      <p:ext uri="{BB962C8B-B14F-4D97-AF65-F5344CB8AC3E}">
        <p14:creationId xmlns:p14="http://schemas.microsoft.com/office/powerpoint/2010/main" val="2409491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
          <p:cNvPicPr>
            <a:picLocks noChangeAspect="1"/>
          </p:cNvPicPr>
          <p:nvPr/>
        </p:nvPicPr>
        <p:blipFill>
          <a:blip r:embed="rId2">
            <a:extLst>
              <a:ext uri="{28A0092B-C50C-407E-A947-70E740481C1C}">
                <a14:useLocalDpi xmlns:a14="http://schemas.microsoft.com/office/drawing/2010/main" val="0"/>
              </a:ext>
            </a:extLst>
          </a:blip>
          <a:srcRect l="3902" r="3902"/>
          <a:stretch>
            <a:fillRect/>
          </a:stretch>
        </p:blipFill>
        <p:spPr>
          <a:xfrm>
            <a:off x="4734046" y="1142366"/>
            <a:ext cx="4341655" cy="5661764"/>
          </a:xfrm>
          <a:prstGeom prst="rect">
            <a:avLst/>
          </a:prstGeom>
        </p:spPr>
      </p:pic>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Motional </a:t>
            </a:r>
            <a:r>
              <a:rPr lang="en-US" altLang="en-US" sz="3200" b="0" dirty="0" err="1" smtClean="0"/>
              <a:t>Emf</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4"/>
          <p:cNvSpPr txBox="1">
            <a:spLocks noChangeArrowheads="1"/>
          </p:cNvSpPr>
          <p:nvPr/>
        </p:nvSpPr>
        <p:spPr bwMode="auto">
          <a:xfrm>
            <a:off x="131045" y="1337079"/>
            <a:ext cx="515858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smtClean="0"/>
              <a:t>Motion in a stationary uniform magnetic field produces motional </a:t>
            </a:r>
            <a:r>
              <a:rPr lang="en-US" altLang="en-US" sz="2800" dirty="0" err="1" smtClean="0"/>
              <a:t>emf</a:t>
            </a:r>
            <a:r>
              <a:rPr lang="en-US" altLang="en-US" sz="2800" dirty="0" smtClean="0"/>
              <a:t>.</a:t>
            </a:r>
            <a:endParaRPr lang="en-US" altLang="en-US" sz="2800" dirty="0"/>
          </a:p>
        </p:txBody>
      </p:sp>
      <mc:AlternateContent xmlns:mc="http://schemas.openxmlformats.org/markup-compatibility/2006" xmlns:a14="http://schemas.microsoft.com/office/drawing/2010/main">
        <mc:Choice Requires="a14">
          <p:sp>
            <p:nvSpPr>
              <p:cNvPr id="8" name="Rectangle 7"/>
              <p:cNvSpPr/>
              <p:nvPr/>
            </p:nvSpPr>
            <p:spPr>
              <a:xfrm>
                <a:off x="432727" y="2759092"/>
                <a:ext cx="290175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0000"/>
                          </a:solidFill>
                          <a:latin typeface="Cambria Math" panose="02040503050406030204" pitchFamily="18" charset="0"/>
                        </a:rPr>
                        <m:t>𝐹</m:t>
                      </m:r>
                      <m:r>
                        <a:rPr lang="en-US" i="1" dirty="0">
                          <a:solidFill>
                            <a:srgbClr val="000000"/>
                          </a:solidFill>
                          <a:latin typeface="Cambria Math"/>
                        </a:rPr>
                        <m:t> =</m:t>
                      </m:r>
                      <m:r>
                        <a:rPr lang="en-US" b="0" i="1" dirty="0" smtClean="0">
                          <a:solidFill>
                            <a:srgbClr val="000000"/>
                          </a:solidFill>
                          <a:latin typeface="Cambria Math" panose="02040503050406030204" pitchFamily="18" charset="0"/>
                        </a:rPr>
                        <m:t>𝑞𝑣𝐵</m:t>
                      </m:r>
                      <m:func>
                        <m:funcPr>
                          <m:ctrlPr>
                            <a:rPr lang="en-US" b="0" i="1" dirty="0" smtClean="0">
                              <a:solidFill>
                                <a:srgbClr val="000000"/>
                              </a:solidFill>
                              <a:latin typeface="Cambria Math" panose="02040503050406030204" pitchFamily="18" charset="0"/>
                            </a:rPr>
                          </m:ctrlPr>
                        </m:funcPr>
                        <m:fName>
                          <m:r>
                            <m:rPr>
                              <m:sty m:val="p"/>
                            </m:rPr>
                            <a:rPr lang="en-US" b="0" i="0" dirty="0" smtClean="0">
                              <a:solidFill>
                                <a:srgbClr val="000000"/>
                              </a:solidFill>
                              <a:latin typeface="Cambria Math" panose="02040503050406030204" pitchFamily="18" charset="0"/>
                            </a:rPr>
                            <m:t>sin</m:t>
                          </m:r>
                        </m:fName>
                        <m:e>
                          <m:r>
                            <a:rPr lang="en-US" b="0" i="1" dirty="0" smtClean="0">
                              <a:solidFill>
                                <a:srgbClr val="000000"/>
                              </a:solidFill>
                              <a:latin typeface="Cambria Math" panose="02040503050406030204" pitchFamily="18" charset="0"/>
                              <a:ea typeface="Cambria Math" panose="02040503050406030204" pitchFamily="18" charset="0"/>
                            </a:rPr>
                            <m:t>𝜃</m:t>
                          </m:r>
                        </m:e>
                      </m:func>
                      <m:r>
                        <a:rPr lang="en-US" i="1" dirty="0">
                          <a:solidFill>
                            <a:srgbClr val="000000"/>
                          </a:solidFill>
                          <a:latin typeface="Cambria Math"/>
                        </a:rPr>
                        <m:t> </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432727" y="2759092"/>
                <a:ext cx="2901756" cy="58477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61581" y="5915908"/>
                <a:ext cx="234275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0000"/>
                          </a:solidFill>
                          <a:latin typeface="Cambria Math" panose="02040503050406030204" pitchFamily="18" charset="0"/>
                        </a:rPr>
                        <m:t>𝑒𝑚𝑓</m:t>
                      </m:r>
                      <m:r>
                        <a:rPr lang="en-US" i="1" dirty="0">
                          <a:solidFill>
                            <a:srgbClr val="000000"/>
                          </a:solidFill>
                          <a:latin typeface="Cambria Math"/>
                        </a:rPr>
                        <m:t> =</m:t>
                      </m:r>
                      <m:r>
                        <a:rPr lang="en-US" b="0" i="1" dirty="0" smtClean="0">
                          <a:solidFill>
                            <a:srgbClr val="000000"/>
                          </a:solidFill>
                          <a:latin typeface="Cambria Math" panose="02040503050406030204" pitchFamily="18" charset="0"/>
                        </a:rPr>
                        <m:t>𝐵𝑙𝑣</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561581" y="5915908"/>
                <a:ext cx="2342757" cy="58477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85644" y="3523477"/>
                <a:ext cx="5158584" cy="101752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0000"/>
                          </a:solidFill>
                          <a:latin typeface="Cambria Math" panose="02040503050406030204" pitchFamily="18" charset="0"/>
                        </a:rPr>
                        <m:t>𝑒𝑚𝑓</m:t>
                      </m:r>
                      <m:r>
                        <a:rPr lang="en-US" i="1" dirty="0">
                          <a:solidFill>
                            <a:srgbClr val="000000"/>
                          </a:solidFill>
                          <a:latin typeface="Cambria Math"/>
                        </a:rPr>
                        <m:t> =</m:t>
                      </m:r>
                      <m:r>
                        <a:rPr lang="en-US" b="0" i="1" dirty="0" smtClean="0">
                          <a:solidFill>
                            <a:srgbClr val="000000"/>
                          </a:solidFill>
                          <a:latin typeface="Cambria Math" panose="02040503050406030204" pitchFamily="18" charset="0"/>
                        </a:rPr>
                        <m:t>𝑁</m:t>
                      </m:r>
                      <m:f>
                        <m:fPr>
                          <m:ctrlPr>
                            <a:rPr lang="en-US" i="1" dirty="0">
                              <a:solidFill>
                                <a:srgbClr val="000000"/>
                              </a:solidFill>
                              <a:latin typeface="Cambria Math" panose="02040503050406030204" pitchFamily="18" charset="0"/>
                            </a:rPr>
                          </m:ctrlPr>
                        </m:fPr>
                        <m:num>
                          <m:r>
                            <m:rPr>
                              <m:sty m:val="p"/>
                            </m:rPr>
                            <a:rPr lang="el-GR" i="1" dirty="0">
                              <a:solidFill>
                                <a:srgbClr val="000000"/>
                              </a:solidFill>
                              <a:latin typeface="Cambria Math" panose="02040503050406030204" pitchFamily="18" charset="0"/>
                              <a:ea typeface="Cambria Math" panose="02040503050406030204" pitchFamily="18" charset="0"/>
                            </a:rPr>
                            <m:t>Δ</m:t>
                          </m:r>
                          <m:r>
                            <a:rPr lang="el-GR" i="1" dirty="0" smtClean="0">
                              <a:solidFill>
                                <a:srgbClr val="000000"/>
                              </a:solidFill>
                              <a:latin typeface="Cambria Math" panose="02040503050406030204" pitchFamily="18" charset="0"/>
                              <a:ea typeface="Cambria Math" panose="02040503050406030204" pitchFamily="18" charset="0"/>
                            </a:rPr>
                            <m:t>𝛷</m:t>
                          </m:r>
                        </m:num>
                        <m:den>
                          <m:r>
                            <m:rPr>
                              <m:sty m:val="p"/>
                            </m:rPr>
                            <a:rPr lang="el-GR" i="1" dirty="0">
                              <a:solidFill>
                                <a:srgbClr val="000000"/>
                              </a:solidFill>
                              <a:latin typeface="Cambria Math" panose="02040503050406030204" pitchFamily="18" charset="0"/>
                              <a:ea typeface="Cambria Math" panose="02040503050406030204" pitchFamily="18" charset="0"/>
                            </a:rPr>
                            <m:t>Δ</m:t>
                          </m:r>
                          <m:r>
                            <a:rPr lang="en-US" i="1" dirty="0">
                              <a:solidFill>
                                <a:srgbClr val="000000"/>
                              </a:solidFill>
                              <a:latin typeface="Cambria Math" panose="02040503050406030204" pitchFamily="18" charset="0"/>
                              <a:ea typeface="Cambria Math" panose="02040503050406030204" pitchFamily="18" charset="0"/>
                            </a:rPr>
                            <m:t>𝑡</m:t>
                          </m:r>
                        </m:den>
                      </m:f>
                      <m:r>
                        <a:rPr lang="en-US" b="0" i="1" dirty="0" smtClean="0">
                          <a:solidFill>
                            <a:srgbClr val="000000"/>
                          </a:solidFill>
                          <a:latin typeface="Cambria Math" panose="02040503050406030204" pitchFamily="18" charset="0"/>
                        </a:rPr>
                        <m:t>=</m:t>
                      </m:r>
                      <m:f>
                        <m:fPr>
                          <m:ctrlPr>
                            <a:rPr lang="en-US" b="0" i="1" dirty="0" smtClean="0">
                              <a:solidFill>
                                <a:srgbClr val="000000"/>
                              </a:solidFill>
                              <a:latin typeface="Cambria Math" panose="02040503050406030204" pitchFamily="18" charset="0"/>
                            </a:rPr>
                          </m:ctrlPr>
                        </m:fPr>
                        <m:num>
                          <m:r>
                            <a:rPr lang="en-US" b="0" i="1" dirty="0" smtClean="0">
                              <a:solidFill>
                                <a:srgbClr val="000000"/>
                              </a:solidFill>
                              <a:latin typeface="Cambria Math" panose="02040503050406030204" pitchFamily="18" charset="0"/>
                            </a:rPr>
                            <m:t>𝐵</m:t>
                          </m:r>
                          <m:r>
                            <m:rPr>
                              <m:sty m:val="p"/>
                            </m:rPr>
                            <a:rPr lang="el-GR" b="0" i="1" dirty="0" smtClean="0">
                              <a:solidFill>
                                <a:srgbClr val="000000"/>
                              </a:solidFill>
                              <a:latin typeface="Cambria Math" panose="02040503050406030204" pitchFamily="18" charset="0"/>
                              <a:ea typeface="Cambria Math" panose="02040503050406030204" pitchFamily="18" charset="0"/>
                            </a:rPr>
                            <m:t>Δ</m:t>
                          </m:r>
                          <m:r>
                            <a:rPr lang="en-US" b="0" i="1" dirty="0" smtClean="0">
                              <a:solidFill>
                                <a:srgbClr val="000000"/>
                              </a:solidFill>
                              <a:latin typeface="Cambria Math" panose="02040503050406030204" pitchFamily="18" charset="0"/>
                              <a:ea typeface="Cambria Math" panose="02040503050406030204" pitchFamily="18" charset="0"/>
                            </a:rPr>
                            <m:t>𝐴</m:t>
                          </m:r>
                        </m:num>
                        <m:den>
                          <m:r>
                            <m:rPr>
                              <m:sty m:val="p"/>
                            </m:rPr>
                            <a:rPr lang="el-GR" b="0" i="1" dirty="0" smtClean="0">
                              <a:solidFill>
                                <a:srgbClr val="000000"/>
                              </a:solidFill>
                              <a:latin typeface="Cambria Math" panose="02040503050406030204" pitchFamily="18" charset="0"/>
                              <a:ea typeface="Cambria Math" panose="02040503050406030204" pitchFamily="18" charset="0"/>
                            </a:rPr>
                            <m:t>Δ</m:t>
                          </m:r>
                          <m:r>
                            <a:rPr lang="en-US" b="0" i="1" dirty="0" smtClean="0">
                              <a:solidFill>
                                <a:srgbClr val="000000"/>
                              </a:solidFill>
                              <a:latin typeface="Cambria Math" panose="02040503050406030204" pitchFamily="18" charset="0"/>
                              <a:ea typeface="Cambria Math" panose="02040503050406030204" pitchFamily="18" charset="0"/>
                            </a:rPr>
                            <m:t>𝑡</m:t>
                          </m:r>
                        </m:den>
                      </m:f>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285644" y="3523477"/>
                <a:ext cx="5158584" cy="101752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91809" y="4760433"/>
                <a:ext cx="2583592" cy="10273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0000"/>
                          </a:solidFill>
                          <a:latin typeface="Cambria Math" panose="02040503050406030204" pitchFamily="18" charset="0"/>
                        </a:rPr>
                        <m:t>𝑒𝑚𝑓</m:t>
                      </m:r>
                      <m:r>
                        <a:rPr lang="en-US" i="1" dirty="0">
                          <a:solidFill>
                            <a:srgbClr val="000000"/>
                          </a:solidFill>
                          <a:latin typeface="Cambria Math"/>
                        </a:rPr>
                        <m:t> =</m:t>
                      </m:r>
                      <m:f>
                        <m:fPr>
                          <m:ctrlPr>
                            <a:rPr lang="en-US" b="0" i="1" dirty="0" smtClean="0">
                              <a:solidFill>
                                <a:srgbClr val="000000"/>
                              </a:solidFill>
                              <a:latin typeface="Cambria Math" panose="02040503050406030204" pitchFamily="18" charset="0"/>
                            </a:rPr>
                          </m:ctrlPr>
                        </m:fPr>
                        <m:num>
                          <m:r>
                            <a:rPr lang="en-US" b="0" i="1" dirty="0" smtClean="0">
                              <a:solidFill>
                                <a:srgbClr val="000000"/>
                              </a:solidFill>
                              <a:latin typeface="Cambria Math" panose="02040503050406030204" pitchFamily="18" charset="0"/>
                            </a:rPr>
                            <m:t>𝐵𝑙</m:t>
                          </m:r>
                          <m:r>
                            <m:rPr>
                              <m:sty m:val="p"/>
                            </m:rPr>
                            <a:rPr lang="el-GR" b="0" i="1" dirty="0" smtClean="0">
                              <a:solidFill>
                                <a:srgbClr val="000000"/>
                              </a:solidFill>
                              <a:latin typeface="Cambria Math" panose="02040503050406030204" pitchFamily="18" charset="0"/>
                              <a:ea typeface="Cambria Math" panose="02040503050406030204" pitchFamily="18" charset="0"/>
                            </a:rPr>
                            <m:t>Δ</m:t>
                          </m:r>
                          <m:r>
                            <a:rPr lang="en-US" b="0" i="1" dirty="0" smtClean="0">
                              <a:solidFill>
                                <a:srgbClr val="000000"/>
                              </a:solidFill>
                              <a:latin typeface="Cambria Math" panose="02040503050406030204" pitchFamily="18" charset="0"/>
                              <a:ea typeface="Cambria Math" panose="02040503050406030204" pitchFamily="18" charset="0"/>
                            </a:rPr>
                            <m:t>𝑥</m:t>
                          </m:r>
                        </m:num>
                        <m:den>
                          <m:r>
                            <m:rPr>
                              <m:sty m:val="p"/>
                            </m:rPr>
                            <a:rPr lang="el-GR" b="0" i="1" dirty="0" smtClean="0">
                              <a:solidFill>
                                <a:srgbClr val="000000"/>
                              </a:solidFill>
                              <a:latin typeface="Cambria Math" panose="02040503050406030204" pitchFamily="18" charset="0"/>
                              <a:ea typeface="Cambria Math" panose="02040503050406030204" pitchFamily="18" charset="0"/>
                            </a:rPr>
                            <m:t>Δ</m:t>
                          </m:r>
                          <m:r>
                            <a:rPr lang="en-US" b="0" i="1" dirty="0" smtClean="0">
                              <a:solidFill>
                                <a:srgbClr val="000000"/>
                              </a:solidFill>
                              <a:latin typeface="Cambria Math" panose="02040503050406030204" pitchFamily="18" charset="0"/>
                              <a:ea typeface="Cambria Math" panose="02040503050406030204" pitchFamily="18" charset="0"/>
                            </a:rPr>
                            <m:t>𝑡</m:t>
                          </m:r>
                        </m:den>
                      </m:f>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591809" y="4760433"/>
                <a:ext cx="2583592" cy="1027333"/>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45822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5092</TotalTime>
  <Words>1474</Words>
  <Application>Microsoft Office PowerPoint</Application>
  <PresentationFormat>On-screen Show (4:3)</PresentationFormat>
  <Paragraphs>134</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Cambria Math</vt:lpstr>
      <vt:lpstr>Comic Sans MS</vt:lpstr>
      <vt:lpstr>Symbol</vt:lpstr>
      <vt:lpstr>Times</vt:lpstr>
      <vt:lpstr>Times New Roman</vt:lpstr>
      <vt:lpstr>Crayons</vt:lpstr>
      <vt:lpstr>PowerPoint Presentation</vt:lpstr>
      <vt:lpstr>Chapter Outline</vt:lpstr>
      <vt:lpstr>Electromagnetic Induction</vt:lpstr>
      <vt:lpstr>Magnetic Flux ϕ</vt:lpstr>
      <vt:lpstr>Generator</vt:lpstr>
      <vt:lpstr>Faraday’s Law of Induction: Lenz’s Law</vt:lpstr>
      <vt:lpstr>Application of Faraday’s Law</vt:lpstr>
      <vt:lpstr>Calculating Emf</vt:lpstr>
      <vt:lpstr>Motional Emf</vt:lpstr>
      <vt:lpstr>Magnetic Field Strength &amp; Force in a Charge</vt:lpstr>
      <vt:lpstr>Eddy Currents and Magnetic Damping</vt:lpstr>
      <vt:lpstr>Eddy Currents and Magnetic Damping</vt:lpstr>
      <vt:lpstr>Application of Eddy Currents</vt:lpstr>
      <vt:lpstr>Electric Generators</vt:lpstr>
      <vt:lpstr>Electric Generators</vt:lpstr>
      <vt:lpstr>Electric Generators</vt:lpstr>
      <vt:lpstr>Electric Generators</vt:lpstr>
      <vt:lpstr>Transformers</vt:lpstr>
      <vt:lpstr>Transformers</vt:lpstr>
      <vt:lpstr>Transformers</vt:lpstr>
      <vt:lpstr>Transformers</vt:lpstr>
      <vt:lpstr>Electrical Safety: Systems and Devices</vt:lpstr>
      <vt:lpstr>Inductance</vt:lpstr>
      <vt:lpstr>Inductor</vt:lpstr>
      <vt:lpstr>RL Circuits</vt:lpstr>
      <vt:lpstr>RL Circuits</vt:lpstr>
    </vt:vector>
  </TitlesOfParts>
  <Company>UAE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 360: Signals and Systems</dc:title>
  <dc:creator>Valued Person</dc:creator>
  <cp:lastModifiedBy>Mohamed Bingabr</cp:lastModifiedBy>
  <cp:revision>358</cp:revision>
  <cp:lastPrinted>2018-03-09T15:17:07Z</cp:lastPrinted>
  <dcterms:created xsi:type="dcterms:W3CDTF">2004-08-21T10:04:46Z</dcterms:created>
  <dcterms:modified xsi:type="dcterms:W3CDTF">2018-03-28T15:09:47Z</dcterms:modified>
</cp:coreProperties>
</file>