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handoutMasterIdLst>
    <p:handoutMasterId r:id="rId44"/>
  </p:handoutMasterIdLst>
  <p:sldIdLst>
    <p:sldId id="393" r:id="rId2"/>
    <p:sldId id="363" r:id="rId3"/>
    <p:sldId id="356" r:id="rId4"/>
    <p:sldId id="351" r:id="rId5"/>
    <p:sldId id="357" r:id="rId6"/>
    <p:sldId id="369" r:id="rId7"/>
    <p:sldId id="370" r:id="rId8"/>
    <p:sldId id="371" r:id="rId9"/>
    <p:sldId id="336" r:id="rId10"/>
    <p:sldId id="358" r:id="rId11"/>
    <p:sldId id="352" r:id="rId12"/>
    <p:sldId id="337" r:id="rId13"/>
    <p:sldId id="360" r:id="rId14"/>
    <p:sldId id="359" r:id="rId15"/>
    <p:sldId id="373" r:id="rId16"/>
    <p:sldId id="372" r:id="rId17"/>
    <p:sldId id="361" r:id="rId18"/>
    <p:sldId id="374" r:id="rId19"/>
    <p:sldId id="375" r:id="rId20"/>
    <p:sldId id="379" r:id="rId21"/>
    <p:sldId id="353" r:id="rId22"/>
    <p:sldId id="376" r:id="rId23"/>
    <p:sldId id="338" r:id="rId24"/>
    <p:sldId id="377" r:id="rId25"/>
    <p:sldId id="378" r:id="rId26"/>
    <p:sldId id="362" r:id="rId27"/>
    <p:sldId id="380" r:id="rId28"/>
    <p:sldId id="381" r:id="rId29"/>
    <p:sldId id="397" r:id="rId30"/>
    <p:sldId id="382" r:id="rId31"/>
    <p:sldId id="396" r:id="rId32"/>
    <p:sldId id="385" r:id="rId33"/>
    <p:sldId id="383" r:id="rId34"/>
    <p:sldId id="386" r:id="rId35"/>
    <p:sldId id="387" r:id="rId36"/>
    <p:sldId id="384" r:id="rId37"/>
    <p:sldId id="389" r:id="rId38"/>
    <p:sldId id="388" r:id="rId39"/>
    <p:sldId id="398" r:id="rId40"/>
    <p:sldId id="390" r:id="rId41"/>
    <p:sldId id="391" r:id="rId42"/>
    <p:sldId id="392" r:id="rId43"/>
  </p:sldIdLst>
  <p:sldSz cx="9144000" cy="6858000" type="screen4x3"/>
  <p:notesSz cx="9296400" cy="70104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457200" algn="l" rtl="0" eaLnBrk="0" fontAlgn="base" hangingPunct="0">
      <a:spcBef>
        <a:spcPct val="0"/>
      </a:spcBef>
      <a:spcAft>
        <a:spcPct val="0"/>
      </a:spcAft>
      <a:defRPr sz="3200" kern="1200">
        <a:solidFill>
          <a:schemeClr val="tx1"/>
        </a:solidFill>
        <a:latin typeface="Arial" charset="0"/>
        <a:ea typeface="+mn-ea"/>
        <a:cs typeface="Arial" charset="0"/>
      </a:defRPr>
    </a:lvl2pPr>
    <a:lvl3pPr marL="914400" algn="l" rtl="0" eaLnBrk="0" fontAlgn="base" hangingPunct="0">
      <a:spcBef>
        <a:spcPct val="0"/>
      </a:spcBef>
      <a:spcAft>
        <a:spcPct val="0"/>
      </a:spcAft>
      <a:defRPr sz="3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3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3D7"/>
    <a:srgbClr val="CDD9EB"/>
    <a:srgbClr val="FFFACD"/>
    <a:srgbClr val="53FF5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79" autoAdjust="0"/>
  </p:normalViewPr>
  <p:slideViewPr>
    <p:cSldViewPr snapToGrid="0">
      <p:cViewPr varScale="1">
        <p:scale>
          <a:sx n="70" d="100"/>
          <a:sy n="70" d="100"/>
        </p:scale>
        <p:origin x="66"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9562"/>
          </a:xfrm>
          <a:prstGeom prst="rect">
            <a:avLst/>
          </a:prstGeom>
        </p:spPr>
        <p:txBody>
          <a:bodyPr vert="horz" lIns="87316" tIns="43658" rIns="87316" bIns="43658" rtlCol="0"/>
          <a:lstStyle>
            <a:lvl1pPr algn="l" eaLnBrk="1" hangingPunct="1">
              <a:defRPr sz="11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265809" y="1"/>
            <a:ext cx="4028440" cy="349562"/>
          </a:xfrm>
          <a:prstGeom prst="rect">
            <a:avLst/>
          </a:prstGeom>
        </p:spPr>
        <p:txBody>
          <a:bodyPr vert="horz" lIns="87316" tIns="43658" rIns="87316" bIns="43658" rtlCol="0"/>
          <a:lstStyle>
            <a:lvl1pPr algn="r" eaLnBrk="1" hangingPunct="1">
              <a:defRPr sz="1100">
                <a:latin typeface="Arial" pitchFamily="34" charset="0"/>
                <a:cs typeface="Arial" pitchFamily="34" charset="0"/>
              </a:defRPr>
            </a:lvl1pPr>
          </a:lstStyle>
          <a:p>
            <a:pPr>
              <a:defRPr/>
            </a:pPr>
            <a:fld id="{35EBFB94-4EC2-4AA5-BAF8-4601FF71E983}" type="datetimeFigureOut">
              <a:rPr lang="en-US"/>
              <a:pPr>
                <a:defRPr/>
              </a:pPr>
              <a:t>7/12/2018</a:t>
            </a:fld>
            <a:endParaRPr lang="en-US"/>
          </a:p>
        </p:txBody>
      </p:sp>
      <p:sp>
        <p:nvSpPr>
          <p:cNvPr id="4" name="Footer Placeholder 3"/>
          <p:cNvSpPr>
            <a:spLocks noGrp="1"/>
          </p:cNvSpPr>
          <p:nvPr>
            <p:ph type="ftr" sz="quarter" idx="2"/>
          </p:nvPr>
        </p:nvSpPr>
        <p:spPr>
          <a:xfrm>
            <a:off x="0" y="6659641"/>
            <a:ext cx="4028440" cy="349562"/>
          </a:xfrm>
          <a:prstGeom prst="rect">
            <a:avLst/>
          </a:prstGeom>
        </p:spPr>
        <p:txBody>
          <a:bodyPr vert="horz" lIns="87316" tIns="43658" rIns="87316" bIns="43658" rtlCol="0" anchor="b"/>
          <a:lstStyle>
            <a:lvl1pPr algn="l" eaLnBrk="1" hangingPunct="1">
              <a:defRPr sz="11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265809" y="6659641"/>
            <a:ext cx="4028440" cy="349562"/>
          </a:xfrm>
          <a:prstGeom prst="rect">
            <a:avLst/>
          </a:prstGeom>
        </p:spPr>
        <p:txBody>
          <a:bodyPr vert="horz" wrap="square" lIns="87316" tIns="43658" rIns="87316" bIns="43658" numCol="1" anchor="b" anchorCtr="0" compatLnSpc="1">
            <a:prstTxWarp prst="textNoShape">
              <a:avLst/>
            </a:prstTxWarp>
          </a:bodyPr>
          <a:lstStyle>
            <a:lvl1pPr algn="r" eaLnBrk="1" hangingPunct="1">
              <a:defRPr sz="1100"/>
            </a:lvl1pPr>
          </a:lstStyle>
          <a:p>
            <a:fld id="{8B383FBC-617E-43DA-B17C-BAF39E1EA8D0}" type="slidenum">
              <a:rPr lang="en-US" altLang="en-US"/>
              <a:pPr/>
              <a:t>‹#›</a:t>
            </a:fld>
            <a:endParaRPr lang="en-US" altLang="en-US"/>
          </a:p>
        </p:txBody>
      </p:sp>
    </p:spTree>
    <p:extLst>
      <p:ext uri="{BB962C8B-B14F-4D97-AF65-F5344CB8AC3E}">
        <p14:creationId xmlns:p14="http://schemas.microsoft.com/office/powerpoint/2010/main" val="34359209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1" name="Rectangle 1027"/>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7412" name="Rectangle 1028"/>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4" name="Rectangle 1029"/>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3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Comic Sans MS" pitchFamily="66" charset="0"/>
                <a:cs typeface="Arial" pitchFamily="34" charset="0"/>
              </a:defRPr>
            </a:lvl1pPr>
          </a:lstStyle>
          <a:p>
            <a:pPr>
              <a:defRPr/>
            </a:pPr>
            <a:endParaRPr lang="en-US"/>
          </a:p>
        </p:txBody>
      </p:sp>
      <p:sp>
        <p:nvSpPr>
          <p:cNvPr id="6" name="Rectangle 1031"/>
          <p:cNvSpPr>
            <a:spLocks noGrp="1" noChangeArrowheads="1"/>
          </p:cNvSpPr>
          <p:nvPr>
            <p:ph type="sldNum" sz="quarter" idx="12"/>
          </p:nvPr>
        </p:nvSpPr>
        <p:spPr>
          <a:xfrm>
            <a:off x="6553200" y="6248400"/>
            <a:ext cx="1905000" cy="457200"/>
          </a:xfrm>
        </p:spPr>
        <p:txBody>
          <a:bodyPr/>
          <a:lstStyle>
            <a:lvl1pPr>
              <a:defRPr/>
            </a:lvl1pPr>
          </a:lstStyle>
          <a:p>
            <a:fld id="{EED54902-FE96-42EA-A140-81BA1F9E1239}" type="slidenum">
              <a:rPr lang="en-US" altLang="en-US"/>
              <a:pPr/>
              <a:t>‹#›</a:t>
            </a:fld>
            <a:endParaRPr lang="en-US" altLang="en-US"/>
          </a:p>
        </p:txBody>
      </p:sp>
    </p:spTree>
    <p:extLst>
      <p:ext uri="{BB962C8B-B14F-4D97-AF65-F5344CB8AC3E}">
        <p14:creationId xmlns:p14="http://schemas.microsoft.com/office/powerpoint/2010/main" val="294362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2294B699-FFBC-4501-AB5F-88586E89019E}" type="slidenum">
              <a:rPr lang="en-US" altLang="en-US"/>
              <a:pPr/>
              <a:t>‹#›</a:t>
            </a:fld>
            <a:endParaRPr lang="en-US" altLang="en-US"/>
          </a:p>
        </p:txBody>
      </p:sp>
    </p:spTree>
    <p:extLst>
      <p:ext uri="{BB962C8B-B14F-4D97-AF65-F5344CB8AC3E}">
        <p14:creationId xmlns:p14="http://schemas.microsoft.com/office/powerpoint/2010/main" val="250768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08195584-3DBE-477A-BC48-8465DAABD2E5}" type="slidenum">
              <a:rPr lang="en-US" altLang="en-US"/>
              <a:pPr/>
              <a:t>‹#›</a:t>
            </a:fld>
            <a:endParaRPr lang="en-US" altLang="en-US"/>
          </a:p>
        </p:txBody>
      </p:sp>
    </p:spTree>
    <p:extLst>
      <p:ext uri="{BB962C8B-B14F-4D97-AF65-F5344CB8AC3E}">
        <p14:creationId xmlns:p14="http://schemas.microsoft.com/office/powerpoint/2010/main" val="201504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BA592DF-3CE7-423D-A3AF-9D3A0CD81086}" type="slidenum">
              <a:rPr lang="en-US" altLang="en-US"/>
              <a:pPr/>
              <a:t>‹#›</a:t>
            </a:fld>
            <a:endParaRPr lang="en-US" altLang="en-US"/>
          </a:p>
        </p:txBody>
      </p:sp>
    </p:spTree>
    <p:extLst>
      <p:ext uri="{BB962C8B-B14F-4D97-AF65-F5344CB8AC3E}">
        <p14:creationId xmlns:p14="http://schemas.microsoft.com/office/powerpoint/2010/main" val="227959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BF52D913-409C-4634-99CB-119EA6E91491}" type="slidenum">
              <a:rPr lang="en-US" altLang="en-US"/>
              <a:pPr/>
              <a:t>‹#›</a:t>
            </a:fld>
            <a:endParaRPr lang="en-US" altLang="en-US"/>
          </a:p>
        </p:txBody>
      </p:sp>
    </p:spTree>
    <p:extLst>
      <p:ext uri="{BB962C8B-B14F-4D97-AF65-F5344CB8AC3E}">
        <p14:creationId xmlns:p14="http://schemas.microsoft.com/office/powerpoint/2010/main" val="131030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9800" y="0"/>
            <a:ext cx="7391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8382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0767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sldNum" sz="quarter" idx="11"/>
          </p:nvPr>
        </p:nvSpPr>
        <p:spPr>
          <a:ln/>
        </p:spPr>
        <p:txBody>
          <a:bodyPr/>
          <a:lstStyle>
            <a:lvl1pPr>
              <a:defRPr/>
            </a:lvl1pPr>
          </a:lstStyle>
          <a:p>
            <a:fld id="{DF5ED5C1-6533-4EFF-AE5B-7EEF2591291F}" type="slidenum">
              <a:rPr lang="en-US" altLang="en-US"/>
              <a:pPr/>
              <a:t>‹#›</a:t>
            </a:fld>
            <a:endParaRPr lang="en-US" altLang="en-US"/>
          </a:p>
        </p:txBody>
      </p:sp>
    </p:spTree>
    <p:extLst>
      <p:ext uri="{BB962C8B-B14F-4D97-AF65-F5344CB8AC3E}">
        <p14:creationId xmlns:p14="http://schemas.microsoft.com/office/powerpoint/2010/main" val="261427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1D134100-F8D4-4B17-B421-99CC0057DBD2}" type="slidenum">
              <a:rPr lang="en-US" altLang="en-US"/>
              <a:pPr/>
              <a:t>‹#›</a:t>
            </a:fld>
            <a:endParaRPr lang="en-US" altLang="en-US"/>
          </a:p>
        </p:txBody>
      </p:sp>
    </p:spTree>
    <p:extLst>
      <p:ext uri="{BB962C8B-B14F-4D97-AF65-F5344CB8AC3E}">
        <p14:creationId xmlns:p14="http://schemas.microsoft.com/office/powerpoint/2010/main" val="217006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sldNum" sz="quarter" idx="11"/>
          </p:nvPr>
        </p:nvSpPr>
        <p:spPr>
          <a:ln/>
        </p:spPr>
        <p:txBody>
          <a:bodyPr/>
          <a:lstStyle>
            <a:lvl1pPr>
              <a:defRPr/>
            </a:lvl1pPr>
          </a:lstStyle>
          <a:p>
            <a:fld id="{B46DAB00-3A8C-4E3E-A55E-87C97AC142B1}" type="slidenum">
              <a:rPr lang="en-US" altLang="en-US"/>
              <a:pPr/>
              <a:t>‹#›</a:t>
            </a:fld>
            <a:endParaRPr lang="en-US" altLang="en-US"/>
          </a:p>
        </p:txBody>
      </p:sp>
    </p:spTree>
    <p:extLst>
      <p:ext uri="{BB962C8B-B14F-4D97-AF65-F5344CB8AC3E}">
        <p14:creationId xmlns:p14="http://schemas.microsoft.com/office/powerpoint/2010/main" val="66749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838200"/>
            <a:ext cx="40767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732ACB2A-113E-459A-B74E-08347D5B03C2}" type="slidenum">
              <a:rPr lang="en-US" altLang="en-US"/>
              <a:pPr/>
              <a:t>‹#›</a:t>
            </a:fld>
            <a:endParaRPr lang="en-US" altLang="en-US"/>
          </a:p>
        </p:txBody>
      </p:sp>
    </p:spTree>
    <p:extLst>
      <p:ext uri="{BB962C8B-B14F-4D97-AF65-F5344CB8AC3E}">
        <p14:creationId xmlns:p14="http://schemas.microsoft.com/office/powerpoint/2010/main" val="275526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sldNum" sz="quarter" idx="11"/>
          </p:nvPr>
        </p:nvSpPr>
        <p:spPr>
          <a:ln/>
        </p:spPr>
        <p:txBody>
          <a:bodyPr/>
          <a:lstStyle>
            <a:lvl1pPr>
              <a:defRPr/>
            </a:lvl1pPr>
          </a:lstStyle>
          <a:p>
            <a:fld id="{CC60BC91-7C9D-4653-A332-8D9B5F061932}" type="slidenum">
              <a:rPr lang="en-US" altLang="en-US"/>
              <a:pPr/>
              <a:t>‹#›</a:t>
            </a:fld>
            <a:endParaRPr lang="en-US" altLang="en-US"/>
          </a:p>
        </p:txBody>
      </p:sp>
    </p:spTree>
    <p:extLst>
      <p:ext uri="{BB962C8B-B14F-4D97-AF65-F5344CB8AC3E}">
        <p14:creationId xmlns:p14="http://schemas.microsoft.com/office/powerpoint/2010/main" val="33266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sldNum" sz="quarter" idx="11"/>
          </p:nvPr>
        </p:nvSpPr>
        <p:spPr>
          <a:ln/>
        </p:spPr>
        <p:txBody>
          <a:bodyPr/>
          <a:lstStyle>
            <a:lvl1pPr>
              <a:defRPr/>
            </a:lvl1pPr>
          </a:lstStyle>
          <a:p>
            <a:fld id="{7D21CA6B-298C-439F-9257-FD48F0CB0992}" type="slidenum">
              <a:rPr lang="en-US" altLang="en-US"/>
              <a:pPr/>
              <a:t>‹#›</a:t>
            </a:fld>
            <a:endParaRPr lang="en-US" altLang="en-US"/>
          </a:p>
        </p:txBody>
      </p:sp>
    </p:spTree>
    <p:extLst>
      <p:ext uri="{BB962C8B-B14F-4D97-AF65-F5344CB8AC3E}">
        <p14:creationId xmlns:p14="http://schemas.microsoft.com/office/powerpoint/2010/main" val="195221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sldNum" sz="quarter" idx="11"/>
          </p:nvPr>
        </p:nvSpPr>
        <p:spPr>
          <a:ln/>
        </p:spPr>
        <p:txBody>
          <a:bodyPr/>
          <a:lstStyle>
            <a:lvl1pPr>
              <a:defRPr/>
            </a:lvl1pPr>
          </a:lstStyle>
          <a:p>
            <a:fld id="{7CF03366-5E73-41A7-91D4-80B5D86DDCC4}" type="slidenum">
              <a:rPr lang="en-US" altLang="en-US"/>
              <a:pPr/>
              <a:t>‹#›</a:t>
            </a:fld>
            <a:endParaRPr lang="en-US" altLang="en-US"/>
          </a:p>
        </p:txBody>
      </p:sp>
    </p:spTree>
    <p:extLst>
      <p:ext uri="{BB962C8B-B14F-4D97-AF65-F5344CB8AC3E}">
        <p14:creationId xmlns:p14="http://schemas.microsoft.com/office/powerpoint/2010/main" val="291999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AAABD10A-9638-49A0-940B-7443BAC80D59}" type="slidenum">
              <a:rPr lang="en-US" altLang="en-US"/>
              <a:pPr/>
              <a:t>‹#›</a:t>
            </a:fld>
            <a:endParaRPr lang="en-US" altLang="en-US"/>
          </a:p>
        </p:txBody>
      </p:sp>
    </p:spTree>
    <p:extLst>
      <p:ext uri="{BB962C8B-B14F-4D97-AF65-F5344CB8AC3E}">
        <p14:creationId xmlns:p14="http://schemas.microsoft.com/office/powerpoint/2010/main" val="167933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sldNum" sz="quarter" idx="11"/>
          </p:nvPr>
        </p:nvSpPr>
        <p:spPr>
          <a:ln/>
        </p:spPr>
        <p:txBody>
          <a:bodyPr/>
          <a:lstStyle>
            <a:lvl1pPr>
              <a:defRPr/>
            </a:lvl1pPr>
          </a:lstStyle>
          <a:p>
            <a:fld id="{D6E0DBFE-6835-4A17-BDA1-8D66519E8789}" type="slidenum">
              <a:rPr lang="en-US" altLang="en-US"/>
              <a:pPr/>
              <a:t>‹#›</a:t>
            </a:fld>
            <a:endParaRPr lang="en-US" altLang="en-US"/>
          </a:p>
        </p:txBody>
      </p:sp>
    </p:spTree>
    <p:extLst>
      <p:ext uri="{BB962C8B-B14F-4D97-AF65-F5344CB8AC3E}">
        <p14:creationId xmlns:p14="http://schemas.microsoft.com/office/powerpoint/2010/main" val="1204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39800" y="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381000" y="8382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Comic Sans MS" pitchFamily="66" charset="0"/>
                <a:cs typeface="Arial" pitchFamily="34" charset="0"/>
              </a:defRPr>
            </a:lvl1pPr>
          </a:lstStyle>
          <a:p>
            <a:pPr>
              <a:defRPr/>
            </a:pPr>
            <a:endParaRPr lang="en-US"/>
          </a:p>
        </p:txBody>
      </p:sp>
      <p:sp>
        <p:nvSpPr>
          <p:cNvPr id="1639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itchFamily="66" charset="0"/>
              </a:defRPr>
            </a:lvl1pPr>
          </a:lstStyle>
          <a:p>
            <a:fld id="{2D3C56A3-FC85-47A5-9EC5-C0BE5A2A8A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xStyles>
    <p:titleStyle>
      <a:lvl1pPr algn="ctr" rtl="0" eaLnBrk="0" fontAlgn="base" hangingPunct="0">
        <a:spcBef>
          <a:spcPct val="0"/>
        </a:spcBef>
        <a:spcAft>
          <a:spcPct val="0"/>
        </a:spcAft>
        <a:defRPr sz="2800" b="1">
          <a:solidFill>
            <a:srgbClr val="1C03D7"/>
          </a:solidFill>
          <a:latin typeface="+mj-lt"/>
          <a:ea typeface="+mj-ea"/>
          <a:cs typeface="+mj-cs"/>
        </a:defRPr>
      </a:lvl1pPr>
      <a:lvl2pPr algn="ctr" rtl="0" eaLnBrk="0" fontAlgn="base" hangingPunct="0">
        <a:spcBef>
          <a:spcPct val="0"/>
        </a:spcBef>
        <a:spcAft>
          <a:spcPct val="0"/>
        </a:spcAft>
        <a:defRPr sz="2800" b="1">
          <a:solidFill>
            <a:srgbClr val="1C03D7"/>
          </a:solidFill>
          <a:latin typeface="Arial" pitchFamily="34" charset="0"/>
          <a:cs typeface="Arial" pitchFamily="34" charset="0"/>
        </a:defRPr>
      </a:lvl2pPr>
      <a:lvl3pPr algn="ctr" rtl="0" eaLnBrk="0" fontAlgn="base" hangingPunct="0">
        <a:spcBef>
          <a:spcPct val="0"/>
        </a:spcBef>
        <a:spcAft>
          <a:spcPct val="0"/>
        </a:spcAft>
        <a:defRPr sz="2800" b="1">
          <a:solidFill>
            <a:srgbClr val="1C03D7"/>
          </a:solidFill>
          <a:latin typeface="Arial" pitchFamily="34" charset="0"/>
          <a:cs typeface="Arial" pitchFamily="34" charset="0"/>
        </a:defRPr>
      </a:lvl3pPr>
      <a:lvl4pPr algn="ctr" rtl="0" eaLnBrk="0" fontAlgn="base" hangingPunct="0">
        <a:spcBef>
          <a:spcPct val="0"/>
        </a:spcBef>
        <a:spcAft>
          <a:spcPct val="0"/>
        </a:spcAft>
        <a:defRPr sz="2800" b="1">
          <a:solidFill>
            <a:srgbClr val="1C03D7"/>
          </a:solidFill>
          <a:latin typeface="Arial" pitchFamily="34" charset="0"/>
          <a:cs typeface="Arial" pitchFamily="34" charset="0"/>
        </a:defRPr>
      </a:lvl4pPr>
      <a:lvl5pPr algn="ctr" rtl="0" eaLnBrk="0" fontAlgn="base" hangingPunct="0">
        <a:spcBef>
          <a:spcPct val="0"/>
        </a:spcBef>
        <a:spcAft>
          <a:spcPct val="0"/>
        </a:spcAft>
        <a:defRPr sz="2800" b="1">
          <a:solidFill>
            <a:srgbClr val="1C03D7"/>
          </a:solidFill>
          <a:latin typeface="Arial" pitchFamily="34" charset="0"/>
          <a:cs typeface="Arial" pitchFamily="34" charset="0"/>
        </a:defRPr>
      </a:lvl5pPr>
      <a:lvl6pPr marL="457200" algn="ctr" rtl="0" fontAlgn="base">
        <a:spcBef>
          <a:spcPct val="0"/>
        </a:spcBef>
        <a:spcAft>
          <a:spcPct val="0"/>
        </a:spcAft>
        <a:defRPr sz="2800" b="1">
          <a:solidFill>
            <a:srgbClr val="1C03D7"/>
          </a:solidFill>
          <a:latin typeface="Arial" pitchFamily="34" charset="0"/>
          <a:cs typeface="Arial" pitchFamily="34" charset="0"/>
        </a:defRPr>
      </a:lvl6pPr>
      <a:lvl7pPr marL="914400" algn="ctr" rtl="0" fontAlgn="base">
        <a:spcBef>
          <a:spcPct val="0"/>
        </a:spcBef>
        <a:spcAft>
          <a:spcPct val="0"/>
        </a:spcAft>
        <a:defRPr sz="2800" b="1">
          <a:solidFill>
            <a:srgbClr val="1C03D7"/>
          </a:solidFill>
          <a:latin typeface="Arial" pitchFamily="34" charset="0"/>
          <a:cs typeface="Arial" pitchFamily="34" charset="0"/>
        </a:defRPr>
      </a:lvl7pPr>
      <a:lvl8pPr marL="1371600" algn="ctr" rtl="0" fontAlgn="base">
        <a:spcBef>
          <a:spcPct val="0"/>
        </a:spcBef>
        <a:spcAft>
          <a:spcPct val="0"/>
        </a:spcAft>
        <a:defRPr sz="2800" b="1">
          <a:solidFill>
            <a:srgbClr val="1C03D7"/>
          </a:solidFill>
          <a:latin typeface="Arial" pitchFamily="34" charset="0"/>
          <a:cs typeface="Arial" pitchFamily="34" charset="0"/>
        </a:defRPr>
      </a:lvl8pPr>
      <a:lvl9pPr marL="1828800" algn="ctr" rtl="0" fontAlgn="base">
        <a:spcBef>
          <a:spcPct val="0"/>
        </a:spcBef>
        <a:spcAft>
          <a:spcPct val="0"/>
        </a:spcAft>
        <a:defRPr sz="2800" b="1">
          <a:solidFill>
            <a:srgbClr val="1C03D7"/>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6.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89128" y="4929805"/>
            <a:ext cx="6032500" cy="1638300"/>
          </a:xfrm>
        </p:spPr>
        <p:txBody>
          <a:bodyPr/>
          <a:lstStyle/>
          <a:p>
            <a:pPr eaLnBrk="1" hangingPunct="1">
              <a:lnSpc>
                <a:spcPct val="90000"/>
              </a:lnSpc>
              <a:defRPr/>
            </a:pPr>
            <a:r>
              <a:rPr lang="en-US" b="0" dirty="0" smtClean="0">
                <a:solidFill>
                  <a:schemeClr val="accent2"/>
                </a:solidFill>
              </a:rPr>
              <a:t>Engineering and Physics</a:t>
            </a:r>
          </a:p>
          <a:p>
            <a:pPr eaLnBrk="1" hangingPunct="1">
              <a:lnSpc>
                <a:spcPct val="90000"/>
              </a:lnSpc>
              <a:defRPr/>
            </a:pPr>
            <a:r>
              <a:rPr lang="en-US" b="0" dirty="0" smtClean="0">
                <a:solidFill>
                  <a:schemeClr val="accent2"/>
                </a:solidFill>
              </a:rPr>
              <a:t>University of Central Oklahoma</a:t>
            </a:r>
          </a:p>
          <a:p>
            <a:pPr eaLnBrk="1" hangingPunct="1">
              <a:lnSpc>
                <a:spcPct val="90000"/>
              </a:lnSpc>
              <a:defRPr/>
            </a:pPr>
            <a:r>
              <a:rPr lang="en-US" b="0" dirty="0" smtClean="0">
                <a:solidFill>
                  <a:schemeClr val="tx1"/>
                </a:solidFill>
                <a:latin typeface="+mj-lt"/>
                <a:cs typeface="+mj-cs"/>
              </a:rPr>
              <a:t>Dr. Mohamed Bingabr</a:t>
            </a:r>
          </a:p>
        </p:txBody>
      </p:sp>
      <p:sp>
        <p:nvSpPr>
          <p:cNvPr id="4099" name="Rectangle 5"/>
          <p:cNvSpPr>
            <a:spLocks noChangeArrowheads="1"/>
          </p:cNvSpPr>
          <p:nvPr/>
        </p:nvSpPr>
        <p:spPr bwMode="auto">
          <a:xfrm>
            <a:off x="452487" y="2539999"/>
            <a:ext cx="8333294" cy="222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dirty="0" smtClean="0">
                <a:solidFill>
                  <a:srgbClr val="1C03D7"/>
                </a:solidFill>
              </a:rPr>
              <a:t>Chapter 25</a:t>
            </a:r>
          </a:p>
          <a:p>
            <a:pPr algn="ctr" eaLnBrk="1" hangingPunct="1">
              <a:spcBef>
                <a:spcPct val="0"/>
              </a:spcBef>
              <a:buFontTx/>
              <a:buNone/>
            </a:pPr>
            <a:r>
              <a:rPr lang="en-US" altLang="en-US" dirty="0" smtClean="0">
                <a:solidFill>
                  <a:srgbClr val="1C03D7"/>
                </a:solidFill>
              </a:rPr>
              <a:t>Geometric Optics</a:t>
            </a:r>
            <a:endParaRPr lang="en-US" altLang="en-US" dirty="0">
              <a:solidFill>
                <a:srgbClr val="1C03D7"/>
              </a:solidFill>
            </a:endParaRPr>
          </a:p>
        </p:txBody>
      </p:sp>
      <p:sp>
        <p:nvSpPr>
          <p:cNvPr id="4100" name="Text Box 8"/>
          <p:cNvSpPr txBox="1">
            <a:spLocks noChangeArrowheads="1"/>
          </p:cNvSpPr>
          <p:nvPr/>
        </p:nvSpPr>
        <p:spPr bwMode="auto">
          <a:xfrm>
            <a:off x="2355307" y="1085850"/>
            <a:ext cx="43476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folHlink"/>
                </a:solidFill>
                <a:latin typeface="Arial" charset="0"/>
                <a:cs typeface="Arial" charset="0"/>
              </a:defRPr>
            </a:lvl1pPr>
            <a:lvl2pPr marL="742950" indent="-285750">
              <a:spcBef>
                <a:spcPct val="20000"/>
              </a:spcBef>
              <a:buChar char="–"/>
              <a:defRPr sz="2800" b="1">
                <a:solidFill>
                  <a:schemeClr val="tx2"/>
                </a:solidFill>
                <a:latin typeface="Arial" charset="0"/>
                <a:cs typeface="Arial" charset="0"/>
              </a:defRPr>
            </a:lvl2pPr>
            <a:lvl3pPr marL="1143000" indent="-228600">
              <a:spcBef>
                <a:spcPct val="20000"/>
              </a:spcBef>
              <a:buChar char="•"/>
              <a:defRPr sz="2400">
                <a:solidFill>
                  <a:schemeClr val="folHlink"/>
                </a:solidFill>
                <a:latin typeface="Arial" charset="0"/>
                <a:cs typeface="Arial" charset="0"/>
              </a:defRPr>
            </a:lvl3pPr>
            <a:lvl4pPr marL="1600200" indent="-228600">
              <a:spcBef>
                <a:spcPct val="20000"/>
              </a:spcBef>
              <a:buChar char="–"/>
              <a:defRPr sz="2000">
                <a:solidFill>
                  <a:schemeClr val="tx2"/>
                </a:solidFill>
                <a:latin typeface="Arial" charset="0"/>
                <a:cs typeface="Arial" charset="0"/>
              </a:defRPr>
            </a:lvl4pPr>
            <a:lvl5pPr marL="2057400" indent="-228600">
              <a:spcBef>
                <a:spcPct val="20000"/>
              </a:spcBef>
              <a:buChar char="»"/>
              <a:defRPr sz="2000">
                <a:solidFill>
                  <a:schemeClr val="tx2"/>
                </a:solidFill>
                <a:latin typeface="Arial" charset="0"/>
                <a:cs typeface="Arial" charset="0"/>
              </a:defRPr>
            </a:lvl5pPr>
            <a:lvl6pPr marL="2514600" indent="-228600" eaLnBrk="0" fontAlgn="base" hangingPunct="0">
              <a:spcBef>
                <a:spcPct val="20000"/>
              </a:spcBef>
              <a:spcAft>
                <a:spcPct val="0"/>
              </a:spcAft>
              <a:buChar char="»"/>
              <a:defRPr sz="2000">
                <a:solidFill>
                  <a:schemeClr val="tx2"/>
                </a:solidFill>
                <a:latin typeface="Arial" charset="0"/>
                <a:cs typeface="Arial" charset="0"/>
              </a:defRPr>
            </a:lvl6pPr>
            <a:lvl7pPr marL="2971800" indent="-228600" eaLnBrk="0" fontAlgn="base" hangingPunct="0">
              <a:spcBef>
                <a:spcPct val="20000"/>
              </a:spcBef>
              <a:spcAft>
                <a:spcPct val="0"/>
              </a:spcAft>
              <a:buChar char="»"/>
              <a:defRPr sz="2000">
                <a:solidFill>
                  <a:schemeClr val="tx2"/>
                </a:solidFill>
                <a:latin typeface="Arial" charset="0"/>
                <a:cs typeface="Arial" charset="0"/>
              </a:defRPr>
            </a:lvl7pPr>
            <a:lvl8pPr marL="3429000" indent="-228600" eaLnBrk="0" fontAlgn="base" hangingPunct="0">
              <a:spcBef>
                <a:spcPct val="20000"/>
              </a:spcBef>
              <a:spcAft>
                <a:spcPct val="0"/>
              </a:spcAft>
              <a:buChar char="»"/>
              <a:defRPr sz="2000">
                <a:solidFill>
                  <a:schemeClr val="tx2"/>
                </a:solidFill>
                <a:latin typeface="Arial" charset="0"/>
                <a:cs typeface="Arial" charset="0"/>
              </a:defRPr>
            </a:lvl8pPr>
            <a:lvl9pPr marL="3886200" indent="-228600" eaLnBrk="0" fontAlgn="base" hangingPunct="0">
              <a:spcBef>
                <a:spcPct val="20000"/>
              </a:spcBef>
              <a:spcAft>
                <a:spcPct val="0"/>
              </a:spcAft>
              <a:buChar char="»"/>
              <a:defRPr sz="2000">
                <a:solidFill>
                  <a:schemeClr val="tx2"/>
                </a:solidFill>
                <a:latin typeface="Arial" charset="0"/>
                <a:cs typeface="Arial" charset="0"/>
              </a:defRPr>
            </a:lvl9pPr>
          </a:lstStyle>
          <a:p>
            <a:pPr algn="ctr" eaLnBrk="1" hangingPunct="1">
              <a:spcBef>
                <a:spcPct val="0"/>
              </a:spcBef>
              <a:buFontTx/>
              <a:buNone/>
            </a:pPr>
            <a:r>
              <a:rPr lang="en-US" altLang="en-US" sz="4000" b="0" dirty="0" smtClean="0">
                <a:solidFill>
                  <a:srgbClr val="1C03D7"/>
                </a:solidFill>
              </a:rPr>
              <a:t>PHY 1214</a:t>
            </a:r>
          </a:p>
          <a:p>
            <a:pPr algn="ctr" eaLnBrk="1" hangingPunct="1">
              <a:spcBef>
                <a:spcPct val="0"/>
              </a:spcBef>
              <a:buFontTx/>
              <a:buNone/>
            </a:pPr>
            <a:r>
              <a:rPr lang="en-US" altLang="en-US" sz="4000" b="0" dirty="0" smtClean="0">
                <a:solidFill>
                  <a:srgbClr val="1C03D7"/>
                </a:solidFill>
              </a:rPr>
              <a:t>General Physics 2</a:t>
            </a:r>
            <a:endParaRPr lang="en-US" altLang="en-US" sz="4000" b="0" dirty="0">
              <a:solidFill>
                <a:srgbClr val="1C03D7"/>
              </a:solidFill>
            </a:endParaRPr>
          </a:p>
        </p:txBody>
      </p:sp>
    </p:spTree>
    <p:extLst>
      <p:ext uri="{BB962C8B-B14F-4D97-AF65-F5344CB8AC3E}">
        <p14:creationId xmlns:p14="http://schemas.microsoft.com/office/powerpoint/2010/main" val="427495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Why does the ruler appear to be bent?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3"/>
          <p:cNvSpPr txBox="1">
            <a:spLocks noChangeArrowheads="1"/>
          </p:cNvSpPr>
          <p:nvPr/>
        </p:nvSpPr>
        <p:spPr bwMode="auto">
          <a:xfrm>
            <a:off x="0" y="1125883"/>
            <a:ext cx="4572000"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514350" marR="0" lvl="1" indent="-400050" algn="l" defTabSz="914400" rtl="0" eaLnBrk="0" fontAlgn="base" latinLnBrk="0" hangingPunct="0">
              <a:lnSpc>
                <a:spcPct val="90000"/>
              </a:lnSpc>
              <a:spcBef>
                <a:spcPct val="45000"/>
              </a:spcBef>
              <a:spcAft>
                <a:spcPct val="20000"/>
              </a:spcAft>
              <a:buClr>
                <a:srgbClr val="D33325"/>
              </a:buClr>
              <a:buSzTx/>
              <a:buFontTx/>
              <a:buChar char="•"/>
              <a:tabLst/>
              <a:defRPr/>
            </a:pPr>
            <a:r>
              <a:rPr kumimoji="0" lang="en-US" altLang="en-US" sz="2600" b="0" i="0" u="none" strike="noStrike" kern="0" cap="none" spc="0" normalizeH="0" baseline="0" noProof="0" dirty="0" smtClean="0">
                <a:ln>
                  <a:noFill/>
                </a:ln>
                <a:solidFill>
                  <a:srgbClr val="000000"/>
                </a:solidFill>
                <a:effectLst/>
                <a:uLnTx/>
                <a:uFillTx/>
                <a:latin typeface="Times New Roman"/>
              </a:rPr>
              <a:t>The straight ruler appears to bend at the surface of the water.  </a:t>
            </a:r>
          </a:p>
        </p:txBody>
      </p:sp>
      <p:pic>
        <p:nvPicPr>
          <p:cNvPr id="10" name="Picture 5" descr="33_09_Figure"/>
          <p:cNvPicPr>
            <a:picLocks noChangeAspect="1" noChangeArrowheads="1"/>
          </p:cNvPicPr>
          <p:nvPr/>
        </p:nvPicPr>
        <p:blipFill>
          <a:blip r:embed="rId2">
            <a:extLst>
              <a:ext uri="{28A0092B-C50C-407E-A947-70E740481C1C}">
                <a14:useLocalDpi xmlns:a14="http://schemas.microsoft.com/office/drawing/2010/main" val="0"/>
              </a:ext>
            </a:extLst>
          </a:blip>
          <a:srcRect b="2232"/>
          <a:stretch>
            <a:fillRect/>
          </a:stretch>
        </p:blipFill>
        <p:spPr bwMode="auto">
          <a:xfrm>
            <a:off x="4876801" y="1049470"/>
            <a:ext cx="4191000" cy="578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08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Examples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Rectangle 3"/>
          <p:cNvSpPr txBox="1">
            <a:spLocks noChangeArrowheads="1"/>
          </p:cNvSpPr>
          <p:nvPr/>
        </p:nvSpPr>
        <p:spPr bwMode="auto">
          <a:xfrm>
            <a:off x="247650" y="1113473"/>
            <a:ext cx="868680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114300" marR="0" lvl="1" indent="0" algn="l" defTabSz="914400" rtl="0" eaLnBrk="0" fontAlgn="base" latinLnBrk="0" hangingPunct="0">
              <a:lnSpc>
                <a:spcPct val="90000"/>
              </a:lnSpc>
              <a:spcBef>
                <a:spcPct val="45000"/>
              </a:spcBef>
              <a:spcAft>
                <a:spcPct val="20000"/>
              </a:spcAft>
              <a:buClr>
                <a:srgbClr val="D33325"/>
              </a:buClr>
              <a:buSzTx/>
              <a:buFont typeface="Times" panose="02020603050405020304" pitchFamily="18" charset="0"/>
              <a:buNone/>
              <a:tabLst/>
              <a:defRPr/>
            </a:pPr>
            <a:r>
              <a:rPr kumimoji="0" lang="en-US" altLang="en-US" sz="2400" b="0" i="0" u="none" strike="noStrike" kern="0" cap="none" spc="0" normalizeH="0" baseline="0" noProof="0" dirty="0" smtClean="0">
                <a:ln>
                  <a:noFill/>
                </a:ln>
                <a:solidFill>
                  <a:srgbClr val="0000FF"/>
                </a:solidFill>
                <a:effectLst/>
                <a:uLnTx/>
                <a:uFillTx/>
                <a:latin typeface="Times New Roman"/>
              </a:rPr>
              <a:t>Example</a:t>
            </a:r>
            <a:r>
              <a:rPr kumimoji="0" lang="en-US" altLang="en-US" sz="2400" b="0" i="0" u="none" strike="noStrike" kern="0" cap="none" spc="0" normalizeH="0" baseline="0" noProof="0" dirty="0" smtClean="0">
                <a:ln>
                  <a:noFill/>
                </a:ln>
                <a:solidFill>
                  <a:srgbClr val="000000"/>
                </a:solidFill>
                <a:effectLst/>
                <a:uLnTx/>
                <a:uFillTx/>
                <a:latin typeface="Times New Roman"/>
              </a:rPr>
              <a:t>: Material </a:t>
            </a:r>
            <a:r>
              <a:rPr kumimoji="0" lang="en-US" altLang="en-US" sz="2400" b="1" i="0" u="none" strike="noStrike" kern="0" cap="none" spc="0" normalizeH="0" baseline="0" noProof="0" dirty="0" smtClean="0">
                <a:ln>
                  <a:noFill/>
                </a:ln>
                <a:solidFill>
                  <a:srgbClr val="000000"/>
                </a:solidFill>
                <a:effectLst/>
                <a:uLnTx/>
                <a:uFillTx/>
                <a:latin typeface="Times New Roman"/>
              </a:rPr>
              <a:t>a</a:t>
            </a:r>
            <a:r>
              <a:rPr kumimoji="0" lang="en-US" altLang="en-US" sz="2400" b="0" i="0" u="none" strike="noStrike" kern="0" cap="none" spc="0" normalizeH="0" baseline="0" noProof="0" dirty="0" smtClean="0">
                <a:ln>
                  <a:noFill/>
                </a:ln>
                <a:solidFill>
                  <a:srgbClr val="000000"/>
                </a:solidFill>
                <a:effectLst/>
                <a:uLnTx/>
                <a:uFillTx/>
                <a:latin typeface="Times New Roman"/>
              </a:rPr>
              <a:t> is water and material </a:t>
            </a:r>
            <a:r>
              <a:rPr kumimoji="0" lang="en-US" altLang="en-US" sz="2400" b="1" i="0" u="none" strike="noStrike" kern="0" cap="none" spc="0" normalizeH="0" baseline="0" noProof="0" dirty="0" smtClean="0">
                <a:ln>
                  <a:noFill/>
                </a:ln>
                <a:solidFill>
                  <a:srgbClr val="000000"/>
                </a:solidFill>
                <a:effectLst/>
                <a:uLnTx/>
                <a:uFillTx/>
                <a:latin typeface="Times New Roman"/>
              </a:rPr>
              <a:t>b</a:t>
            </a:r>
            <a:r>
              <a:rPr kumimoji="0" lang="en-US" altLang="en-US" sz="2400" b="0" i="0" u="none" strike="noStrike" kern="0" cap="none" spc="0" normalizeH="0" baseline="0" noProof="0" dirty="0" smtClean="0">
                <a:ln>
                  <a:noFill/>
                </a:ln>
                <a:solidFill>
                  <a:srgbClr val="000000"/>
                </a:solidFill>
                <a:effectLst/>
                <a:uLnTx/>
                <a:uFillTx/>
                <a:latin typeface="Times New Roman"/>
              </a:rPr>
              <a:t> is glass with index of refraction 1.52. The incident ray makes an angle of 60.0</a:t>
            </a:r>
            <a:r>
              <a:rPr kumimoji="0" lang="en-US" altLang="en-US" sz="2400" b="0" i="0" u="none" strike="noStrike" kern="0" cap="none" spc="0" normalizeH="0" baseline="30000" noProof="0" dirty="0" smtClean="0">
                <a:ln>
                  <a:noFill/>
                </a:ln>
                <a:solidFill>
                  <a:srgbClr val="000000"/>
                </a:solidFill>
                <a:effectLst/>
                <a:uLnTx/>
                <a:uFillTx/>
                <a:latin typeface="Times New Roman"/>
              </a:rPr>
              <a:t>o</a:t>
            </a:r>
            <a:r>
              <a:rPr kumimoji="0" lang="en-US" altLang="en-US" sz="2400" b="0" i="0" u="none" strike="noStrike" kern="0" cap="none" spc="0" normalizeH="0" baseline="0" noProof="0" dirty="0" smtClean="0">
                <a:ln>
                  <a:noFill/>
                </a:ln>
                <a:solidFill>
                  <a:srgbClr val="000000"/>
                </a:solidFill>
                <a:effectLst/>
                <a:uLnTx/>
                <a:uFillTx/>
                <a:latin typeface="Times New Roman"/>
              </a:rPr>
              <a:t> with the normal; find the directions of the reflected and refracted rays.</a:t>
            </a:r>
          </a:p>
        </p:txBody>
      </p:sp>
      <p:pic>
        <p:nvPicPr>
          <p:cNvPr id="17" name="Picture 5" descr="33_11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70760"/>
            <a:ext cx="5761038" cy="299622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txBox="1">
            <a:spLocks noChangeArrowheads="1"/>
          </p:cNvSpPr>
          <p:nvPr/>
        </p:nvSpPr>
        <p:spPr bwMode="auto">
          <a:xfrm>
            <a:off x="152400" y="5348451"/>
            <a:ext cx="86868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114300" lvl="1" indent="0">
              <a:lnSpc>
                <a:spcPct val="90000"/>
              </a:lnSpc>
              <a:buFont typeface="Times" panose="02020603050405020304" pitchFamily="18" charset="0"/>
              <a:buNone/>
            </a:pPr>
            <a:r>
              <a:rPr lang="en-US" altLang="en-US" sz="2400" kern="0" dirty="0" smtClean="0">
                <a:solidFill>
                  <a:srgbClr val="0000FF"/>
                </a:solidFill>
                <a:latin typeface="Times New Roman"/>
                <a:cs typeface="+mn-cs"/>
              </a:rPr>
              <a:t>Example</a:t>
            </a:r>
            <a:r>
              <a:rPr lang="en-US" altLang="en-US" sz="2400" kern="0" dirty="0" smtClean="0">
                <a:solidFill>
                  <a:srgbClr val="000000"/>
                </a:solidFill>
                <a:latin typeface="Times New Roman"/>
                <a:cs typeface="+mn-cs"/>
              </a:rPr>
              <a:t>: The wavelength of the red light from a helium-neon laser is 633 nm in air but 474 nm in the aqueous humor inside your eyeball. Calculate the index of refraction of the aqueous humor and the speed and frequency of the light in it.</a:t>
            </a:r>
          </a:p>
        </p:txBody>
      </p:sp>
      <mc:AlternateContent xmlns:mc="http://schemas.openxmlformats.org/markup-compatibility/2006" xmlns:a14="http://schemas.microsoft.com/office/drawing/2010/main">
        <mc:Choice Requires="a14">
          <p:sp>
            <p:nvSpPr>
              <p:cNvPr id="19" name="TextBox 18"/>
              <p:cNvSpPr txBox="1"/>
              <p:nvPr/>
            </p:nvSpPr>
            <p:spPr>
              <a:xfrm>
                <a:off x="349843" y="4090647"/>
                <a:ext cx="1501308" cy="433708"/>
              </a:xfrm>
              <a:prstGeom prst="rect">
                <a:avLst/>
              </a:prstGeom>
              <a:noFill/>
            </p:spPr>
            <p:txBody>
              <a:bodyPr wrap="none" lIns="0" tIns="0" rIns="0" bIns="0" rtlCol="0">
                <a:spAutoFit/>
              </a:bodyPr>
              <a:lstStyle/>
              <a:p>
                <a:pPr algn="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cs typeface="+mn-cs"/>
                            </a:rPr>
                          </m:ctrlPr>
                        </m:sSubPr>
                        <m:e>
                          <m:r>
                            <a:rPr lang="en-US" sz="2400" i="1" smtClean="0">
                              <a:solidFill>
                                <a:srgbClr val="000000"/>
                              </a:solidFill>
                              <a:latin typeface="Cambria Math" panose="02040503050406030204" pitchFamily="18" charset="0"/>
                              <a:ea typeface="Cambria Math" panose="02040503050406030204" pitchFamily="18" charset="0"/>
                              <a:cs typeface="+mn-cs"/>
                            </a:rPr>
                            <m:t>𝜃</m:t>
                          </m:r>
                        </m:e>
                        <m:sub>
                          <m:r>
                            <a:rPr lang="en-US" sz="2400" i="1" smtClean="0">
                              <a:solidFill>
                                <a:srgbClr val="000000"/>
                              </a:solidFill>
                              <a:latin typeface="Cambria Math" panose="02040503050406030204" pitchFamily="18" charset="0"/>
                              <a:cs typeface="+mn-cs"/>
                            </a:rPr>
                            <m:t>𝑏</m:t>
                          </m:r>
                        </m:sub>
                      </m:sSub>
                      <m:r>
                        <a:rPr lang="en-US" sz="2400" i="1" smtClean="0">
                          <a:solidFill>
                            <a:srgbClr val="000000"/>
                          </a:solidFill>
                          <a:latin typeface="Cambria Math" panose="02040503050406030204" pitchFamily="18" charset="0"/>
                          <a:cs typeface="+mn-cs"/>
                        </a:rPr>
                        <m:t>=</m:t>
                      </m:r>
                      <m:sSup>
                        <m:sSupPr>
                          <m:ctrlPr>
                            <a:rPr lang="en-US" sz="2400" i="1" smtClean="0">
                              <a:solidFill>
                                <a:srgbClr val="000000"/>
                              </a:solidFill>
                              <a:latin typeface="Cambria Math" panose="02040503050406030204" pitchFamily="18" charset="0"/>
                              <a:cs typeface="+mn-cs"/>
                            </a:rPr>
                          </m:ctrlPr>
                        </m:sSupPr>
                        <m:e>
                          <m:r>
                            <a:rPr lang="en-US" sz="2400" i="1" smtClean="0">
                              <a:solidFill>
                                <a:srgbClr val="000000"/>
                              </a:solidFill>
                              <a:latin typeface="Cambria Math" panose="02040503050406030204" pitchFamily="18" charset="0"/>
                              <a:cs typeface="+mn-cs"/>
                            </a:rPr>
                            <m:t>49.3</m:t>
                          </m:r>
                        </m:e>
                        <m:sup>
                          <m:r>
                            <m:rPr>
                              <m:nor/>
                            </m:rPr>
                            <a:rPr lang="en-US" sz="2400">
                              <a:solidFill>
                                <a:srgbClr val="000000"/>
                              </a:solidFill>
                              <a:latin typeface="Cambria Math" panose="02040503050406030204" pitchFamily="18" charset="0"/>
                              <a:ea typeface="Cambria Math" panose="02040503050406030204" pitchFamily="18" charset="0"/>
                              <a:cs typeface="+mn-cs"/>
                            </a:rPr>
                            <m:t>°</m:t>
                          </m:r>
                        </m:sup>
                      </m:sSup>
                    </m:oMath>
                  </m:oMathPara>
                </a14:m>
                <a:endParaRPr lang="en-US" sz="2400" dirty="0">
                  <a:solidFill>
                    <a:srgbClr val="000000"/>
                  </a:solidFill>
                  <a:latin typeface="Arial" panose="020B0604020202020204" pitchFamily="34" charset="0"/>
                  <a:cs typeface="+mn-cs"/>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49843" y="4090647"/>
                <a:ext cx="1501308" cy="433708"/>
              </a:xfrm>
              <a:prstGeom prst="rect">
                <a:avLst/>
              </a:prstGeom>
              <a:blipFill rotWithShape="0">
                <a:blip r:embed="rId3"/>
                <a:stretch>
                  <a:fillRect/>
                </a:stretch>
              </a:blipFill>
            </p:spPr>
            <p:txBody>
              <a:bodyPr/>
              <a:lstStyle/>
              <a:p>
                <a:r>
                  <a:rPr lang="en-US">
                    <a:noFill/>
                  </a:rPr>
                  <a:t> </a:t>
                </a:r>
              </a:p>
            </p:txBody>
          </p:sp>
        </mc:Fallback>
      </mc:AlternateContent>
      <p:sp>
        <p:nvSpPr>
          <p:cNvPr id="20" name="Rectangle 19"/>
          <p:cNvSpPr/>
          <p:nvPr/>
        </p:nvSpPr>
        <p:spPr>
          <a:xfrm>
            <a:off x="331555" y="3628982"/>
            <a:ext cx="1212190" cy="461665"/>
          </a:xfrm>
          <a:prstGeom prst="rect">
            <a:avLst/>
          </a:prstGeom>
        </p:spPr>
        <p:txBody>
          <a:bodyPr wrap="none">
            <a:spAutoFit/>
          </a:bodyPr>
          <a:lstStyle/>
          <a:p>
            <a:pPr algn="r"/>
            <a:r>
              <a:rPr lang="en-US" altLang="en-US" sz="2400" kern="0" dirty="0" smtClean="0">
                <a:solidFill>
                  <a:srgbClr val="0000FF"/>
                </a:solidFill>
                <a:latin typeface="Arial" panose="020B0604020202020204" pitchFamily="34" charset="0"/>
                <a:cs typeface="+mn-cs"/>
              </a:rPr>
              <a:t>Answer</a:t>
            </a:r>
            <a:endParaRPr lang="en-US" sz="2400" dirty="0">
              <a:solidFill>
                <a:srgbClr val="000000"/>
              </a:solidFill>
              <a:latin typeface="Arial" panose="020B0604020202020204" pitchFamily="34" charset="0"/>
              <a:cs typeface="+mn-cs"/>
            </a:endParaRPr>
          </a:p>
        </p:txBody>
      </p:sp>
    </p:spTree>
    <p:extLst>
      <p:ext uri="{BB962C8B-B14F-4D97-AF65-F5344CB8AC3E}">
        <p14:creationId xmlns:p14="http://schemas.microsoft.com/office/powerpoint/2010/main" val="3381891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Total Internal Reflection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0" name="Rectangle 3"/>
              <p:cNvSpPr txBox="1">
                <a:spLocks noChangeArrowheads="1"/>
              </p:cNvSpPr>
              <p:nvPr/>
            </p:nvSpPr>
            <p:spPr bwMode="auto">
              <a:xfrm>
                <a:off x="247650" y="1113473"/>
                <a:ext cx="8686800" cy="23309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514350" marR="0" lvl="1" indent="-400050" algn="l" defTabSz="914400" rtl="0" eaLnBrk="0" fontAlgn="base" latinLnBrk="0" hangingPunct="0">
                  <a:lnSpc>
                    <a:spcPct val="90000"/>
                  </a:lnSpc>
                  <a:spcBef>
                    <a:spcPct val="45000"/>
                  </a:spcBef>
                  <a:spcAft>
                    <a:spcPct val="20000"/>
                  </a:spcAft>
                  <a:buClr>
                    <a:srgbClr val="D33325"/>
                  </a:buClr>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Times New Roman"/>
                  </a:rPr>
                  <a:t>Light striking at the </a:t>
                </a:r>
                <a:r>
                  <a:rPr kumimoji="0" lang="en-US" altLang="en-US" sz="2400" b="0" i="1" u="none" strike="noStrike" kern="0" cap="none" spc="0" normalizeH="0" baseline="0" noProof="0" dirty="0" smtClean="0">
                    <a:ln>
                      <a:noFill/>
                    </a:ln>
                    <a:solidFill>
                      <a:srgbClr val="000000"/>
                    </a:solidFill>
                    <a:effectLst/>
                    <a:uLnTx/>
                    <a:uFillTx/>
                    <a:latin typeface="Times New Roman"/>
                  </a:rPr>
                  <a:t>critical angle</a:t>
                </a:r>
                <a:r>
                  <a:rPr kumimoji="0" lang="en-US" altLang="en-US" sz="2400" b="0" i="0" u="none" strike="noStrike" kern="0" cap="none" spc="0" normalizeH="0" baseline="0" noProof="0" dirty="0" smtClean="0">
                    <a:ln>
                      <a:noFill/>
                    </a:ln>
                    <a:solidFill>
                      <a:srgbClr val="000000"/>
                    </a:solidFill>
                    <a:effectLst/>
                    <a:uLnTx/>
                    <a:uFillTx/>
                    <a:latin typeface="Times New Roman"/>
                  </a:rPr>
                  <a:t> emerges tangent to the surface. </a:t>
                </a:r>
              </a:p>
              <a:p>
                <a:pPr marL="514350" marR="0" lvl="1" indent="-400050" algn="l" defTabSz="914400" rtl="0" eaLnBrk="0" fontAlgn="base" latinLnBrk="0" hangingPunct="0">
                  <a:lnSpc>
                    <a:spcPct val="90000"/>
                  </a:lnSpc>
                  <a:spcBef>
                    <a:spcPct val="45000"/>
                  </a:spcBef>
                  <a:spcAft>
                    <a:spcPct val="20000"/>
                  </a:spcAft>
                  <a:buClr>
                    <a:srgbClr val="D33325"/>
                  </a:buClr>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Times New Roman"/>
                  </a:rPr>
                  <a:t>If </a:t>
                </a:r>
                <a:r>
                  <a:rPr kumimoji="0" lang="en-US" altLang="en-US" sz="2400" b="0" i="1"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a:t>
                </a:r>
                <a:r>
                  <a:rPr kumimoji="0" lang="en-US" altLang="en-US" sz="2400" b="0" i="1" u="none" strike="noStrike" kern="0" cap="none" spc="0" normalizeH="0" baseline="-25000" noProof="0" dirty="0" smtClean="0">
                    <a:ln>
                      <a:noFill/>
                    </a:ln>
                    <a:solidFill>
                      <a:srgbClr val="000000"/>
                    </a:solidFill>
                    <a:effectLst/>
                    <a:uLnTx/>
                    <a:uFillTx/>
                    <a:latin typeface="Times New Roman"/>
                    <a:sym typeface="Symbol" panose="05050102010706020507" pitchFamily="18" charset="2"/>
                  </a:rPr>
                  <a:t>a</a:t>
                </a:r>
                <a:r>
                  <a:rPr kumimoji="0" lang="en-US" altLang="en-US" sz="2400" b="0" i="1"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 &gt; </a:t>
                </a:r>
                <a:r>
                  <a:rPr kumimoji="0" lang="en-US" altLang="en-US" sz="2400" b="0" i="0" u="none" strike="noStrike" kern="0" cap="none" spc="0" normalizeH="0" baseline="-25000" noProof="0" dirty="0" err="1" smtClean="0">
                    <a:ln>
                      <a:noFill/>
                    </a:ln>
                    <a:solidFill>
                      <a:srgbClr val="000000"/>
                    </a:solidFill>
                    <a:effectLst/>
                    <a:uLnTx/>
                    <a:uFillTx/>
                    <a:latin typeface="Times New Roman"/>
                    <a:sym typeface="Symbol" panose="05050102010706020507" pitchFamily="18" charset="2"/>
                  </a:rPr>
                  <a:t>crit</a:t>
                </a:r>
                <a:r>
                  <a:rPr kumimoji="0" lang="en-US" altLang="en-US" sz="2400" b="0" i="0"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 the light undergoes </a:t>
                </a:r>
                <a:r>
                  <a:rPr kumimoji="0" lang="en-US" altLang="en-US" sz="2400" b="0" i="1"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total internal reflection</a:t>
                </a:r>
                <a:r>
                  <a:rPr kumimoji="0" lang="en-US" altLang="en-US" sz="2400" b="0" i="0"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a:t>
                </a:r>
              </a:p>
              <a:p>
                <a:pPr lvl="1">
                  <a:lnSpc>
                    <a:spcPct val="90000"/>
                  </a:lnSpc>
                  <a:buFontTx/>
                  <a:buChar char="•"/>
                  <a:defRPr/>
                </a:pPr>
                <a14:m>
                  <m:oMath xmlns:m="http://schemas.openxmlformats.org/officeDocument/2006/math">
                    <m:sSub>
                      <m:sSubPr>
                        <m:ctrlPr>
                          <a:rPr lang="en-US" altLang="en-US" sz="2000" i="1" kern="0" smtClean="0">
                            <a:solidFill>
                              <a:srgbClr val="000000"/>
                            </a:solidFill>
                            <a:latin typeface="Cambria Math" panose="02040503050406030204" pitchFamily="18" charset="0"/>
                            <a:sym typeface="Symbol" panose="05050102010706020507" pitchFamily="18" charset="2"/>
                          </a:rPr>
                        </m:ctrlPr>
                      </m:sSubPr>
                      <m:e>
                        <m:r>
                          <a:rPr lang="en-US" altLang="en-US" sz="2000" b="0" i="1" kern="0" smtClean="0">
                            <a:solidFill>
                              <a:srgbClr val="000000"/>
                            </a:solidFill>
                            <a:latin typeface="Cambria Math" panose="02040503050406030204" pitchFamily="18" charset="0"/>
                            <a:sym typeface="Symbol" panose="05050102010706020507" pitchFamily="18" charset="2"/>
                          </a:rPr>
                          <m:t>𝑛</m:t>
                        </m:r>
                      </m:e>
                      <m:sub>
                        <m:r>
                          <a:rPr lang="en-US" altLang="en-US" sz="2000" b="0" i="1" kern="0" smtClean="0">
                            <a:solidFill>
                              <a:srgbClr val="000000"/>
                            </a:solidFill>
                            <a:latin typeface="Cambria Math" panose="02040503050406030204" pitchFamily="18" charset="0"/>
                            <a:sym typeface="Symbol" panose="05050102010706020507" pitchFamily="18" charset="2"/>
                          </a:rPr>
                          <m:t>𝑎</m:t>
                        </m:r>
                      </m:sub>
                    </m:sSub>
                    <m:r>
                      <m:rPr>
                        <m:nor/>
                      </m:rPr>
                      <a:rPr lang="en-US" altLang="en-US" sz="2000" b="0" i="0" kern="0" smtClean="0">
                        <a:solidFill>
                          <a:srgbClr val="000000"/>
                        </a:solidFill>
                        <a:latin typeface="Cambria Math" panose="02040503050406030204" pitchFamily="18" charset="0"/>
                        <a:sym typeface="Symbol" panose="05050102010706020507" pitchFamily="18" charset="2"/>
                      </a:rPr>
                      <m:t>sin</m:t>
                    </m:r>
                    <m:sSub>
                      <m:sSubPr>
                        <m:ctrlPr>
                          <a:rPr lang="en-US" altLang="en-US" sz="2000" b="0" i="1" kern="0" smtClean="0">
                            <a:solidFill>
                              <a:srgbClr val="000000"/>
                            </a:solidFill>
                            <a:latin typeface="Cambria Math" panose="02040503050406030204" pitchFamily="18" charset="0"/>
                            <a:sym typeface="Symbol" panose="05050102010706020507" pitchFamily="18" charset="2"/>
                          </a:rPr>
                        </m:ctrlPr>
                      </m:sSubPr>
                      <m:e>
                        <m:r>
                          <a:rPr lang="en-US" altLang="en-US" sz="2000" b="0" i="1" kern="0" smtClean="0">
                            <a:solidFill>
                              <a:srgbClr val="000000"/>
                            </a:solidFill>
                            <a:latin typeface="Cambria Math" panose="02040503050406030204" pitchFamily="18" charset="0"/>
                            <a:sym typeface="Symbol" panose="05050102010706020507" pitchFamily="18" charset="2"/>
                          </a:rPr>
                          <m:t> </m:t>
                        </m:r>
                        <m:r>
                          <a:rPr lang="en-US" altLang="en-US" sz="2000" b="0" i="1" kern="0" smtClean="0">
                            <a:solidFill>
                              <a:srgbClr val="000000"/>
                            </a:solidFill>
                            <a:latin typeface="Cambria Math" panose="02040503050406030204" pitchFamily="18" charset="0"/>
                            <a:ea typeface="Cambria Math" panose="02040503050406030204" pitchFamily="18" charset="0"/>
                            <a:sym typeface="Symbol" panose="05050102010706020507" pitchFamily="18" charset="2"/>
                          </a:rPr>
                          <m:t>𝜃</m:t>
                        </m:r>
                      </m:e>
                      <m:sub>
                        <m:r>
                          <m:rPr>
                            <m:nor/>
                          </m:rPr>
                          <a:rPr lang="en-US" altLang="en-US" sz="2000" b="0" i="0" kern="0" smtClean="0">
                            <a:solidFill>
                              <a:srgbClr val="000000"/>
                            </a:solidFill>
                            <a:latin typeface="Cambria Math" panose="02040503050406030204" pitchFamily="18" charset="0"/>
                            <a:sym typeface="Symbol" panose="05050102010706020507" pitchFamily="18" charset="2"/>
                          </a:rPr>
                          <m:t>crit</m:t>
                        </m:r>
                      </m:sub>
                    </m:sSub>
                    <m:r>
                      <a:rPr lang="en-US" altLang="en-US" sz="2000" b="0" i="1" kern="0" smtClean="0">
                        <a:solidFill>
                          <a:srgbClr val="000000"/>
                        </a:solidFill>
                        <a:latin typeface="Cambria Math" panose="02040503050406030204" pitchFamily="18" charset="0"/>
                        <a:sym typeface="Symbol" panose="05050102010706020507" pitchFamily="18" charset="2"/>
                      </a:rPr>
                      <m:t>=</m:t>
                    </m:r>
                    <m:sSub>
                      <m:sSubPr>
                        <m:ctrlPr>
                          <a:rPr lang="en-US" altLang="en-US" sz="2000" i="1" kern="0">
                            <a:solidFill>
                              <a:srgbClr val="000000"/>
                            </a:solidFill>
                            <a:latin typeface="Cambria Math" panose="02040503050406030204" pitchFamily="18" charset="0"/>
                            <a:sym typeface="Symbol" panose="05050102010706020507" pitchFamily="18" charset="2"/>
                          </a:rPr>
                        </m:ctrlPr>
                      </m:sSubPr>
                      <m:e>
                        <m:r>
                          <a:rPr lang="en-US" altLang="en-US" sz="2000" i="1" kern="0">
                            <a:solidFill>
                              <a:srgbClr val="000000"/>
                            </a:solidFill>
                            <a:latin typeface="Cambria Math" panose="02040503050406030204" pitchFamily="18" charset="0"/>
                            <a:sym typeface="Symbol" panose="05050102010706020507" pitchFamily="18" charset="2"/>
                          </a:rPr>
                          <m:t>𝑛</m:t>
                        </m:r>
                      </m:e>
                      <m:sub>
                        <m:r>
                          <a:rPr lang="en-US" altLang="en-US" sz="2000" b="0" i="1" kern="0" smtClean="0">
                            <a:solidFill>
                              <a:srgbClr val="000000"/>
                            </a:solidFill>
                            <a:latin typeface="Cambria Math" panose="02040503050406030204" pitchFamily="18" charset="0"/>
                            <a:sym typeface="Symbol" panose="05050102010706020507" pitchFamily="18" charset="2"/>
                          </a:rPr>
                          <m:t>𝑏</m:t>
                        </m:r>
                      </m:sub>
                    </m:sSub>
                    <m:r>
                      <m:rPr>
                        <m:nor/>
                      </m:rPr>
                      <a:rPr lang="en-US" altLang="en-US" sz="2000" kern="0">
                        <a:solidFill>
                          <a:srgbClr val="000000"/>
                        </a:solidFill>
                        <a:latin typeface="Cambria Math" panose="02040503050406030204" pitchFamily="18" charset="0"/>
                        <a:sym typeface="Symbol" panose="05050102010706020507" pitchFamily="18" charset="2"/>
                      </a:rPr>
                      <m:t>sin</m:t>
                    </m:r>
                    <m:r>
                      <m:rPr>
                        <m:nor/>
                      </m:rPr>
                      <a:rPr lang="en-US" altLang="en-US" sz="2000" b="0" i="0" kern="0" smtClean="0">
                        <a:solidFill>
                          <a:srgbClr val="000000"/>
                        </a:solidFill>
                        <a:latin typeface="Cambria Math" panose="02040503050406030204" pitchFamily="18" charset="0"/>
                        <a:sym typeface="Symbol" panose="05050102010706020507" pitchFamily="18" charset="2"/>
                      </a:rPr>
                      <m:t> 90</m:t>
                    </m:r>
                  </m:oMath>
                </a14:m>
                <a:r>
                  <a:rPr kumimoji="0" lang="en-US" altLang="en-US" sz="2400" b="0" i="1"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		</a:t>
                </a:r>
                <a14:m>
                  <m:oMath xmlns:m="http://schemas.openxmlformats.org/officeDocument/2006/math">
                    <m:sSub>
                      <m:sSubPr>
                        <m:ctrlPr>
                          <a:rPr lang="en-US" altLang="en-US" sz="2000" i="1" kern="0">
                            <a:solidFill>
                              <a:srgbClr val="000000"/>
                            </a:solidFill>
                            <a:latin typeface="Cambria Math" panose="02040503050406030204" pitchFamily="18" charset="0"/>
                            <a:sym typeface="Symbol" panose="05050102010706020507" pitchFamily="18" charset="2"/>
                          </a:rPr>
                        </m:ctrlPr>
                      </m:sSubPr>
                      <m:e>
                        <m:r>
                          <a:rPr lang="en-US" altLang="en-US" sz="2000" i="1" kern="0">
                            <a:solidFill>
                              <a:srgbClr val="000000"/>
                            </a:solidFill>
                            <a:latin typeface="Cambria Math" panose="02040503050406030204" pitchFamily="18" charset="0"/>
                            <a:sym typeface="Symbol" panose="05050102010706020507" pitchFamily="18" charset="2"/>
                          </a:rPr>
                          <m:t> </m:t>
                        </m:r>
                        <m:r>
                          <a:rPr lang="en-US" altLang="en-US" sz="2000" i="1" kern="0">
                            <a:solidFill>
                              <a:srgbClr val="000000"/>
                            </a:solidFill>
                            <a:latin typeface="Cambria Math" panose="02040503050406030204" pitchFamily="18" charset="0"/>
                            <a:ea typeface="Cambria Math" panose="02040503050406030204" pitchFamily="18" charset="0"/>
                            <a:sym typeface="Symbol" panose="05050102010706020507" pitchFamily="18" charset="2"/>
                          </a:rPr>
                          <m:t>𝜃</m:t>
                        </m:r>
                      </m:e>
                      <m:sub>
                        <m:r>
                          <m:rPr>
                            <m:nor/>
                          </m:rPr>
                          <a:rPr lang="en-US" altLang="en-US" sz="2000" kern="0">
                            <a:solidFill>
                              <a:srgbClr val="000000"/>
                            </a:solidFill>
                            <a:latin typeface="Cambria Math" panose="02040503050406030204" pitchFamily="18" charset="0"/>
                            <a:sym typeface="Symbol" panose="05050102010706020507" pitchFamily="18" charset="2"/>
                          </a:rPr>
                          <m:t>crit</m:t>
                        </m:r>
                      </m:sub>
                    </m:sSub>
                    <m:r>
                      <a:rPr lang="en-US" altLang="en-US" sz="2000" i="1" kern="0">
                        <a:solidFill>
                          <a:srgbClr val="000000"/>
                        </a:solidFill>
                        <a:latin typeface="Cambria Math" panose="02040503050406030204" pitchFamily="18" charset="0"/>
                        <a:sym typeface="Symbol" panose="05050102010706020507" pitchFamily="18" charset="2"/>
                      </a:rPr>
                      <m:t>=</m:t>
                    </m:r>
                    <m:sSup>
                      <m:sSupPr>
                        <m:ctrlPr>
                          <a:rPr lang="en-US" altLang="en-US" sz="2000" i="1" kern="0" smtClean="0">
                            <a:solidFill>
                              <a:srgbClr val="000000"/>
                            </a:solidFill>
                            <a:latin typeface="Cambria Math" panose="02040503050406030204" pitchFamily="18" charset="0"/>
                            <a:sym typeface="Symbol" panose="05050102010706020507" pitchFamily="18" charset="2"/>
                          </a:rPr>
                        </m:ctrlPr>
                      </m:sSupPr>
                      <m:e>
                        <m:r>
                          <m:rPr>
                            <m:nor/>
                          </m:rPr>
                          <a:rPr lang="en-US" altLang="en-US" sz="2000" b="0" i="0" kern="0" smtClean="0">
                            <a:solidFill>
                              <a:srgbClr val="000000"/>
                            </a:solidFill>
                            <a:latin typeface="Cambria Math" panose="02040503050406030204" pitchFamily="18" charset="0"/>
                            <a:sym typeface="Symbol" panose="05050102010706020507" pitchFamily="18" charset="2"/>
                          </a:rPr>
                          <m:t>sin</m:t>
                        </m:r>
                      </m:e>
                      <m:sup>
                        <m:r>
                          <a:rPr lang="en-US" altLang="en-US" sz="2000" b="0" i="1" kern="0" smtClean="0">
                            <a:solidFill>
                              <a:srgbClr val="000000"/>
                            </a:solidFill>
                            <a:latin typeface="Cambria Math" panose="02040503050406030204" pitchFamily="18" charset="0"/>
                            <a:sym typeface="Symbol" panose="05050102010706020507" pitchFamily="18" charset="2"/>
                          </a:rPr>
                          <m:t>−1</m:t>
                        </m:r>
                      </m:sup>
                    </m:sSup>
                    <m:d>
                      <m:dPr>
                        <m:ctrlPr>
                          <a:rPr lang="en-US" altLang="en-US" sz="2000" i="1" kern="0" smtClean="0">
                            <a:solidFill>
                              <a:srgbClr val="000000"/>
                            </a:solidFill>
                            <a:latin typeface="Cambria Math" panose="02040503050406030204" pitchFamily="18" charset="0"/>
                            <a:sym typeface="Symbol" panose="05050102010706020507" pitchFamily="18" charset="2"/>
                          </a:rPr>
                        </m:ctrlPr>
                      </m:dPr>
                      <m:e>
                        <m:f>
                          <m:fPr>
                            <m:ctrlPr>
                              <a:rPr lang="en-US" altLang="en-US" sz="2000" i="1" kern="0" smtClean="0">
                                <a:solidFill>
                                  <a:srgbClr val="000000"/>
                                </a:solidFill>
                                <a:latin typeface="Cambria Math" panose="02040503050406030204" pitchFamily="18" charset="0"/>
                                <a:sym typeface="Symbol" panose="05050102010706020507" pitchFamily="18" charset="2"/>
                              </a:rPr>
                            </m:ctrlPr>
                          </m:fPr>
                          <m:num>
                            <m:sSub>
                              <m:sSubPr>
                                <m:ctrlPr>
                                  <a:rPr lang="en-US" altLang="en-US" sz="2000" i="1" kern="0" smtClean="0">
                                    <a:solidFill>
                                      <a:srgbClr val="000000"/>
                                    </a:solidFill>
                                    <a:latin typeface="Cambria Math" panose="02040503050406030204" pitchFamily="18" charset="0"/>
                                    <a:sym typeface="Symbol" panose="05050102010706020507" pitchFamily="18" charset="2"/>
                                  </a:rPr>
                                </m:ctrlPr>
                              </m:sSubPr>
                              <m:e>
                                <m:r>
                                  <a:rPr lang="en-US" altLang="en-US" sz="2000" b="0" i="1" kern="0" smtClean="0">
                                    <a:solidFill>
                                      <a:srgbClr val="000000"/>
                                    </a:solidFill>
                                    <a:latin typeface="Cambria Math" panose="02040503050406030204" pitchFamily="18" charset="0"/>
                                    <a:sym typeface="Symbol" panose="05050102010706020507" pitchFamily="18" charset="2"/>
                                  </a:rPr>
                                  <m:t>𝑛</m:t>
                                </m:r>
                              </m:e>
                              <m:sub>
                                <m:r>
                                  <a:rPr lang="en-US" altLang="en-US" sz="2000" b="0" i="1" kern="0" smtClean="0">
                                    <a:solidFill>
                                      <a:srgbClr val="000000"/>
                                    </a:solidFill>
                                    <a:latin typeface="Cambria Math" panose="02040503050406030204" pitchFamily="18" charset="0"/>
                                    <a:sym typeface="Symbol" panose="05050102010706020507" pitchFamily="18" charset="2"/>
                                  </a:rPr>
                                  <m:t>𝑏</m:t>
                                </m:r>
                              </m:sub>
                            </m:sSub>
                          </m:num>
                          <m:den>
                            <m:sSub>
                              <m:sSubPr>
                                <m:ctrlPr>
                                  <a:rPr lang="en-US" altLang="en-US" sz="2000" i="1" kern="0" smtClean="0">
                                    <a:solidFill>
                                      <a:srgbClr val="000000"/>
                                    </a:solidFill>
                                    <a:latin typeface="Cambria Math" panose="02040503050406030204" pitchFamily="18" charset="0"/>
                                    <a:sym typeface="Symbol" panose="05050102010706020507" pitchFamily="18" charset="2"/>
                                  </a:rPr>
                                </m:ctrlPr>
                              </m:sSubPr>
                              <m:e>
                                <m:r>
                                  <a:rPr lang="en-US" altLang="en-US" sz="2000" b="0" i="1" kern="0" smtClean="0">
                                    <a:solidFill>
                                      <a:srgbClr val="000000"/>
                                    </a:solidFill>
                                    <a:latin typeface="Cambria Math" panose="02040503050406030204" pitchFamily="18" charset="0"/>
                                    <a:sym typeface="Symbol" panose="05050102010706020507" pitchFamily="18" charset="2"/>
                                  </a:rPr>
                                  <m:t>𝑛</m:t>
                                </m:r>
                              </m:e>
                              <m:sub>
                                <m:r>
                                  <a:rPr lang="en-US" altLang="en-US" sz="2000" b="0" i="1" kern="0" smtClean="0">
                                    <a:solidFill>
                                      <a:srgbClr val="000000"/>
                                    </a:solidFill>
                                    <a:latin typeface="Cambria Math" panose="02040503050406030204" pitchFamily="18" charset="0"/>
                                    <a:sym typeface="Symbol" panose="05050102010706020507" pitchFamily="18" charset="2"/>
                                  </a:rPr>
                                  <m:t>𝑎</m:t>
                                </m:r>
                              </m:sub>
                            </m:sSub>
                          </m:den>
                        </m:f>
                      </m:e>
                    </m:d>
                  </m:oMath>
                </a14:m>
                <a:endParaRPr lang="en-US" altLang="en-US" sz="2000" i="1" kern="0" dirty="0">
                  <a:solidFill>
                    <a:srgbClr val="000000"/>
                  </a:solidFill>
                  <a:latin typeface="Times New Roman"/>
                  <a:sym typeface="Symbol" panose="05050102010706020507" pitchFamily="18" charset="2"/>
                </a:endParaRPr>
              </a:p>
              <a:p>
                <a:pPr lvl="1">
                  <a:lnSpc>
                    <a:spcPct val="90000"/>
                  </a:lnSpc>
                  <a:buFontTx/>
                  <a:buChar char="•"/>
                  <a:defRPr/>
                </a:pPr>
                <a:endParaRPr kumimoji="0" lang="en-US" altLang="en-US" sz="2400" b="0" i="1" u="none" strike="noStrike" kern="0" cap="none" spc="0" normalizeH="0" baseline="0" noProof="0" dirty="0" smtClean="0">
                  <a:ln>
                    <a:noFill/>
                  </a:ln>
                  <a:solidFill>
                    <a:srgbClr val="000000"/>
                  </a:solidFill>
                  <a:effectLst/>
                  <a:uLnTx/>
                  <a:uFillTx/>
                  <a:latin typeface="Times New Roman"/>
                  <a:sym typeface="Symbol" panose="05050102010706020507" pitchFamily="18" charset="2"/>
                </a:endParaRPr>
              </a:p>
            </p:txBody>
          </p:sp>
        </mc:Choice>
        <mc:Fallback xmlns="">
          <p:sp>
            <p:nvSpPr>
              <p:cNvPr id="10" name="Rectangle 3"/>
              <p:cNvSpPr txBox="1">
                <a:spLocks noRot="1" noChangeAspect="1" noMove="1" noResize="1" noEditPoints="1" noAdjustHandles="1" noChangeArrowheads="1" noChangeShapeType="1" noTextEdit="1"/>
              </p:cNvSpPr>
              <p:nvPr/>
            </p:nvSpPr>
            <p:spPr bwMode="auto">
              <a:xfrm>
                <a:off x="247650" y="1113473"/>
                <a:ext cx="8686800" cy="2330959"/>
              </a:xfrm>
              <a:prstGeom prst="rect">
                <a:avLst/>
              </a:prstGeom>
              <a:blipFill rotWithShape="0">
                <a:blip r:embed="rId2"/>
                <a:stretch>
                  <a:fillRect t="-3665" r="-16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1" name="Picture 4" descr="33_Figure13-I"/>
          <p:cNvPicPr>
            <a:picLocks noChangeAspect="1" noChangeArrowheads="1"/>
          </p:cNvPicPr>
          <p:nvPr/>
        </p:nvPicPr>
        <p:blipFill>
          <a:blip r:embed="rId3">
            <a:extLst>
              <a:ext uri="{28A0092B-C50C-407E-A947-70E740481C1C}">
                <a14:useLocalDpi xmlns:a14="http://schemas.microsoft.com/office/drawing/2010/main" val="0"/>
              </a:ext>
            </a:extLst>
          </a:blip>
          <a:srcRect b="3949"/>
          <a:stretch>
            <a:fillRect/>
          </a:stretch>
        </p:blipFill>
        <p:spPr bwMode="auto">
          <a:xfrm>
            <a:off x="300038" y="2996677"/>
            <a:ext cx="8155805" cy="383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69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a:t>Total Internal Reflection</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3"/>
          <p:cNvSpPr txBox="1">
            <a:spLocks noChangeArrowheads="1"/>
          </p:cNvSpPr>
          <p:nvPr/>
        </p:nvSpPr>
        <p:spPr bwMode="auto">
          <a:xfrm>
            <a:off x="202280" y="1190626"/>
            <a:ext cx="877759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0" dirty="0" smtClean="0">
                <a:solidFill>
                  <a:srgbClr val="1C03D7"/>
                </a:solidFill>
              </a:rPr>
              <a:t>Ex 25.4:</a:t>
            </a:r>
            <a:r>
              <a:rPr lang="en-US" altLang="en-US" sz="2800" b="0" dirty="0" smtClean="0"/>
              <a:t> What is the critical angle for light traveling in a polystyrene (a type of plastic, </a:t>
            </a:r>
            <a:r>
              <a:rPr lang="en-US" altLang="en-US" sz="2800" b="0" i="1" dirty="0" smtClean="0">
                <a:latin typeface="Times New Roman" panose="02020603050405020304" pitchFamily="18" charset="0"/>
                <a:cs typeface="Times New Roman" panose="02020603050405020304" pitchFamily="18" charset="0"/>
              </a:rPr>
              <a:t>n</a:t>
            </a:r>
            <a:r>
              <a:rPr lang="en-US" altLang="en-US" sz="2800" b="0" dirty="0" smtClean="0"/>
              <a:t> = 1.49) pipe surrounded by air? </a:t>
            </a:r>
            <a:endParaRPr lang="en-US" altLang="en-US" sz="2800" b="0" dirty="0"/>
          </a:p>
        </p:txBody>
      </p:sp>
      <p:sp>
        <p:nvSpPr>
          <p:cNvPr id="2" name="Rectangle 1"/>
          <p:cNvSpPr/>
          <p:nvPr/>
        </p:nvSpPr>
        <p:spPr>
          <a:xfrm>
            <a:off x="202280" y="3016972"/>
            <a:ext cx="2484976" cy="584775"/>
          </a:xfrm>
          <a:prstGeom prst="rect">
            <a:avLst/>
          </a:prstGeom>
        </p:spPr>
        <p:txBody>
          <a:bodyPr wrap="none">
            <a:spAutoFit/>
          </a:bodyPr>
          <a:lstStyle/>
          <a:p>
            <a:r>
              <a:rPr lang="en-US" altLang="en-US" dirty="0" err="1" smtClean="0">
                <a:solidFill>
                  <a:srgbClr val="1C03D7"/>
                </a:solidFill>
              </a:rPr>
              <a:t>Ans</a:t>
            </a:r>
            <a:r>
              <a:rPr lang="en-US" altLang="en-US" dirty="0" smtClean="0">
                <a:solidFill>
                  <a:srgbClr val="1C03D7"/>
                </a:solidFill>
              </a:rPr>
              <a:t>:</a:t>
            </a:r>
            <a:r>
              <a:rPr lang="en-US" altLang="en-US" dirty="0" smtClean="0"/>
              <a:t> 42.16</a:t>
            </a:r>
            <a:r>
              <a:rPr lang="en-US" altLang="en-US" baseline="30000" dirty="0" smtClean="0"/>
              <a:t>o</a:t>
            </a:r>
            <a:r>
              <a:rPr lang="en-US" altLang="en-US" dirty="0" smtClean="0"/>
              <a:t> </a:t>
            </a:r>
            <a:endParaRPr lang="en-US" dirty="0"/>
          </a:p>
        </p:txBody>
      </p:sp>
    </p:spTree>
    <p:extLst>
      <p:ext uri="{BB962C8B-B14F-4D97-AF65-F5344CB8AC3E}">
        <p14:creationId xmlns:p14="http://schemas.microsoft.com/office/powerpoint/2010/main" val="345350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Application of Internal Reflection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Placeholder 6"/>
          <p:cNvSpPr txBox="1">
            <a:spLocks/>
          </p:cNvSpPr>
          <p:nvPr/>
        </p:nvSpPr>
        <p:spPr>
          <a:xfrm>
            <a:off x="80290" y="5414307"/>
            <a:ext cx="8970192" cy="1360565"/>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000" b="0" kern="0" dirty="0" smtClean="0">
                <a:solidFill>
                  <a:schemeClr val="tx1"/>
                </a:solidFill>
              </a:rPr>
              <a:t>Light entering a thin fiber may strike the inside surface at large or grazing angles and is completely reflected if these angles exceed the critical angle. Such rays continue down the fiber, even following it around corners, since the angles of reflection and incidence remain large.</a:t>
            </a:r>
          </a:p>
        </p:txBody>
      </p:sp>
      <p:pic>
        <p:nvPicPr>
          <p:cNvPr id="2" name="Picture 1"/>
          <p:cNvPicPr>
            <a:picLocks noChangeAspect="1"/>
          </p:cNvPicPr>
          <p:nvPr/>
        </p:nvPicPr>
        <p:blipFill>
          <a:blip r:embed="rId2"/>
          <a:stretch>
            <a:fillRect/>
          </a:stretch>
        </p:blipFill>
        <p:spPr>
          <a:xfrm>
            <a:off x="80290" y="1913871"/>
            <a:ext cx="4230140" cy="3396527"/>
          </a:xfrm>
          <a:prstGeom prst="rect">
            <a:avLst/>
          </a:prstGeom>
        </p:spPr>
      </p:pic>
    </p:spTree>
    <p:extLst>
      <p:ext uri="{BB962C8B-B14F-4D97-AF65-F5344CB8AC3E}">
        <p14:creationId xmlns:p14="http://schemas.microsoft.com/office/powerpoint/2010/main" val="3316983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Application of Internal Reflection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Placeholder 1" descr="Figure 26_04_03.jpg"/>
          <p:cNvPicPr>
            <a:picLocks noChangeAspect="1"/>
          </p:cNvPicPr>
          <p:nvPr/>
        </p:nvPicPr>
        <p:blipFill>
          <a:blip r:embed="rId2">
            <a:extLst>
              <a:ext uri="{28A0092B-C50C-407E-A947-70E740481C1C}">
                <a14:useLocalDpi xmlns:a14="http://schemas.microsoft.com/office/drawing/2010/main" val="0"/>
              </a:ext>
            </a:extLst>
          </a:blip>
          <a:srcRect l="-15680" r="-15680"/>
          <a:stretch>
            <a:fillRect/>
          </a:stretch>
        </p:blipFill>
        <p:spPr>
          <a:xfrm>
            <a:off x="457200" y="1160071"/>
            <a:ext cx="8062913" cy="3500437"/>
          </a:xfrm>
          <a:prstGeom prst="rect">
            <a:avLst/>
          </a:prstGeom>
        </p:spPr>
      </p:pic>
      <p:sp>
        <p:nvSpPr>
          <p:cNvPr id="8" name="Text Placeholder 6"/>
          <p:cNvSpPr txBox="1">
            <a:spLocks/>
          </p:cNvSpPr>
          <p:nvPr/>
        </p:nvSpPr>
        <p:spPr>
          <a:xfrm>
            <a:off x="103696" y="4801697"/>
            <a:ext cx="8927182" cy="2028021"/>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a:buFontTx/>
              <a:buAutoNum type="alphaLcParenBoth"/>
            </a:pPr>
            <a:r>
              <a:rPr lang="en-US" sz="2400" b="0" kern="0" dirty="0" smtClean="0">
                <a:solidFill>
                  <a:schemeClr val="tx1"/>
                </a:solidFill>
              </a:rPr>
              <a:t>An image is transmitted by a bundle of fibers that have fixed neighbors.</a:t>
            </a:r>
          </a:p>
          <a:p>
            <a:pPr>
              <a:buFontTx/>
              <a:buAutoNum type="alphaLcParenBoth"/>
            </a:pPr>
            <a:r>
              <a:rPr lang="en-US" sz="2400" b="0" kern="0" dirty="0" smtClean="0">
                <a:solidFill>
                  <a:schemeClr val="tx1"/>
                </a:solidFill>
              </a:rPr>
              <a:t>An endoscope is used to probe the body, both transmitting light to the interior and returning an image such as the one shown. (credit: </a:t>
            </a:r>
            <a:r>
              <a:rPr lang="en-US" sz="2400" b="0" kern="0" dirty="0" err="1" smtClean="0">
                <a:solidFill>
                  <a:schemeClr val="tx1"/>
                </a:solidFill>
              </a:rPr>
              <a:t>Med_Chaos</a:t>
            </a:r>
            <a:r>
              <a:rPr lang="en-US" sz="2400" b="0" kern="0" dirty="0" smtClean="0">
                <a:solidFill>
                  <a:schemeClr val="tx1"/>
                </a:solidFill>
              </a:rPr>
              <a:t>, Wikimedia Commons)</a:t>
            </a:r>
          </a:p>
        </p:txBody>
      </p:sp>
    </p:spTree>
    <p:extLst>
      <p:ext uri="{BB962C8B-B14F-4D97-AF65-F5344CB8AC3E}">
        <p14:creationId xmlns:p14="http://schemas.microsoft.com/office/powerpoint/2010/main" val="1162677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Application of Internal Reflection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5" descr="33_Figure14-I"/>
          <p:cNvPicPr>
            <a:picLocks noChangeAspect="1" noChangeArrowheads="1"/>
          </p:cNvPicPr>
          <p:nvPr/>
        </p:nvPicPr>
        <p:blipFill>
          <a:blip r:embed="rId2">
            <a:extLst>
              <a:ext uri="{28A0092B-C50C-407E-A947-70E740481C1C}">
                <a14:useLocalDpi xmlns:a14="http://schemas.microsoft.com/office/drawing/2010/main" val="0"/>
              </a:ext>
            </a:extLst>
          </a:blip>
          <a:srcRect b="2747"/>
          <a:stretch>
            <a:fillRect/>
          </a:stretch>
        </p:blipFill>
        <p:spPr bwMode="auto">
          <a:xfrm>
            <a:off x="3748285" y="1267544"/>
            <a:ext cx="5176838" cy="45513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68419" y="1142997"/>
            <a:ext cx="2676525" cy="2286000"/>
          </a:xfrm>
          <a:prstGeom prst="rect">
            <a:avLst/>
          </a:prstGeom>
        </p:spPr>
      </p:pic>
      <p:pic>
        <p:nvPicPr>
          <p:cNvPr id="4" name="Picture 3"/>
          <p:cNvPicPr>
            <a:picLocks noChangeAspect="1"/>
          </p:cNvPicPr>
          <p:nvPr/>
        </p:nvPicPr>
        <p:blipFill>
          <a:blip r:embed="rId4"/>
          <a:stretch>
            <a:fillRect/>
          </a:stretch>
        </p:blipFill>
        <p:spPr>
          <a:xfrm>
            <a:off x="70568" y="3680664"/>
            <a:ext cx="3150614" cy="3094210"/>
          </a:xfrm>
          <a:prstGeom prst="rect">
            <a:avLst/>
          </a:prstGeom>
        </p:spPr>
      </p:pic>
    </p:spTree>
    <p:extLst>
      <p:ext uri="{BB962C8B-B14F-4D97-AF65-F5344CB8AC3E}">
        <p14:creationId xmlns:p14="http://schemas.microsoft.com/office/powerpoint/2010/main" val="1932792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4764" y="5329296"/>
            <a:ext cx="6296896" cy="1507921"/>
          </a:xfrm>
          <a:prstGeom prst="rect">
            <a:avLst/>
          </a:prstGeom>
        </p:spPr>
      </p:pic>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Prism and Rainbow</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Placeholder 13"/>
          <p:cNvSpPr txBox="1">
            <a:spLocks/>
          </p:cNvSpPr>
          <p:nvPr/>
        </p:nvSpPr>
        <p:spPr>
          <a:xfrm>
            <a:off x="3304309" y="1108076"/>
            <a:ext cx="5715001" cy="4374196"/>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a:buFontTx/>
              <a:buAutoNum type="alphaLcParenBoth"/>
            </a:pPr>
            <a:r>
              <a:rPr lang="en-US" sz="2400" b="0" kern="0" dirty="0" smtClean="0">
                <a:solidFill>
                  <a:srgbClr val="000000"/>
                </a:solidFill>
              </a:rPr>
              <a:t>A pure wavelength of light falls onto a prism and is refracted at both surfaces. </a:t>
            </a:r>
          </a:p>
          <a:p>
            <a:pPr>
              <a:buFontTx/>
              <a:buAutoNum type="alphaLcParenBoth"/>
            </a:pPr>
            <a:r>
              <a:rPr lang="en-US" sz="2400" b="0" kern="0" dirty="0" smtClean="0">
                <a:solidFill>
                  <a:srgbClr val="000000"/>
                </a:solidFill>
              </a:rPr>
              <a:t>White light is dispersed by the prism (shown exaggerated). Since the index of refraction varies with wavelength, the angles of refraction vary with wavelength. A sequence of red to violet is produced, because the index of refraction increases steadily with decreasing wavelength.</a:t>
            </a:r>
          </a:p>
        </p:txBody>
      </p:sp>
      <p:pic>
        <p:nvPicPr>
          <p:cNvPr id="4" name="Picture 3"/>
          <p:cNvPicPr>
            <a:picLocks noChangeAspect="1"/>
          </p:cNvPicPr>
          <p:nvPr/>
        </p:nvPicPr>
        <p:blipFill>
          <a:blip r:embed="rId3"/>
          <a:stretch>
            <a:fillRect/>
          </a:stretch>
        </p:blipFill>
        <p:spPr>
          <a:xfrm>
            <a:off x="101074" y="1120484"/>
            <a:ext cx="2985024" cy="4720121"/>
          </a:xfrm>
          <a:prstGeom prst="rect">
            <a:avLst/>
          </a:prstGeom>
        </p:spPr>
      </p:pic>
    </p:spTree>
    <p:extLst>
      <p:ext uri="{BB962C8B-B14F-4D97-AF65-F5344CB8AC3E}">
        <p14:creationId xmlns:p14="http://schemas.microsoft.com/office/powerpoint/2010/main" val="677073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Prism and Rainbow</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Text Placeholder 6"/>
          <p:cNvSpPr txBox="1">
            <a:spLocks/>
          </p:cNvSpPr>
          <p:nvPr/>
        </p:nvSpPr>
        <p:spPr bwMode="auto">
          <a:xfrm>
            <a:off x="0" y="5116009"/>
            <a:ext cx="6520341" cy="1559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400" b="0" i="0" u="none" strike="noStrike" kern="1200" cap="none" spc="0" normalizeH="0" baseline="0" noProof="0" dirty="0" smtClean="0">
                <a:ln>
                  <a:noFill/>
                </a:ln>
                <a:solidFill>
                  <a:srgbClr val="000000"/>
                </a:solidFill>
                <a:effectLst/>
                <a:uLnTx/>
                <a:uFillTx/>
                <a:latin typeface="Arial"/>
                <a:ea typeface="+mn-ea"/>
                <a:cs typeface="+mn-cs"/>
              </a:rPr>
              <a:t>Part of the light falling on this water drop enters and is reflected from the back of the drop. This light is refracted and dispersed both as it enters and as it leaves the drop.</a:t>
            </a:r>
          </a:p>
        </p:txBody>
      </p:sp>
      <p:pic>
        <p:nvPicPr>
          <p:cNvPr id="2" name="Picture 1"/>
          <p:cNvPicPr>
            <a:picLocks noChangeAspect="1"/>
          </p:cNvPicPr>
          <p:nvPr/>
        </p:nvPicPr>
        <p:blipFill>
          <a:blip r:embed="rId2"/>
          <a:stretch>
            <a:fillRect/>
          </a:stretch>
        </p:blipFill>
        <p:spPr>
          <a:xfrm>
            <a:off x="246470" y="1338047"/>
            <a:ext cx="4238625" cy="3552825"/>
          </a:xfrm>
          <a:prstGeom prst="rect">
            <a:avLst/>
          </a:prstGeom>
        </p:spPr>
      </p:pic>
      <p:pic>
        <p:nvPicPr>
          <p:cNvPr id="3" name="Picture 2"/>
          <p:cNvPicPr>
            <a:picLocks noChangeAspect="1"/>
          </p:cNvPicPr>
          <p:nvPr/>
        </p:nvPicPr>
        <p:blipFill>
          <a:blip r:embed="rId3"/>
          <a:stretch>
            <a:fillRect/>
          </a:stretch>
        </p:blipFill>
        <p:spPr>
          <a:xfrm>
            <a:off x="6520341" y="1080655"/>
            <a:ext cx="2478186" cy="5730805"/>
          </a:xfrm>
          <a:prstGeom prst="rect">
            <a:avLst/>
          </a:prstGeom>
        </p:spPr>
      </p:pic>
    </p:spTree>
    <p:extLst>
      <p:ext uri="{BB962C8B-B14F-4D97-AF65-F5344CB8AC3E}">
        <p14:creationId xmlns:p14="http://schemas.microsoft.com/office/powerpoint/2010/main" val="3728487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3578" y="3948545"/>
            <a:ext cx="4258848" cy="2892137"/>
          </a:xfrm>
          <a:prstGeom prst="rect">
            <a:avLst/>
          </a:prstGeom>
        </p:spPr>
      </p:pic>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Image Formation by Convex Lenses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231214"/>
            <a:ext cx="8846581" cy="1384995"/>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Convergence Lens: </a:t>
            </a:r>
            <a:r>
              <a:rPr lang="en-US" altLang="en-US" sz="2800" dirty="0" smtClean="0"/>
              <a:t>The lens in which light rays that enter it parallel to its axis cross one another at a single point on the opposite side with a converging effect.</a:t>
            </a:r>
          </a:p>
        </p:txBody>
      </p:sp>
      <p:sp>
        <p:nvSpPr>
          <p:cNvPr id="8" name="Rectangle 7"/>
          <p:cNvSpPr/>
          <p:nvPr/>
        </p:nvSpPr>
        <p:spPr>
          <a:xfrm>
            <a:off x="193509" y="2732771"/>
            <a:ext cx="8846581" cy="954107"/>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Focal Point F: </a:t>
            </a:r>
            <a:r>
              <a:rPr lang="en-US" altLang="en-US" sz="2800" dirty="0" smtClean="0"/>
              <a:t> The point at which the light rays across is called the focal point F of the lens.</a:t>
            </a:r>
          </a:p>
        </p:txBody>
      </p:sp>
      <p:sp>
        <p:nvSpPr>
          <p:cNvPr id="9" name="Rectangle 8"/>
          <p:cNvSpPr/>
          <p:nvPr/>
        </p:nvSpPr>
        <p:spPr>
          <a:xfrm>
            <a:off x="200435" y="3685285"/>
            <a:ext cx="5130101" cy="1815882"/>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Focal Length </a:t>
            </a:r>
            <a:r>
              <a:rPr lang="en-US" altLang="en-US" sz="2800" i="1" dirty="0" smtClean="0">
                <a:solidFill>
                  <a:srgbClr val="1C03D7"/>
                </a:solidFill>
                <a:latin typeface="Times New Roman" panose="02020603050405020304" pitchFamily="18" charset="0"/>
                <a:cs typeface="Times New Roman" panose="02020603050405020304" pitchFamily="18" charset="0"/>
              </a:rPr>
              <a:t>f</a:t>
            </a:r>
            <a:r>
              <a:rPr lang="en-US" altLang="en-US" sz="2800" dirty="0" smtClean="0">
                <a:solidFill>
                  <a:srgbClr val="1C03D7"/>
                </a:solidFill>
              </a:rPr>
              <a:t>: </a:t>
            </a:r>
            <a:r>
              <a:rPr lang="en-US" altLang="en-US" sz="2800" dirty="0" smtClean="0"/>
              <a:t> The distance from the center of the lens to its focal point is called focal length </a:t>
            </a:r>
            <a:r>
              <a:rPr lang="en-US" altLang="en-US" sz="2800" i="1" dirty="0" smtClean="0">
                <a:latin typeface="Times New Roman" panose="02020603050405020304" pitchFamily="18" charset="0"/>
                <a:cs typeface="Times New Roman" panose="02020603050405020304" pitchFamily="18" charset="0"/>
              </a:rPr>
              <a:t>f</a:t>
            </a:r>
            <a:r>
              <a:rPr lang="en-US" altLang="en-US" sz="2800" dirty="0" smtClean="0"/>
              <a:t>.</a:t>
            </a:r>
          </a:p>
        </p:txBody>
      </p:sp>
      <p:sp>
        <p:nvSpPr>
          <p:cNvPr id="10" name="Rectangle 9"/>
          <p:cNvSpPr/>
          <p:nvPr/>
        </p:nvSpPr>
        <p:spPr>
          <a:xfrm>
            <a:off x="165798" y="5458672"/>
            <a:ext cx="4447766" cy="1384995"/>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The power </a:t>
            </a:r>
            <a:r>
              <a:rPr lang="en-US" altLang="en-US" sz="2800" i="1" dirty="0" smtClean="0">
                <a:solidFill>
                  <a:srgbClr val="1C03D7"/>
                </a:solidFill>
                <a:latin typeface="Times New Roman" panose="02020603050405020304" pitchFamily="18" charset="0"/>
                <a:cs typeface="Times New Roman" panose="02020603050405020304" pitchFamily="18" charset="0"/>
              </a:rPr>
              <a:t>P</a:t>
            </a:r>
            <a:r>
              <a:rPr lang="en-US" altLang="en-US" sz="2800" dirty="0" smtClean="0">
                <a:solidFill>
                  <a:srgbClr val="1C03D7"/>
                </a:solidFill>
              </a:rPr>
              <a:t> </a:t>
            </a:r>
            <a:r>
              <a:rPr lang="en-US" altLang="en-US" sz="2800" dirty="0" smtClean="0"/>
              <a:t>of a lens is defined to be the inverse of its focal length.</a:t>
            </a:r>
          </a:p>
        </p:txBody>
      </p:sp>
    </p:spTree>
    <p:extLst>
      <p:ext uri="{BB962C8B-B14F-4D97-AF65-F5344CB8AC3E}">
        <p14:creationId xmlns:p14="http://schemas.microsoft.com/office/powerpoint/2010/main" val="3118638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The Ray Aspect of Light</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4"/>
          <p:cNvSpPr txBox="1">
            <a:spLocks noChangeArrowheads="1"/>
          </p:cNvSpPr>
          <p:nvPr/>
        </p:nvSpPr>
        <p:spPr bwMode="auto">
          <a:xfrm>
            <a:off x="235670" y="1200150"/>
            <a:ext cx="8682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t>Light is modeled as traveling in straight lines called rays.</a:t>
            </a:r>
            <a:endParaRPr lang="en-US" altLang="en-US" sz="2800" dirty="0"/>
          </a:p>
        </p:txBody>
      </p:sp>
      <p:pic>
        <p:nvPicPr>
          <p:cNvPr id="19" name="Picture 18"/>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bwMode="auto">
          <a:xfrm>
            <a:off x="540543" y="2529985"/>
            <a:ext cx="8062913" cy="1798029"/>
          </a:xfrm>
          <a:prstGeom prst="rect">
            <a:avLst/>
          </a:prstGeom>
          <a:noFill/>
          <a:ln w="9525">
            <a:noFill/>
            <a:miter lim="800000"/>
            <a:headEnd/>
            <a:tailEnd/>
          </a:ln>
        </p:spPr>
      </p:pic>
    </p:spTree>
    <p:extLst>
      <p:ext uri="{BB962C8B-B14F-4D97-AF65-F5344CB8AC3E}">
        <p14:creationId xmlns:p14="http://schemas.microsoft.com/office/powerpoint/2010/main" val="2035642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Image Formation by Lenses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231214"/>
            <a:ext cx="8846581" cy="1815882"/>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Ex. 25.5: </a:t>
            </a:r>
            <a:r>
              <a:rPr lang="en-US" altLang="en-US" sz="2800" dirty="0" smtClean="0"/>
              <a:t>Suppose you take a magnifying glass out on a sunny day and you find that it concentrates sunlight to a small spot 8.00 cm away from the lens. What are the focal length and power of the lens?</a:t>
            </a:r>
          </a:p>
        </p:txBody>
      </p:sp>
    </p:spTree>
    <p:extLst>
      <p:ext uri="{BB962C8B-B14F-4D97-AF65-F5344CB8AC3E}">
        <p14:creationId xmlns:p14="http://schemas.microsoft.com/office/powerpoint/2010/main" val="1752174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Image Formation by </a:t>
            </a:r>
            <a:r>
              <a:rPr lang="en-US" altLang="en-US" sz="3200" b="0" dirty="0"/>
              <a:t>Concave Lenses</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193510" y="1231214"/>
            <a:ext cx="8846581" cy="954107"/>
          </a:xfrm>
          <a:prstGeom prst="rect">
            <a:avLst/>
          </a:prstGeom>
        </p:spPr>
        <p:txBody>
          <a:bodyPr wrap="square">
            <a:spAutoFit/>
          </a:bodyPr>
          <a:lstStyle/>
          <a:p>
            <a:pPr eaLnBrk="1" hangingPunct="1">
              <a:spcBef>
                <a:spcPct val="50000"/>
              </a:spcBef>
              <a:buFontTx/>
              <a:buNone/>
            </a:pPr>
            <a:r>
              <a:rPr lang="en-US" altLang="en-US" sz="2800" dirty="0" smtClean="0">
                <a:solidFill>
                  <a:srgbClr val="1C03D7"/>
                </a:solidFill>
              </a:rPr>
              <a:t>Divergence Lens: </a:t>
            </a:r>
            <a:r>
              <a:rPr lang="en-US" altLang="en-US" sz="2800" dirty="0" smtClean="0"/>
              <a:t>A lens that causes the light rays to bend away from its axis.</a:t>
            </a:r>
          </a:p>
        </p:txBody>
      </p:sp>
      <p:pic>
        <p:nvPicPr>
          <p:cNvPr id="5" name="Picture 4"/>
          <p:cNvPicPr>
            <a:picLocks noChangeAspect="1"/>
          </p:cNvPicPr>
          <p:nvPr/>
        </p:nvPicPr>
        <p:blipFill>
          <a:blip r:embed="rId2"/>
          <a:stretch>
            <a:fillRect/>
          </a:stretch>
        </p:blipFill>
        <p:spPr>
          <a:xfrm>
            <a:off x="5004088" y="1849309"/>
            <a:ext cx="4067175" cy="2838450"/>
          </a:xfrm>
          <a:prstGeom prst="rect">
            <a:avLst/>
          </a:prstGeom>
        </p:spPr>
      </p:pic>
      <mc:AlternateContent xmlns:mc="http://schemas.openxmlformats.org/markup-compatibility/2006" xmlns:a14="http://schemas.microsoft.com/office/drawing/2010/main">
        <mc:Choice Requires="a14">
          <p:sp>
            <p:nvSpPr>
              <p:cNvPr id="12" name="Text Placeholder 13"/>
              <p:cNvSpPr txBox="1">
                <a:spLocks/>
              </p:cNvSpPr>
              <p:nvPr/>
            </p:nvSpPr>
            <p:spPr bwMode="auto">
              <a:xfrm>
                <a:off x="93514" y="4656585"/>
                <a:ext cx="8956967" cy="2170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212F62"/>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200" b="0" i="0" u="none" strike="noStrike" kern="1200" cap="none" spc="0" normalizeH="0" baseline="0" noProof="0" dirty="0" smtClean="0">
                    <a:ln>
                      <a:noFill/>
                    </a:ln>
                    <a:solidFill>
                      <a:srgbClr val="000000"/>
                    </a:solidFill>
                    <a:effectLst/>
                    <a:uLnTx/>
                    <a:uFillTx/>
                    <a:latin typeface="Arial"/>
                    <a:ea typeface="+mn-ea"/>
                    <a:cs typeface="+mn-cs"/>
                  </a:rPr>
                  <a:t>Rays of light entering a diverging lens parallel to its axis are diverged, and all appear to originate at its focal point </a:t>
                </a:r>
                <a:r>
                  <a:rPr kumimoji="0" lang="en-US" sz="2200" b="0" i="0" u="none" strike="noStrike" kern="1200" cap="none" spc="0" normalizeH="0" baseline="0" noProof="0" dirty="0">
                    <a:ln>
                      <a:noFill/>
                    </a:ln>
                    <a:solidFill>
                      <a:sysClr val="windowText" lastClr="000000"/>
                    </a:solidFill>
                    <a:effectLst/>
                    <a:uLnTx/>
                    <a:uFillTx/>
                    <a:latin typeface="Arial"/>
                    <a:ea typeface="+mn-ea"/>
                    <a:cs typeface="+mn-cs"/>
                  </a:rPr>
                  <a:t>F</a:t>
                </a:r>
                <a:r>
                  <a:rPr kumimoji="0" lang="en-US" sz="2200" b="0" i="0" u="none" strike="noStrike" kern="1200" cap="none" spc="0" normalizeH="0" baseline="0" noProof="0" dirty="0">
                    <a:ln>
                      <a:noFill/>
                    </a:ln>
                    <a:solidFill>
                      <a:srgbClr val="000000"/>
                    </a:solidFill>
                    <a:effectLst/>
                    <a:uLnTx/>
                    <a:uFillTx/>
                    <a:latin typeface="Arial"/>
                    <a:ea typeface="+mn-ea"/>
                    <a:cs typeface="+mn-cs"/>
                  </a:rPr>
                  <a:t> . The dashed lines are not rays—</a:t>
                </a:r>
                <a:r>
                  <a:rPr kumimoji="0" lang="en-US" sz="2200" b="0" i="0" u="none" strike="noStrike" kern="1200" cap="none" spc="0" normalizeH="0" baseline="0" noProof="0" dirty="0" smtClean="0">
                    <a:ln>
                      <a:noFill/>
                    </a:ln>
                    <a:solidFill>
                      <a:srgbClr val="000000"/>
                    </a:solidFill>
                    <a:effectLst/>
                    <a:uLnTx/>
                    <a:uFillTx/>
                    <a:latin typeface="Arial"/>
                    <a:ea typeface="+mn-ea"/>
                    <a:cs typeface="+mn-cs"/>
                  </a:rPr>
                  <a:t>they indicate </a:t>
                </a:r>
                <a:r>
                  <a:rPr kumimoji="0" lang="en-US" sz="2200" b="0" i="0" u="none" strike="noStrike" kern="1200" cap="none" spc="0" normalizeH="0" baseline="0" noProof="0" dirty="0">
                    <a:ln>
                      <a:noFill/>
                    </a:ln>
                    <a:solidFill>
                      <a:srgbClr val="000000"/>
                    </a:solidFill>
                    <a:effectLst/>
                    <a:uLnTx/>
                    <a:uFillTx/>
                    <a:latin typeface="Arial"/>
                    <a:ea typeface="+mn-ea"/>
                    <a:cs typeface="+mn-cs"/>
                  </a:rPr>
                  <a:t>the directions from which the rays appear to come. The focal length </a:t>
                </a:r>
                <a14:m>
                  <m:oMath xmlns:m="http://schemas.openxmlformats.org/officeDocument/2006/math">
                    <m:r>
                      <a:rPr kumimoji="0" lang="en-US" sz="2200" b="0" i="1" u="none" strike="noStrike" kern="1200" cap="none" spc="0" normalizeH="0" baseline="0" noProof="0" dirty="0" smtClean="0">
                        <a:ln>
                          <a:noFill/>
                        </a:ln>
                        <a:solidFill>
                          <a:sysClr val="windowText" lastClr="000000"/>
                        </a:solidFill>
                        <a:effectLst/>
                        <a:uLnTx/>
                        <a:uFillTx/>
                        <a:latin typeface="Cambria Math"/>
                        <a:ea typeface="+mn-ea"/>
                        <a:cs typeface="+mn-cs"/>
                      </a:rPr>
                      <m:t>𝑓</m:t>
                    </m:r>
                    <m:r>
                      <a:rPr kumimoji="0" lang="en-US" sz="2200" b="0" i="1" u="none" strike="noStrike" kern="1200" cap="none" spc="0" normalizeH="0" baseline="0" noProof="0" dirty="0">
                        <a:ln>
                          <a:noFill/>
                        </a:ln>
                        <a:solidFill>
                          <a:srgbClr val="000000"/>
                        </a:solidFill>
                        <a:effectLst/>
                        <a:uLnTx/>
                        <a:uFillTx/>
                        <a:latin typeface="Cambria Math"/>
                        <a:ea typeface="+mn-ea"/>
                        <a:cs typeface="+mn-cs"/>
                      </a:rPr>
                      <m:t> </m:t>
                    </m:r>
                  </m:oMath>
                </a14:m>
                <a:r>
                  <a:rPr kumimoji="0" lang="en-US" sz="2200" b="0" i="0" u="none" strike="noStrike" kern="1200" cap="none" spc="0" normalizeH="0" baseline="0" noProof="0" dirty="0">
                    <a:ln>
                      <a:noFill/>
                    </a:ln>
                    <a:solidFill>
                      <a:srgbClr val="000000"/>
                    </a:solidFill>
                    <a:effectLst/>
                    <a:uLnTx/>
                    <a:uFillTx/>
                    <a:latin typeface="Arial"/>
                    <a:ea typeface="+mn-ea"/>
                    <a:cs typeface="+mn-cs"/>
                  </a:rPr>
                  <a:t>of a diverging lens is negative. </a:t>
                </a:r>
                <a:r>
                  <a:rPr kumimoji="0" lang="en-US" sz="2200" b="0" i="0" u="none" strike="noStrike" kern="1200" cap="none" spc="0" normalizeH="0" baseline="0" noProof="0" dirty="0" smtClean="0">
                    <a:ln>
                      <a:noFill/>
                    </a:ln>
                    <a:solidFill>
                      <a:srgbClr val="000000"/>
                    </a:solidFill>
                    <a:effectLst/>
                    <a:uLnTx/>
                    <a:uFillTx/>
                    <a:latin typeface="Arial"/>
                    <a:ea typeface="+mn-ea"/>
                    <a:cs typeface="+mn-cs"/>
                  </a:rPr>
                  <a:t>An </a:t>
                </a:r>
                <a:r>
                  <a:rPr kumimoji="0" lang="en-US" sz="2200" b="0" i="0" u="none" strike="noStrike" kern="1200" cap="none" spc="0" normalizeH="0" baseline="0" noProof="0" dirty="0">
                    <a:ln>
                      <a:noFill/>
                    </a:ln>
                    <a:solidFill>
                      <a:srgbClr val="000000"/>
                    </a:solidFill>
                    <a:effectLst/>
                    <a:uLnTx/>
                    <a:uFillTx/>
                    <a:latin typeface="Arial"/>
                    <a:ea typeface="+mn-ea"/>
                    <a:cs typeface="+mn-cs"/>
                  </a:rPr>
                  <a:t>expanded view of the path taken by ray 1 shows </a:t>
                </a:r>
                <a:r>
                  <a:rPr kumimoji="0" lang="en-US" sz="2200" b="0" i="0" u="none" strike="noStrike" kern="1200" cap="none" spc="0" normalizeH="0" baseline="0" noProof="0" dirty="0" smtClean="0">
                    <a:ln>
                      <a:noFill/>
                    </a:ln>
                    <a:solidFill>
                      <a:srgbClr val="000000"/>
                    </a:solidFill>
                    <a:effectLst/>
                    <a:uLnTx/>
                    <a:uFillTx/>
                    <a:latin typeface="Arial"/>
                    <a:ea typeface="+mn-ea"/>
                    <a:cs typeface="+mn-cs"/>
                  </a:rPr>
                  <a:t>the perpendiculars </a:t>
                </a:r>
                <a:r>
                  <a:rPr kumimoji="0" lang="en-US" sz="2200" b="0" i="0" u="none" strike="noStrike" kern="1200" cap="none" spc="0" normalizeH="0" baseline="0" noProof="0" dirty="0">
                    <a:ln>
                      <a:noFill/>
                    </a:ln>
                    <a:solidFill>
                      <a:srgbClr val="000000"/>
                    </a:solidFill>
                    <a:effectLst/>
                    <a:uLnTx/>
                    <a:uFillTx/>
                    <a:latin typeface="Arial"/>
                    <a:ea typeface="+mn-ea"/>
                    <a:cs typeface="+mn-cs"/>
                  </a:rPr>
                  <a:t>and the angles of incidence and refraction at both surfaces.</a:t>
                </a:r>
                <a:endParaRPr kumimoji="0" lang="en-US" sz="2200" b="0" i="0" u="none" strike="noStrike" kern="1200" cap="none" spc="0" normalizeH="0" baseline="0" noProof="0" dirty="0" smtClean="0">
                  <a:ln>
                    <a:noFill/>
                  </a:ln>
                  <a:solidFill>
                    <a:srgbClr val="000000"/>
                  </a:solidFill>
                  <a:effectLst/>
                  <a:uLnTx/>
                  <a:uFillTx/>
                  <a:latin typeface="Arial"/>
                  <a:ea typeface="+mn-ea"/>
                  <a:cs typeface="+mn-cs"/>
                </a:endParaRPr>
              </a:p>
            </p:txBody>
          </p:sp>
        </mc:Choice>
        <mc:Fallback xmlns="">
          <p:sp>
            <p:nvSpPr>
              <p:cNvPr id="12" name="Text Placeholder 13"/>
              <p:cNvSpPr txBox="1">
                <a:spLocks noRot="1" noChangeAspect="1" noMove="1" noResize="1" noEditPoints="1" noAdjustHandles="1" noChangeArrowheads="1" noChangeShapeType="1" noTextEdit="1"/>
              </p:cNvSpPr>
              <p:nvPr/>
            </p:nvSpPr>
            <p:spPr bwMode="auto">
              <a:xfrm>
                <a:off x="93514" y="4656585"/>
                <a:ext cx="8956967" cy="2170241"/>
              </a:xfrm>
              <a:prstGeom prst="rect">
                <a:avLst/>
              </a:prstGeom>
              <a:blipFill rotWithShape="0">
                <a:blip r:embed="rId3"/>
                <a:stretch>
                  <a:fillRect l="-884" t="-1685" b="-2809"/>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525212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Image Formation by Lenses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2"/>
          <a:stretch>
            <a:fillRect/>
          </a:stretch>
        </p:blipFill>
        <p:spPr>
          <a:xfrm>
            <a:off x="0" y="1111120"/>
            <a:ext cx="9144000" cy="1663959"/>
          </a:xfrm>
          <a:prstGeom prst="rect">
            <a:avLst/>
          </a:prstGeom>
        </p:spPr>
      </p:pic>
      <p:pic>
        <p:nvPicPr>
          <p:cNvPr id="3" name="Picture 2"/>
          <p:cNvPicPr>
            <a:picLocks noChangeAspect="1"/>
          </p:cNvPicPr>
          <p:nvPr/>
        </p:nvPicPr>
        <p:blipFill>
          <a:blip r:embed="rId3"/>
          <a:stretch>
            <a:fillRect/>
          </a:stretch>
        </p:blipFill>
        <p:spPr>
          <a:xfrm>
            <a:off x="2605597" y="2895598"/>
            <a:ext cx="2923696" cy="3338946"/>
          </a:xfrm>
          <a:prstGeom prst="rect">
            <a:avLst/>
          </a:prstGeom>
        </p:spPr>
      </p:pic>
      <p:pic>
        <p:nvPicPr>
          <p:cNvPr id="4" name="Picture 3"/>
          <p:cNvPicPr>
            <a:picLocks noChangeAspect="1"/>
          </p:cNvPicPr>
          <p:nvPr/>
        </p:nvPicPr>
        <p:blipFill>
          <a:blip r:embed="rId4"/>
          <a:stretch>
            <a:fillRect/>
          </a:stretch>
        </p:blipFill>
        <p:spPr>
          <a:xfrm>
            <a:off x="5870866" y="2802944"/>
            <a:ext cx="3075276" cy="327794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81825" y="3553576"/>
                <a:ext cx="2182200" cy="10114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𝑜</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𝑓</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1825" y="3553576"/>
                <a:ext cx="2182200" cy="101149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1825" y="5839836"/>
                <a:ext cx="2773259" cy="1018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𝑜</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𝑜</m:t>
                              </m:r>
                            </m:sub>
                          </m:sSub>
                        </m:den>
                      </m:f>
                      <m:r>
                        <a:rPr lang="en-US" b="0" i="1" smtClean="0">
                          <a:latin typeface="Cambria Math" panose="02040503050406030204" pitchFamily="18" charset="0"/>
                        </a:rPr>
                        <m:t>=</m:t>
                      </m:r>
                      <m:r>
                        <a:rPr lang="en-US" b="0" i="1" smtClean="0">
                          <a:latin typeface="Cambria Math" panose="02040503050406030204" pitchFamily="18" charset="0"/>
                        </a:rPr>
                        <m:t>𝑚</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1825" y="5839836"/>
                <a:ext cx="2773259" cy="1018164"/>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8893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Real Image Formation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 name="Picture Placeholder 1" descr="Figure 26_06_09.jpg"/>
          <p:cNvPicPr>
            <a:picLocks noChangeAspect="1"/>
          </p:cNvPicPr>
          <p:nvPr/>
        </p:nvPicPr>
        <p:blipFill>
          <a:blip r:embed="rId2">
            <a:extLst>
              <a:ext uri="{28A0092B-C50C-407E-A947-70E740481C1C}">
                <a14:useLocalDpi xmlns:a14="http://schemas.microsoft.com/office/drawing/2010/main" val="0"/>
              </a:ext>
            </a:extLst>
          </a:blip>
          <a:srcRect t="-5946" b="-5946"/>
          <a:stretch>
            <a:fillRect/>
          </a:stretch>
        </p:blipFill>
        <p:spPr>
          <a:xfrm>
            <a:off x="457200" y="1122363"/>
            <a:ext cx="8062913" cy="3500437"/>
          </a:xfrm>
          <a:prstGeom prst="rect">
            <a:avLst/>
          </a:prstGeom>
        </p:spPr>
      </p:pic>
      <p:sp>
        <p:nvSpPr>
          <p:cNvPr id="19" name="Text Placeholder 6"/>
          <p:cNvSpPr txBox="1">
            <a:spLocks/>
          </p:cNvSpPr>
          <p:nvPr/>
        </p:nvSpPr>
        <p:spPr bwMode="auto">
          <a:xfrm>
            <a:off x="218207" y="4843463"/>
            <a:ext cx="8759536" cy="1848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800" b="0" i="0" u="none" strike="noStrike" kern="1200" cap="none" spc="0" normalizeH="0" baseline="0" noProof="0" dirty="0" smtClean="0">
                <a:ln>
                  <a:noFill/>
                </a:ln>
                <a:solidFill>
                  <a:srgbClr val="1C03D7"/>
                </a:solidFill>
                <a:effectLst/>
                <a:uLnTx/>
                <a:uFillTx/>
                <a:latin typeface="Arial"/>
                <a:ea typeface="+mn-ea"/>
                <a:cs typeface="+mn-cs"/>
              </a:rPr>
              <a:t>Ex. 25.6:</a:t>
            </a:r>
            <a:r>
              <a:rPr kumimoji="0" lang="en-US" sz="2800" b="0" i="0" u="none" strike="noStrike" kern="1200" cap="none" spc="0" normalizeH="0" baseline="0" noProof="0" dirty="0" smtClean="0">
                <a:ln>
                  <a:noFill/>
                </a:ln>
                <a:solidFill>
                  <a:srgbClr val="000000"/>
                </a:solidFill>
                <a:effectLst/>
                <a:uLnTx/>
                <a:uFillTx/>
                <a:latin typeface="Arial"/>
                <a:ea typeface="+mn-ea"/>
                <a:cs typeface="+mn-cs"/>
              </a:rPr>
              <a:t> A light bulb placed 0.750 m from a lens having a 0.500 m focal length produces a real image on a poster board as discussed in the example above. Ray tracing predicts the image location and size.</a:t>
            </a:r>
            <a:endParaRPr kumimoji="0" lang="en-US" sz="2800" b="1" i="0" u="none" strike="noStrike" kern="120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30460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Real Image Formation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Placeholder 1" descr="Figure 26_06_08.jpg"/>
          <p:cNvPicPr>
            <a:picLocks noChangeAspect="1"/>
          </p:cNvPicPr>
          <p:nvPr/>
        </p:nvPicPr>
        <p:blipFill>
          <a:blip r:embed="rId2" cstate="print">
            <a:extLst>
              <a:ext uri="{28A0092B-C50C-407E-A947-70E740481C1C}">
                <a14:useLocalDpi xmlns:a14="http://schemas.microsoft.com/office/drawing/2010/main" val="0"/>
              </a:ext>
            </a:extLst>
          </a:blip>
          <a:srcRect t="-942" b="-942"/>
          <a:stretch>
            <a:fillRect/>
          </a:stretch>
        </p:blipFill>
        <p:spPr bwMode="auto">
          <a:xfrm>
            <a:off x="238989" y="1274331"/>
            <a:ext cx="4032250" cy="5256213"/>
          </a:xfrm>
          <a:prstGeom prst="rect">
            <a:avLst/>
          </a:prstGeom>
          <a:noFill/>
          <a:ln w="9525">
            <a:noFill/>
            <a:miter lim="800000"/>
            <a:headEnd/>
            <a:tailEnd/>
          </a:ln>
        </p:spPr>
      </p:pic>
      <p:sp>
        <p:nvSpPr>
          <p:cNvPr id="9" name="Text Placeholder 13"/>
          <p:cNvSpPr txBox="1">
            <a:spLocks/>
          </p:cNvSpPr>
          <p:nvPr/>
        </p:nvSpPr>
        <p:spPr bwMode="auto">
          <a:xfrm>
            <a:off x="4606924" y="1336677"/>
            <a:ext cx="4424341"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212F62"/>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Arial"/>
                <a:ea typeface="+mn-ea"/>
                <a:cs typeface="+mn-cs"/>
              </a:rPr>
              <a:t>Real images can be projected.</a:t>
            </a:r>
          </a:p>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2800" b="0" i="0" u="none" strike="noStrike" kern="1200" cap="none" spc="0" normalizeH="0" baseline="0" noProof="0" dirty="0" smtClean="0">
                <a:ln>
                  <a:noFill/>
                </a:ln>
                <a:solidFill>
                  <a:schemeClr val="tx1"/>
                </a:solidFill>
                <a:effectLst/>
                <a:uLnTx/>
                <a:uFillTx/>
                <a:latin typeface="Arial"/>
                <a:ea typeface="+mn-ea"/>
                <a:cs typeface="+mn-cs"/>
              </a:rPr>
              <a:t>A real image of the person is projected onto film. </a:t>
            </a:r>
          </a:p>
          <a:p>
            <a:pPr marL="342900" marR="0" lvl="0" indent="-342900" algn="l" defTabSz="914400" rtl="0" eaLnBrk="1" fontAlgn="base" latinLnBrk="0" hangingPunct="1">
              <a:lnSpc>
                <a:spcPct val="100000"/>
              </a:lnSpc>
              <a:spcBef>
                <a:spcPct val="20000"/>
              </a:spcBef>
              <a:spcAft>
                <a:spcPts val="600"/>
              </a:spcAft>
              <a:buClr>
                <a:srgbClr val="6CB255"/>
              </a:buClr>
              <a:buSzTx/>
              <a:buFont typeface="Arial" charset="0"/>
              <a:buAutoNum type="alphaLcParenBoth"/>
              <a:tabLst/>
              <a:defRPr/>
            </a:pPr>
            <a:r>
              <a:rPr kumimoji="0" lang="en-US" sz="2800" b="0" i="0" u="none" strike="noStrike" kern="1200" cap="none" spc="0" normalizeH="0" baseline="0" noProof="0" dirty="0" smtClean="0">
                <a:ln>
                  <a:noFill/>
                </a:ln>
                <a:solidFill>
                  <a:schemeClr val="tx1"/>
                </a:solidFill>
                <a:effectLst/>
                <a:uLnTx/>
                <a:uFillTx/>
                <a:latin typeface="Arial"/>
                <a:ea typeface="+mn-ea"/>
                <a:cs typeface="+mn-cs"/>
              </a:rPr>
              <a:t>The converging nature of the multiple surfaces that make up the eye result in the projection of a real image on the retina.</a:t>
            </a:r>
          </a:p>
        </p:txBody>
      </p:sp>
    </p:spTree>
    <p:extLst>
      <p:ext uri="{BB962C8B-B14F-4D97-AF65-F5344CB8AC3E}">
        <p14:creationId xmlns:p14="http://schemas.microsoft.com/office/powerpoint/2010/main" val="1396917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Virtual Image Formation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Placeholder 1" descr="Figure 26_06_11.jpg"/>
          <p:cNvPicPr>
            <a:picLocks noChangeAspect="1"/>
          </p:cNvPicPr>
          <p:nvPr/>
        </p:nvPicPr>
        <p:blipFill>
          <a:blip r:embed="rId2" cstate="print">
            <a:extLst>
              <a:ext uri="{28A0092B-C50C-407E-A947-70E740481C1C}">
                <a14:useLocalDpi xmlns:a14="http://schemas.microsoft.com/office/drawing/2010/main" val="0"/>
              </a:ext>
            </a:extLst>
          </a:blip>
          <a:srcRect l="-10240" r="-10240"/>
          <a:stretch>
            <a:fillRect/>
          </a:stretch>
        </p:blipFill>
        <p:spPr>
          <a:xfrm>
            <a:off x="5382705" y="1985211"/>
            <a:ext cx="3656958" cy="4768880"/>
          </a:xfrm>
          <a:prstGeom prst="rect">
            <a:avLst/>
          </a:prstGeom>
        </p:spPr>
      </p:pic>
      <p:sp>
        <p:nvSpPr>
          <p:cNvPr id="7" name="Text Placeholder 13"/>
          <p:cNvSpPr txBox="1">
            <a:spLocks/>
          </p:cNvSpPr>
          <p:nvPr/>
        </p:nvSpPr>
        <p:spPr>
          <a:xfrm>
            <a:off x="93785" y="2863286"/>
            <a:ext cx="5496524" cy="3911588"/>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500" b="0" kern="0" dirty="0" smtClean="0">
                <a:solidFill>
                  <a:srgbClr val="000000"/>
                </a:solidFill>
              </a:rPr>
              <a:t>Ray 1 enters parallel to the axis and exits through the focal point on the opposite side, while ray 2 passes through the center of the lens without changing path. The two rays continue to diverge on the other side of the lens, but both appear to come from a common point, locating the upright, magnified, virtual image. This is a case 2 image.</a:t>
            </a:r>
          </a:p>
        </p:txBody>
      </p:sp>
      <p:sp>
        <p:nvSpPr>
          <p:cNvPr id="10" name="Text Placeholder 13"/>
          <p:cNvSpPr txBox="1">
            <a:spLocks/>
          </p:cNvSpPr>
          <p:nvPr/>
        </p:nvSpPr>
        <p:spPr>
          <a:xfrm>
            <a:off x="93785" y="1085654"/>
            <a:ext cx="8945878" cy="1314646"/>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rgbClr val="1C03D7"/>
                </a:solidFill>
              </a:rPr>
              <a:t>Virtual image </a:t>
            </a:r>
            <a:r>
              <a:rPr lang="en-US" sz="2800" b="0" kern="0" dirty="0" smtClean="0">
                <a:solidFill>
                  <a:srgbClr val="000000"/>
                </a:solidFill>
              </a:rPr>
              <a:t>is an image that is on the same side of the lens as the object and cannot be projected on a screen.</a:t>
            </a:r>
          </a:p>
        </p:txBody>
      </p:sp>
    </p:spTree>
    <p:extLst>
      <p:ext uri="{BB962C8B-B14F-4D97-AF65-F5344CB8AC3E}">
        <p14:creationId xmlns:p14="http://schemas.microsoft.com/office/powerpoint/2010/main" val="564372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Virtual Image</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142924" y="1239136"/>
            <a:ext cx="888834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Ex. 25.7: </a:t>
            </a:r>
            <a:r>
              <a:rPr lang="en-US" altLang="en-US" sz="2800" dirty="0" smtClean="0"/>
              <a:t>Suppose an object is held 7.5 cm from a convex lens of focal length 10.0 cm, such as a typical magnifying glass might have. What magnification is produced?</a:t>
            </a:r>
            <a:endParaRPr lang="en-US" altLang="en-US" sz="2400" dirty="0"/>
          </a:p>
        </p:txBody>
      </p:sp>
      <p:pic>
        <p:nvPicPr>
          <p:cNvPr id="2" name="Picture 1"/>
          <p:cNvPicPr>
            <a:picLocks noChangeAspect="1"/>
          </p:cNvPicPr>
          <p:nvPr/>
        </p:nvPicPr>
        <p:blipFill>
          <a:blip r:embed="rId2"/>
          <a:stretch>
            <a:fillRect/>
          </a:stretch>
        </p:blipFill>
        <p:spPr>
          <a:xfrm>
            <a:off x="93786" y="3997086"/>
            <a:ext cx="4117148" cy="2860914"/>
          </a:xfrm>
          <a:prstGeom prst="rect">
            <a:avLst/>
          </a:prstGeom>
        </p:spPr>
      </p:pic>
      <p:pic>
        <p:nvPicPr>
          <p:cNvPr id="3" name="Picture 2"/>
          <p:cNvPicPr>
            <a:picLocks noChangeAspect="1"/>
          </p:cNvPicPr>
          <p:nvPr/>
        </p:nvPicPr>
        <p:blipFill>
          <a:blip r:embed="rId3"/>
          <a:stretch>
            <a:fillRect/>
          </a:stretch>
        </p:blipFill>
        <p:spPr>
          <a:xfrm>
            <a:off x="4874440" y="3997086"/>
            <a:ext cx="4229100" cy="2828925"/>
          </a:xfrm>
          <a:prstGeom prst="rect">
            <a:avLst/>
          </a:prstGeom>
        </p:spPr>
      </p:pic>
    </p:spTree>
    <p:extLst>
      <p:ext uri="{BB962C8B-B14F-4D97-AF65-F5344CB8AC3E}">
        <p14:creationId xmlns:p14="http://schemas.microsoft.com/office/powerpoint/2010/main" val="63441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Produced by a Concave Lens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Placeholder 2" descr="Figure 26_06_13.jpg"/>
          <p:cNvPicPr>
            <a:picLocks noChangeAspect="1"/>
          </p:cNvPicPr>
          <p:nvPr/>
        </p:nvPicPr>
        <p:blipFill>
          <a:blip r:embed="rId2" cstate="print">
            <a:extLst>
              <a:ext uri="{28A0092B-C50C-407E-A947-70E740481C1C}">
                <a14:useLocalDpi xmlns:a14="http://schemas.microsoft.com/office/drawing/2010/main" val="0"/>
              </a:ext>
            </a:extLst>
          </a:blip>
          <a:srcRect t="-3955" b="-3955"/>
          <a:stretch>
            <a:fillRect/>
          </a:stretch>
        </p:blipFill>
        <p:spPr>
          <a:xfrm>
            <a:off x="4779818" y="1111828"/>
            <a:ext cx="4311898" cy="5620746"/>
          </a:xfrm>
          <a:prstGeom prst="rect">
            <a:avLst/>
          </a:prstGeom>
        </p:spPr>
      </p:pic>
      <p:sp>
        <p:nvSpPr>
          <p:cNvPr id="6" name="Text Placeholder 13"/>
          <p:cNvSpPr txBox="1">
            <a:spLocks/>
          </p:cNvSpPr>
          <p:nvPr/>
        </p:nvSpPr>
        <p:spPr>
          <a:xfrm>
            <a:off x="93785" y="1111828"/>
            <a:ext cx="4385618" cy="5508891"/>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rgbClr val="000000"/>
                </a:solidFill>
              </a:rPr>
              <a:t>Ray tracing predicts the image location and size for a concave or diverging lens. Ray 1 enters parallel to the axis and is bent so that it appears to originate from the focal point. Ray 2 passes through the center of the lens without changing path. The two rays appear to come from a common point, locating the upright image. This is a case 3 image, which is closer to the lens than the object and smaller in height.</a:t>
            </a:r>
          </a:p>
        </p:txBody>
      </p:sp>
    </p:spTree>
    <p:extLst>
      <p:ext uri="{BB962C8B-B14F-4D97-AF65-F5344CB8AC3E}">
        <p14:creationId xmlns:p14="http://schemas.microsoft.com/office/powerpoint/2010/main" val="3682427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Produced by a Concave Lens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3"/>
          <p:cNvSpPr txBox="1">
            <a:spLocks noChangeArrowheads="1"/>
          </p:cNvSpPr>
          <p:nvPr/>
        </p:nvSpPr>
        <p:spPr bwMode="auto">
          <a:xfrm>
            <a:off x="142924" y="1069204"/>
            <a:ext cx="888834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smtClean="0">
                <a:solidFill>
                  <a:srgbClr val="1C03D7"/>
                </a:solidFill>
              </a:rPr>
              <a:t>Ex. 25.8: </a:t>
            </a:r>
            <a:r>
              <a:rPr lang="en-US" altLang="en-US" sz="2800" dirty="0" smtClean="0"/>
              <a:t>Suppose an object is held 7.5 cm from a concave lens of focal length 10.0 cm. Such a lens could be used in eyeglasses to correct pronounced nearsightedness. What magnification is produced?</a:t>
            </a:r>
            <a:endParaRPr lang="en-US" altLang="en-US" sz="2400" dirty="0"/>
          </a:p>
        </p:txBody>
      </p:sp>
      <p:pic>
        <p:nvPicPr>
          <p:cNvPr id="5" name="Picture Placeholder 2" descr="Figure 26_06_13.jpg"/>
          <p:cNvPicPr>
            <a:picLocks noChangeAspect="1"/>
          </p:cNvPicPr>
          <p:nvPr/>
        </p:nvPicPr>
        <p:blipFill>
          <a:blip r:embed="rId2" cstate="print">
            <a:extLst>
              <a:ext uri="{28A0092B-C50C-407E-A947-70E740481C1C}">
                <a14:useLocalDpi xmlns:a14="http://schemas.microsoft.com/office/drawing/2010/main" val="0"/>
              </a:ext>
            </a:extLst>
          </a:blip>
          <a:srcRect t="-3955" b="-3955"/>
          <a:stretch>
            <a:fillRect/>
          </a:stretch>
        </p:blipFill>
        <p:spPr>
          <a:xfrm>
            <a:off x="6028566" y="2739624"/>
            <a:ext cx="3063150" cy="3992949"/>
          </a:xfrm>
          <a:prstGeom prst="rect">
            <a:avLst/>
          </a:prstGeom>
        </p:spPr>
      </p:pic>
    </p:spTree>
    <p:extLst>
      <p:ext uri="{BB962C8B-B14F-4D97-AF65-F5344CB8AC3E}">
        <p14:creationId xmlns:p14="http://schemas.microsoft.com/office/powerpoint/2010/main" val="3848407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Three Types of Image Formed By Thin Lenses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2"/>
          <a:stretch>
            <a:fillRect/>
          </a:stretch>
        </p:blipFill>
        <p:spPr>
          <a:xfrm>
            <a:off x="619039" y="3366252"/>
            <a:ext cx="7726261" cy="2184885"/>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19039" y="1676013"/>
                <a:ext cx="2182200" cy="10114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𝑜</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𝑓</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19039" y="1676013"/>
                <a:ext cx="2182200" cy="101149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62525" y="1750264"/>
                <a:ext cx="2773259" cy="1018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𝑜</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𝑜</m:t>
                              </m:r>
                            </m:sub>
                          </m:sSub>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62525" y="1750264"/>
                <a:ext cx="2773259" cy="101816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489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The Law of Reflection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Placeholder 1" descr="Figure 26_02_01.jpg"/>
          <p:cNvPicPr>
            <a:picLocks noChangeAspect="1"/>
          </p:cNvPicPr>
          <p:nvPr/>
        </p:nvPicPr>
        <p:blipFill>
          <a:blip r:embed="rId2">
            <a:extLst>
              <a:ext uri="{28A0092B-C50C-407E-A947-70E740481C1C}">
                <a14:useLocalDpi xmlns:a14="http://schemas.microsoft.com/office/drawing/2010/main" val="0"/>
              </a:ext>
            </a:extLst>
          </a:blip>
          <a:srcRect l="-49271" r="-49271"/>
          <a:stretch>
            <a:fillRect/>
          </a:stretch>
        </p:blipFill>
        <p:spPr>
          <a:xfrm>
            <a:off x="457200" y="1122363"/>
            <a:ext cx="8062913" cy="3500437"/>
          </a:xfrm>
          <a:prstGeom prst="rect">
            <a:avLst/>
          </a:prstGeom>
        </p:spPr>
      </p:pic>
      <p:sp>
        <p:nvSpPr>
          <p:cNvPr id="7" name="Text Placeholder 6"/>
          <p:cNvSpPr txBox="1">
            <a:spLocks/>
          </p:cNvSpPr>
          <p:nvPr/>
        </p:nvSpPr>
        <p:spPr>
          <a:xfrm>
            <a:off x="152400" y="4843462"/>
            <a:ext cx="8879840" cy="1851977"/>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rgbClr val="1C03D7"/>
                </a:solidFill>
              </a:rPr>
              <a:t>The law of reflection </a:t>
            </a:r>
            <a:r>
              <a:rPr lang="en-US" sz="2800" b="0" kern="0" dirty="0" smtClean="0">
                <a:solidFill>
                  <a:schemeClr val="tx1"/>
                </a:solidFill>
              </a:rPr>
              <a:t>states that the angle of reflection equals the angle of incidence— </a:t>
            </a:r>
            <a:r>
              <a:rPr lang="en-US" sz="2800" b="0" i="1" kern="0" dirty="0" err="1" smtClean="0">
                <a:solidFill>
                  <a:schemeClr val="tx1"/>
                </a:solidFill>
              </a:rPr>
              <a:t>θ</a:t>
            </a:r>
            <a:r>
              <a:rPr lang="en-US" sz="2800" b="0" kern="0" baseline="-25000" dirty="0" err="1" smtClean="0">
                <a:solidFill>
                  <a:schemeClr val="tx1"/>
                </a:solidFill>
              </a:rPr>
              <a:t>r</a:t>
            </a:r>
            <a:r>
              <a:rPr lang="en-US" sz="2800" b="0" kern="0" dirty="0" smtClean="0">
                <a:solidFill>
                  <a:schemeClr val="tx1"/>
                </a:solidFill>
              </a:rPr>
              <a:t> = </a:t>
            </a:r>
            <a:r>
              <a:rPr lang="en-US" sz="2800" b="0" i="1" kern="0" dirty="0" err="1" smtClean="0">
                <a:solidFill>
                  <a:schemeClr val="tx1"/>
                </a:solidFill>
              </a:rPr>
              <a:t>θ</a:t>
            </a:r>
            <a:r>
              <a:rPr lang="en-US" sz="2800" b="0" kern="0" baseline="-25000" dirty="0" err="1" smtClean="0">
                <a:solidFill>
                  <a:schemeClr val="tx1"/>
                </a:solidFill>
              </a:rPr>
              <a:t>i</a:t>
            </a:r>
            <a:r>
              <a:rPr lang="en-US" sz="2800" b="0" kern="0" dirty="0" smtClean="0">
                <a:solidFill>
                  <a:schemeClr val="tx1"/>
                </a:solidFill>
              </a:rPr>
              <a:t> . The angles are measured relative to the perpendicular to the surface at the point where the ray strikes the surface.</a:t>
            </a:r>
          </a:p>
        </p:txBody>
      </p:sp>
    </p:spTree>
    <p:extLst>
      <p:ext uri="{BB962C8B-B14F-4D97-AF65-F5344CB8AC3E}">
        <p14:creationId xmlns:p14="http://schemas.microsoft.com/office/powerpoint/2010/main" val="3438977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Nearsighted and Farsighted</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242761" y="1866831"/>
            <a:ext cx="6485040" cy="4154984"/>
          </a:xfrm>
          <a:prstGeom prst="rect">
            <a:avLst/>
          </a:prstGeom>
        </p:spPr>
        <p:txBody>
          <a:bodyPr wrap="square">
            <a:spAutoFit/>
          </a:bodyPr>
          <a:lstStyle/>
          <a:p>
            <a:r>
              <a:rPr lang="en-US" sz="2400" dirty="0" smtClean="0">
                <a:solidFill>
                  <a:srgbClr val="1C03D7"/>
                </a:solidFill>
                <a:latin typeface="Roboto"/>
              </a:rPr>
              <a:t>Nearsighted</a:t>
            </a:r>
            <a:r>
              <a:rPr lang="en-US" sz="2400" dirty="0" smtClean="0">
                <a:solidFill>
                  <a:srgbClr val="222222"/>
                </a:solidFill>
                <a:latin typeface="Roboto"/>
              </a:rPr>
              <a:t>: Unable </a:t>
            </a:r>
            <a:r>
              <a:rPr lang="en-US" sz="2400" dirty="0">
                <a:solidFill>
                  <a:srgbClr val="222222"/>
                </a:solidFill>
                <a:latin typeface="Roboto"/>
              </a:rPr>
              <a:t>to see things clearly </a:t>
            </a:r>
            <a:r>
              <a:rPr lang="en-US" sz="2400" dirty="0" smtClean="0">
                <a:solidFill>
                  <a:srgbClr val="222222"/>
                </a:solidFill>
                <a:latin typeface="Roboto"/>
              </a:rPr>
              <a:t>especially if they are far to the eyes</a:t>
            </a:r>
            <a:r>
              <a:rPr lang="en-US" sz="2400" dirty="0">
                <a:solidFill>
                  <a:srgbClr val="222222"/>
                </a:solidFill>
                <a:latin typeface="Roboto"/>
              </a:rPr>
              <a:t>, owing to the focusing of rays of light by the eye at a point in front of the </a:t>
            </a:r>
            <a:r>
              <a:rPr lang="en-US" sz="2400" dirty="0" smtClean="0">
                <a:solidFill>
                  <a:srgbClr val="222222"/>
                </a:solidFill>
                <a:latin typeface="Roboto"/>
              </a:rPr>
              <a:t>retina.</a:t>
            </a:r>
          </a:p>
          <a:p>
            <a:endParaRPr lang="en-US" sz="2400" dirty="0" smtClean="0">
              <a:solidFill>
                <a:srgbClr val="222222"/>
              </a:solidFill>
              <a:latin typeface="Roboto"/>
            </a:endParaRPr>
          </a:p>
          <a:p>
            <a:endParaRPr lang="en-US" sz="2400" dirty="0" smtClean="0">
              <a:solidFill>
                <a:srgbClr val="222222"/>
              </a:solidFill>
              <a:latin typeface="Roboto"/>
            </a:endParaRPr>
          </a:p>
          <a:p>
            <a:endParaRPr lang="en-US" sz="2400" dirty="0">
              <a:solidFill>
                <a:srgbClr val="222222"/>
              </a:solidFill>
              <a:latin typeface="Roboto"/>
            </a:endParaRPr>
          </a:p>
          <a:p>
            <a:r>
              <a:rPr lang="en-US" sz="2400" dirty="0" smtClean="0">
                <a:solidFill>
                  <a:srgbClr val="1C03D7"/>
                </a:solidFill>
                <a:latin typeface="Roboto"/>
              </a:rPr>
              <a:t>Farsighted</a:t>
            </a:r>
            <a:r>
              <a:rPr lang="en-US" sz="2400" dirty="0" smtClean="0">
                <a:solidFill>
                  <a:srgbClr val="222222"/>
                </a:solidFill>
                <a:latin typeface="Roboto"/>
              </a:rPr>
              <a:t>: </a:t>
            </a:r>
            <a:r>
              <a:rPr lang="en-US" sz="2400" dirty="0"/>
              <a:t>U</a:t>
            </a:r>
            <a:r>
              <a:rPr lang="en-US" sz="2400" dirty="0" smtClean="0"/>
              <a:t>nable </a:t>
            </a:r>
            <a:r>
              <a:rPr lang="en-US" sz="2400" dirty="0"/>
              <a:t>to see things clearly, especially if they are relatively close to the eyes, owing to the focusing of rays of light by the eye at a point behind the </a:t>
            </a:r>
            <a:r>
              <a:rPr lang="en-US" sz="2400" dirty="0" smtClean="0"/>
              <a:t>retina.</a:t>
            </a:r>
            <a:endParaRPr lang="en-US" sz="2400" dirty="0"/>
          </a:p>
        </p:txBody>
      </p:sp>
      <p:pic>
        <p:nvPicPr>
          <p:cNvPr id="4" name="Picture 3"/>
          <p:cNvPicPr>
            <a:picLocks noChangeAspect="1"/>
          </p:cNvPicPr>
          <p:nvPr/>
        </p:nvPicPr>
        <p:blipFill>
          <a:blip r:embed="rId2"/>
          <a:stretch>
            <a:fillRect/>
          </a:stretch>
        </p:blipFill>
        <p:spPr>
          <a:xfrm>
            <a:off x="7089558" y="1190626"/>
            <a:ext cx="1860788" cy="2569031"/>
          </a:xfrm>
          <a:prstGeom prst="rect">
            <a:avLst/>
          </a:prstGeom>
        </p:spPr>
      </p:pic>
      <p:pic>
        <p:nvPicPr>
          <p:cNvPr id="7" name="Picture 6"/>
          <p:cNvPicPr>
            <a:picLocks noChangeAspect="1"/>
          </p:cNvPicPr>
          <p:nvPr/>
        </p:nvPicPr>
        <p:blipFill>
          <a:blip r:embed="rId3"/>
          <a:stretch>
            <a:fillRect/>
          </a:stretch>
        </p:blipFill>
        <p:spPr>
          <a:xfrm>
            <a:off x="7089558" y="4047584"/>
            <a:ext cx="1978149" cy="2731062"/>
          </a:xfrm>
          <a:prstGeom prst="rect">
            <a:avLst/>
          </a:prstGeom>
        </p:spPr>
      </p:pic>
    </p:spTree>
    <p:extLst>
      <p:ext uri="{BB962C8B-B14F-4D97-AF65-F5344CB8AC3E}">
        <p14:creationId xmlns:p14="http://schemas.microsoft.com/office/powerpoint/2010/main" val="3666388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Formation by a Plane Mirror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Placeholder 1" descr="Figure 26_07_01.jpg"/>
          <p:cNvPicPr>
            <a:picLocks noChangeAspect="1"/>
          </p:cNvPicPr>
          <p:nvPr/>
        </p:nvPicPr>
        <p:blipFill>
          <a:blip r:embed="rId2">
            <a:extLst>
              <a:ext uri="{28A0092B-C50C-407E-A947-70E740481C1C}">
                <a14:useLocalDpi xmlns:a14="http://schemas.microsoft.com/office/drawing/2010/main" val="0"/>
              </a:ext>
            </a:extLst>
          </a:blip>
          <a:srcRect l="-15762" r="-15762"/>
          <a:stretch>
            <a:fillRect/>
          </a:stretch>
        </p:blipFill>
        <p:spPr>
          <a:xfrm>
            <a:off x="219921" y="1145513"/>
            <a:ext cx="8717478" cy="3784610"/>
          </a:xfrm>
          <a:prstGeom prst="rect">
            <a:avLst/>
          </a:prstGeom>
        </p:spPr>
      </p:pic>
      <p:sp>
        <p:nvSpPr>
          <p:cNvPr id="6" name="Text Placeholder 6"/>
          <p:cNvSpPr txBox="1">
            <a:spLocks/>
          </p:cNvSpPr>
          <p:nvPr/>
        </p:nvSpPr>
        <p:spPr>
          <a:xfrm>
            <a:off x="93785" y="4970786"/>
            <a:ext cx="8937481" cy="1864064"/>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chemeClr val="tx1"/>
                </a:solidFill>
              </a:rPr>
              <a:t>Two sets of rays from common points on an object are reflected by a flat mirror into the eye of an observer. The reflected rays seem to originate from behind the mirror, locating the virtual image.</a:t>
            </a:r>
          </a:p>
        </p:txBody>
      </p:sp>
    </p:spTree>
    <p:extLst>
      <p:ext uri="{BB962C8B-B14F-4D97-AF65-F5344CB8AC3E}">
        <p14:creationId xmlns:p14="http://schemas.microsoft.com/office/powerpoint/2010/main" val="1673197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Formation by a Plane Mirror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3" descr="afg007"/>
          <p:cNvPicPr>
            <a:picLocks noChangeAspect="1" noChangeArrowheads="1"/>
          </p:cNvPicPr>
          <p:nvPr/>
        </p:nvPicPr>
        <p:blipFill>
          <a:blip r:embed="rId2"/>
          <a:srcRect/>
          <a:stretch>
            <a:fillRect/>
          </a:stretch>
        </p:blipFill>
        <p:spPr bwMode="auto">
          <a:xfrm>
            <a:off x="2438400" y="1171936"/>
            <a:ext cx="3962400" cy="3948113"/>
          </a:xfrm>
          <a:prstGeom prst="rect">
            <a:avLst/>
          </a:prstGeom>
          <a:noFill/>
          <a:ln w="9525">
            <a:noFill/>
            <a:miter lim="800000"/>
            <a:headEnd/>
            <a:tailEnd/>
          </a:ln>
        </p:spPr>
      </p:pic>
      <p:sp>
        <p:nvSpPr>
          <p:cNvPr id="8" name="Text Box 4"/>
          <p:cNvSpPr txBox="1">
            <a:spLocks noChangeArrowheads="1"/>
          </p:cNvSpPr>
          <p:nvPr/>
        </p:nvSpPr>
        <p:spPr bwMode="auto">
          <a:xfrm>
            <a:off x="322508" y="5498153"/>
            <a:ext cx="8498984" cy="954107"/>
          </a:xfrm>
          <a:prstGeom prst="rect">
            <a:avLst/>
          </a:prstGeom>
          <a:noFill/>
          <a:ln w="9525">
            <a:noFill/>
            <a:miter lim="800000"/>
            <a:headEnd/>
            <a:tailEnd/>
          </a:ln>
        </p:spPr>
        <p:txBody>
          <a:bodyPr wrap="square">
            <a:spAutoFit/>
          </a:bodyPr>
          <a:lstStyle/>
          <a:p>
            <a:r>
              <a:rPr lang="en-US" sz="2800" dirty="0"/>
              <a:t>The geometry used to show that the image distance is </a:t>
            </a:r>
            <a:r>
              <a:rPr lang="en-US" sz="2800" dirty="0" smtClean="0"/>
              <a:t>equal to </a:t>
            </a:r>
            <a:r>
              <a:rPr lang="en-US" sz="2800" dirty="0"/>
              <a:t>the object </a:t>
            </a:r>
            <a:r>
              <a:rPr lang="en-US" sz="2800" dirty="0" smtClean="0"/>
              <a:t>distance </a:t>
            </a:r>
            <a:r>
              <a:rPr lang="en-US" sz="2800" i="1" dirty="0" smtClean="0">
                <a:latin typeface="Times New Roman" panose="02020603050405020304" pitchFamily="18" charset="0"/>
                <a:cs typeface="Times New Roman" panose="02020603050405020304" pitchFamily="18" charset="0"/>
              </a:rPr>
              <a:t>d</a:t>
            </a:r>
            <a:r>
              <a:rPr lang="en-US" sz="2800" i="1" baseline="-25000" dirty="0"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 </a:t>
            </a:r>
            <a:r>
              <a:rPr lang="en-US" sz="2800" i="1" dirty="0" smtClean="0">
                <a:latin typeface="Times New Roman" panose="02020603050405020304" pitchFamily="18" charset="0"/>
                <a:cs typeface="Times New Roman" panose="02020603050405020304" pitchFamily="18" charset="0"/>
              </a:rPr>
              <a:t>d</a:t>
            </a:r>
            <a:r>
              <a:rPr lang="en-US" sz="2800" i="1" baseline="-25000" dirty="0" smtClean="0">
                <a:latin typeface="Times New Roman" panose="02020603050405020304" pitchFamily="18" charset="0"/>
                <a:cs typeface="Times New Roman" panose="02020603050405020304" pitchFamily="18" charset="0"/>
              </a:rPr>
              <a:t>o</a:t>
            </a:r>
            <a:r>
              <a:rPr lang="en-US" sz="2800" dirty="0" smtClean="0"/>
              <a:t>.</a:t>
            </a:r>
            <a:endParaRPr lang="en-US" sz="2800" dirty="0"/>
          </a:p>
        </p:txBody>
      </p:sp>
    </p:spTree>
    <p:extLst>
      <p:ext uri="{BB962C8B-B14F-4D97-AF65-F5344CB8AC3E}">
        <p14:creationId xmlns:p14="http://schemas.microsoft.com/office/powerpoint/2010/main" val="3200017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Spherical Mirror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 name="Picture 3" descr="afg010"/>
          <p:cNvPicPr>
            <a:picLocks noChangeAspect="1" noChangeArrowheads="1"/>
          </p:cNvPicPr>
          <p:nvPr/>
        </p:nvPicPr>
        <p:blipFill>
          <a:blip r:embed="rId2"/>
          <a:srcRect/>
          <a:stretch>
            <a:fillRect/>
          </a:stretch>
        </p:blipFill>
        <p:spPr bwMode="auto">
          <a:xfrm>
            <a:off x="263325" y="1190626"/>
            <a:ext cx="8686800" cy="1757363"/>
          </a:xfrm>
          <a:prstGeom prst="rect">
            <a:avLst/>
          </a:prstGeom>
          <a:noFill/>
          <a:ln w="9525">
            <a:noFill/>
            <a:miter lim="800000"/>
            <a:headEnd/>
            <a:tailEnd/>
          </a:ln>
        </p:spPr>
      </p:pic>
      <p:sp>
        <p:nvSpPr>
          <p:cNvPr id="13" name="Text Box 4"/>
          <p:cNvSpPr txBox="1">
            <a:spLocks noChangeArrowheads="1"/>
          </p:cNvSpPr>
          <p:nvPr/>
        </p:nvSpPr>
        <p:spPr bwMode="auto">
          <a:xfrm>
            <a:off x="175105" y="3335339"/>
            <a:ext cx="8887869" cy="3046988"/>
          </a:xfrm>
          <a:prstGeom prst="rect">
            <a:avLst/>
          </a:prstGeom>
          <a:noFill/>
          <a:ln w="9525">
            <a:noFill/>
            <a:miter lim="800000"/>
            <a:headEnd/>
            <a:tailEnd/>
          </a:ln>
        </p:spPr>
        <p:txBody>
          <a:bodyPr wrap="square">
            <a:spAutoFit/>
          </a:bodyPr>
          <a:lstStyle/>
          <a:p>
            <a:r>
              <a:rPr lang="en-US" sz="2400" dirty="0"/>
              <a:t>If the inside surface of the spherical mirror is polished, it is a </a:t>
            </a:r>
            <a:r>
              <a:rPr lang="en-US" sz="2400" b="1" i="1" dirty="0" smtClean="0"/>
              <a:t>concave mirror</a:t>
            </a:r>
            <a:r>
              <a:rPr lang="en-US" sz="2400" b="1" i="1" dirty="0"/>
              <a:t>.  </a:t>
            </a:r>
            <a:r>
              <a:rPr lang="en-US" sz="2400" dirty="0"/>
              <a:t>If the outside surface is polished, is it a </a:t>
            </a:r>
            <a:r>
              <a:rPr lang="en-US" sz="2400" b="1" i="1" dirty="0"/>
              <a:t>convex mirror.</a:t>
            </a:r>
          </a:p>
          <a:p>
            <a:endParaRPr lang="en-US" sz="2400" b="1" i="1" dirty="0"/>
          </a:p>
          <a:p>
            <a:r>
              <a:rPr lang="en-US" sz="2400" dirty="0"/>
              <a:t>The law of reflection applies, just as it does for a plane mirror.</a:t>
            </a:r>
          </a:p>
          <a:p>
            <a:endParaRPr lang="en-US" sz="2400" dirty="0"/>
          </a:p>
          <a:p>
            <a:r>
              <a:rPr lang="en-US" sz="2400" dirty="0"/>
              <a:t>The </a:t>
            </a:r>
            <a:r>
              <a:rPr lang="en-US" sz="2400" b="1" i="1" dirty="0"/>
              <a:t>principal axis </a:t>
            </a:r>
            <a:r>
              <a:rPr lang="en-US" sz="2400" dirty="0"/>
              <a:t>of the mirror is a straight line drawn through </a:t>
            </a:r>
            <a:r>
              <a:rPr lang="en-US" sz="2400" dirty="0" smtClean="0"/>
              <a:t>the center </a:t>
            </a:r>
            <a:r>
              <a:rPr lang="en-US" sz="2400" dirty="0"/>
              <a:t>and the midpoint of the mirror.</a:t>
            </a:r>
          </a:p>
        </p:txBody>
      </p:sp>
    </p:spTree>
    <p:extLst>
      <p:ext uri="{BB962C8B-B14F-4D97-AF65-F5344CB8AC3E}">
        <p14:creationId xmlns:p14="http://schemas.microsoft.com/office/powerpoint/2010/main" val="3961177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Concave Mirror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 name="TextBox 10"/>
              <p:cNvSpPr txBox="1"/>
              <p:nvPr/>
            </p:nvSpPr>
            <p:spPr>
              <a:xfrm>
                <a:off x="348043" y="1708584"/>
                <a:ext cx="1159420" cy="9187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smtClean="0">
                              <a:latin typeface="Cambria Math" panose="02040503050406030204" pitchFamily="18" charset="0"/>
                            </a:rPr>
                            <m:t>𝑅</m:t>
                          </m:r>
                        </m:num>
                        <m:den>
                          <m:r>
                            <a:rPr lang="en-US" i="1" smtClean="0">
                              <a:latin typeface="Cambria Math" panose="02040503050406030204" pitchFamily="18" charset="0"/>
                            </a:rPr>
                            <m:t>2</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48043" y="1708584"/>
                <a:ext cx="1159420" cy="918778"/>
              </a:xfrm>
              <a:prstGeom prst="rect">
                <a:avLst/>
              </a:prstGeom>
              <a:blipFill rotWithShape="0">
                <a:blip r:embed="rId2"/>
                <a:stretch>
                  <a:fillRect/>
                </a:stretch>
              </a:blipFill>
            </p:spPr>
            <p:txBody>
              <a:bodyPr/>
              <a:lstStyle/>
              <a:p>
                <a:r>
                  <a:rPr lang="en-US">
                    <a:noFill/>
                  </a:rPr>
                  <a:t> </a:t>
                </a:r>
              </a:p>
            </p:txBody>
          </p:sp>
        </mc:Fallback>
      </mc:AlternateContent>
      <p:sp>
        <p:nvSpPr>
          <p:cNvPr id="2" name="Rectangle 1"/>
          <p:cNvSpPr/>
          <p:nvPr/>
        </p:nvSpPr>
        <p:spPr>
          <a:xfrm>
            <a:off x="237623" y="3500444"/>
            <a:ext cx="3339376" cy="492443"/>
          </a:xfrm>
          <a:prstGeom prst="rect">
            <a:avLst/>
          </a:prstGeom>
        </p:spPr>
        <p:txBody>
          <a:bodyPr wrap="none">
            <a:spAutoFit/>
          </a:bodyPr>
          <a:lstStyle/>
          <a:p>
            <a:r>
              <a:rPr lang="en-US" sz="2600" i="1" dirty="0" smtClean="0">
                <a:solidFill>
                  <a:srgbClr val="000000"/>
                </a:solidFill>
                <a:latin typeface="Times New Roman" panose="02020603050405020304" pitchFamily="18" charset="0"/>
                <a:cs typeface="Times New Roman" panose="02020603050405020304" pitchFamily="18" charset="0"/>
              </a:rPr>
              <a:t>R</a:t>
            </a:r>
            <a:r>
              <a:rPr lang="en-US" sz="2600" dirty="0" smtClean="0">
                <a:solidFill>
                  <a:srgbClr val="000000"/>
                </a:solidFill>
                <a:latin typeface="Arial"/>
              </a:rPr>
              <a:t>: radius of curvature</a:t>
            </a:r>
            <a:endParaRPr lang="en-US" sz="2600" dirty="0"/>
          </a:p>
        </p:txBody>
      </p:sp>
      <p:pic>
        <p:nvPicPr>
          <p:cNvPr id="8" name="Picture 3" descr="afg013"/>
          <p:cNvPicPr>
            <a:picLocks noChangeAspect="1" noChangeArrowheads="1"/>
          </p:cNvPicPr>
          <p:nvPr/>
        </p:nvPicPr>
        <p:blipFill>
          <a:blip r:embed="rId3"/>
          <a:srcRect/>
          <a:stretch>
            <a:fillRect/>
          </a:stretch>
        </p:blipFill>
        <p:spPr bwMode="auto">
          <a:xfrm>
            <a:off x="4085863" y="1368707"/>
            <a:ext cx="3810000" cy="3230563"/>
          </a:xfrm>
          <a:prstGeom prst="rect">
            <a:avLst/>
          </a:prstGeom>
          <a:noFill/>
          <a:ln w="9525">
            <a:noFill/>
            <a:miter lim="800000"/>
            <a:headEnd/>
            <a:tailEnd/>
          </a:ln>
        </p:spPr>
      </p:pic>
      <p:sp>
        <p:nvSpPr>
          <p:cNvPr id="12" name="Text Box 4"/>
          <p:cNvSpPr txBox="1">
            <a:spLocks noChangeArrowheads="1"/>
          </p:cNvSpPr>
          <p:nvPr/>
        </p:nvSpPr>
        <p:spPr bwMode="auto">
          <a:xfrm>
            <a:off x="253567" y="4786367"/>
            <a:ext cx="8777699" cy="1384995"/>
          </a:xfrm>
          <a:prstGeom prst="rect">
            <a:avLst/>
          </a:prstGeom>
          <a:noFill/>
          <a:ln w="9525">
            <a:noFill/>
            <a:miter lim="800000"/>
            <a:headEnd/>
            <a:tailEnd/>
          </a:ln>
        </p:spPr>
        <p:txBody>
          <a:bodyPr wrap="square">
            <a:spAutoFit/>
          </a:bodyPr>
          <a:lstStyle/>
          <a:p>
            <a:r>
              <a:rPr lang="en-US" sz="2800" dirty="0"/>
              <a:t>The focal point of a concave mirror is halfway between</a:t>
            </a:r>
          </a:p>
          <a:p>
            <a:r>
              <a:rPr lang="en-US" sz="2800" dirty="0"/>
              <a:t>the center of curvature of the mirror C and the mirror at B.</a:t>
            </a:r>
          </a:p>
        </p:txBody>
      </p:sp>
    </p:spTree>
    <p:extLst>
      <p:ext uri="{BB962C8B-B14F-4D97-AF65-F5344CB8AC3E}">
        <p14:creationId xmlns:p14="http://schemas.microsoft.com/office/powerpoint/2010/main" val="2433525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Convex Mirror</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3" descr="afg016"/>
          <p:cNvPicPr>
            <a:picLocks noChangeAspect="1" noChangeArrowheads="1"/>
          </p:cNvPicPr>
          <p:nvPr/>
        </p:nvPicPr>
        <p:blipFill>
          <a:blip r:embed="rId3"/>
          <a:srcRect/>
          <a:stretch>
            <a:fillRect/>
          </a:stretch>
        </p:blipFill>
        <p:spPr bwMode="auto">
          <a:xfrm>
            <a:off x="2214622" y="1169987"/>
            <a:ext cx="4800600" cy="3008313"/>
          </a:xfrm>
          <a:prstGeom prst="rect">
            <a:avLst/>
          </a:prstGeom>
          <a:noFill/>
          <a:ln w="9525">
            <a:noFill/>
            <a:miter lim="800000"/>
            <a:headEnd/>
            <a:tailEnd/>
          </a:ln>
        </p:spPr>
      </p:pic>
      <p:graphicFrame>
        <p:nvGraphicFramePr>
          <p:cNvPr id="12" name="Object 4"/>
          <p:cNvGraphicFramePr>
            <a:graphicFrameLocks noChangeAspect="1"/>
          </p:cNvGraphicFramePr>
          <p:nvPr>
            <p:extLst>
              <p:ext uri="{D42A27DB-BD31-4B8C-83A1-F6EECF244321}">
                <p14:modId xmlns:p14="http://schemas.microsoft.com/office/powerpoint/2010/main" val="924020758"/>
              </p:ext>
            </p:extLst>
          </p:nvPr>
        </p:nvGraphicFramePr>
        <p:xfrm>
          <a:off x="3611301" y="5742681"/>
          <a:ext cx="2034764" cy="761999"/>
        </p:xfrm>
        <a:graphic>
          <a:graphicData uri="http://schemas.openxmlformats.org/presentationml/2006/ole">
            <mc:AlternateContent xmlns:mc="http://schemas.openxmlformats.org/markup-compatibility/2006">
              <mc:Choice xmlns:v="urn:schemas-microsoft-com:vml" Requires="v">
                <p:oleObj spid="_x0000_s1079" name="Equation" r:id="rId4" imgW="609480" imgH="228600" progId="Equation.3">
                  <p:embed/>
                </p:oleObj>
              </mc:Choice>
              <mc:Fallback>
                <p:oleObj name="Equation" r:id="rId4" imgW="6094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301" y="5742681"/>
                        <a:ext cx="2034764" cy="761999"/>
                      </a:xfrm>
                      <a:prstGeom prst="rect">
                        <a:avLst/>
                      </a:prstGeom>
                      <a:noFill/>
                      <a:extLst/>
                    </p:spPr>
                  </p:pic>
                </p:oleObj>
              </mc:Fallback>
            </mc:AlternateContent>
          </a:graphicData>
        </a:graphic>
      </p:graphicFrame>
      <p:sp>
        <p:nvSpPr>
          <p:cNvPr id="13" name="Text Box 5"/>
          <p:cNvSpPr txBox="1">
            <a:spLocks noChangeArrowheads="1"/>
          </p:cNvSpPr>
          <p:nvPr/>
        </p:nvSpPr>
        <p:spPr bwMode="auto">
          <a:xfrm>
            <a:off x="93784" y="4357686"/>
            <a:ext cx="8937481" cy="1384995"/>
          </a:xfrm>
          <a:prstGeom prst="rect">
            <a:avLst/>
          </a:prstGeom>
          <a:noFill/>
          <a:ln w="9525">
            <a:noFill/>
            <a:miter lim="800000"/>
            <a:headEnd/>
            <a:tailEnd/>
          </a:ln>
        </p:spPr>
        <p:txBody>
          <a:bodyPr wrap="square">
            <a:spAutoFit/>
          </a:bodyPr>
          <a:lstStyle/>
          <a:p>
            <a:r>
              <a:rPr lang="en-US" sz="2800" dirty="0"/>
              <a:t>When paraxial light rays that are parallel to </a:t>
            </a:r>
            <a:r>
              <a:rPr lang="en-US" sz="2800" dirty="0" smtClean="0"/>
              <a:t>the principal </a:t>
            </a:r>
            <a:r>
              <a:rPr lang="en-US" sz="2800" dirty="0"/>
              <a:t>axis </a:t>
            </a:r>
            <a:r>
              <a:rPr lang="en-US" sz="2800" dirty="0" smtClean="0"/>
              <a:t>strike </a:t>
            </a:r>
            <a:r>
              <a:rPr lang="en-US" sz="2800" dirty="0"/>
              <a:t>a convex mirror, the rays appear to originate from the </a:t>
            </a:r>
            <a:r>
              <a:rPr lang="en-US" sz="2800" dirty="0" smtClean="0"/>
              <a:t>focal point</a:t>
            </a:r>
            <a:r>
              <a:rPr lang="en-US" sz="2800" dirty="0"/>
              <a:t>.</a:t>
            </a:r>
          </a:p>
        </p:txBody>
      </p:sp>
    </p:spTree>
    <p:extLst>
      <p:ext uri="{BB962C8B-B14F-4D97-AF65-F5344CB8AC3E}">
        <p14:creationId xmlns:p14="http://schemas.microsoft.com/office/powerpoint/2010/main" val="3798258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Formation by Concave Mirrors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Placeholder 6"/>
          <p:cNvSpPr txBox="1">
            <a:spLocks/>
          </p:cNvSpPr>
          <p:nvPr/>
        </p:nvSpPr>
        <p:spPr bwMode="auto">
          <a:xfrm>
            <a:off x="93785" y="4525159"/>
            <a:ext cx="8937481" cy="2332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400" b="0" i="0" u="none" strike="noStrike" kern="1200" cap="none" spc="0" normalizeH="0" baseline="0" noProof="0" dirty="0" smtClean="0">
                <a:ln>
                  <a:noFill/>
                </a:ln>
                <a:solidFill>
                  <a:srgbClr val="000000"/>
                </a:solidFill>
                <a:effectLst/>
                <a:uLnTx/>
                <a:uFillTx/>
                <a:latin typeface="Arial"/>
                <a:ea typeface="+mn-ea"/>
                <a:cs typeface="+mn-cs"/>
              </a:rPr>
              <a:t>Ray 1 approaches parallel to the axis, ray 2 strikes the center of the mirror, and ray 3 goes through the focal point on the way toward the mirror. All three rays cross at the same point after being reflected, locating the inverted real image. Although three rays are shown, only two of the three are needed to locate the image and determine its height.</a:t>
            </a:r>
          </a:p>
        </p:txBody>
      </p:sp>
      <p:pic>
        <p:nvPicPr>
          <p:cNvPr id="2" name="Picture 1"/>
          <p:cNvPicPr>
            <a:picLocks noChangeAspect="1"/>
          </p:cNvPicPr>
          <p:nvPr/>
        </p:nvPicPr>
        <p:blipFill>
          <a:blip r:embed="rId2"/>
          <a:stretch>
            <a:fillRect/>
          </a:stretch>
        </p:blipFill>
        <p:spPr>
          <a:xfrm>
            <a:off x="4062714" y="1177167"/>
            <a:ext cx="5081286" cy="3179300"/>
          </a:xfrm>
          <a:prstGeom prst="rect">
            <a:avLst/>
          </a:prstGeom>
        </p:spPr>
      </p:pic>
      <p:sp>
        <p:nvSpPr>
          <p:cNvPr id="16" name="Text Placeholder 6"/>
          <p:cNvSpPr txBox="1">
            <a:spLocks/>
          </p:cNvSpPr>
          <p:nvPr/>
        </p:nvSpPr>
        <p:spPr bwMode="auto">
          <a:xfrm>
            <a:off x="130436" y="1106767"/>
            <a:ext cx="3770231" cy="2944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400" b="0" i="0" u="none" strike="noStrike" kern="1200" cap="none" spc="0" normalizeH="0" baseline="0" noProof="0" dirty="0" smtClean="0">
                <a:ln>
                  <a:noFill/>
                </a:ln>
                <a:solidFill>
                  <a:srgbClr val="1C03D7"/>
                </a:solidFill>
                <a:effectLst/>
                <a:uLnTx/>
                <a:uFillTx/>
                <a:latin typeface="Arial"/>
                <a:ea typeface="+mn-ea"/>
                <a:cs typeface="+mn-cs"/>
              </a:rPr>
              <a:t>Case 1:</a:t>
            </a:r>
            <a:r>
              <a:rPr kumimoji="0" lang="en-US" sz="2400" b="0" i="0" u="none" strike="noStrike" kern="1200" cap="none" spc="0" normalizeH="0" baseline="0" noProof="0" dirty="0" smtClean="0">
                <a:ln>
                  <a:noFill/>
                </a:ln>
                <a:solidFill>
                  <a:srgbClr val="000000"/>
                </a:solidFill>
                <a:effectLst/>
                <a:uLnTx/>
                <a:uFillTx/>
                <a:latin typeface="Arial"/>
                <a:ea typeface="+mn-ea"/>
                <a:cs typeface="+mn-cs"/>
              </a:rPr>
              <a:t> An object is farther from the converging mirror than its focal length. Rays from a common point on the object are traced using the rules below:</a:t>
            </a:r>
          </a:p>
        </p:txBody>
      </p:sp>
      <mc:AlternateContent xmlns:mc="http://schemas.openxmlformats.org/markup-compatibility/2006" xmlns:a14="http://schemas.microsoft.com/office/drawing/2010/main">
        <mc:Choice Requires="a14">
          <p:sp>
            <p:nvSpPr>
              <p:cNvPr id="17" name="TextBox 16"/>
              <p:cNvSpPr txBox="1"/>
              <p:nvPr/>
            </p:nvSpPr>
            <p:spPr>
              <a:xfrm>
                <a:off x="4421157" y="1124888"/>
                <a:ext cx="2182200" cy="10114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𝑜</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𝑓</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421157" y="1124888"/>
                <a:ext cx="2182200" cy="101149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5988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Formation by Concave Mirrors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Placeholder 6"/>
          <p:cNvSpPr txBox="1">
            <a:spLocks/>
          </p:cNvSpPr>
          <p:nvPr/>
        </p:nvSpPr>
        <p:spPr bwMode="auto">
          <a:xfrm>
            <a:off x="206519" y="1190626"/>
            <a:ext cx="8937481" cy="2119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lang="en-US" sz="2400" dirty="0" smtClean="0">
                <a:solidFill>
                  <a:srgbClr val="1C03D7"/>
                </a:solidFill>
                <a:latin typeface="Arial"/>
              </a:rPr>
              <a:t>Ex. 25.9: </a:t>
            </a:r>
            <a:r>
              <a:rPr kumimoji="0" lang="en-US" sz="2400" b="0" i="0" u="none" strike="noStrike" kern="1200" cap="none" spc="0" normalizeH="0" baseline="0" noProof="0" dirty="0" smtClean="0">
                <a:ln>
                  <a:noFill/>
                </a:ln>
                <a:solidFill>
                  <a:srgbClr val="000000"/>
                </a:solidFill>
                <a:effectLst/>
                <a:uLnTx/>
                <a:uFillTx/>
                <a:latin typeface="Arial"/>
                <a:ea typeface="+mn-ea"/>
                <a:cs typeface="+mn-cs"/>
              </a:rPr>
              <a:t>Electric</a:t>
            </a:r>
            <a:r>
              <a:rPr kumimoji="0" lang="en-US" sz="2400" b="0" i="0" u="none" strike="noStrike" kern="1200" cap="none" spc="0" normalizeH="0" noProof="0" dirty="0" smtClean="0">
                <a:ln>
                  <a:noFill/>
                </a:ln>
                <a:solidFill>
                  <a:srgbClr val="000000"/>
                </a:solidFill>
                <a:effectLst/>
                <a:uLnTx/>
                <a:uFillTx/>
                <a:latin typeface="Arial"/>
                <a:ea typeface="+mn-ea"/>
                <a:cs typeface="+mn-cs"/>
              </a:rPr>
              <a:t> room heaters use a concave mirror to reflect infrared (IP) radiation from hot coils. Note that IP follows the same law of reflection as visible light. Given the mirror has a radius of curvature of 50.0 cm and produces an image of the coils 3.00 m away from the mirror, where are the coils?</a:t>
            </a:r>
          </a:p>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endParaRPr lang="en-US" sz="2400" baseline="0" dirty="0">
              <a:latin typeface="Arial"/>
            </a:endParaRPr>
          </a:p>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kumimoji="0" lang="en-US" sz="2400" b="0" i="0" u="none" strike="noStrike" kern="1200" cap="none" spc="0" normalizeH="0" noProof="0" dirty="0" err="1" smtClean="0">
                <a:ln>
                  <a:noFill/>
                </a:ln>
                <a:solidFill>
                  <a:srgbClr val="1C03D7"/>
                </a:solidFill>
                <a:effectLst/>
                <a:uLnTx/>
                <a:uFillTx/>
                <a:latin typeface="Arial"/>
                <a:ea typeface="+mn-ea"/>
                <a:cs typeface="+mn-cs"/>
              </a:rPr>
              <a:t>Ans</a:t>
            </a:r>
            <a:r>
              <a:rPr kumimoji="0" lang="en-US" sz="2400" b="0" i="0" u="none" strike="noStrike" kern="1200" cap="none" spc="0" normalizeH="0" noProof="0" dirty="0" smtClean="0">
                <a:ln>
                  <a:noFill/>
                </a:ln>
                <a:solidFill>
                  <a:srgbClr val="1C03D7"/>
                </a:solidFill>
                <a:effectLst/>
                <a:uLnTx/>
                <a:uFillTx/>
                <a:latin typeface="Arial"/>
                <a:ea typeface="+mn-ea"/>
                <a:cs typeface="+mn-cs"/>
              </a:rPr>
              <a:t>:</a:t>
            </a:r>
            <a:r>
              <a:rPr kumimoji="0" lang="en-US" sz="2400" b="0" i="0" u="none" strike="noStrike" kern="1200" cap="none" spc="0" normalizeH="0" noProof="0" dirty="0" smtClean="0">
                <a:ln>
                  <a:noFill/>
                </a:ln>
                <a:solidFill>
                  <a:srgbClr val="000000"/>
                </a:solidFill>
                <a:effectLst/>
                <a:uLnTx/>
                <a:uFillTx/>
                <a:latin typeface="Arial"/>
                <a:ea typeface="+mn-ea"/>
                <a:cs typeface="+mn-cs"/>
              </a:rPr>
              <a:t> </a:t>
            </a:r>
            <a:r>
              <a:rPr kumimoji="0" lang="en-US" sz="2400" b="0" i="1" u="none" strike="noStrike" kern="120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d</a:t>
            </a:r>
            <a:r>
              <a:rPr kumimoji="0" lang="en-US" sz="2400" b="0" i="1" u="none" strike="noStrike" kern="1200" cap="none" spc="0" normalizeH="0" baseline="-25000" noProof="0" dirty="0" smtClean="0">
                <a:ln>
                  <a:noFill/>
                </a:ln>
                <a:solidFill>
                  <a:srgbClr val="000000"/>
                </a:solidFill>
                <a:effectLst/>
                <a:uLnTx/>
                <a:uFillTx/>
                <a:latin typeface="Times New Roman" panose="02020603050405020304" pitchFamily="18" charset="0"/>
                <a:cs typeface="Times New Roman" panose="02020603050405020304" pitchFamily="18" charset="0"/>
              </a:rPr>
              <a:t>o</a:t>
            </a:r>
            <a:r>
              <a:rPr kumimoji="0" lang="en-US" sz="2400" b="0" i="0" u="none" strike="noStrike" kern="1200" cap="none" spc="0" normalizeH="0" noProof="0" dirty="0" smtClean="0">
                <a:ln>
                  <a:noFill/>
                </a:ln>
                <a:solidFill>
                  <a:srgbClr val="000000"/>
                </a:solidFill>
                <a:effectLst/>
                <a:uLnTx/>
                <a:uFillTx/>
                <a:latin typeface="Arial"/>
                <a:ea typeface="+mn-ea"/>
                <a:cs typeface="+mn-cs"/>
              </a:rPr>
              <a:t> = 27.3 cm</a:t>
            </a:r>
            <a:endParaRPr kumimoji="0" lang="en-US" sz="2400" b="0" i="0" u="none" strike="noStrike" kern="120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69656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Formation by Concave Mirrors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Placeholder 1" descr="Figure 26_07_06.jpg"/>
          <p:cNvPicPr>
            <a:picLocks noChangeAspect="1"/>
          </p:cNvPicPr>
          <p:nvPr/>
        </p:nvPicPr>
        <p:blipFill>
          <a:blip r:embed="rId2">
            <a:extLst>
              <a:ext uri="{28A0092B-C50C-407E-A947-70E740481C1C}">
                <a14:useLocalDpi xmlns:a14="http://schemas.microsoft.com/office/drawing/2010/main" val="0"/>
              </a:ext>
            </a:extLst>
          </a:blip>
          <a:srcRect l="-2172" r="-2172"/>
          <a:stretch>
            <a:fillRect/>
          </a:stretch>
        </p:blipFill>
        <p:spPr>
          <a:xfrm>
            <a:off x="78454" y="1084925"/>
            <a:ext cx="4410996" cy="5749925"/>
          </a:xfrm>
          <a:prstGeom prst="rect">
            <a:avLst/>
          </a:prstGeom>
        </p:spPr>
      </p:pic>
      <p:sp>
        <p:nvSpPr>
          <p:cNvPr id="8" name="Text Placeholder 13"/>
          <p:cNvSpPr txBox="1">
            <a:spLocks/>
          </p:cNvSpPr>
          <p:nvPr/>
        </p:nvSpPr>
        <p:spPr>
          <a:xfrm>
            <a:off x="4606924" y="1108075"/>
            <a:ext cx="4424341" cy="5256213"/>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a:buFontTx/>
              <a:buAutoNum type="alphaLcParenBoth"/>
            </a:pPr>
            <a:r>
              <a:rPr lang="en-US" sz="2400" b="0" kern="0" dirty="0" smtClean="0">
                <a:solidFill>
                  <a:srgbClr val="1C03D7"/>
                </a:solidFill>
              </a:rPr>
              <a:t>Case 2: </a:t>
            </a:r>
            <a:r>
              <a:rPr lang="en-US" sz="2400" b="0" dirty="0">
                <a:solidFill>
                  <a:srgbClr val="000000"/>
                </a:solidFill>
              </a:rPr>
              <a:t>An object is </a:t>
            </a:r>
            <a:r>
              <a:rPr lang="en-US" sz="2400" b="0" dirty="0" smtClean="0">
                <a:solidFill>
                  <a:srgbClr val="000000"/>
                </a:solidFill>
              </a:rPr>
              <a:t>closer to the converging </a:t>
            </a:r>
            <a:r>
              <a:rPr lang="en-US" sz="2400" b="0" dirty="0">
                <a:solidFill>
                  <a:srgbClr val="000000"/>
                </a:solidFill>
              </a:rPr>
              <a:t>mirror than its focal length. </a:t>
            </a:r>
            <a:r>
              <a:rPr lang="en-US" sz="2400" b="0" kern="0" dirty="0" smtClean="0">
                <a:solidFill>
                  <a:srgbClr val="000000"/>
                </a:solidFill>
              </a:rPr>
              <a:t>Ray 1 approaches parallel to the axis, ray 2 strikes the center of the mirror, and ray 3 approaches the mirror as if it came from the focal point. </a:t>
            </a:r>
          </a:p>
          <a:p>
            <a:pPr>
              <a:buFontTx/>
              <a:buAutoNum type="alphaLcParenBoth"/>
            </a:pPr>
            <a:r>
              <a:rPr lang="en-US" sz="2400" b="0" kern="0" dirty="0" smtClean="0">
                <a:solidFill>
                  <a:srgbClr val="000000"/>
                </a:solidFill>
              </a:rPr>
              <a:t>A magnifying mirror showing the reflection. (credit: Mike Melrose, </a:t>
            </a:r>
            <a:r>
              <a:rPr lang="cs-CZ" sz="2400" b="0" kern="0" dirty="0" smtClean="0">
                <a:solidFill>
                  <a:srgbClr val="000000"/>
                </a:solidFill>
              </a:rPr>
              <a:t>Flickr)</a:t>
            </a:r>
            <a:endParaRPr lang="en-US" sz="2400" b="0" kern="0" dirty="0" smtClean="0">
              <a:solidFill>
                <a:srgbClr val="000000"/>
              </a:solidFill>
            </a:endParaRPr>
          </a:p>
        </p:txBody>
      </p:sp>
    </p:spTree>
    <p:extLst>
      <p:ext uri="{BB962C8B-B14F-4D97-AF65-F5344CB8AC3E}">
        <p14:creationId xmlns:p14="http://schemas.microsoft.com/office/powerpoint/2010/main" val="363080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Formation by Concave Mirrors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5" name="Text Placeholder 6"/>
          <p:cNvSpPr txBox="1">
            <a:spLocks/>
          </p:cNvSpPr>
          <p:nvPr/>
        </p:nvSpPr>
        <p:spPr bwMode="auto">
          <a:xfrm>
            <a:off x="206519" y="1190626"/>
            <a:ext cx="8937481" cy="22323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eaLnBrk="1" hangingPunct="1">
              <a:defRPr/>
            </a:pPr>
            <a:r>
              <a:rPr lang="en-US" sz="2400" dirty="0" smtClean="0">
                <a:solidFill>
                  <a:srgbClr val="1C03D7"/>
                </a:solidFill>
              </a:rPr>
              <a:t>Ex: </a:t>
            </a:r>
            <a:r>
              <a:rPr lang="en-US" sz="2400" dirty="0" smtClean="0"/>
              <a:t>A face is 10 cm a way from a concave mirror with focal length equals 15 cm. Where will the image of the face be formed? </a:t>
            </a:r>
            <a:r>
              <a:rPr lang="en-US" sz="2400" dirty="0"/>
              <a:t>W</a:t>
            </a:r>
            <a:r>
              <a:rPr lang="en-US" sz="2400" dirty="0" smtClean="0"/>
              <a:t>hat is the magnification.</a:t>
            </a:r>
          </a:p>
          <a:p>
            <a:pPr eaLnBrk="1" hangingPunct="1">
              <a:defRPr/>
            </a:pPr>
            <a:endParaRPr lang="en-US" sz="2400" dirty="0"/>
          </a:p>
          <a:p>
            <a:pPr eaLnBrk="1" hangingPunct="1">
              <a:defRPr/>
            </a:pPr>
            <a:r>
              <a:rPr lang="en-US" sz="2400" dirty="0" err="1" smtClean="0">
                <a:solidFill>
                  <a:srgbClr val="1C03D7"/>
                </a:solidFill>
              </a:rPr>
              <a:t>Ans</a:t>
            </a:r>
            <a:r>
              <a:rPr lang="en-US" sz="2400" dirty="0" smtClean="0">
                <a:solidFill>
                  <a:srgbClr val="1C03D7"/>
                </a:solidFill>
              </a:rPr>
              <a:t>:</a:t>
            </a:r>
            <a:r>
              <a:rPr lang="en-US" sz="2400" dirty="0" smtClean="0"/>
              <a:t> </a:t>
            </a:r>
            <a:r>
              <a:rPr lang="en-US" sz="2400" i="1" dirty="0" smtClean="0">
                <a:latin typeface="Times New Roman" panose="02020603050405020304" pitchFamily="18" charset="0"/>
                <a:cs typeface="Times New Roman" panose="02020603050405020304" pitchFamily="18" charset="0"/>
              </a:rPr>
              <a:t>d</a:t>
            </a:r>
            <a:r>
              <a:rPr lang="en-US" sz="2400" i="1" baseline="-25000" dirty="0" smtClean="0">
                <a:latin typeface="Times New Roman" panose="02020603050405020304" pitchFamily="18" charset="0"/>
                <a:cs typeface="Times New Roman" panose="02020603050405020304" pitchFamily="18" charset="0"/>
              </a:rPr>
              <a:t>i</a:t>
            </a:r>
            <a:r>
              <a:rPr lang="en-US" sz="2400" dirty="0" smtClean="0"/>
              <a:t> </a:t>
            </a:r>
            <a:r>
              <a:rPr lang="en-US" sz="2400" dirty="0" smtClean="0">
                <a:latin typeface="Times New Roman" panose="02020603050405020304" pitchFamily="18" charset="0"/>
                <a:cs typeface="Times New Roman" panose="02020603050405020304" pitchFamily="18" charset="0"/>
              </a:rPr>
              <a:t>= -30 cm	</a:t>
            </a:r>
            <a:r>
              <a:rPr lang="en-US" sz="2400" i="1" dirty="0" smtClean="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 3</a:t>
            </a:r>
          </a:p>
        </p:txBody>
      </p:sp>
    </p:spTree>
    <p:extLst>
      <p:ext uri="{BB962C8B-B14F-4D97-AF65-F5344CB8AC3E}">
        <p14:creationId xmlns:p14="http://schemas.microsoft.com/office/powerpoint/2010/main" val="3811037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a:t>The Law of Reflection</a:t>
            </a:r>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2"/>
          <a:stretch>
            <a:fillRect/>
          </a:stretch>
        </p:blipFill>
        <p:spPr>
          <a:xfrm>
            <a:off x="87313" y="1118235"/>
            <a:ext cx="4545648" cy="2752684"/>
          </a:xfrm>
          <a:prstGeom prst="rect">
            <a:avLst/>
          </a:prstGeom>
        </p:spPr>
      </p:pic>
      <p:pic>
        <p:nvPicPr>
          <p:cNvPr id="5" name="Picture 4"/>
          <p:cNvPicPr>
            <a:picLocks noChangeAspect="1"/>
          </p:cNvPicPr>
          <p:nvPr/>
        </p:nvPicPr>
        <p:blipFill>
          <a:blip r:embed="rId3"/>
          <a:stretch>
            <a:fillRect/>
          </a:stretch>
        </p:blipFill>
        <p:spPr>
          <a:xfrm>
            <a:off x="4842035" y="1117600"/>
            <a:ext cx="4241005" cy="2940325"/>
          </a:xfrm>
          <a:prstGeom prst="rect">
            <a:avLst/>
          </a:prstGeom>
        </p:spPr>
      </p:pic>
      <p:pic>
        <p:nvPicPr>
          <p:cNvPr id="6" name="Picture 5"/>
          <p:cNvPicPr>
            <a:picLocks noChangeAspect="1"/>
          </p:cNvPicPr>
          <p:nvPr/>
        </p:nvPicPr>
        <p:blipFill>
          <a:blip r:embed="rId4"/>
          <a:stretch>
            <a:fillRect/>
          </a:stretch>
        </p:blipFill>
        <p:spPr>
          <a:xfrm>
            <a:off x="4973538" y="4114800"/>
            <a:ext cx="3790732" cy="2691130"/>
          </a:xfrm>
          <a:prstGeom prst="rect">
            <a:avLst/>
          </a:prstGeom>
        </p:spPr>
      </p:pic>
    </p:spTree>
    <p:extLst>
      <p:ext uri="{BB962C8B-B14F-4D97-AF65-F5344CB8AC3E}">
        <p14:creationId xmlns:p14="http://schemas.microsoft.com/office/powerpoint/2010/main" val="3899180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Formation by Convex Mirrors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Placeholder 13"/>
          <p:cNvSpPr txBox="1">
            <a:spLocks/>
          </p:cNvSpPr>
          <p:nvPr/>
        </p:nvSpPr>
        <p:spPr>
          <a:xfrm>
            <a:off x="93785" y="1056120"/>
            <a:ext cx="5708506" cy="5666798"/>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rgbClr val="1C03D7"/>
                </a:solidFill>
              </a:rPr>
              <a:t>Case 3 </a:t>
            </a:r>
            <a:r>
              <a:rPr lang="en-US" sz="2400" b="0" kern="0" dirty="0" smtClean="0">
                <a:solidFill>
                  <a:srgbClr val="000000"/>
                </a:solidFill>
              </a:rPr>
              <a:t>images for mirrors are formed by any convex mirror. Ray 1 approaches parallel to the axis, ray 2 strikes the center of the mirror, and ray 3 approaches toward the focal point. All three rays appear to originate from the same point after being reflected, locating the upright virtual image behind the mirror and showing it to be smaller than the object. (b) Security mirrors are convex, producing a smaller, upright image. Because the image is smaller, a larger area is imaged compared to what would be observed for a flat mirror (and hence security is improved).</a:t>
            </a:r>
          </a:p>
        </p:txBody>
      </p:sp>
      <p:pic>
        <p:nvPicPr>
          <p:cNvPr id="2" name="Picture 1"/>
          <p:cNvPicPr>
            <a:picLocks noChangeAspect="1"/>
          </p:cNvPicPr>
          <p:nvPr/>
        </p:nvPicPr>
        <p:blipFill>
          <a:blip r:embed="rId2"/>
          <a:stretch>
            <a:fillRect/>
          </a:stretch>
        </p:blipFill>
        <p:spPr>
          <a:xfrm>
            <a:off x="5802291" y="1638300"/>
            <a:ext cx="3228975" cy="5219700"/>
          </a:xfrm>
          <a:prstGeom prst="rect">
            <a:avLst/>
          </a:prstGeom>
        </p:spPr>
      </p:pic>
    </p:spTree>
    <p:extLst>
      <p:ext uri="{BB962C8B-B14F-4D97-AF65-F5344CB8AC3E}">
        <p14:creationId xmlns:p14="http://schemas.microsoft.com/office/powerpoint/2010/main" val="3486758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Virtual Image Formation by Convex Mirrors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Placeholder 6"/>
          <p:cNvSpPr txBox="1">
            <a:spLocks/>
          </p:cNvSpPr>
          <p:nvPr/>
        </p:nvSpPr>
        <p:spPr bwMode="auto">
          <a:xfrm>
            <a:off x="113000" y="1190626"/>
            <a:ext cx="8937481" cy="2119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800" dirty="0" smtClean="0">
                <a:solidFill>
                  <a:srgbClr val="1C03D7"/>
                </a:solidFill>
              </a:rPr>
              <a:t>Ex.: </a:t>
            </a:r>
            <a:r>
              <a:rPr lang="en-US" sz="2800" dirty="0" smtClean="0"/>
              <a:t>A </a:t>
            </a:r>
            <a:r>
              <a:rPr lang="en-US" sz="2800" dirty="0"/>
              <a:t>convex mirror is used to reflect light from an object placed 66 cm </a:t>
            </a:r>
            <a:r>
              <a:rPr lang="en-US" sz="2800" dirty="0" smtClean="0"/>
              <a:t>in front </a:t>
            </a:r>
            <a:r>
              <a:rPr lang="en-US" sz="2800" dirty="0"/>
              <a:t>of the mirror.  The focal length of the mirror is -46 cm.  Find the </a:t>
            </a:r>
            <a:r>
              <a:rPr lang="en-US" sz="2800" dirty="0" smtClean="0"/>
              <a:t>location of </a:t>
            </a:r>
            <a:r>
              <a:rPr lang="en-US" sz="2800" dirty="0"/>
              <a:t>the image and the magnification.</a:t>
            </a:r>
          </a:p>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endParaRPr kumimoji="0" lang="en-US" sz="2800" b="0" i="0" u="none" strike="noStrike" kern="1200" cap="none" spc="0" normalizeH="0" baseline="0" noProof="0" dirty="0" smtClean="0">
              <a:ln>
                <a:noFill/>
              </a:ln>
              <a:solidFill>
                <a:srgbClr val="000000"/>
              </a:solidFill>
              <a:effectLst/>
              <a:uLnTx/>
              <a:uFillTx/>
            </a:endParaRPr>
          </a:p>
        </p:txBody>
      </p:sp>
      <p:sp>
        <p:nvSpPr>
          <p:cNvPr id="2" name="Rectangle 1"/>
          <p:cNvSpPr/>
          <p:nvPr/>
        </p:nvSpPr>
        <p:spPr>
          <a:xfrm>
            <a:off x="113000" y="3423647"/>
            <a:ext cx="6024520" cy="523220"/>
          </a:xfrm>
          <a:prstGeom prst="rect">
            <a:avLst/>
          </a:prstGeom>
        </p:spPr>
        <p:txBody>
          <a:bodyPr wrap="square">
            <a:spAutoFit/>
          </a:bodyPr>
          <a:lstStyle/>
          <a:p>
            <a:pPr eaLnBrk="1" hangingPunct="1">
              <a:defRPr/>
            </a:pPr>
            <a:r>
              <a:rPr lang="en-US" sz="2800" dirty="0" err="1">
                <a:solidFill>
                  <a:srgbClr val="1C03D7"/>
                </a:solidFill>
              </a:rPr>
              <a:t>Ans</a:t>
            </a:r>
            <a:r>
              <a:rPr lang="en-US" sz="2800" dirty="0">
                <a:solidFill>
                  <a:srgbClr val="1C03D7"/>
                </a:solidFill>
              </a:rPr>
              <a:t>:</a:t>
            </a:r>
            <a:r>
              <a:rPr lang="en-US" sz="2800" dirty="0"/>
              <a:t> </a:t>
            </a:r>
            <a:r>
              <a:rPr lang="en-US" sz="2800" i="1" dirty="0">
                <a:latin typeface="Times New Roman" panose="02020603050405020304" pitchFamily="18" charset="0"/>
                <a:cs typeface="Times New Roman" panose="02020603050405020304" pitchFamily="18" charset="0"/>
              </a:rPr>
              <a:t>d</a:t>
            </a:r>
            <a:r>
              <a:rPr lang="en-US" sz="2800" i="1" baseline="-25000" dirty="0">
                <a:latin typeface="Times New Roman" panose="02020603050405020304" pitchFamily="18" charset="0"/>
                <a:cs typeface="Times New Roman" panose="02020603050405020304" pitchFamily="18" charset="0"/>
              </a:rPr>
              <a:t>i</a:t>
            </a:r>
            <a:r>
              <a:rPr lang="en-US" sz="2800" dirty="0"/>
              <a:t>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-27.11 </a:t>
            </a:r>
            <a:r>
              <a:rPr lang="en-US" sz="2800" dirty="0">
                <a:latin typeface="Times New Roman" panose="02020603050405020304" pitchFamily="18" charset="0"/>
                <a:cs typeface="Times New Roman" panose="02020603050405020304" pitchFamily="18" charset="0"/>
              </a:rPr>
              <a:t>cm	</a:t>
            </a:r>
            <a:r>
              <a:rPr lang="en-US" sz="2800" i="1"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0.411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254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3785" y="114300"/>
            <a:ext cx="8937481" cy="676275"/>
          </a:xfrm>
        </p:spPr>
        <p:txBody>
          <a:bodyPr/>
          <a:lstStyle/>
          <a:p>
            <a:pPr eaLnBrk="1" hangingPunct="1">
              <a:spcAft>
                <a:spcPts val="1200"/>
              </a:spcAft>
            </a:pPr>
            <a:r>
              <a:rPr lang="en-US" altLang="en-US" sz="3200" b="0" dirty="0" smtClean="0"/>
              <a:t>Image Formation by Convex Mirrors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Placeholder 6"/>
          <p:cNvSpPr txBox="1">
            <a:spLocks/>
          </p:cNvSpPr>
          <p:nvPr/>
        </p:nvSpPr>
        <p:spPr bwMode="auto">
          <a:xfrm>
            <a:off x="121059" y="1190626"/>
            <a:ext cx="8937481" cy="3130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fontAlgn="base">
              <a:spcBef>
                <a:spcPct val="20000"/>
              </a:spcBef>
              <a:spcAft>
                <a:spcPts val="600"/>
              </a:spcAft>
              <a:buClr>
                <a:srgbClr val="6CB255"/>
              </a:buClr>
              <a:buFont typeface="Arial" charset="0"/>
              <a:defRPr sz="2000" kern="1200">
                <a:solidFill>
                  <a:srgbClr val="000000"/>
                </a:solidFill>
                <a:latin typeface="+mn-lt"/>
                <a:ea typeface="+mn-ea"/>
                <a:cs typeface="+mn-cs"/>
              </a:defRPr>
            </a:lvl1pPr>
            <a:lvl2pPr marL="731520" indent="-457200" algn="l" rtl="0" fontAlgn="base">
              <a:spcBef>
                <a:spcPct val="20000"/>
              </a:spcBef>
              <a:spcAft>
                <a:spcPct val="0"/>
              </a:spcAft>
              <a:buClr>
                <a:srgbClr val="6CB255"/>
              </a:buClr>
              <a:buFont typeface="+mj-lt"/>
              <a:buAutoNum type="alphaLcParenR"/>
              <a:defRPr sz="2000" kern="1200">
                <a:solidFill>
                  <a:schemeClr val="tx1"/>
                </a:solidFill>
                <a:latin typeface="+mn-lt"/>
                <a:ea typeface="+mn-ea"/>
                <a:cs typeface="+mn-cs"/>
              </a:defRPr>
            </a:lvl2pPr>
            <a:lvl3pPr marL="12573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3pPr>
            <a:lvl4pPr marL="17145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4pPr>
            <a:lvl5pPr marL="2171700" indent="-342900" algn="l" rtl="0" fontAlgn="base">
              <a:spcBef>
                <a:spcPct val="20000"/>
              </a:spcBef>
              <a:spcAft>
                <a:spcPct val="0"/>
              </a:spcAft>
              <a:buClr>
                <a:srgbClr val="6CB255"/>
              </a:buClr>
              <a:buFont typeface="+mj-lt"/>
              <a:buAutoNum type="alphaLcParen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600"/>
              </a:spcAft>
              <a:buClr>
                <a:srgbClr val="6CB255"/>
              </a:buClr>
              <a:buSzTx/>
              <a:buFont typeface="Arial" charset="0"/>
              <a:buNone/>
              <a:tabLst/>
              <a:defRPr/>
            </a:pPr>
            <a:r>
              <a:rPr lang="en-US" sz="2400" dirty="0" smtClean="0">
                <a:solidFill>
                  <a:srgbClr val="1C03D7"/>
                </a:solidFill>
                <a:latin typeface="Arial"/>
              </a:rPr>
              <a:t>Ex. 25.11: </a:t>
            </a:r>
            <a:r>
              <a:rPr kumimoji="0" lang="en-US" sz="2400" b="0" i="0" u="none" strike="noStrike" kern="1200" cap="none" spc="0" normalizeH="0" baseline="0" noProof="0" dirty="0" smtClean="0">
                <a:ln>
                  <a:noFill/>
                </a:ln>
                <a:solidFill>
                  <a:srgbClr val="000000"/>
                </a:solidFill>
                <a:effectLst/>
                <a:uLnTx/>
                <a:uFillTx/>
                <a:latin typeface="Arial"/>
                <a:ea typeface="+mn-ea"/>
                <a:cs typeface="+mn-cs"/>
              </a:rPr>
              <a:t>A </a:t>
            </a:r>
            <a:r>
              <a:rPr kumimoji="0" lang="en-US" sz="2400" b="0" i="0" u="none" strike="noStrike" kern="1200" cap="none" spc="0" normalizeH="0" baseline="0" noProof="0" dirty="0" err="1" smtClean="0">
                <a:ln>
                  <a:noFill/>
                </a:ln>
                <a:solidFill>
                  <a:srgbClr val="000000"/>
                </a:solidFill>
                <a:effectLst/>
                <a:uLnTx/>
                <a:uFillTx/>
                <a:latin typeface="Arial"/>
                <a:ea typeface="+mn-ea"/>
                <a:cs typeface="+mn-cs"/>
              </a:rPr>
              <a:t>keratometer</a:t>
            </a:r>
            <a:r>
              <a:rPr kumimoji="0" lang="en-US" sz="2400" b="0" i="0" u="none" strike="noStrike" kern="1200" cap="none" spc="0" normalizeH="0" noProof="0" dirty="0" smtClean="0">
                <a:ln>
                  <a:noFill/>
                </a:ln>
                <a:solidFill>
                  <a:srgbClr val="000000"/>
                </a:solidFill>
                <a:effectLst/>
                <a:uLnTx/>
                <a:uFillTx/>
                <a:latin typeface="Arial"/>
                <a:ea typeface="+mn-ea"/>
                <a:cs typeface="+mn-cs"/>
              </a:rPr>
              <a:t> is a device used to measure the curvature of the cornea, particularly for fitting contact lenses. Light is reflected from the cornea, which acts like a convex mirror, and the </a:t>
            </a:r>
            <a:r>
              <a:rPr kumimoji="0" lang="en-US" sz="2400" b="0" i="0" u="none" strike="noStrike" kern="1200" cap="none" spc="0" normalizeH="0" noProof="0" dirty="0" err="1" smtClean="0">
                <a:ln>
                  <a:noFill/>
                </a:ln>
                <a:solidFill>
                  <a:srgbClr val="000000"/>
                </a:solidFill>
                <a:effectLst/>
                <a:uLnTx/>
                <a:uFillTx/>
                <a:latin typeface="Arial"/>
                <a:ea typeface="+mn-ea"/>
                <a:cs typeface="+mn-cs"/>
              </a:rPr>
              <a:t>keratometer</a:t>
            </a:r>
            <a:r>
              <a:rPr kumimoji="0" lang="en-US" sz="2400" b="0" i="0" u="none" strike="noStrike" kern="1200" cap="none" spc="0" normalizeH="0" noProof="0" dirty="0" smtClean="0">
                <a:ln>
                  <a:noFill/>
                </a:ln>
                <a:solidFill>
                  <a:srgbClr val="000000"/>
                </a:solidFill>
                <a:effectLst/>
                <a:uLnTx/>
                <a:uFillTx/>
                <a:latin typeface="Arial"/>
                <a:ea typeface="+mn-ea"/>
                <a:cs typeface="+mn-cs"/>
              </a:rPr>
              <a:t> measure the magnification of the image. The smaller the magnification, the smaller the radius of curvature of the cornea. If the light source is 12.0 cm from the cornea and the image’s magnification is 0.0320, what is the cornea’s radius of curvature?</a:t>
            </a:r>
            <a:endParaRPr kumimoji="0" lang="en-US" sz="24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5" name="Rectangle 4"/>
          <p:cNvSpPr/>
          <p:nvPr/>
        </p:nvSpPr>
        <p:spPr>
          <a:xfrm>
            <a:off x="206519" y="4521172"/>
            <a:ext cx="6024520" cy="523220"/>
          </a:xfrm>
          <a:prstGeom prst="rect">
            <a:avLst/>
          </a:prstGeom>
        </p:spPr>
        <p:txBody>
          <a:bodyPr wrap="square">
            <a:spAutoFit/>
          </a:bodyPr>
          <a:lstStyle/>
          <a:p>
            <a:pPr eaLnBrk="1" hangingPunct="1">
              <a:defRPr/>
            </a:pPr>
            <a:r>
              <a:rPr lang="en-US" sz="2800" dirty="0" err="1">
                <a:solidFill>
                  <a:srgbClr val="1C03D7"/>
                </a:solidFill>
              </a:rPr>
              <a:t>Ans</a:t>
            </a:r>
            <a:r>
              <a:rPr lang="en-US" sz="2800" dirty="0">
                <a:solidFill>
                  <a:srgbClr val="1C03D7"/>
                </a:solidFill>
              </a:rPr>
              <a:t>:</a:t>
            </a:r>
            <a:r>
              <a:rPr lang="en-US" sz="2800" dirty="0"/>
              <a:t> </a:t>
            </a:r>
            <a:r>
              <a:rPr lang="en-US" sz="2800" i="1" dirty="0" smtClean="0">
                <a:latin typeface="Times New Roman" panose="02020603050405020304" pitchFamily="18" charset="0"/>
                <a:cs typeface="Times New Roman" panose="02020603050405020304" pitchFamily="18" charset="0"/>
              </a:rPr>
              <a:t>R</a:t>
            </a:r>
            <a:r>
              <a:rPr lang="en-US" sz="2800" dirty="0" smtClean="0"/>
              <a:t>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0.8 cm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417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The Law of Reflection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Placeholder 1" descr="Figure 26_02_06.jpg"/>
          <p:cNvPicPr>
            <a:picLocks noChangeAspect="1"/>
          </p:cNvPicPr>
          <p:nvPr/>
        </p:nvPicPr>
        <p:blipFill>
          <a:blip r:embed="rId2">
            <a:extLst>
              <a:ext uri="{28A0092B-C50C-407E-A947-70E740481C1C}">
                <a14:useLocalDpi xmlns:a14="http://schemas.microsoft.com/office/drawing/2010/main" val="0"/>
              </a:ext>
            </a:extLst>
          </a:blip>
          <a:srcRect l="-43008" r="-43008"/>
          <a:stretch>
            <a:fillRect/>
          </a:stretch>
        </p:blipFill>
        <p:spPr>
          <a:xfrm>
            <a:off x="457200" y="1122363"/>
            <a:ext cx="8062913" cy="3500437"/>
          </a:xfrm>
          <a:prstGeom prst="rect">
            <a:avLst/>
          </a:prstGeom>
        </p:spPr>
      </p:pic>
      <p:sp>
        <p:nvSpPr>
          <p:cNvPr id="7" name="Text Placeholder 6"/>
          <p:cNvSpPr txBox="1">
            <a:spLocks/>
          </p:cNvSpPr>
          <p:nvPr/>
        </p:nvSpPr>
        <p:spPr>
          <a:xfrm>
            <a:off x="91440" y="4843462"/>
            <a:ext cx="9052560" cy="1648777"/>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chemeClr val="tx1"/>
                </a:solidFill>
              </a:rPr>
              <a:t>Our image in a mirror is behind the mirror. The two rays shown are those that strike the mirror at just the correct angles to be reflected into the eyes of the person. The image appears to be in the direction the rays are coming from when they enter the eyes.</a:t>
            </a:r>
          </a:p>
        </p:txBody>
      </p:sp>
    </p:spTree>
    <p:extLst>
      <p:ext uri="{BB962C8B-B14F-4D97-AF65-F5344CB8AC3E}">
        <p14:creationId xmlns:p14="http://schemas.microsoft.com/office/powerpoint/2010/main" val="240949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The Law of Refraction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Placeholder 6"/>
          <p:cNvSpPr txBox="1">
            <a:spLocks/>
          </p:cNvSpPr>
          <p:nvPr/>
        </p:nvSpPr>
        <p:spPr>
          <a:xfrm>
            <a:off x="40640" y="1160146"/>
            <a:ext cx="8930640" cy="1318894"/>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chemeClr val="tx1"/>
                </a:solidFill>
              </a:rPr>
              <a:t>The changing of a light ray’s direction (loosely called bending) when it passes through variations in matter is called </a:t>
            </a:r>
            <a:r>
              <a:rPr lang="en-US" sz="2800" b="0" kern="0" dirty="0" smtClean="0">
                <a:solidFill>
                  <a:srgbClr val="1C03D7"/>
                </a:solidFill>
              </a:rPr>
              <a:t>refraction</a:t>
            </a:r>
            <a:r>
              <a:rPr lang="en-US" sz="2800" b="0" kern="0" dirty="0" smtClean="0">
                <a:solidFill>
                  <a:schemeClr val="tx1"/>
                </a:solidFill>
              </a:rPr>
              <a:t>.</a:t>
            </a:r>
          </a:p>
        </p:txBody>
      </p:sp>
      <p:sp>
        <p:nvSpPr>
          <p:cNvPr id="9" name="Text Placeholder 13"/>
          <p:cNvSpPr txBox="1">
            <a:spLocks/>
          </p:cNvSpPr>
          <p:nvPr/>
        </p:nvSpPr>
        <p:spPr>
          <a:xfrm>
            <a:off x="92075" y="2648585"/>
            <a:ext cx="4917439" cy="4148456"/>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400" b="0" kern="0" dirty="0" smtClean="0">
                <a:solidFill>
                  <a:schemeClr val="tx1"/>
                </a:solidFill>
              </a:rPr>
              <a:t>Looking at the fish tank as shown, we can see the same fish in two different locations, because light changes directions when it passes from water to air. In this case, the light can reach the observer by two different paths, and so the fish seems to be in two different places. This bending of light is called refraction and is responsible for many optical phenomena.</a:t>
            </a:r>
          </a:p>
        </p:txBody>
      </p:sp>
      <p:pic>
        <p:nvPicPr>
          <p:cNvPr id="4" name="Picture 3"/>
          <p:cNvPicPr>
            <a:picLocks noChangeAspect="1"/>
          </p:cNvPicPr>
          <p:nvPr/>
        </p:nvPicPr>
        <p:blipFill>
          <a:blip r:embed="rId2"/>
          <a:stretch>
            <a:fillRect/>
          </a:stretch>
        </p:blipFill>
        <p:spPr>
          <a:xfrm>
            <a:off x="5026025" y="2249805"/>
            <a:ext cx="4067175" cy="4552950"/>
          </a:xfrm>
          <a:prstGeom prst="rect">
            <a:avLst/>
          </a:prstGeom>
        </p:spPr>
      </p:pic>
    </p:spTree>
    <p:extLst>
      <p:ext uri="{BB962C8B-B14F-4D97-AF65-F5344CB8AC3E}">
        <p14:creationId xmlns:p14="http://schemas.microsoft.com/office/powerpoint/2010/main" val="3146788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The Law of Refraction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7" name="Text Placeholder 6"/>
              <p:cNvSpPr txBox="1">
                <a:spLocks/>
              </p:cNvSpPr>
              <p:nvPr/>
            </p:nvSpPr>
            <p:spPr>
              <a:xfrm>
                <a:off x="91440" y="1190626"/>
                <a:ext cx="6532880" cy="2233294"/>
              </a:xfrm>
              <a:prstGeom prst="rect">
                <a:avLst/>
              </a:prstGeom>
            </p:spPr>
            <p:txBody>
              <a:bodyPr/>
              <a:lstStyle>
                <a:lvl1pPr marL="342900" indent="-342900" algn="l" rtl="0" eaLnBrk="0" fontAlgn="base" hangingPunct="0">
                  <a:spcBef>
                    <a:spcPct val="20000"/>
                  </a:spcBef>
                  <a:spcAft>
                    <a:spcPct val="0"/>
                  </a:spcAft>
                  <a:buChar char="•"/>
                  <a:defRPr sz="3200" b="1">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folHlink"/>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2"/>
                    </a:solidFill>
                    <a:latin typeface="+mn-lt"/>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a:lstStyle>
              <a:p>
                <a:pPr marL="0" indent="0">
                  <a:buNone/>
                </a:pPr>
                <a:r>
                  <a:rPr lang="en-US" sz="2800" b="0" kern="0" dirty="0" smtClean="0">
                    <a:solidFill>
                      <a:schemeClr val="tx1"/>
                    </a:solidFill>
                  </a:rPr>
                  <a:t>When </a:t>
                </a:r>
                <a:r>
                  <a:rPr lang="en-US" sz="2800" b="0" kern="0" dirty="0">
                    <a:solidFill>
                      <a:schemeClr val="tx1"/>
                    </a:solidFill>
                  </a:rPr>
                  <a:t>light travel from on medium (air) to another medium (water) its speed change and that causes refraction.</a:t>
                </a:r>
              </a:p>
              <a:p>
                <a:pPr marL="0" indent="0">
                  <a:buNone/>
                </a:pPr>
                <a:endParaRPr lang="en-US" sz="800" b="0" kern="0" dirty="0">
                  <a:solidFill>
                    <a:schemeClr val="tx1"/>
                  </a:solidFill>
                </a:endParaRPr>
              </a:p>
              <a:p>
                <a:pPr marL="0" indent="0">
                  <a:buNone/>
                </a:pPr>
                <a:r>
                  <a:rPr lang="en-US" sz="2800" b="0" kern="0" dirty="0" smtClean="0">
                    <a:solidFill>
                      <a:schemeClr val="tx1"/>
                    </a:solidFill>
                  </a:rPr>
                  <a:t>Speed of light in vacuum is </a:t>
                </a:r>
                <a14:m>
                  <m:oMath xmlns:m="http://schemas.openxmlformats.org/officeDocument/2006/math">
                    <m:r>
                      <a:rPr lang="en-US" sz="2800" b="0" i="1" kern="0" smtClean="0">
                        <a:solidFill>
                          <a:schemeClr val="tx1"/>
                        </a:solidFill>
                        <a:latin typeface="Cambria Math" panose="02040503050406030204" pitchFamily="18" charset="0"/>
                      </a:rPr>
                      <m:t>3</m:t>
                    </m:r>
                    <m:r>
                      <a:rPr lang="en-US" sz="2800" b="0" i="1" kern="0" smtClean="0">
                        <a:solidFill>
                          <a:schemeClr val="tx1"/>
                        </a:solidFill>
                        <a:latin typeface="Cambria Math" panose="02040503050406030204" pitchFamily="18" charset="0"/>
                        <a:ea typeface="Cambria Math" panose="02040503050406030204" pitchFamily="18" charset="0"/>
                      </a:rPr>
                      <m:t>×</m:t>
                    </m:r>
                    <m:sSup>
                      <m:sSupPr>
                        <m:ctrlPr>
                          <a:rPr lang="en-US" sz="2800" b="0" i="1" kern="0" smtClean="0">
                            <a:solidFill>
                              <a:schemeClr val="tx1"/>
                            </a:solidFill>
                            <a:latin typeface="Cambria Math" panose="02040503050406030204" pitchFamily="18" charset="0"/>
                            <a:ea typeface="Cambria Math" panose="02040503050406030204" pitchFamily="18" charset="0"/>
                          </a:rPr>
                        </m:ctrlPr>
                      </m:sSupPr>
                      <m:e>
                        <m:r>
                          <a:rPr lang="en-US" sz="2800" b="0" i="1" kern="0" smtClean="0">
                            <a:solidFill>
                              <a:schemeClr val="tx1"/>
                            </a:solidFill>
                            <a:latin typeface="Cambria Math" panose="02040503050406030204" pitchFamily="18" charset="0"/>
                            <a:ea typeface="Cambria Math" panose="02040503050406030204" pitchFamily="18" charset="0"/>
                          </a:rPr>
                          <m:t>10</m:t>
                        </m:r>
                      </m:e>
                      <m:sup>
                        <m:r>
                          <a:rPr lang="en-US" sz="2800" b="0" i="1" kern="0" smtClean="0">
                            <a:solidFill>
                              <a:schemeClr val="tx1"/>
                            </a:solidFill>
                            <a:latin typeface="Cambria Math" panose="02040503050406030204" pitchFamily="18" charset="0"/>
                            <a:ea typeface="Cambria Math" panose="02040503050406030204" pitchFamily="18" charset="0"/>
                          </a:rPr>
                          <m:t>8</m:t>
                        </m:r>
                      </m:sup>
                    </m:sSup>
                    <m:r>
                      <a:rPr lang="en-US" sz="2800" b="0" i="1" kern="0" smtClean="0">
                        <a:solidFill>
                          <a:schemeClr val="tx1"/>
                        </a:solidFill>
                        <a:latin typeface="Cambria Math" panose="02040503050406030204" pitchFamily="18" charset="0"/>
                        <a:ea typeface="Cambria Math" panose="02040503050406030204" pitchFamily="18" charset="0"/>
                      </a:rPr>
                      <m:t> </m:t>
                    </m:r>
                    <m:r>
                      <m:rPr>
                        <m:sty m:val="p"/>
                      </m:rPr>
                      <a:rPr lang="en-US" sz="2800" b="0" i="0" kern="0" smtClean="0">
                        <a:solidFill>
                          <a:schemeClr val="tx1"/>
                        </a:solidFill>
                        <a:latin typeface="Cambria Math" panose="02040503050406030204" pitchFamily="18" charset="0"/>
                        <a:ea typeface="Cambria Math" panose="02040503050406030204" pitchFamily="18" charset="0"/>
                      </a:rPr>
                      <m:t>m</m:t>
                    </m:r>
                    <m:r>
                      <a:rPr lang="en-US" sz="2800" b="0" i="0" kern="0" smtClean="0">
                        <a:solidFill>
                          <a:schemeClr val="tx1"/>
                        </a:solidFill>
                        <a:latin typeface="Cambria Math" panose="02040503050406030204" pitchFamily="18" charset="0"/>
                        <a:ea typeface="Cambria Math" panose="02040503050406030204" pitchFamily="18" charset="0"/>
                      </a:rPr>
                      <m:t>/</m:t>
                    </m:r>
                    <m:r>
                      <m:rPr>
                        <m:sty m:val="p"/>
                      </m:rPr>
                      <a:rPr lang="en-US" sz="2800" b="0" i="0" kern="0" smtClean="0">
                        <a:solidFill>
                          <a:schemeClr val="tx1"/>
                        </a:solidFill>
                        <a:latin typeface="Cambria Math" panose="02040503050406030204" pitchFamily="18" charset="0"/>
                        <a:ea typeface="Cambria Math" panose="02040503050406030204" pitchFamily="18" charset="0"/>
                      </a:rPr>
                      <m:t>s</m:t>
                    </m:r>
                  </m:oMath>
                </a14:m>
                <a:r>
                  <a:rPr lang="en-US" sz="2800" b="0" kern="0" dirty="0" smtClean="0">
                    <a:solidFill>
                      <a:schemeClr val="tx1"/>
                    </a:solidFill>
                  </a:rPr>
                  <a:t> </a:t>
                </a:r>
              </a:p>
              <a:p>
                <a:pPr marL="0" indent="0">
                  <a:buNone/>
                </a:pPr>
                <a:endParaRPr lang="en-US" sz="2800" b="0" kern="0" dirty="0">
                  <a:solidFill>
                    <a:schemeClr val="tx1"/>
                  </a:solidFill>
                </a:endParaRPr>
              </a:p>
            </p:txBody>
          </p:sp>
        </mc:Choice>
        <mc:Fallback xmlns="">
          <p:sp>
            <p:nvSpPr>
              <p:cNvPr id="7" name="Text Placeholder 6"/>
              <p:cNvSpPr txBox="1">
                <a:spLocks noRot="1" noChangeAspect="1" noMove="1" noResize="1" noEditPoints="1" noAdjustHandles="1" noChangeArrowheads="1" noChangeShapeType="1" noTextEdit="1"/>
              </p:cNvSpPr>
              <p:nvPr/>
            </p:nvSpPr>
            <p:spPr>
              <a:xfrm>
                <a:off x="91440" y="1190626"/>
                <a:ext cx="6532880" cy="2233294"/>
              </a:xfrm>
              <a:prstGeom prst="rect">
                <a:avLst/>
              </a:prstGeom>
              <a:blipFill rotWithShape="0">
                <a:blip r:embed="rId2"/>
                <a:stretch>
                  <a:fillRect l="-1866" t="-2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817689" y="3498294"/>
                <a:ext cx="1125501" cy="843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𝑛</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817689" y="3498294"/>
                <a:ext cx="1125501" cy="843244"/>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177361" y="4527672"/>
            <a:ext cx="6361037" cy="523220"/>
          </a:xfrm>
          <a:prstGeom prst="rect">
            <a:avLst/>
          </a:prstGeom>
        </p:spPr>
        <p:txBody>
          <a:bodyPr wrap="none">
            <a:spAutoFit/>
          </a:bodyPr>
          <a:lstStyle/>
          <a:p>
            <a:r>
              <a:rPr lang="en-US" sz="2800" i="1" kern="0" dirty="0" smtClean="0">
                <a:latin typeface="Times New Roman" panose="02020603050405020304" pitchFamily="18" charset="0"/>
                <a:cs typeface="Times New Roman" panose="02020603050405020304" pitchFamily="18" charset="0"/>
              </a:rPr>
              <a:t>n</a:t>
            </a:r>
            <a:r>
              <a:rPr lang="en-US" sz="2800" kern="0" dirty="0" smtClean="0"/>
              <a:t> is the refraction index of the medium</a:t>
            </a:r>
            <a:endParaRPr lang="en-US" sz="2800" dirty="0"/>
          </a:p>
        </p:txBody>
      </p:sp>
      <p:pic>
        <p:nvPicPr>
          <p:cNvPr id="4" name="Picture 3"/>
          <p:cNvPicPr>
            <a:picLocks noChangeAspect="1"/>
          </p:cNvPicPr>
          <p:nvPr/>
        </p:nvPicPr>
        <p:blipFill>
          <a:blip r:embed="rId4"/>
          <a:stretch>
            <a:fillRect/>
          </a:stretch>
        </p:blipFill>
        <p:spPr>
          <a:xfrm>
            <a:off x="7089098" y="256871"/>
            <a:ext cx="2000250" cy="6619875"/>
          </a:xfrm>
          <a:prstGeom prst="rect">
            <a:avLst/>
          </a:prstGeom>
        </p:spPr>
      </p:pic>
      <p:sp>
        <p:nvSpPr>
          <p:cNvPr id="8" name="Rectangle 7"/>
          <p:cNvSpPr/>
          <p:nvPr/>
        </p:nvSpPr>
        <p:spPr>
          <a:xfrm>
            <a:off x="85920" y="5438530"/>
            <a:ext cx="6924480" cy="1384995"/>
          </a:xfrm>
          <a:prstGeom prst="rect">
            <a:avLst/>
          </a:prstGeom>
        </p:spPr>
        <p:txBody>
          <a:bodyPr wrap="square">
            <a:spAutoFit/>
          </a:bodyPr>
          <a:lstStyle/>
          <a:p>
            <a:r>
              <a:rPr lang="en-US" sz="2800" kern="0" dirty="0" smtClean="0">
                <a:solidFill>
                  <a:srgbClr val="1C03D7"/>
                </a:solidFill>
              </a:rPr>
              <a:t>Ex. 25.1:</a:t>
            </a:r>
            <a:r>
              <a:rPr lang="en-US" sz="2800" kern="0" dirty="0" smtClean="0"/>
              <a:t> Calculate the speed of light in zircon, a Material used in jewelry to imitate diamond.</a:t>
            </a:r>
            <a:endParaRPr lang="en-US" sz="2800" dirty="0"/>
          </a:p>
        </p:txBody>
      </p:sp>
    </p:spTree>
    <p:extLst>
      <p:ext uri="{BB962C8B-B14F-4D97-AF65-F5344CB8AC3E}">
        <p14:creationId xmlns:p14="http://schemas.microsoft.com/office/powerpoint/2010/main" val="377448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The Law of Refraction</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1" name="Rectangle 3"/>
              <p:cNvSpPr txBox="1">
                <a:spLocks noChangeArrowheads="1"/>
              </p:cNvSpPr>
              <p:nvPr/>
            </p:nvSpPr>
            <p:spPr bwMode="auto">
              <a:xfrm>
                <a:off x="0" y="1244600"/>
                <a:ext cx="4495800" cy="528606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514350" marR="0" lvl="1" indent="-400050" algn="l" defTabSz="914400" rtl="0" eaLnBrk="0" fontAlgn="base" latinLnBrk="0" hangingPunct="0">
                  <a:lnSpc>
                    <a:spcPct val="80000"/>
                  </a:lnSpc>
                  <a:spcBef>
                    <a:spcPct val="45000"/>
                  </a:spcBef>
                  <a:spcAft>
                    <a:spcPct val="20000"/>
                  </a:spcAft>
                  <a:buClr>
                    <a:srgbClr val="D33325"/>
                  </a:buClr>
                  <a:buSzTx/>
                  <a:buFontTx/>
                  <a:buChar char="•"/>
                  <a:tabLst/>
                  <a:defRPr/>
                </a:pPr>
                <a:r>
                  <a:rPr kumimoji="0" lang="en-US" altLang="en-US" sz="2500" b="0" i="0" u="none" strike="noStrike" kern="0" cap="none" spc="0" normalizeH="0" baseline="0" noProof="0" dirty="0" smtClean="0">
                    <a:ln>
                      <a:noFill/>
                    </a:ln>
                    <a:solidFill>
                      <a:srgbClr val="000000"/>
                    </a:solidFill>
                    <a:effectLst/>
                    <a:uLnTx/>
                    <a:uFillTx/>
                    <a:latin typeface="Times New Roman"/>
                  </a:rPr>
                  <a:t>The </a:t>
                </a:r>
                <a:r>
                  <a:rPr kumimoji="0" lang="en-US" altLang="en-US" sz="2500" b="0" i="1" u="none" strike="noStrike" kern="0" cap="none" spc="0" normalizeH="0" baseline="0" noProof="0" dirty="0" smtClean="0">
                    <a:ln>
                      <a:noFill/>
                    </a:ln>
                    <a:solidFill>
                      <a:srgbClr val="0000FF"/>
                    </a:solidFill>
                    <a:effectLst/>
                    <a:uLnTx/>
                    <a:uFillTx/>
                    <a:latin typeface="Times New Roman"/>
                  </a:rPr>
                  <a:t>index of refraction </a:t>
                </a:r>
                <a:r>
                  <a:rPr kumimoji="0" lang="en-US" altLang="en-US" sz="2500" b="0" i="0" u="none" strike="noStrike" kern="0" cap="none" spc="0" normalizeH="0" baseline="0" noProof="0" dirty="0" smtClean="0">
                    <a:ln>
                      <a:noFill/>
                    </a:ln>
                    <a:solidFill>
                      <a:srgbClr val="000000"/>
                    </a:solidFill>
                    <a:effectLst/>
                    <a:uLnTx/>
                    <a:uFillTx/>
                    <a:latin typeface="Times New Roman"/>
                  </a:rPr>
                  <a:t>is       </a:t>
                </a:r>
                <a:r>
                  <a:rPr kumimoji="0" lang="en-US" altLang="en-US" sz="2500" b="0" i="1" u="none" strike="noStrike" kern="0" cap="none" spc="0" normalizeH="0" baseline="0" noProof="0" dirty="0" smtClean="0">
                    <a:ln>
                      <a:noFill/>
                    </a:ln>
                    <a:solidFill>
                      <a:srgbClr val="000000"/>
                    </a:solidFill>
                    <a:effectLst/>
                    <a:uLnTx/>
                    <a:uFillTx/>
                    <a:latin typeface="Times New Roman"/>
                  </a:rPr>
                  <a:t>n = c/v &gt;</a:t>
                </a:r>
                <a:r>
                  <a:rPr kumimoji="0" lang="en-US" altLang="en-US" sz="2500" b="0" i="0" u="none" strike="noStrike" kern="0" cap="none" spc="0" normalizeH="0" baseline="0" noProof="0" dirty="0" smtClean="0">
                    <a:ln>
                      <a:noFill/>
                    </a:ln>
                    <a:solidFill>
                      <a:srgbClr val="000000"/>
                    </a:solidFill>
                    <a:effectLst/>
                    <a:uLnTx/>
                    <a:uFillTx/>
                    <a:latin typeface="Times New Roman"/>
                  </a:rPr>
                  <a:t>1.</a:t>
                </a:r>
              </a:p>
              <a:p>
                <a:pPr marL="514350" marR="0" lvl="1" indent="-400050" algn="l" defTabSz="914400" rtl="0" eaLnBrk="0" fontAlgn="base" latinLnBrk="0" hangingPunct="0">
                  <a:lnSpc>
                    <a:spcPct val="80000"/>
                  </a:lnSpc>
                  <a:spcBef>
                    <a:spcPct val="45000"/>
                  </a:spcBef>
                  <a:spcAft>
                    <a:spcPct val="20000"/>
                  </a:spcAft>
                  <a:buClr>
                    <a:srgbClr val="D33325"/>
                  </a:buClr>
                  <a:buSzTx/>
                  <a:buFontTx/>
                  <a:buChar char="•"/>
                  <a:tabLst/>
                  <a:defRPr/>
                </a:pPr>
                <a:r>
                  <a:rPr kumimoji="0" lang="en-US" altLang="en-US" sz="2500" b="0" i="0" u="none" strike="noStrike" kern="0" cap="none" spc="0" normalizeH="0" baseline="0" noProof="0" dirty="0" smtClean="0">
                    <a:ln>
                      <a:noFill/>
                    </a:ln>
                    <a:solidFill>
                      <a:srgbClr val="000000"/>
                    </a:solidFill>
                    <a:effectLst/>
                    <a:uLnTx/>
                    <a:uFillTx/>
                    <a:latin typeface="Times New Roman"/>
                  </a:rPr>
                  <a:t>Angles are measured with respect to the </a:t>
                </a:r>
                <a:r>
                  <a:rPr kumimoji="0" lang="en-US" altLang="en-US" sz="2500" b="0" i="1" u="none" strike="noStrike" kern="0" cap="none" spc="0" normalizeH="0" baseline="0" noProof="0" dirty="0" smtClean="0">
                    <a:ln>
                      <a:noFill/>
                    </a:ln>
                    <a:solidFill>
                      <a:srgbClr val="000000"/>
                    </a:solidFill>
                    <a:effectLst/>
                    <a:uLnTx/>
                    <a:uFillTx/>
                    <a:latin typeface="Times New Roman"/>
                  </a:rPr>
                  <a:t>normal</a:t>
                </a:r>
                <a:r>
                  <a:rPr kumimoji="0" lang="en-US" altLang="en-US" sz="2500" b="0" i="0" u="none" strike="noStrike" kern="0" cap="none" spc="0" normalizeH="0" baseline="0" noProof="0" dirty="0" smtClean="0">
                    <a:ln>
                      <a:noFill/>
                    </a:ln>
                    <a:solidFill>
                      <a:srgbClr val="000000"/>
                    </a:solidFill>
                    <a:effectLst/>
                    <a:uLnTx/>
                    <a:uFillTx/>
                    <a:latin typeface="Times New Roman"/>
                  </a:rPr>
                  <a:t>.</a:t>
                </a:r>
              </a:p>
              <a:p>
                <a:pPr marL="514350" marR="0" lvl="1" indent="-400050" algn="l" defTabSz="914400" rtl="0" eaLnBrk="0" fontAlgn="base" latinLnBrk="0" hangingPunct="0">
                  <a:lnSpc>
                    <a:spcPct val="80000"/>
                  </a:lnSpc>
                  <a:spcBef>
                    <a:spcPct val="45000"/>
                  </a:spcBef>
                  <a:spcAft>
                    <a:spcPct val="20000"/>
                  </a:spcAft>
                  <a:buClr>
                    <a:srgbClr val="D33325"/>
                  </a:buClr>
                  <a:buSzTx/>
                  <a:buFontTx/>
                  <a:buChar char="•"/>
                  <a:tabLst/>
                  <a:defRPr/>
                </a:pPr>
                <a:r>
                  <a:rPr kumimoji="0" lang="en-US" altLang="en-US" sz="2500" b="0" i="1" u="none" strike="noStrike" kern="0" cap="none" spc="0" normalizeH="0" baseline="0" noProof="0" dirty="0" smtClean="0">
                    <a:ln>
                      <a:noFill/>
                    </a:ln>
                    <a:solidFill>
                      <a:srgbClr val="0000FF"/>
                    </a:solidFill>
                    <a:effectLst/>
                    <a:uLnTx/>
                    <a:uFillTx/>
                    <a:latin typeface="Times New Roman"/>
                  </a:rPr>
                  <a:t>Law of Reflection</a:t>
                </a:r>
                <a:r>
                  <a:rPr kumimoji="0" lang="en-US" altLang="en-US" sz="2500" b="0" i="0" u="none" strike="noStrike" kern="0" cap="none" spc="0" normalizeH="0" baseline="0" noProof="0" dirty="0" smtClean="0">
                    <a:ln>
                      <a:noFill/>
                    </a:ln>
                    <a:solidFill>
                      <a:srgbClr val="000000"/>
                    </a:solidFill>
                    <a:effectLst/>
                    <a:uLnTx/>
                    <a:uFillTx/>
                    <a:latin typeface="Times New Roman"/>
                  </a:rPr>
                  <a:t>: The angle of reflection is equal to the angle of incidence.</a:t>
                </a:r>
              </a:p>
              <a:p>
                <a:pPr marL="114300" marR="0" lvl="1" indent="0" algn="l" defTabSz="914400" rtl="0" eaLnBrk="0" fontAlgn="base" latinLnBrk="0" hangingPunct="0">
                  <a:lnSpc>
                    <a:spcPct val="80000"/>
                  </a:lnSpc>
                  <a:spcBef>
                    <a:spcPct val="45000"/>
                  </a:spcBef>
                  <a:spcAft>
                    <a:spcPct val="20000"/>
                  </a:spcAft>
                  <a:buClr>
                    <a:srgbClr val="D33325"/>
                  </a:buClr>
                  <a:buSzTx/>
                  <a:buFont typeface="Times" panose="02020603050405020304" pitchFamily="18" charset="0"/>
                  <a:buNone/>
                  <a:tabLst/>
                  <a:defRPr/>
                </a:pPr>
                <a:r>
                  <a:rPr kumimoji="0" lang="en-US" altLang="en-US" sz="2500" b="0" i="0" u="none" strike="noStrike" kern="0" cap="none" spc="0" normalizeH="0" baseline="0" noProof="0" dirty="0">
                    <a:ln>
                      <a:noFill/>
                    </a:ln>
                    <a:solidFill>
                      <a:srgbClr val="000000"/>
                    </a:solidFill>
                    <a:effectLst/>
                    <a:uLnTx/>
                    <a:uFillTx/>
                    <a:latin typeface="Times New Roman"/>
                  </a:rPr>
                  <a:t>	</a:t>
                </a:r>
                <a14:m>
                  <m:oMath xmlns:m="http://schemas.openxmlformats.org/officeDocument/2006/math">
                    <m:sSub>
                      <m:sSubPr>
                        <m:ctrlP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𝜃</m:t>
                        </m:r>
                      </m:e>
                      <m:sub>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𝑟</m:t>
                        </m:r>
                      </m:sub>
                    </m:sSub>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𝜃</m:t>
                        </m:r>
                      </m:e>
                      <m:sub>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𝑎</m:t>
                        </m:r>
                      </m:sub>
                    </m:sSub>
                  </m:oMath>
                </a14:m>
                <a:endParaRPr kumimoji="0" lang="en-US" altLang="en-US" sz="2500" b="0" i="0" u="none" strike="noStrike" kern="0" cap="none" spc="0" normalizeH="0" baseline="0" noProof="0" dirty="0" smtClean="0">
                  <a:ln>
                    <a:noFill/>
                  </a:ln>
                  <a:solidFill>
                    <a:srgbClr val="000000"/>
                  </a:solidFill>
                  <a:effectLst/>
                  <a:uLnTx/>
                  <a:uFillTx/>
                  <a:latin typeface="Times New Roman"/>
                </a:endParaRPr>
              </a:p>
              <a:p>
                <a:pPr marL="514350" marR="0" lvl="1" indent="-400050" algn="l" defTabSz="914400" rtl="0" eaLnBrk="0" fontAlgn="base" latinLnBrk="0" hangingPunct="0">
                  <a:lnSpc>
                    <a:spcPct val="80000"/>
                  </a:lnSpc>
                  <a:spcBef>
                    <a:spcPct val="45000"/>
                  </a:spcBef>
                  <a:spcAft>
                    <a:spcPct val="20000"/>
                  </a:spcAft>
                  <a:buClr>
                    <a:srgbClr val="D33325"/>
                  </a:buClr>
                  <a:buSzTx/>
                  <a:buFontTx/>
                  <a:buChar char="•"/>
                  <a:tabLst/>
                  <a:defRPr/>
                </a:pPr>
                <a:r>
                  <a:rPr kumimoji="0" lang="en-US" altLang="en-US" sz="2500" b="0" i="1" u="none" strike="noStrike" kern="0" cap="none" spc="0" normalizeH="0" baseline="0" noProof="0" dirty="0" smtClean="0">
                    <a:ln>
                      <a:noFill/>
                    </a:ln>
                    <a:solidFill>
                      <a:srgbClr val="0000FF"/>
                    </a:solidFill>
                    <a:effectLst/>
                    <a:uLnTx/>
                    <a:uFillTx/>
                    <a:latin typeface="Times New Roman"/>
                  </a:rPr>
                  <a:t>Law of Refraction</a:t>
                </a:r>
                <a:r>
                  <a:rPr kumimoji="0" lang="en-US" altLang="en-US" sz="2500" b="0" i="0" u="none" strike="noStrike" kern="0" cap="none" spc="0" normalizeH="0" baseline="0" noProof="0" dirty="0" smtClean="0">
                    <a:ln>
                      <a:noFill/>
                    </a:ln>
                    <a:solidFill>
                      <a:srgbClr val="000000"/>
                    </a:solidFill>
                    <a:effectLst/>
                    <a:uLnTx/>
                    <a:uFillTx/>
                    <a:latin typeface="Times New Roman"/>
                  </a:rPr>
                  <a:t>: Snell’s law </a:t>
                </a:r>
              </a:p>
              <a:p>
                <a:pPr marL="114300" marR="0" lvl="1" indent="0" algn="l" defTabSz="914400" rtl="0" eaLnBrk="0" fontAlgn="base" latinLnBrk="0" hangingPunct="0">
                  <a:lnSpc>
                    <a:spcPct val="80000"/>
                  </a:lnSpc>
                  <a:spcBef>
                    <a:spcPct val="45000"/>
                  </a:spcBef>
                  <a:spcAft>
                    <a:spcPct val="20000"/>
                  </a:spcAft>
                  <a:buClr>
                    <a:srgbClr val="D33325"/>
                  </a:buClr>
                  <a:buSzTx/>
                  <a:buFont typeface="Times" panose="02020603050405020304" pitchFamily="18" charset="0"/>
                  <a:buNone/>
                  <a:tabLst/>
                  <a:defRPr/>
                </a:pPr>
                <a:r>
                  <a:rPr kumimoji="0" lang="en-US" altLang="en-US" sz="2500" b="0" i="0" u="none" strike="noStrike" kern="0" cap="none" spc="0" normalizeH="0" baseline="0" noProof="0" dirty="0">
                    <a:ln>
                      <a:noFill/>
                    </a:ln>
                    <a:solidFill>
                      <a:srgbClr val="000000"/>
                    </a:solidFill>
                    <a:effectLst/>
                    <a:uLnTx/>
                    <a:uFillTx/>
                    <a:latin typeface="Times New Roman"/>
                  </a:rPr>
                  <a:t>	</a:t>
                </a:r>
                <a14:m>
                  <m:oMath xmlns:m="http://schemas.openxmlformats.org/officeDocument/2006/math">
                    <m:sSub>
                      <m:sSubPr>
                        <m:ctrlP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𝑛</m:t>
                        </m:r>
                      </m:e>
                      <m:sub>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𝑎</m:t>
                        </m:r>
                      </m:sub>
                    </m:sSub>
                    <m:r>
                      <m:rPr>
                        <m:nor/>
                      </m:rPr>
                      <a:rPr kumimoji="0" lang="en-US" altLang="en-US" sz="2500" b="0" i="0" u="none" strike="noStrike" kern="0" cap="none" spc="0" normalizeH="0" baseline="0" noProof="0" smtClean="0">
                        <a:ln>
                          <a:noFill/>
                        </a:ln>
                        <a:solidFill>
                          <a:srgbClr val="000000"/>
                        </a:solidFill>
                        <a:effectLst/>
                        <a:uLnTx/>
                        <a:uFillTx/>
                        <a:latin typeface="Cambria Math" panose="02040503050406030204" pitchFamily="18" charset="0"/>
                      </a:rPr>
                      <m:t>sin</m:t>
                    </m:r>
                    <m:sSub>
                      <m:sSubPr>
                        <m:ctrlP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𝜃</m:t>
                        </m:r>
                      </m:e>
                      <m:sub>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𝑎</m:t>
                        </m:r>
                      </m:sub>
                    </m:sSub>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𝑛</m:t>
                        </m:r>
                      </m:e>
                      <m:sub>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𝑏</m:t>
                        </m:r>
                      </m:sub>
                    </m:sSub>
                    <m:r>
                      <m:rPr>
                        <m:nor/>
                      </m:rPr>
                      <a:rPr kumimoji="0" lang="en-US" altLang="en-US" sz="2500" b="0" i="0" u="none" strike="noStrike" kern="0" cap="none" spc="0" normalizeH="0" baseline="0" noProof="0" smtClean="0">
                        <a:ln>
                          <a:noFill/>
                        </a:ln>
                        <a:solidFill>
                          <a:srgbClr val="000000"/>
                        </a:solidFill>
                        <a:effectLst/>
                        <a:uLnTx/>
                        <a:uFillTx/>
                        <a:latin typeface="Cambria Math" panose="02040503050406030204" pitchFamily="18" charset="0"/>
                      </a:rPr>
                      <m:t>sin</m:t>
                    </m:r>
                    <m:sSub>
                      <m:sSubPr>
                        <m:ctrlP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𝜃</m:t>
                        </m:r>
                      </m:e>
                      <m:sub>
                        <m:r>
                          <a:rPr kumimoji="0" lang="en-US" altLang="en-US" sz="2500" b="0" i="1" u="none" strike="noStrike" kern="0" cap="none" spc="0" normalizeH="0" baseline="0" noProof="0" smtClean="0">
                            <a:ln>
                              <a:noFill/>
                            </a:ln>
                            <a:solidFill>
                              <a:srgbClr val="000000"/>
                            </a:solidFill>
                            <a:effectLst/>
                            <a:uLnTx/>
                            <a:uFillTx/>
                            <a:latin typeface="Cambria Math" panose="02040503050406030204" pitchFamily="18" charset="0"/>
                          </a:rPr>
                          <m:t>𝑏</m:t>
                        </m:r>
                      </m:sub>
                    </m:sSub>
                  </m:oMath>
                </a14:m>
                <a:endParaRPr kumimoji="0" lang="en-US" altLang="en-US" sz="2500" b="0" i="0" u="none" strike="noStrike" kern="0" cap="none" spc="0" normalizeH="0" baseline="0" noProof="0" dirty="0" smtClean="0">
                  <a:ln>
                    <a:noFill/>
                  </a:ln>
                  <a:solidFill>
                    <a:srgbClr val="000000"/>
                  </a:solidFill>
                  <a:effectLst/>
                  <a:uLnTx/>
                  <a:uFillTx/>
                  <a:latin typeface="Times New Roman"/>
                </a:endParaRPr>
              </a:p>
              <a:p>
                <a:pPr marL="514350" marR="0" lvl="1" indent="-400050" algn="l" defTabSz="914400" rtl="0" eaLnBrk="0" fontAlgn="base" latinLnBrk="0" hangingPunct="0">
                  <a:lnSpc>
                    <a:spcPct val="80000"/>
                  </a:lnSpc>
                  <a:spcBef>
                    <a:spcPct val="45000"/>
                  </a:spcBef>
                  <a:spcAft>
                    <a:spcPct val="20000"/>
                  </a:spcAft>
                  <a:buClr>
                    <a:srgbClr val="D33325"/>
                  </a:buClr>
                  <a:buSzTx/>
                  <a:buFontTx/>
                  <a:buChar char="•"/>
                  <a:tabLst/>
                  <a:defRPr/>
                </a:pPr>
                <a:r>
                  <a:rPr kumimoji="0" lang="en-US" altLang="en-US" sz="2500" b="0" i="0" u="none" strike="noStrike" kern="0" cap="none" spc="0" normalizeH="0" baseline="0" noProof="0" dirty="0" smtClean="0">
                    <a:ln>
                      <a:noFill/>
                    </a:ln>
                    <a:solidFill>
                      <a:srgbClr val="000000"/>
                    </a:solidFill>
                    <a:effectLst/>
                    <a:uLnTx/>
                    <a:uFillTx/>
                    <a:latin typeface="Times New Roman"/>
                  </a:rPr>
                  <a:t>In a material </a:t>
                </a:r>
                <a:r>
                  <a:rPr kumimoji="0" lang="en-US" altLang="en-US" sz="2500" b="0" i="1"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 = </a:t>
                </a:r>
                <a:r>
                  <a:rPr kumimoji="0" lang="en-US" altLang="en-US" sz="2500" b="0" i="0" u="none" strike="noStrike" kern="0" cap="none" spc="0" normalizeH="0" baseline="-25000" noProof="0" dirty="0" smtClean="0">
                    <a:ln>
                      <a:noFill/>
                    </a:ln>
                    <a:solidFill>
                      <a:srgbClr val="000000"/>
                    </a:solidFill>
                    <a:effectLst/>
                    <a:uLnTx/>
                    <a:uFillTx/>
                    <a:latin typeface="Times New Roman"/>
                    <a:sym typeface="Symbol" panose="05050102010706020507" pitchFamily="18" charset="2"/>
                  </a:rPr>
                  <a:t>0</a:t>
                </a:r>
                <a:r>
                  <a:rPr kumimoji="0" lang="en-US" altLang="en-US" sz="2500" b="0" i="0"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a:t>
                </a:r>
                <a:r>
                  <a:rPr kumimoji="0" lang="en-US" altLang="en-US" sz="2500" b="0" i="1"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n</a:t>
                </a:r>
                <a:r>
                  <a:rPr kumimoji="0" lang="en-US" altLang="en-US" sz="2500" b="0" i="0" u="none" strike="noStrike" kern="0" cap="none" spc="0" normalizeH="0" baseline="0" noProof="0" dirty="0" smtClean="0">
                    <a:ln>
                      <a:noFill/>
                    </a:ln>
                    <a:solidFill>
                      <a:srgbClr val="000000"/>
                    </a:solidFill>
                    <a:effectLst/>
                    <a:uLnTx/>
                    <a:uFillTx/>
                    <a:latin typeface="Times New Roman"/>
                    <a:sym typeface="Symbol" panose="05050102010706020507" pitchFamily="18" charset="2"/>
                  </a:rPr>
                  <a:t>.</a:t>
                </a:r>
                <a:endParaRPr kumimoji="0" lang="en-US" altLang="en-US" sz="2500" b="0" i="0" u="none" strike="noStrike" kern="0" cap="none" spc="0" normalizeH="0" baseline="0" noProof="0" dirty="0" smtClean="0">
                  <a:ln>
                    <a:noFill/>
                  </a:ln>
                  <a:solidFill>
                    <a:srgbClr val="000000"/>
                  </a:solidFill>
                  <a:effectLst/>
                  <a:uLnTx/>
                  <a:uFillTx/>
                  <a:latin typeface="Times New Roman"/>
                </a:endParaRPr>
              </a:p>
            </p:txBody>
          </p:sp>
        </mc:Choice>
        <mc:Fallback xmlns="">
          <p:sp>
            <p:nvSpPr>
              <p:cNvPr id="11" name="Rectangle 3"/>
              <p:cNvSpPr txBox="1">
                <a:spLocks noRot="1" noChangeAspect="1" noMove="1" noResize="1" noEditPoints="1" noAdjustHandles="1" noChangeArrowheads="1" noChangeShapeType="1" noTextEdit="1"/>
              </p:cNvSpPr>
              <p:nvPr/>
            </p:nvSpPr>
            <p:spPr bwMode="auto">
              <a:xfrm>
                <a:off x="0" y="1244600"/>
                <a:ext cx="4495800" cy="5286062"/>
              </a:xfrm>
              <a:prstGeom prst="rect">
                <a:avLst/>
              </a:prstGeom>
              <a:blipFill rotWithShape="0">
                <a:blip r:embed="rId2"/>
                <a:stretch>
                  <a:fillRect t="-2307" r="-1897" b="-18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2" name="Picture 4" descr="33_Figure07-I"/>
          <p:cNvPicPr>
            <a:picLocks noChangeAspect="1" noChangeArrowheads="1"/>
          </p:cNvPicPr>
          <p:nvPr/>
        </p:nvPicPr>
        <p:blipFill>
          <a:blip r:embed="rId3">
            <a:extLst>
              <a:ext uri="{28A0092B-C50C-407E-A947-70E740481C1C}">
                <a14:useLocalDpi xmlns:a14="http://schemas.microsoft.com/office/drawing/2010/main" val="0"/>
              </a:ext>
            </a:extLst>
          </a:blip>
          <a:srcRect b="2133"/>
          <a:stretch>
            <a:fillRect/>
          </a:stretch>
        </p:blipFill>
        <p:spPr bwMode="auto">
          <a:xfrm>
            <a:off x="5000943" y="1031240"/>
            <a:ext cx="403225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00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0066" y="114300"/>
            <a:ext cx="8463868" cy="676275"/>
          </a:xfrm>
        </p:spPr>
        <p:txBody>
          <a:bodyPr/>
          <a:lstStyle/>
          <a:p>
            <a:pPr eaLnBrk="1" hangingPunct="1">
              <a:spcAft>
                <a:spcPts val="1200"/>
              </a:spcAft>
            </a:pPr>
            <a:r>
              <a:rPr lang="en-US" altLang="en-US" sz="3200" b="0" dirty="0" smtClean="0"/>
              <a:t>Reflection and Refraction in Three Cases</a:t>
            </a:r>
            <a:endParaRPr lang="en-US" altLang="en-US" sz="3200" b="0" dirty="0"/>
          </a:p>
        </p:txBody>
      </p:sp>
      <p:sp>
        <p:nvSpPr>
          <p:cNvPr id="5124" name="Line 10"/>
          <p:cNvSpPr>
            <a:spLocks noChangeShapeType="1"/>
          </p:cNvSpPr>
          <p:nvPr/>
        </p:nvSpPr>
        <p:spPr bwMode="auto">
          <a:xfrm>
            <a:off x="0" y="990600"/>
            <a:ext cx="9144000" cy="0"/>
          </a:xfrm>
          <a:prstGeom prst="line">
            <a:avLst/>
          </a:prstGeom>
          <a:noFill/>
          <a:ln w="76200">
            <a:solidFill>
              <a:srgbClr val="66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3"/>
          <p:cNvSpPr txBox="1">
            <a:spLocks noChangeArrowheads="1"/>
          </p:cNvSpPr>
          <p:nvPr/>
        </p:nvSpPr>
        <p:spPr bwMode="auto">
          <a:xfrm>
            <a:off x="340066" y="1122680"/>
            <a:ext cx="86210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1254125" marR="0" lvl="2" indent="-450850" algn="l" defTabSz="914400" rtl="0" eaLnBrk="0" fontAlgn="base" latinLnBrk="0" hangingPunct="0">
              <a:lnSpc>
                <a:spcPct val="90000"/>
              </a:lnSpc>
              <a:spcBef>
                <a:spcPct val="45000"/>
              </a:spcBef>
              <a:spcAft>
                <a:spcPct val="20000"/>
              </a:spcAft>
              <a:buClr>
                <a:srgbClr val="D33325"/>
              </a:buClr>
              <a:buSzTx/>
              <a:buFont typeface="Wingdings" panose="05000000000000000000" pitchFamily="2" charset="2"/>
              <a:buChar char="ü"/>
              <a:tabLst/>
              <a:defRPr/>
            </a:pPr>
            <a:r>
              <a:rPr kumimoji="0" lang="en-US" altLang="en-US" sz="2400" b="0" i="0" u="none" strike="noStrike" kern="0" cap="none" spc="0" normalizeH="0" baseline="0" noProof="0" dirty="0" smtClean="0">
                <a:ln>
                  <a:noFill/>
                </a:ln>
                <a:solidFill>
                  <a:srgbClr val="000000"/>
                </a:solidFill>
                <a:effectLst/>
                <a:uLnTx/>
                <a:uFillTx/>
                <a:latin typeface="Times New Roman"/>
              </a:rPr>
              <a:t>If </a:t>
            </a:r>
            <a:r>
              <a:rPr kumimoji="0" lang="en-US" altLang="en-US" sz="2400" b="0" i="1" u="none" strike="noStrike" kern="0" cap="none" spc="0" normalizeH="0" baseline="0" noProof="0" dirty="0" err="1" smtClean="0">
                <a:ln>
                  <a:noFill/>
                </a:ln>
                <a:solidFill>
                  <a:srgbClr val="000000"/>
                </a:solidFill>
                <a:effectLst/>
                <a:uLnTx/>
                <a:uFillTx/>
                <a:latin typeface="Times New Roman"/>
              </a:rPr>
              <a:t>n</a:t>
            </a:r>
            <a:r>
              <a:rPr kumimoji="0" lang="en-US" altLang="en-US" sz="2400" b="0" i="1" u="none" strike="noStrike" kern="0" cap="none" spc="0" normalizeH="0" baseline="-25000" noProof="0" dirty="0" err="1" smtClean="0">
                <a:ln>
                  <a:noFill/>
                </a:ln>
                <a:solidFill>
                  <a:srgbClr val="000000"/>
                </a:solidFill>
                <a:effectLst/>
                <a:uLnTx/>
                <a:uFillTx/>
                <a:latin typeface="Times New Roman"/>
              </a:rPr>
              <a:t>b</a:t>
            </a:r>
            <a:r>
              <a:rPr kumimoji="0" lang="en-US" altLang="en-US" sz="2400" b="0" i="1" u="none" strike="noStrike" kern="0" cap="none" spc="0" normalizeH="0" baseline="0" noProof="0" dirty="0" smtClean="0">
                <a:ln>
                  <a:noFill/>
                </a:ln>
                <a:solidFill>
                  <a:srgbClr val="000000"/>
                </a:solidFill>
                <a:effectLst/>
                <a:uLnTx/>
                <a:uFillTx/>
                <a:latin typeface="Times New Roman"/>
              </a:rPr>
              <a:t> &gt; </a:t>
            </a:r>
            <a:r>
              <a:rPr kumimoji="0" lang="en-US" altLang="en-US" sz="2400" b="0" i="1" u="none" strike="noStrike" kern="0" cap="none" spc="0" normalizeH="0" baseline="0" noProof="0" dirty="0" err="1" smtClean="0">
                <a:ln>
                  <a:noFill/>
                </a:ln>
                <a:solidFill>
                  <a:srgbClr val="000000"/>
                </a:solidFill>
                <a:effectLst/>
                <a:uLnTx/>
                <a:uFillTx/>
                <a:latin typeface="Times New Roman"/>
              </a:rPr>
              <a:t>n</a:t>
            </a:r>
            <a:r>
              <a:rPr kumimoji="0" lang="en-US" altLang="en-US" sz="2400" b="0" i="1" u="none" strike="noStrike" kern="0" cap="none" spc="0" normalizeH="0" baseline="-25000" noProof="0" dirty="0" err="1" smtClean="0">
                <a:ln>
                  <a:noFill/>
                </a:ln>
                <a:solidFill>
                  <a:srgbClr val="000000"/>
                </a:solidFill>
                <a:effectLst/>
                <a:uLnTx/>
                <a:uFillTx/>
                <a:latin typeface="Times New Roman"/>
              </a:rPr>
              <a:t>a</a:t>
            </a:r>
            <a:r>
              <a:rPr kumimoji="0" lang="en-US" altLang="en-US" sz="2400" b="0" i="1" u="none" strike="noStrike" kern="0" cap="none" spc="0" normalizeH="0" baseline="0" noProof="0" dirty="0" smtClean="0">
                <a:ln>
                  <a:noFill/>
                </a:ln>
                <a:solidFill>
                  <a:srgbClr val="000000"/>
                </a:solidFill>
                <a:effectLst/>
                <a:uLnTx/>
                <a:uFillTx/>
                <a:latin typeface="Times New Roman"/>
              </a:rPr>
              <a:t>, </a:t>
            </a:r>
            <a:r>
              <a:rPr kumimoji="0" lang="en-US" altLang="en-US" sz="2400" b="0" i="0" u="none" strike="noStrike" kern="0" cap="none" spc="0" normalizeH="0" baseline="0" noProof="0" dirty="0" smtClean="0">
                <a:ln>
                  <a:noFill/>
                </a:ln>
                <a:solidFill>
                  <a:srgbClr val="000000"/>
                </a:solidFill>
                <a:effectLst/>
                <a:uLnTx/>
                <a:uFillTx/>
                <a:latin typeface="Times New Roman"/>
              </a:rPr>
              <a:t>the refracted ray is bent </a:t>
            </a:r>
            <a:r>
              <a:rPr kumimoji="0" lang="en-US" altLang="en-US" sz="2400" b="0" i="1" u="none" strike="noStrike" kern="0" cap="none" spc="0" normalizeH="0" baseline="0" noProof="0" dirty="0" smtClean="0">
                <a:ln>
                  <a:noFill/>
                </a:ln>
                <a:solidFill>
                  <a:srgbClr val="000000"/>
                </a:solidFill>
                <a:effectLst/>
                <a:uLnTx/>
                <a:uFillTx/>
                <a:latin typeface="Times New Roman"/>
              </a:rPr>
              <a:t>toward</a:t>
            </a:r>
            <a:r>
              <a:rPr kumimoji="0" lang="en-US" altLang="en-US" sz="2400" b="0" i="0" u="none" strike="noStrike" kern="0" cap="none" spc="0" normalizeH="0" baseline="0" noProof="0" dirty="0" smtClean="0">
                <a:ln>
                  <a:noFill/>
                </a:ln>
                <a:solidFill>
                  <a:srgbClr val="000000"/>
                </a:solidFill>
                <a:effectLst/>
                <a:uLnTx/>
                <a:uFillTx/>
                <a:latin typeface="Times New Roman"/>
              </a:rPr>
              <a:t> the normal.</a:t>
            </a:r>
          </a:p>
          <a:p>
            <a:pPr marL="1254125" marR="0" lvl="2" indent="-450850" algn="l" defTabSz="914400" rtl="0" eaLnBrk="0" fontAlgn="base" latinLnBrk="0" hangingPunct="0">
              <a:lnSpc>
                <a:spcPct val="90000"/>
              </a:lnSpc>
              <a:spcBef>
                <a:spcPct val="45000"/>
              </a:spcBef>
              <a:spcAft>
                <a:spcPct val="20000"/>
              </a:spcAft>
              <a:buClr>
                <a:srgbClr val="D33325"/>
              </a:buClr>
              <a:buSzTx/>
              <a:buFont typeface="Wingdings" panose="05000000000000000000" pitchFamily="2" charset="2"/>
              <a:buChar char="ü"/>
              <a:tabLst/>
              <a:defRPr/>
            </a:pPr>
            <a:r>
              <a:rPr kumimoji="0" lang="en-US" altLang="en-US" sz="2400" b="0" i="0" u="none" strike="noStrike" kern="0" cap="none" spc="0" normalizeH="0" baseline="0" noProof="0" dirty="0" smtClean="0">
                <a:ln>
                  <a:noFill/>
                </a:ln>
                <a:solidFill>
                  <a:srgbClr val="000000"/>
                </a:solidFill>
                <a:effectLst/>
                <a:uLnTx/>
                <a:uFillTx/>
                <a:latin typeface="Times New Roman"/>
              </a:rPr>
              <a:t>If </a:t>
            </a:r>
            <a:r>
              <a:rPr kumimoji="0" lang="en-US" altLang="en-US" sz="2400" b="0" i="1" u="none" strike="noStrike" kern="0" cap="none" spc="0" normalizeH="0" baseline="0" noProof="0" dirty="0" err="1" smtClean="0">
                <a:ln>
                  <a:noFill/>
                </a:ln>
                <a:solidFill>
                  <a:srgbClr val="000000"/>
                </a:solidFill>
                <a:effectLst/>
                <a:uLnTx/>
                <a:uFillTx/>
                <a:latin typeface="Times New Roman"/>
              </a:rPr>
              <a:t>n</a:t>
            </a:r>
            <a:r>
              <a:rPr kumimoji="0" lang="en-US" altLang="en-US" sz="2400" b="0" i="1" u="none" strike="noStrike" kern="0" cap="none" spc="0" normalizeH="0" baseline="-25000" noProof="0" dirty="0" err="1" smtClean="0">
                <a:ln>
                  <a:noFill/>
                </a:ln>
                <a:solidFill>
                  <a:srgbClr val="000000"/>
                </a:solidFill>
                <a:effectLst/>
                <a:uLnTx/>
                <a:uFillTx/>
                <a:latin typeface="Times New Roman"/>
              </a:rPr>
              <a:t>b</a:t>
            </a:r>
            <a:r>
              <a:rPr kumimoji="0" lang="en-US" altLang="en-US" sz="2400" b="0" i="1" u="none" strike="noStrike" kern="0" cap="none" spc="0" normalizeH="0" baseline="0" noProof="0" dirty="0" smtClean="0">
                <a:ln>
                  <a:noFill/>
                </a:ln>
                <a:solidFill>
                  <a:srgbClr val="000000"/>
                </a:solidFill>
                <a:effectLst/>
                <a:uLnTx/>
                <a:uFillTx/>
                <a:latin typeface="Times New Roman"/>
              </a:rPr>
              <a:t> &lt; </a:t>
            </a:r>
            <a:r>
              <a:rPr kumimoji="0" lang="en-US" altLang="en-US" sz="2400" b="0" i="1" u="none" strike="noStrike" kern="0" cap="none" spc="0" normalizeH="0" baseline="0" noProof="0" dirty="0" err="1" smtClean="0">
                <a:ln>
                  <a:noFill/>
                </a:ln>
                <a:solidFill>
                  <a:srgbClr val="000000"/>
                </a:solidFill>
                <a:effectLst/>
                <a:uLnTx/>
                <a:uFillTx/>
                <a:latin typeface="Times New Roman"/>
              </a:rPr>
              <a:t>n</a:t>
            </a:r>
            <a:r>
              <a:rPr kumimoji="0" lang="en-US" altLang="en-US" sz="2400" b="0" i="1" u="none" strike="noStrike" kern="0" cap="none" spc="0" normalizeH="0" baseline="-25000" noProof="0" dirty="0" err="1" smtClean="0">
                <a:ln>
                  <a:noFill/>
                </a:ln>
                <a:solidFill>
                  <a:srgbClr val="000000"/>
                </a:solidFill>
                <a:effectLst/>
                <a:uLnTx/>
                <a:uFillTx/>
                <a:latin typeface="Times New Roman"/>
              </a:rPr>
              <a:t>a</a:t>
            </a:r>
            <a:r>
              <a:rPr kumimoji="0" lang="en-US" altLang="en-US" sz="2400" b="0" i="0" u="none" strike="noStrike" kern="0" cap="none" spc="0" normalizeH="0" baseline="0" noProof="0" dirty="0" smtClean="0">
                <a:ln>
                  <a:noFill/>
                </a:ln>
                <a:solidFill>
                  <a:srgbClr val="000000"/>
                </a:solidFill>
                <a:effectLst/>
                <a:uLnTx/>
                <a:uFillTx/>
                <a:latin typeface="Times New Roman"/>
              </a:rPr>
              <a:t>, the refracted ray is bent </a:t>
            </a:r>
            <a:r>
              <a:rPr kumimoji="0" lang="en-US" altLang="en-US" sz="2400" b="0" i="1" u="none" strike="noStrike" kern="0" cap="none" spc="0" normalizeH="0" baseline="0" noProof="0" dirty="0" smtClean="0">
                <a:ln>
                  <a:noFill/>
                </a:ln>
                <a:solidFill>
                  <a:srgbClr val="000000"/>
                </a:solidFill>
                <a:effectLst/>
                <a:uLnTx/>
                <a:uFillTx/>
                <a:latin typeface="Times New Roman"/>
              </a:rPr>
              <a:t>away from</a:t>
            </a:r>
            <a:r>
              <a:rPr kumimoji="0" lang="en-US" altLang="en-US" sz="2400" b="0" i="0" u="none" strike="noStrike" kern="0" cap="none" spc="0" normalizeH="0" baseline="0" noProof="0" dirty="0" smtClean="0">
                <a:ln>
                  <a:noFill/>
                </a:ln>
                <a:solidFill>
                  <a:srgbClr val="000000"/>
                </a:solidFill>
                <a:effectLst/>
                <a:uLnTx/>
                <a:uFillTx/>
                <a:latin typeface="Times New Roman"/>
              </a:rPr>
              <a:t> the normal.</a:t>
            </a:r>
          </a:p>
          <a:p>
            <a:pPr marL="1254125" marR="0" lvl="2" indent="-450850" algn="l" defTabSz="914400" rtl="0" eaLnBrk="0" fontAlgn="base" latinLnBrk="0" hangingPunct="0">
              <a:lnSpc>
                <a:spcPct val="90000"/>
              </a:lnSpc>
              <a:spcBef>
                <a:spcPct val="45000"/>
              </a:spcBef>
              <a:spcAft>
                <a:spcPct val="20000"/>
              </a:spcAft>
              <a:buClr>
                <a:srgbClr val="D33325"/>
              </a:buClr>
              <a:buSzTx/>
              <a:buFont typeface="Wingdings" panose="05000000000000000000" pitchFamily="2" charset="2"/>
              <a:buChar char="ü"/>
              <a:tabLst/>
              <a:defRPr/>
            </a:pPr>
            <a:r>
              <a:rPr kumimoji="0" lang="en-US" altLang="en-US" sz="2400" b="0" i="0" u="none" strike="noStrike" kern="0" cap="none" spc="0" normalizeH="0" baseline="0" noProof="0" dirty="0" smtClean="0">
                <a:ln>
                  <a:noFill/>
                </a:ln>
                <a:solidFill>
                  <a:srgbClr val="000000"/>
                </a:solidFill>
                <a:effectLst/>
                <a:uLnTx/>
                <a:uFillTx/>
                <a:latin typeface="Times New Roman"/>
              </a:rPr>
              <a:t>A ray oriented along the normal never bends.</a:t>
            </a:r>
          </a:p>
        </p:txBody>
      </p:sp>
      <p:pic>
        <p:nvPicPr>
          <p:cNvPr id="12" name="Picture 5" descr="33_08_FigureA"/>
          <p:cNvPicPr>
            <a:picLocks noChangeAspect="1" noChangeArrowheads="1"/>
          </p:cNvPicPr>
          <p:nvPr/>
        </p:nvPicPr>
        <p:blipFill>
          <a:blip r:embed="rId2">
            <a:extLst>
              <a:ext uri="{28A0092B-C50C-407E-A947-70E740481C1C}">
                <a14:useLocalDpi xmlns:a14="http://schemas.microsoft.com/office/drawing/2010/main" val="0"/>
              </a:ext>
            </a:extLst>
          </a:blip>
          <a:srcRect b="5862"/>
          <a:stretch>
            <a:fillRect/>
          </a:stretch>
        </p:blipFill>
        <p:spPr bwMode="auto">
          <a:xfrm>
            <a:off x="186451" y="2966721"/>
            <a:ext cx="3695939" cy="21729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33_08_FigureB"/>
          <p:cNvPicPr>
            <a:picLocks noChangeAspect="1" noChangeArrowheads="1"/>
          </p:cNvPicPr>
          <p:nvPr/>
        </p:nvPicPr>
        <p:blipFill>
          <a:blip r:embed="rId3">
            <a:extLst>
              <a:ext uri="{28A0092B-C50C-407E-A947-70E740481C1C}">
                <a14:useLocalDpi xmlns:a14="http://schemas.microsoft.com/office/drawing/2010/main" val="0"/>
              </a:ext>
            </a:extLst>
          </a:blip>
          <a:srcRect b="7516"/>
          <a:stretch>
            <a:fillRect/>
          </a:stretch>
        </p:blipFill>
        <p:spPr bwMode="auto">
          <a:xfrm>
            <a:off x="5469255" y="2942740"/>
            <a:ext cx="3471545" cy="20442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33_08_FigureC"/>
          <p:cNvPicPr>
            <a:picLocks noChangeAspect="1" noChangeArrowheads="1"/>
          </p:cNvPicPr>
          <p:nvPr/>
        </p:nvPicPr>
        <p:blipFill>
          <a:blip r:embed="rId4">
            <a:extLst>
              <a:ext uri="{28A0092B-C50C-407E-A947-70E740481C1C}">
                <a14:useLocalDpi xmlns:a14="http://schemas.microsoft.com/office/drawing/2010/main" val="0"/>
              </a:ext>
            </a:extLst>
          </a:blip>
          <a:srcRect b="10890"/>
          <a:stretch>
            <a:fillRect/>
          </a:stretch>
        </p:blipFill>
        <p:spPr bwMode="auto">
          <a:xfrm>
            <a:off x="3052229" y="5261355"/>
            <a:ext cx="3811169" cy="15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5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4663</TotalTime>
  <Words>2260</Words>
  <Application>Microsoft Office PowerPoint</Application>
  <PresentationFormat>On-screen Show (4:3)</PresentationFormat>
  <Paragraphs>138</Paragraphs>
  <Slides>42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vt:lpstr>
      <vt:lpstr>Cambria Math</vt:lpstr>
      <vt:lpstr>Comic Sans MS</vt:lpstr>
      <vt:lpstr>Roboto</vt:lpstr>
      <vt:lpstr>Symbol</vt:lpstr>
      <vt:lpstr>Times</vt:lpstr>
      <vt:lpstr>Times New Roman</vt:lpstr>
      <vt:lpstr>Wingdings</vt:lpstr>
      <vt:lpstr>Crayons</vt:lpstr>
      <vt:lpstr>Equation</vt:lpstr>
      <vt:lpstr>PowerPoint Presentation</vt:lpstr>
      <vt:lpstr>The Ray Aspect of Light</vt:lpstr>
      <vt:lpstr>The Law of Reflection</vt:lpstr>
      <vt:lpstr>The Law of Reflection</vt:lpstr>
      <vt:lpstr>The Law of Reflection</vt:lpstr>
      <vt:lpstr>The Law of Refraction</vt:lpstr>
      <vt:lpstr>The Law of Refraction</vt:lpstr>
      <vt:lpstr>The Law of Refraction</vt:lpstr>
      <vt:lpstr>Reflection and Refraction in Three Cases</vt:lpstr>
      <vt:lpstr>Why does the ruler appear to be bent?</vt:lpstr>
      <vt:lpstr>Examples</vt:lpstr>
      <vt:lpstr>Total Internal Reflection</vt:lpstr>
      <vt:lpstr>Total Internal Reflection</vt:lpstr>
      <vt:lpstr>Application of Internal Reflection</vt:lpstr>
      <vt:lpstr>Application of Internal Reflection</vt:lpstr>
      <vt:lpstr>Application of Internal Reflection</vt:lpstr>
      <vt:lpstr>Prism and Rainbow</vt:lpstr>
      <vt:lpstr>Prism and Rainbow</vt:lpstr>
      <vt:lpstr>Image Formation by Convex Lenses</vt:lpstr>
      <vt:lpstr>Image Formation by Lenses</vt:lpstr>
      <vt:lpstr>Image Formation by Concave Lenses</vt:lpstr>
      <vt:lpstr>Image Formation by Lenses</vt:lpstr>
      <vt:lpstr>Real Image Formation</vt:lpstr>
      <vt:lpstr>Real Image Formation</vt:lpstr>
      <vt:lpstr>Virtual Image Formation</vt:lpstr>
      <vt:lpstr>Virtual Image</vt:lpstr>
      <vt:lpstr>Image Produced by a Concave Lens</vt:lpstr>
      <vt:lpstr>Image Produced by a Concave Lens</vt:lpstr>
      <vt:lpstr>Three Types of Image Formed By Thin Lenses</vt:lpstr>
      <vt:lpstr>Nearsighted and Farsighted</vt:lpstr>
      <vt:lpstr>Image Formation by a Plane Mirror</vt:lpstr>
      <vt:lpstr>Image Formation by a Plane Mirror</vt:lpstr>
      <vt:lpstr>Spherical Mirror</vt:lpstr>
      <vt:lpstr>Concave Mirror</vt:lpstr>
      <vt:lpstr>Convex Mirror</vt:lpstr>
      <vt:lpstr>Image Formation by Concave Mirrors</vt:lpstr>
      <vt:lpstr>Image Formation by Concave Mirrors</vt:lpstr>
      <vt:lpstr>Image Formation by Concave Mirrors</vt:lpstr>
      <vt:lpstr>Image Formation by Concave Mirrors</vt:lpstr>
      <vt:lpstr>Image Formation by Convex Mirrors</vt:lpstr>
      <vt:lpstr>Virtual Image Formation by Convex Mirrors</vt:lpstr>
      <vt:lpstr>Image Formation by Convex Mirrors</vt:lpstr>
    </vt:vector>
  </TitlesOfParts>
  <Company>UAE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 360: Signals and Systems</dc:title>
  <dc:creator>Valued Person</dc:creator>
  <cp:lastModifiedBy>Mohamed Bingabr</cp:lastModifiedBy>
  <cp:revision>350</cp:revision>
  <cp:lastPrinted>2018-04-18T15:42:25Z</cp:lastPrinted>
  <dcterms:created xsi:type="dcterms:W3CDTF">2004-08-21T10:04:46Z</dcterms:created>
  <dcterms:modified xsi:type="dcterms:W3CDTF">2018-07-12T19:21:55Z</dcterms:modified>
</cp:coreProperties>
</file>