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orient="horz" pos="2352">
          <p15:clr>
            <a:srgbClr val="A4A3A4"/>
          </p15:clr>
        </p15:guide>
        <p15:guide id="4" pos="2880">
          <p15:clr>
            <a:srgbClr val="A4A3A4"/>
          </p15:clr>
        </p15:guide>
        <p15:guide id="5" pos="192">
          <p15:clr>
            <a:srgbClr val="A4A3A4"/>
          </p15:clr>
        </p15:guide>
        <p15:guide id="6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5" d="100"/>
          <a:sy n="105" d="100"/>
        </p:scale>
        <p:origin x="1368" y="108"/>
      </p:cViewPr>
      <p:guideLst>
        <p:guide orient="horz" pos="1209"/>
        <p:guide orient="horz" pos="1803"/>
        <p:guide orient="horz" pos="2352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4FE2AD-7F87-420C-9F29-841185897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7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914C55-44C4-483F-890F-7DAD433C8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0E554-FB13-42FC-B576-25510320B762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3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91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0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13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2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1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1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0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2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86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2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35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31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07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5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2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84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70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6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2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73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8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5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1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2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9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7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5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b="1" smtClean="0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86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5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6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23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97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9.png"/><Relationship Id="rId3" Type="http://schemas.openxmlformats.org/officeDocument/2006/relationships/image" Target="../media/image42.jpeg"/><Relationship Id="rId7" Type="http://schemas.openxmlformats.org/officeDocument/2006/relationships/image" Target="../media/image47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21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9367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Electric Charge and Electric Field</a:t>
            </a:r>
            <a:endParaRPr lang="en-US" altLang="en-US" sz="30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Charging by induction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685800"/>
            <a:ext cx="8839200" cy="11509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In Figure 21.7 below, the  negative rod is able to charge the metal ball without losing any of its own charge. This process is called  charging by </a:t>
            </a:r>
            <a:r>
              <a:rPr lang="en-US" altLang="en-US" sz="2400" i="1" smtClean="0"/>
              <a:t>induction</a:t>
            </a:r>
            <a:r>
              <a:rPr lang="en-US" altLang="en-US" sz="2400" smtClean="0"/>
              <a:t>.</a:t>
            </a:r>
          </a:p>
        </p:txBody>
      </p:sp>
      <p:pic>
        <p:nvPicPr>
          <p:cNvPr id="23556" name="Picture 4" descr="21_Figure0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1"/>
          <a:stretch>
            <a:fillRect/>
          </a:stretch>
        </p:blipFill>
        <p:spPr bwMode="auto">
          <a:xfrm>
            <a:off x="381000" y="2971800"/>
            <a:ext cx="8547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forces on uncharged objects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01113" cy="11509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The charge within an insulator can shift slightly. As a result, two neutral objects can exert electric forces on each other, as shown in Figure 21.8 below.</a:t>
            </a:r>
          </a:p>
        </p:txBody>
      </p:sp>
      <p:pic>
        <p:nvPicPr>
          <p:cNvPr id="25604" name="Picture 4" descr="21_Figure0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"/>
          <a:stretch>
            <a:fillRect/>
          </a:stretch>
        </p:blipFill>
        <p:spPr bwMode="auto">
          <a:xfrm>
            <a:off x="304800" y="2028825"/>
            <a:ext cx="85471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Electrostatic painting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9461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Induced positive charge on the metal object attracts the negatively charged paint droplets.</a:t>
            </a:r>
          </a:p>
        </p:txBody>
      </p:sp>
      <p:pic>
        <p:nvPicPr>
          <p:cNvPr id="27652" name="Picture 4" descr="21_Figure0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>
            <a:fillRect/>
          </a:stretch>
        </p:blipFill>
        <p:spPr bwMode="auto">
          <a:xfrm>
            <a:off x="1828800" y="1752600"/>
            <a:ext cx="54102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Coulomb’s law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153400" cy="544988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i="1" smtClean="0"/>
              <a:t>Coulomb’s Law</a:t>
            </a:r>
            <a:r>
              <a:rPr lang="en-US" altLang="en-US" sz="2800" smtClean="0"/>
              <a:t>: The </a:t>
            </a:r>
            <a:br>
              <a:rPr lang="en-US" altLang="en-US" sz="2800" smtClean="0"/>
            </a:br>
            <a:r>
              <a:rPr lang="en-US" altLang="en-US" sz="2800" smtClean="0"/>
              <a:t>magnitude of the electric </a:t>
            </a:r>
            <a:br>
              <a:rPr lang="en-US" altLang="en-US" sz="2800" smtClean="0"/>
            </a:br>
            <a:r>
              <a:rPr lang="en-US" altLang="en-US" sz="2800" smtClean="0"/>
              <a:t>force between two point </a:t>
            </a:r>
            <a:br>
              <a:rPr lang="en-US" altLang="en-US" sz="2800" smtClean="0"/>
            </a:br>
            <a:r>
              <a:rPr lang="en-US" altLang="en-US" sz="2800" smtClean="0"/>
              <a:t>charges is directly </a:t>
            </a:r>
            <a:br>
              <a:rPr lang="en-US" altLang="en-US" sz="2800" smtClean="0"/>
            </a:br>
            <a:r>
              <a:rPr lang="en-US" altLang="en-US" sz="2800" smtClean="0"/>
              <a:t>proportional to the </a:t>
            </a:r>
            <a:br>
              <a:rPr lang="en-US" altLang="en-US" sz="2800" smtClean="0"/>
            </a:br>
            <a:r>
              <a:rPr lang="en-US" altLang="en-US" sz="2800" smtClean="0"/>
              <a:t>product of their charges </a:t>
            </a:r>
            <a:br>
              <a:rPr lang="en-US" altLang="en-US" sz="2800" smtClean="0"/>
            </a:br>
            <a:r>
              <a:rPr lang="en-US" altLang="en-US" sz="2800" smtClean="0"/>
              <a:t>and inversely proportional </a:t>
            </a:r>
            <a:br>
              <a:rPr lang="en-US" altLang="en-US" sz="2800" smtClean="0"/>
            </a:br>
            <a:r>
              <a:rPr lang="en-US" altLang="en-US" sz="2800" smtClean="0"/>
              <a:t>to the square of the </a:t>
            </a:r>
            <a:br>
              <a:rPr lang="en-US" altLang="en-US" sz="2800" smtClean="0"/>
            </a:br>
            <a:r>
              <a:rPr lang="en-US" altLang="en-US" sz="2800" smtClean="0"/>
              <a:t>distance between them. </a:t>
            </a:r>
            <a:br>
              <a:rPr lang="en-US" altLang="en-US" sz="2800" smtClean="0"/>
            </a:br>
            <a:r>
              <a:rPr lang="en-US" altLang="en-US" sz="2800" smtClean="0"/>
              <a:t>(See the figure at the </a:t>
            </a:r>
            <a:br>
              <a:rPr lang="en-US" altLang="en-US" sz="2800" smtClean="0"/>
            </a:br>
            <a:r>
              <a:rPr lang="en-US" altLang="en-US" sz="2800" smtClean="0"/>
              <a:t>right.)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Mathematically:  </a:t>
            </a:r>
            <a:br>
              <a:rPr lang="en-US" altLang="en-US" sz="2800" smtClean="0"/>
            </a:br>
            <a:r>
              <a:rPr lang="en-US" altLang="en-US" sz="2800" i="1" smtClean="0"/>
              <a:t>F = k|q</a:t>
            </a:r>
            <a:r>
              <a:rPr lang="en-US" altLang="en-US" sz="2800" baseline="-25000" smtClean="0"/>
              <a:t>1</a:t>
            </a:r>
            <a:r>
              <a:rPr lang="en-US" altLang="en-US" sz="2800" i="1" smtClean="0"/>
              <a:t>q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|/</a:t>
            </a:r>
            <a:r>
              <a:rPr lang="en-US" altLang="en-US" sz="2800" i="1" smtClean="0"/>
              <a:t>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= (1/4</a:t>
            </a:r>
            <a:r>
              <a:rPr lang="en-US" altLang="en-US" sz="2800" i="1" smtClean="0"/>
              <a:t>π</a:t>
            </a:r>
            <a:r>
              <a:rPr lang="en-US" altLang="en-US" sz="2800" i="1" smtClean="0">
                <a:sym typeface="Symbol" panose="05050102010706020507" pitchFamily="18" charset="2"/>
              </a:rPr>
              <a:t></a:t>
            </a:r>
            <a:r>
              <a:rPr lang="en-US" altLang="en-US" sz="2800" baseline="-25000" smtClean="0">
                <a:sym typeface="Symbol" panose="05050102010706020507" pitchFamily="18" charset="2"/>
              </a:rPr>
              <a:t>0</a:t>
            </a:r>
            <a:r>
              <a:rPr lang="en-US" altLang="en-US" sz="2800" smtClean="0"/>
              <a:t>)</a:t>
            </a:r>
            <a:r>
              <a:rPr lang="en-US" altLang="en-US" sz="2800" i="1" smtClean="0"/>
              <a:t>|q</a:t>
            </a:r>
            <a:r>
              <a:rPr lang="en-US" altLang="en-US" sz="2800" baseline="-25000" smtClean="0"/>
              <a:t>1</a:t>
            </a:r>
            <a:r>
              <a:rPr lang="en-US" altLang="en-US" sz="2800" i="1" smtClean="0"/>
              <a:t>q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|/</a:t>
            </a:r>
            <a:r>
              <a:rPr lang="en-US" altLang="en-US" sz="2800" i="1" smtClean="0"/>
              <a:t>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 </a:t>
            </a:r>
          </a:p>
        </p:txBody>
      </p:sp>
      <p:pic>
        <p:nvPicPr>
          <p:cNvPr id="29700" name="Picture 5" descr="21_10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81000"/>
            <a:ext cx="333533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Measuring the electric force between point charges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419600" cy="53435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The figure at the upper right illustrates how Coulomb used a torsion balance to measure the electric force between point charges.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altLang="en-US" sz="2800" smtClean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800" smtClean="0"/>
              <a:t>Example 21.1 compares the electric and gravitational forces. Follow it using Figure 21.11 at the lower right.</a:t>
            </a:r>
          </a:p>
        </p:txBody>
      </p:sp>
      <p:pic>
        <p:nvPicPr>
          <p:cNvPr id="31748" name="Picture 4" descr="21_Figure1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"/>
          <a:stretch>
            <a:fillRect/>
          </a:stretch>
        </p:blipFill>
        <p:spPr bwMode="auto">
          <a:xfrm>
            <a:off x="5105400" y="4876800"/>
            <a:ext cx="37338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21_10_Figu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2716"/>
          <a:stretch>
            <a:fillRect/>
          </a:stretch>
        </p:blipFill>
        <p:spPr bwMode="auto">
          <a:xfrm>
            <a:off x="5245100" y="685800"/>
            <a:ext cx="3136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03238"/>
          </a:xfrm>
        </p:spPr>
        <p:txBody>
          <a:bodyPr/>
          <a:lstStyle/>
          <a:p>
            <a:r>
              <a:rPr lang="en-US" altLang="en-US" smtClean="0"/>
              <a:t>Force between charges along a line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038600" cy="32702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Read Problem-Solving Strategy 21.1.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Follow Example 21.2 for two charges, using Figure 21.12 at the right.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Follow Example 21.3 for three charges, using Figure 21.13 below.</a:t>
            </a:r>
          </a:p>
        </p:txBody>
      </p:sp>
      <p:pic>
        <p:nvPicPr>
          <p:cNvPr id="33796" name="Picture 4" descr="21_Figure1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>
            <a:fillRect/>
          </a:stretch>
        </p:blipFill>
        <p:spPr bwMode="auto">
          <a:xfrm>
            <a:off x="4103688" y="954088"/>
            <a:ext cx="488791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21_Figure13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>
            <a:fillRect/>
          </a:stretch>
        </p:blipFill>
        <p:spPr bwMode="auto">
          <a:xfrm>
            <a:off x="1371600" y="4191000"/>
            <a:ext cx="5638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Vector addition of electric forces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11509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Example 21.4 shows that we must use vector addition when adding electric forces. Follow this example using Figure 21.14 below.</a:t>
            </a:r>
          </a:p>
        </p:txBody>
      </p:sp>
      <p:pic>
        <p:nvPicPr>
          <p:cNvPr id="35844" name="Picture 5" descr="21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>
            <a:fillRect/>
          </a:stretch>
        </p:blipFill>
        <p:spPr bwMode="auto">
          <a:xfrm>
            <a:off x="1825625" y="1919288"/>
            <a:ext cx="5337175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30225"/>
          </a:xfrm>
        </p:spPr>
        <p:txBody>
          <a:bodyPr/>
          <a:lstStyle/>
          <a:p>
            <a:r>
              <a:rPr lang="en-US" altLang="en-US" sz="3200" smtClean="0"/>
              <a:t>Electric field</a:t>
            </a:r>
            <a:endParaRPr lang="en-US" altLang="en-US" sz="28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171767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A charged body produces an </a:t>
            </a:r>
            <a:r>
              <a:rPr lang="en-US" altLang="en-US" sz="2400" i="1" smtClean="0"/>
              <a:t>electric field</a:t>
            </a:r>
            <a:r>
              <a:rPr lang="en-US" altLang="en-US" sz="2400" smtClean="0"/>
              <a:t> in the space around it (see Figure 21.15 at the lower left).  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We use a small </a:t>
            </a:r>
            <a:r>
              <a:rPr lang="en-US" altLang="en-US" sz="2400" i="1" smtClean="0"/>
              <a:t>test charge q</a:t>
            </a:r>
            <a:r>
              <a:rPr lang="en-US" altLang="en-US" sz="2400" baseline="-25000" smtClean="0"/>
              <a:t>0</a:t>
            </a:r>
            <a:r>
              <a:rPr lang="en-US" altLang="en-US" sz="2400" smtClean="0"/>
              <a:t> to find out if an electric field is present (see Figure 21.16 at the lower right). </a:t>
            </a:r>
          </a:p>
        </p:txBody>
      </p:sp>
      <p:pic>
        <p:nvPicPr>
          <p:cNvPr id="37892" name="Picture 4" descr="21_Figure1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"/>
          <a:stretch>
            <a:fillRect/>
          </a:stretch>
        </p:blipFill>
        <p:spPr bwMode="auto">
          <a:xfrm>
            <a:off x="1371600" y="2438400"/>
            <a:ext cx="2543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21_Figure16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"/>
          <a:stretch>
            <a:fillRect/>
          </a:stretch>
        </p:blipFill>
        <p:spPr bwMode="auto">
          <a:xfrm>
            <a:off x="4876800" y="2819400"/>
            <a:ext cx="3276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Definition of the electric field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839200" cy="100647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mtClean="0"/>
              <a:t>Follow the definition in the text of the electric field using Figure 21.17 below.</a:t>
            </a:r>
            <a:endParaRPr lang="en-US" altLang="en-US" sz="2600" smtClean="0"/>
          </a:p>
        </p:txBody>
      </p:sp>
      <p:pic>
        <p:nvPicPr>
          <p:cNvPr id="39940" name="Picture 5" descr="21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1"/>
          <a:stretch>
            <a:fillRect/>
          </a:stretch>
        </p:blipFill>
        <p:spPr bwMode="auto">
          <a:xfrm>
            <a:off x="366713" y="2608263"/>
            <a:ext cx="85486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field of a point charge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867400" cy="25733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600" smtClean="0"/>
              <a:t>Follow the discussion in the text of the electric field of a point charge, using Figure 21.18 at the right.</a:t>
            </a:r>
          </a:p>
          <a:p>
            <a:pPr lvl="1">
              <a:lnSpc>
                <a:spcPct val="90000"/>
              </a:lnSpc>
            </a:pPr>
            <a:r>
              <a:rPr lang="en-US" altLang="en-US" sz="2600" smtClean="0"/>
              <a:t>Follow Example 21.5 to calculate the magnitude of the electric field of a single point charge.</a:t>
            </a:r>
          </a:p>
        </p:txBody>
      </p:sp>
      <p:pic>
        <p:nvPicPr>
          <p:cNvPr id="41988" name="Picture 4" descr="21_Figure1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"/>
          <a:stretch>
            <a:fillRect/>
          </a:stretch>
        </p:blipFill>
        <p:spPr bwMode="auto">
          <a:xfrm>
            <a:off x="6324600" y="1143000"/>
            <a:ext cx="223837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21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7531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study electric charge and charge conservation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see how objects become charged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calculate the electric force between objects using Coulomb’s law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learn the distinction between electric force and electric field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calculate the electric field due to many charges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visualize and interpret electric fields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To calculate the properties of electric dipoles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Electric-field vector of a point charge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762000"/>
            <a:ext cx="4329112" cy="1758950"/>
          </a:xfrm>
        </p:spPr>
        <p:txBody>
          <a:bodyPr/>
          <a:lstStyle/>
          <a:p>
            <a:pPr lvl="1"/>
            <a:r>
              <a:rPr lang="en-US" altLang="en-US" sz="2600" smtClean="0"/>
              <a:t>Follow Example 21.6 to see the vector nature of the electric field. Use Figure 21.19 at the right.</a:t>
            </a:r>
            <a:endParaRPr lang="en-US" altLang="en-US" sz="2200" smtClean="0"/>
          </a:p>
        </p:txBody>
      </p:sp>
      <p:pic>
        <p:nvPicPr>
          <p:cNvPr id="44036" name="Picture 4" descr="21_Figure1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>
            <a:fillRect/>
          </a:stretch>
        </p:blipFill>
        <p:spPr bwMode="auto">
          <a:xfrm>
            <a:off x="4953000" y="990600"/>
            <a:ext cx="3714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Electron in a uniform field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62000"/>
            <a:ext cx="8839200" cy="13303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800" smtClean="0"/>
              <a:t>Example 21.7 requires us to find the force on a charge that is in a known electric field. Follow this example using Figure 21.20 below.</a:t>
            </a:r>
          </a:p>
        </p:txBody>
      </p:sp>
      <p:pic>
        <p:nvPicPr>
          <p:cNvPr id="46084" name="Picture 5" descr="21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5"/>
          <a:stretch>
            <a:fillRect/>
          </a:stretch>
        </p:blipFill>
        <p:spPr bwMode="auto">
          <a:xfrm>
            <a:off x="296863" y="2333625"/>
            <a:ext cx="854868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1_Figure2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"/>
          <a:stretch>
            <a:fillRect/>
          </a:stretch>
        </p:blipFill>
        <p:spPr bwMode="auto">
          <a:xfrm>
            <a:off x="4724400" y="2659063"/>
            <a:ext cx="411480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Superposition of electric fields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01138" cy="1955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The total electric field at a point is the vector sum of the fields due to all the charges present. (See Figure 21.21 below right.)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Review Problem-Solving Strategy 21.2.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Follow Example 21.8 for an electric dipole. Use Figure 21.22 below.</a:t>
            </a:r>
          </a:p>
        </p:txBody>
      </p:sp>
      <p:pic>
        <p:nvPicPr>
          <p:cNvPr id="48133" name="Picture 5" descr="21_Figure22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228600" y="2895600"/>
            <a:ext cx="4191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Field of a ring of charge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79425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Example 21.9</a:t>
            </a:r>
          </a:p>
        </p:txBody>
      </p:sp>
      <p:pic>
        <p:nvPicPr>
          <p:cNvPr id="50180" name="Picture 4" descr="21_Figure2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"/>
          <a:stretch>
            <a:fillRect/>
          </a:stretch>
        </p:blipFill>
        <p:spPr bwMode="auto">
          <a:xfrm>
            <a:off x="4134866" y="1001713"/>
            <a:ext cx="4932934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267531"/>
            <a:ext cx="2650854" cy="76399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284008"/>
            <a:ext cx="3399072" cy="7641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198280"/>
            <a:ext cx="3723583" cy="7641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4136673"/>
            <a:ext cx="5424690" cy="96872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5255680"/>
            <a:ext cx="3262753" cy="756617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0" y="5029200"/>
            <a:ext cx="1456553" cy="920701"/>
          </a:xfrm>
          <a:prstGeom prst="rect">
            <a:avLst/>
          </a:prstGeom>
          <a:blipFill rotWithShape="0">
            <a:blip r:embed="rId9"/>
            <a:stretch>
              <a:fillRect r="-5439" b="-145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1475" y="1129730"/>
            <a:ext cx="1180772" cy="693908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4116" y="621707"/>
            <a:ext cx="2928559" cy="461665"/>
          </a:xfrm>
          <a:prstGeom prst="rect">
            <a:avLst/>
          </a:prstGeom>
          <a:blipFill rotWithShape="0">
            <a:blip r:embed="rId11"/>
            <a:stretch>
              <a:fillRect l="-2079" b="-2105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4727" y="3745468"/>
                <a:ext cx="13660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27" y="3745468"/>
                <a:ext cx="1366080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222" r="-133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Field of a charged line segment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2743200" cy="479425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Example 21.10</a:t>
            </a:r>
            <a:endParaRPr lang="en-US" altLang="en-US" sz="2400" smtClean="0"/>
          </a:p>
        </p:txBody>
      </p:sp>
      <p:pic>
        <p:nvPicPr>
          <p:cNvPr id="52228" name="Picture 4" descr="21_Figure2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"/>
          <a:stretch>
            <a:fillRect/>
          </a:stretch>
        </p:blipFill>
        <p:spPr bwMode="auto">
          <a:xfrm>
            <a:off x="5562600" y="685800"/>
            <a:ext cx="35052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267531"/>
            <a:ext cx="2677015" cy="775084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272916"/>
            <a:ext cx="3406574" cy="76450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059" y="3276600"/>
            <a:ext cx="4876400" cy="968727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4419600"/>
            <a:ext cx="2919004" cy="76296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43597" y="4419600"/>
            <a:ext cx="1190326" cy="506421"/>
          </a:xfrm>
          <a:prstGeom prst="rect">
            <a:avLst/>
          </a:prstGeom>
          <a:blipFill rotWithShape="0">
            <a:blip r:embed="rId8"/>
            <a:stretch>
              <a:fillRect r="-6667" b="-2771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0" y="5055986"/>
            <a:ext cx="1236429" cy="506614"/>
          </a:xfrm>
          <a:prstGeom prst="rect">
            <a:avLst/>
          </a:prstGeom>
          <a:blipFill rotWithShape="0">
            <a:blip r:embed="rId9"/>
            <a:stretch>
              <a:fillRect r="-6404" b="-2619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1475" y="914400"/>
            <a:ext cx="998029" cy="693908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4727" y="3067267"/>
                <a:ext cx="1393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27" y="3067267"/>
                <a:ext cx="13939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114" r="-393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Field of a uniformly charged disk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479425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Example 21.11</a:t>
            </a:r>
          </a:p>
        </p:txBody>
      </p:sp>
      <p:pic>
        <p:nvPicPr>
          <p:cNvPr id="54276" name="Picture 4" descr="21_Figure2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 bwMode="auto">
          <a:xfrm>
            <a:off x="4800600" y="12954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1475" y="1129730"/>
            <a:ext cx="889603" cy="69147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621707"/>
            <a:ext cx="3159711" cy="461665"/>
          </a:xfrm>
          <a:prstGeom prst="rect">
            <a:avLst/>
          </a:prstGeom>
          <a:blipFill rotWithShape="0">
            <a:blip r:embed="rId5"/>
            <a:stretch>
              <a:fillRect l="-1931" b="-2105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43597" y="4419600"/>
            <a:ext cx="1244187" cy="506614"/>
          </a:xfrm>
          <a:prstGeom prst="rect">
            <a:avLst/>
          </a:prstGeom>
          <a:blipFill rotWithShape="0">
            <a:blip r:embed="rId6"/>
            <a:stretch>
              <a:fillRect r="-6373" b="-2771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986445"/>
            <a:ext cx="3962743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15" y="2667601"/>
            <a:ext cx="3328704" cy="762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15" y="1536257"/>
            <a:ext cx="2676376" cy="774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6600" y="2789826"/>
                <a:ext cx="1436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2789826"/>
                <a:ext cx="143654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383" r="-383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86600" y="3315627"/>
                <a:ext cx="1889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315627"/>
                <a:ext cx="1889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854" r="-291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400" y="3891070"/>
            <a:ext cx="33718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Field of two oppositely charged infinite sheets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2743200" cy="479425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smtClean="0"/>
              <a:t>Example 21.12</a:t>
            </a:r>
          </a:p>
        </p:txBody>
      </p:sp>
      <p:pic>
        <p:nvPicPr>
          <p:cNvPr id="56324" name="Picture 4" descr="21_Figure2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>
            <a:fillRect/>
          </a:stretch>
        </p:blipFill>
        <p:spPr bwMode="auto">
          <a:xfrm>
            <a:off x="4572000" y="838200"/>
            <a:ext cx="44958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6717" y="1886676"/>
            <a:ext cx="2200089" cy="78508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1530" y="2923764"/>
            <a:ext cx="3005503" cy="1459887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327" name="TextBox 3"/>
          <p:cNvSpPr txBox="1">
            <a:spLocks noChangeArrowheads="1"/>
          </p:cNvSpPr>
          <p:nvPr/>
        </p:nvSpPr>
        <p:spPr bwMode="auto">
          <a:xfrm>
            <a:off x="3921125" y="2930525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above the upper sheet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3924300" y="4038600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below the lower sheet</a:t>
            </a:r>
          </a:p>
        </p:txBody>
      </p:sp>
      <p:sp>
        <p:nvSpPr>
          <p:cNvPr id="56329" name="TextBox 8"/>
          <p:cNvSpPr txBox="1">
            <a:spLocks noChangeArrowheads="1"/>
          </p:cNvSpPr>
          <p:nvPr/>
        </p:nvSpPr>
        <p:spPr bwMode="auto">
          <a:xfrm>
            <a:off x="3971925" y="3429000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between the sheets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05800" cy="476250"/>
          </a:xfrm>
        </p:spPr>
        <p:txBody>
          <a:bodyPr/>
          <a:lstStyle/>
          <a:p>
            <a:r>
              <a:rPr lang="en-US" altLang="en-US" sz="2800" smtClean="0"/>
              <a:t>Electric field lines</a:t>
            </a:r>
          </a:p>
        </p:txBody>
      </p:sp>
      <p:pic>
        <p:nvPicPr>
          <p:cNvPr id="58371" name="Picture 3" descr="21_Figure2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2781300" y="2719388"/>
            <a:ext cx="3581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" y="815975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33325"/>
              </a:buClr>
              <a:buFont typeface="Times" panose="02020603050405020304" pitchFamily="18" charset="0"/>
              <a:buChar char="•"/>
            </a:pPr>
            <a:r>
              <a:rPr lang="en-US" altLang="en-US" sz="2800">
                <a:latin typeface="Times New Roman" panose="02020603050405020304" pitchFamily="18" charset="0"/>
              </a:rPr>
              <a:t> An </a:t>
            </a:r>
            <a:r>
              <a:rPr lang="en-US" altLang="en-US" sz="2800" i="1">
                <a:latin typeface="Times New Roman" panose="02020603050405020304" pitchFamily="18" charset="0"/>
              </a:rPr>
              <a:t>electric field line</a:t>
            </a:r>
            <a:r>
              <a:rPr lang="en-US" altLang="en-US" sz="2800">
                <a:latin typeface="Times New Roman" panose="02020603050405020304" pitchFamily="18" charset="0"/>
              </a:rPr>
              <a:t> is an imaginary line or curve whose tangent at any point is the direction of the electric field vector at that point. (See Figure 21.27 below.)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05800" cy="476250"/>
          </a:xfrm>
        </p:spPr>
        <p:txBody>
          <a:bodyPr/>
          <a:lstStyle/>
          <a:p>
            <a:r>
              <a:rPr lang="en-US" altLang="en-US" sz="2800" smtClean="0"/>
              <a:t>Electric field lines of point charges</a:t>
            </a:r>
          </a:p>
        </p:txBody>
      </p:sp>
      <p:pic>
        <p:nvPicPr>
          <p:cNvPr id="60419" name="Picture 3" descr="21_Figure2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>
            <a:fillRect/>
          </a:stretch>
        </p:blipFill>
        <p:spPr bwMode="auto">
          <a:xfrm>
            <a:off x="228600" y="1981200"/>
            <a:ext cx="85471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838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33325"/>
              </a:buClr>
              <a:buFont typeface="Times" panose="02020603050405020304" pitchFamily="18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Figure 21.28 below shows the electric field lines of a single point charge and for two charges of opposite sign and of equal 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03238"/>
          </a:xfrm>
        </p:spPr>
        <p:txBody>
          <a:bodyPr/>
          <a:lstStyle/>
          <a:p>
            <a:r>
              <a:rPr lang="en-US" altLang="en-US" smtClean="0"/>
              <a:t>Electric dipoles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3588"/>
            <a:ext cx="4191000" cy="3032125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</a:pPr>
            <a:r>
              <a:rPr lang="en-US" altLang="en-US" sz="2400" smtClean="0"/>
              <a:t>An </a:t>
            </a:r>
            <a:r>
              <a:rPr lang="en-US" altLang="en-US" sz="2400" i="1" smtClean="0"/>
              <a:t>electric dipole</a:t>
            </a:r>
            <a:r>
              <a:rPr lang="en-US" altLang="en-US" sz="2400" smtClean="0"/>
              <a:t> is a pair of point charges having equal but opposite sign and separated by a distance.</a:t>
            </a:r>
          </a:p>
          <a:p>
            <a:pPr marL="457200" lvl="1" indent="-342900">
              <a:lnSpc>
                <a:spcPct val="90000"/>
              </a:lnSpc>
            </a:pPr>
            <a:r>
              <a:rPr lang="en-US" altLang="en-US" sz="2400" smtClean="0"/>
              <a:t>Figure 21.30 at the right illustrates the water molecule, which forms an electric dipole.</a:t>
            </a:r>
          </a:p>
        </p:txBody>
      </p:sp>
      <p:pic>
        <p:nvPicPr>
          <p:cNvPr id="62468" name="Picture 4" descr="21_Figure3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"/>
          <a:stretch>
            <a:fillRect/>
          </a:stretch>
        </p:blipFill>
        <p:spPr bwMode="auto">
          <a:xfrm>
            <a:off x="5257800" y="762000"/>
            <a:ext cx="26939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7863"/>
            <a:ext cx="4572000" cy="5857875"/>
          </a:xfrm>
        </p:spPr>
        <p:txBody>
          <a:bodyPr/>
          <a:lstStyle/>
          <a:p>
            <a:pPr lvl="1"/>
            <a:r>
              <a:rPr lang="en-US" altLang="en-US" sz="2800" smtClean="0"/>
              <a:t>Water makes life possible as a solvent for biological molecules. What electrical properties allow it to do this?</a:t>
            </a:r>
          </a:p>
          <a:p>
            <a:pPr lvl="1"/>
            <a:r>
              <a:rPr lang="en-US" altLang="en-US" sz="2800" smtClean="0"/>
              <a:t>We now begin our study of </a:t>
            </a:r>
            <a:r>
              <a:rPr lang="en-US" altLang="en-US" sz="2800" i="1" smtClean="0"/>
              <a:t>electromagnetism</a:t>
            </a:r>
            <a:r>
              <a:rPr lang="en-US" altLang="en-US" sz="2800" smtClean="0"/>
              <a:t>, one of the four fundamental forces.</a:t>
            </a:r>
          </a:p>
          <a:p>
            <a:pPr lvl="1"/>
            <a:r>
              <a:rPr lang="en-US" altLang="en-US" sz="2800" smtClean="0"/>
              <a:t>We start with electric charge and look at electric fields.</a:t>
            </a:r>
          </a:p>
        </p:txBody>
      </p:sp>
      <p:pic>
        <p:nvPicPr>
          <p:cNvPr id="9220" name="Picture 5" descr="21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4572000" y="838200"/>
            <a:ext cx="4270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503238"/>
          </a:xfrm>
        </p:spPr>
        <p:txBody>
          <a:bodyPr/>
          <a:lstStyle/>
          <a:p>
            <a:r>
              <a:rPr lang="en-US" altLang="en-US" smtClean="0"/>
              <a:t>Force and torque on a dipole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515" name="Text Box 3"/>
              <p:cNvSpPr txBox="1">
                <a:spLocks noChangeArrowheads="1"/>
              </p:cNvSpPr>
              <p:nvPr/>
            </p:nvSpPr>
            <p:spPr bwMode="auto">
              <a:xfrm>
                <a:off x="0" y="762000"/>
                <a:ext cx="9144000" cy="2364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marL="457200" indent="-457200"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914400" indent="-457200"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371600" indent="-457200"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828800" indent="-457200"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286000" indent="-457200"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9051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D33325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Times New Roman" panose="02020603050405020304" pitchFamily="18" charset="0"/>
                  </a:rPr>
                  <a:t>Electric dipole moment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D33325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Times New Roman" panose="02020603050405020304" pitchFamily="18" charset="0"/>
                  </a:rPr>
                  <a:t>Torque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alt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.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D33325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Times New Roman" panose="02020603050405020304" pitchFamily="18" charset="0"/>
                  </a:rPr>
                  <a:t>Torque magnitude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𝑝𝐸𝑠𝑖𝑛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>
                    <a:srgbClr val="D33325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Times New Roman" panose="02020603050405020304" pitchFamily="18" charset="0"/>
                  </a:rPr>
                  <a:t>Potential Energy of a dipole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5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62000"/>
                <a:ext cx="9144000" cy="2364623"/>
              </a:xfrm>
              <a:prstGeom prst="rect">
                <a:avLst/>
              </a:prstGeom>
              <a:blipFill rotWithShape="0">
                <a:blip r:embed="rId3"/>
                <a:stretch>
                  <a:fillRect l="-867" b="-28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16" name="Picture 6" descr="21_31_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"/>
          <a:stretch>
            <a:fillRect/>
          </a:stretch>
        </p:blipFill>
        <p:spPr bwMode="auto">
          <a:xfrm>
            <a:off x="301625" y="4006850"/>
            <a:ext cx="31273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8" descr="21_32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6" b="3259"/>
          <a:stretch>
            <a:fillRect/>
          </a:stretch>
        </p:blipFill>
        <p:spPr bwMode="auto">
          <a:xfrm>
            <a:off x="3851275" y="3505200"/>
            <a:ext cx="33464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0" descr="21_32_Figur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>
            <a:fillRect/>
          </a:stretch>
        </p:blipFill>
        <p:spPr bwMode="auto">
          <a:xfrm>
            <a:off x="7335838" y="3527425"/>
            <a:ext cx="15398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field of a dipole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3588"/>
            <a:ext cx="8610600" cy="604837"/>
          </a:xfrm>
        </p:spPr>
        <p:txBody>
          <a:bodyPr/>
          <a:lstStyle/>
          <a:p>
            <a:pPr lvl="1"/>
            <a:r>
              <a:rPr lang="en-US" altLang="en-US" sz="2800" smtClean="0"/>
              <a:t>Follow Example 21.14 using Figure 21.33.</a:t>
            </a:r>
          </a:p>
        </p:txBody>
      </p:sp>
      <p:pic>
        <p:nvPicPr>
          <p:cNvPr id="66564" name="Picture 4" descr="21_Figure3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"/>
          <a:stretch>
            <a:fillRect/>
          </a:stretch>
        </p:blipFill>
        <p:spPr bwMode="auto">
          <a:xfrm>
            <a:off x="3200400" y="2057400"/>
            <a:ext cx="2901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Electric charge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13890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Two positive or two negative charges repel each other. A positive charge and a negative charge attract each other.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Figure 21.1 below shows some experiments in </a:t>
            </a:r>
            <a:r>
              <a:rPr lang="en-US" altLang="en-US" sz="2400" i="1" smtClean="0"/>
              <a:t>electrostatics</a:t>
            </a:r>
            <a:r>
              <a:rPr lang="en-US" altLang="en-US" sz="2400" smtClean="0"/>
              <a:t>.</a:t>
            </a:r>
          </a:p>
        </p:txBody>
      </p:sp>
      <p:pic>
        <p:nvPicPr>
          <p:cNvPr id="11268" name="Picture 4" descr="21_Figure01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>
            <a:fillRect/>
          </a:stretch>
        </p:blipFill>
        <p:spPr bwMode="auto">
          <a:xfrm>
            <a:off x="533400" y="2222500"/>
            <a:ext cx="81534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Laser printer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1098550"/>
          </a:xfrm>
        </p:spPr>
        <p:txBody>
          <a:bodyPr/>
          <a:lstStyle/>
          <a:p>
            <a:pPr lvl="1"/>
            <a:r>
              <a:rPr lang="en-US" altLang="en-US" smtClean="0"/>
              <a:t>A laser printer makes use of forces between charged bodies.</a:t>
            </a:r>
          </a:p>
        </p:txBody>
      </p:sp>
      <p:pic>
        <p:nvPicPr>
          <p:cNvPr id="13316" name="Picture 4" descr="21_Figure0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"/>
          <a:stretch>
            <a:fillRect/>
          </a:stretch>
        </p:blipFill>
        <p:spPr bwMode="auto">
          <a:xfrm>
            <a:off x="381000" y="2032000"/>
            <a:ext cx="807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Electric charge and the structure of matter</a:t>
            </a:r>
            <a:endParaRPr lang="en-US" alt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419600" cy="5848350"/>
          </a:xfrm>
        </p:spPr>
        <p:txBody>
          <a:bodyPr/>
          <a:lstStyle/>
          <a:p>
            <a:pPr lvl="1"/>
            <a:r>
              <a:rPr lang="en-US" altLang="en-US" sz="2600" smtClean="0"/>
              <a:t>The particles of the atom are the negative </a:t>
            </a:r>
            <a:r>
              <a:rPr lang="en-US" altLang="en-US" sz="2600" i="1" smtClean="0"/>
              <a:t>electron</a:t>
            </a:r>
            <a:r>
              <a:rPr lang="en-US" altLang="en-US" sz="2600" smtClean="0"/>
              <a:t>, the positive </a:t>
            </a:r>
            <a:r>
              <a:rPr lang="en-US" altLang="en-US" sz="2600" i="1" smtClean="0"/>
              <a:t>proton</a:t>
            </a:r>
            <a:r>
              <a:rPr lang="en-US" altLang="en-US" sz="2600" smtClean="0"/>
              <a:t>, and the uncharged </a:t>
            </a:r>
            <a:r>
              <a:rPr lang="en-US" altLang="en-US" sz="2600" i="1" smtClean="0"/>
              <a:t>neutron</a:t>
            </a:r>
            <a:r>
              <a:rPr lang="en-US" altLang="en-US" sz="2600" smtClean="0"/>
              <a:t>.</a:t>
            </a:r>
          </a:p>
          <a:p>
            <a:pPr lvl="1"/>
            <a:r>
              <a:rPr lang="en-US" altLang="en-US" sz="2600" smtClean="0"/>
              <a:t>Protons and neutrons make up the tiny dense nucleus which is surrounded by electrons (see Figure 21.3 at the right). </a:t>
            </a:r>
          </a:p>
          <a:p>
            <a:pPr lvl="1"/>
            <a:r>
              <a:rPr lang="en-US" altLang="en-US" sz="2600" smtClean="0"/>
              <a:t>The electric attraction between protons and electrons holds the atom together.</a:t>
            </a:r>
          </a:p>
        </p:txBody>
      </p:sp>
      <p:pic>
        <p:nvPicPr>
          <p:cNvPr id="15364" name="Picture 4" descr="21_Figure0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"/>
          <a:stretch>
            <a:fillRect/>
          </a:stretch>
        </p:blipFill>
        <p:spPr bwMode="auto">
          <a:xfrm>
            <a:off x="5334000" y="914400"/>
            <a:ext cx="3119438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Atoms and 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838"/>
            <a:ext cx="9082088" cy="150177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600" smtClean="0"/>
              <a:t>A neutral atom has the same number of protons as electrons.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600" smtClean="0"/>
              <a:t>A </a:t>
            </a:r>
            <a:r>
              <a:rPr lang="en-US" altLang="en-US" sz="2600" i="1" smtClean="0"/>
              <a:t>positive ion</a:t>
            </a:r>
            <a:r>
              <a:rPr lang="en-US" altLang="en-US" sz="2600" smtClean="0"/>
              <a:t> is an atom with one or more electrons removed. A </a:t>
            </a:r>
            <a:r>
              <a:rPr lang="en-US" altLang="en-US" sz="2600" i="1" smtClean="0"/>
              <a:t>negative ion </a:t>
            </a:r>
            <a:r>
              <a:rPr lang="en-US" altLang="en-US" sz="2600" smtClean="0"/>
              <a:t>has gained one or more electrons.</a:t>
            </a:r>
            <a:endParaRPr lang="en-US" altLang="en-US" smtClean="0"/>
          </a:p>
        </p:txBody>
      </p:sp>
      <p:pic>
        <p:nvPicPr>
          <p:cNvPr id="17412" name="Picture 4" descr="21_Figure0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"/>
          <a:stretch>
            <a:fillRect/>
          </a:stretch>
        </p:blipFill>
        <p:spPr bwMode="auto">
          <a:xfrm>
            <a:off x="685800" y="2286000"/>
            <a:ext cx="7931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Conservation of charge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838"/>
            <a:ext cx="9082088" cy="40703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The proton and electron have the same magnitude charge.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The magnitude of charge of the electron or proton is a natural unit of charge. All observable charge is </a:t>
            </a:r>
            <a:r>
              <a:rPr lang="en-US" altLang="en-US" i="1" smtClean="0"/>
              <a:t>quantized</a:t>
            </a:r>
            <a:r>
              <a:rPr lang="en-US" altLang="en-US" smtClean="0"/>
              <a:t> in this unit.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mtClean="0"/>
              <a:t>The universal </a:t>
            </a:r>
            <a:r>
              <a:rPr lang="en-US" altLang="en-US" i="1" smtClean="0"/>
              <a:t>principle of charge conservation</a:t>
            </a:r>
            <a:r>
              <a:rPr lang="en-US" altLang="en-US" smtClean="0"/>
              <a:t> states that the algebraic sum of all the electric charges in any closed system is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Conductors and insulators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36600"/>
            <a:ext cx="4033837" cy="52419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A </a:t>
            </a:r>
            <a:r>
              <a:rPr lang="en-US" altLang="en-US" sz="2400" i="1" smtClean="0"/>
              <a:t>conductor</a:t>
            </a:r>
            <a:r>
              <a:rPr lang="en-US" altLang="en-US" sz="2400" smtClean="0"/>
              <a:t> permits the easy movement of charge through it. An </a:t>
            </a:r>
            <a:r>
              <a:rPr lang="en-US" altLang="en-US" sz="2400" i="1" smtClean="0"/>
              <a:t>insulator</a:t>
            </a:r>
            <a:r>
              <a:rPr lang="en-US" altLang="en-US" sz="2400" smtClean="0"/>
              <a:t> does not.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Most metals are good conductors, while most nonmetals are insulators. (See Figure 21.6 at the right.)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i="1" smtClean="0"/>
              <a:t>Semiconductors</a:t>
            </a:r>
            <a:r>
              <a:rPr lang="en-US" altLang="en-US" sz="2400" smtClean="0"/>
              <a:t> are intermediate in their properties between good conductors and good insulators.</a:t>
            </a:r>
          </a:p>
        </p:txBody>
      </p:sp>
      <p:pic>
        <p:nvPicPr>
          <p:cNvPr id="21508" name="Picture 4" descr="21_Figure0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"/>
          <a:stretch>
            <a:fillRect/>
          </a:stretch>
        </p:blipFill>
        <p:spPr bwMode="auto">
          <a:xfrm>
            <a:off x="5527675" y="685800"/>
            <a:ext cx="2590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980</Words>
  <Application>Microsoft Office PowerPoint</Application>
  <PresentationFormat>On-screen Show (4:3)</PresentationFormat>
  <Paragraphs>119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Symbol</vt:lpstr>
      <vt:lpstr>Times</vt:lpstr>
      <vt:lpstr>Times New Roman</vt:lpstr>
      <vt:lpstr>C6eActiveLectureQuestions</vt:lpstr>
      <vt:lpstr>Chapter 21</vt:lpstr>
      <vt:lpstr>Goals for Chapter 21</vt:lpstr>
      <vt:lpstr>Introduction</vt:lpstr>
      <vt:lpstr>Electric charge</vt:lpstr>
      <vt:lpstr>Laser printer</vt:lpstr>
      <vt:lpstr>Electric charge and the structure of matter</vt:lpstr>
      <vt:lpstr>Atoms and ions</vt:lpstr>
      <vt:lpstr>Conservation of charge</vt:lpstr>
      <vt:lpstr>Conductors and insulators</vt:lpstr>
      <vt:lpstr>Charging by induction</vt:lpstr>
      <vt:lpstr>Electric forces on uncharged objects</vt:lpstr>
      <vt:lpstr>Electrostatic painting</vt:lpstr>
      <vt:lpstr>Coulomb’s law</vt:lpstr>
      <vt:lpstr>Measuring the electric force between point charges</vt:lpstr>
      <vt:lpstr>Force between charges along a line</vt:lpstr>
      <vt:lpstr>Vector addition of electric forces</vt:lpstr>
      <vt:lpstr>Electric field</vt:lpstr>
      <vt:lpstr>Definition of the electric field</vt:lpstr>
      <vt:lpstr>Electric field of a point charge</vt:lpstr>
      <vt:lpstr>Electric-field vector of a point charge</vt:lpstr>
      <vt:lpstr>Electron in a uniform field</vt:lpstr>
      <vt:lpstr>Superposition of electric fields</vt:lpstr>
      <vt:lpstr>Field of a ring of charge</vt:lpstr>
      <vt:lpstr>Field of a charged line segment</vt:lpstr>
      <vt:lpstr>Field of a uniformly charged disk</vt:lpstr>
      <vt:lpstr>Field of two oppositely charged infinite sheets</vt:lpstr>
      <vt:lpstr>Electric field lines</vt:lpstr>
      <vt:lpstr>Electric field lines of point charges</vt:lpstr>
      <vt:lpstr>Electric dipoles</vt:lpstr>
      <vt:lpstr>Force and torque on a dipole</vt:lpstr>
      <vt:lpstr>Electric field of a dipole</vt:lpstr>
    </vt:vector>
  </TitlesOfParts>
  <Company>Progressive Info. Tech.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System 104</dc:creator>
  <cp:lastModifiedBy>Mohamed Bingabr</cp:lastModifiedBy>
  <cp:revision>25</cp:revision>
  <cp:lastPrinted>2011-04-21T16:56:40Z</cp:lastPrinted>
  <dcterms:created xsi:type="dcterms:W3CDTF">2011-04-20T14:32:05Z</dcterms:created>
  <dcterms:modified xsi:type="dcterms:W3CDTF">2015-08-28T13:49:49Z</dcterms:modified>
</cp:coreProperties>
</file>