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8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5" d="100"/>
          <a:sy n="105" d="100"/>
        </p:scale>
        <p:origin x="1368" y="108"/>
      </p:cViewPr>
      <p:guideLst>
        <p:guide orient="horz" pos="1209"/>
        <p:guide orient="horz" pos="1824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fld id="{4C965D8B-7290-4F20-888F-2F79DA85F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4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46181009-D834-4567-82A4-57542033D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8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73722-A747-4361-8CBC-65CA726132BB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50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6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2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2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1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68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6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78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2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2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3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7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8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0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4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7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8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76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97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2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23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098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Times New Roman" panose="02020603050405020304" pitchFamily="18" charset="0"/>
              </a:rPr>
              <a:t>Electric Potential</a:t>
            </a:r>
            <a:endParaRPr lang="en-US" altLang="en-US" sz="30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potential</a:t>
            </a:r>
            <a:r>
              <a:rPr lang="en-US" altLang="en-US" sz="280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76225" y="685800"/>
                <a:ext cx="8562975" cy="5320559"/>
              </a:xfrm>
            </p:spPr>
            <p:txBody>
              <a:bodyPr/>
              <a:lstStyle/>
              <a:p>
                <a:pPr marL="457200" lvl="1" indent="-342900">
                  <a:buFontTx/>
                  <a:buChar char="•"/>
                  <a:tabLst>
                    <a:tab pos="457200" algn="l"/>
                  </a:tabLst>
                </a:pPr>
                <a:r>
                  <a:rPr lang="en-US" altLang="en-US" sz="2800" i="1" dirty="0" smtClean="0"/>
                  <a:t>Potential </a:t>
                </a:r>
                <a:r>
                  <a:rPr lang="en-US" altLang="en-US" sz="2800" dirty="0" smtClean="0"/>
                  <a:t>is </a:t>
                </a:r>
                <a:r>
                  <a:rPr lang="en-US" altLang="en-US" sz="2800" i="1" dirty="0" smtClean="0"/>
                  <a:t>potential energy per unit charge.</a:t>
                </a:r>
              </a:p>
              <a:p>
                <a:pPr marL="114300" lvl="1" indent="0">
                  <a:buNone/>
                  <a:tabLst>
                    <a:tab pos="457200" algn="l"/>
                  </a:tabLst>
                </a:pPr>
                <a:r>
                  <a:rPr lang="en-US" altLang="en-US" sz="2600" b="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en-US" sz="28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altLang="en-US" sz="2600" dirty="0" smtClean="0"/>
                  <a:t>    1volt = 1 joule/coulomb</a:t>
                </a:r>
              </a:p>
              <a:p>
                <a:pPr marL="457200" lvl="1" indent="-342900">
                  <a:buFontTx/>
                  <a:buChar char="•"/>
                  <a:tabLst>
                    <a:tab pos="457200" algn="l"/>
                  </a:tabLst>
                </a:pPr>
                <a:r>
                  <a:rPr lang="en-US" altLang="en-US" sz="2800" dirty="0" smtClean="0"/>
                  <a:t>We can think of the potential difference between points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i="1" dirty="0" smtClean="0"/>
                  <a:t>b</a:t>
                </a:r>
                <a:r>
                  <a:rPr lang="en-US" altLang="en-US" sz="2800" dirty="0" smtClean="0"/>
                  <a:t> in either of two ways. The potential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with respect to </a:t>
                </a:r>
                <a:r>
                  <a:rPr lang="en-US" altLang="en-US" sz="2800" i="1" dirty="0" smtClean="0"/>
                  <a:t>b</a:t>
                </a:r>
                <a:r>
                  <a:rPr lang="en-US" altLang="en-US" sz="2800" dirty="0" smtClean="0"/>
                  <a:t> (</a:t>
                </a:r>
                <a:r>
                  <a:rPr lang="en-US" altLang="en-US" sz="2800" i="1" dirty="0" err="1" smtClean="0"/>
                  <a:t>V</a:t>
                </a:r>
                <a:r>
                  <a:rPr lang="en-US" altLang="en-US" sz="2800" i="1" baseline="-25000" dirty="0" err="1" smtClean="0"/>
                  <a:t>ab</a:t>
                </a:r>
                <a:r>
                  <a:rPr lang="en-US" altLang="en-US" sz="2800" dirty="0" smtClean="0"/>
                  <a:t> = </a:t>
                </a:r>
                <a:r>
                  <a:rPr lang="en-US" altLang="en-US" sz="2800" i="1" dirty="0" err="1" smtClean="0"/>
                  <a:t>V</a:t>
                </a:r>
                <a:r>
                  <a:rPr lang="en-US" altLang="en-US" sz="2800" i="1" baseline="-25000" dirty="0" err="1" smtClean="0"/>
                  <a:t>a</a:t>
                </a:r>
                <a:r>
                  <a:rPr lang="en-US" altLang="en-US" sz="2800" i="1" dirty="0" smtClean="0"/>
                  <a:t> – </a:t>
                </a:r>
                <a:r>
                  <a:rPr lang="en-US" altLang="en-US" sz="2800" i="1" dirty="0" err="1" smtClean="0"/>
                  <a:t>V</a:t>
                </a:r>
                <a:r>
                  <a:rPr lang="en-US" altLang="en-US" sz="2800" i="1" baseline="-25000" dirty="0" err="1" smtClean="0"/>
                  <a:t>b</a:t>
                </a:r>
                <a:r>
                  <a:rPr lang="en-US" altLang="en-US" sz="2800" dirty="0" smtClean="0"/>
                  <a:t>) equals:</a:t>
                </a:r>
              </a:p>
              <a:p>
                <a:pPr lvl="2">
                  <a:buFont typeface="Wingdings" panose="05000000000000000000" pitchFamily="2" charset="2"/>
                  <a:buChar char="ü"/>
                  <a:tabLst>
                    <a:tab pos="457200" algn="l"/>
                  </a:tabLst>
                </a:pPr>
                <a:r>
                  <a:rPr lang="en-US" altLang="en-US" sz="2600" dirty="0" smtClean="0"/>
                  <a:t>the work done by the electric force when a </a:t>
                </a:r>
                <a:r>
                  <a:rPr lang="en-US" altLang="en-US" sz="2600" i="1" dirty="0" smtClean="0"/>
                  <a:t>unit</a:t>
                </a:r>
                <a:r>
                  <a:rPr lang="en-US" altLang="en-US" sz="2600" dirty="0" smtClean="0"/>
                  <a:t> charge moves from </a:t>
                </a:r>
                <a:r>
                  <a:rPr lang="en-US" altLang="en-US" sz="2600" i="1" dirty="0" smtClean="0"/>
                  <a:t>a</a:t>
                </a:r>
                <a:r>
                  <a:rPr lang="en-US" altLang="en-US" sz="2600" dirty="0" smtClean="0"/>
                  <a:t> to </a:t>
                </a:r>
                <a:r>
                  <a:rPr lang="en-US" altLang="en-US" sz="2600" i="1" dirty="0" smtClean="0"/>
                  <a:t>b.</a:t>
                </a:r>
                <a:endParaRPr lang="en-US" altLang="en-US" sz="2600" dirty="0" smtClean="0"/>
              </a:p>
              <a:p>
                <a:pPr lvl="2">
                  <a:buFont typeface="Wingdings" panose="05000000000000000000" pitchFamily="2" charset="2"/>
                  <a:buChar char="ü"/>
                  <a:tabLst>
                    <a:tab pos="457200" algn="l"/>
                  </a:tabLst>
                </a:pPr>
                <a:r>
                  <a:rPr lang="en-US" altLang="en-US" sz="2600" dirty="0" smtClean="0"/>
                  <a:t>the work that must be done to move a </a:t>
                </a:r>
                <a:r>
                  <a:rPr lang="en-US" altLang="en-US" sz="2600" i="1" dirty="0" smtClean="0"/>
                  <a:t>unit</a:t>
                </a:r>
                <a:r>
                  <a:rPr lang="en-US" altLang="en-US" sz="2600" dirty="0" smtClean="0"/>
                  <a:t> charge slowly from </a:t>
                </a:r>
                <a:r>
                  <a:rPr lang="en-US" altLang="en-US" sz="2600" i="1" dirty="0" smtClean="0"/>
                  <a:t>b</a:t>
                </a:r>
                <a:r>
                  <a:rPr lang="en-US" altLang="en-US" sz="2600" dirty="0" smtClean="0"/>
                  <a:t> to </a:t>
                </a:r>
                <a:r>
                  <a:rPr lang="en-US" altLang="en-US" sz="2600" i="1" dirty="0" smtClean="0"/>
                  <a:t>a</a:t>
                </a:r>
                <a:r>
                  <a:rPr lang="en-US" altLang="en-US" sz="2600" dirty="0" smtClean="0"/>
                  <a:t> against the electric force.</a:t>
                </a: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6225" y="685800"/>
                <a:ext cx="8562975" cy="5320559"/>
              </a:xfrm>
              <a:blipFill rotWithShape="0">
                <a:blip r:embed="rId3"/>
                <a:stretch>
                  <a:fillRect t="-1261" r="-2135" b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potential</a:t>
            </a:r>
            <a:r>
              <a:rPr lang="en-US" altLang="en-US" sz="280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12751" y="1871719"/>
                <a:ext cx="1757661" cy="848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751" y="1871719"/>
                <a:ext cx="1757661" cy="8489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32520" y="3574667"/>
                <a:ext cx="211596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520" y="3574667"/>
                <a:ext cx="2115964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3011" y="5328925"/>
                <a:ext cx="203498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11" y="5328925"/>
                <a:ext cx="2034981" cy="968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2930" y="1053947"/>
            <a:ext cx="454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+mj-lt"/>
              </a:rPr>
              <a:t>Potential due to a point charge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30" y="2879269"/>
            <a:ext cx="713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 smtClean="0">
                <a:latin typeface="+mj-lt"/>
              </a:rPr>
              <a:t>Potential due to a collection of point charge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30" y="4643052"/>
            <a:ext cx="7808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 smtClean="0">
                <a:latin typeface="+mj-lt"/>
              </a:rPr>
              <a:t>Potential due to a continuous distribution of charge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1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Finding electric potential</a:t>
            </a:r>
            <a:r>
              <a:rPr lang="en-US" altLang="en-US" sz="2800" smtClean="0"/>
              <a:t> from the electric field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5905231" cy="2246769"/>
          </a:xfrm>
        </p:spPr>
        <p:txBody>
          <a:bodyPr/>
          <a:lstStyle/>
          <a:p>
            <a:pPr marL="457200" lvl="1" indent="-342900">
              <a:buFontTx/>
              <a:buChar char="•"/>
              <a:tabLst>
                <a:tab pos="457200" algn="l"/>
              </a:tabLst>
            </a:pPr>
            <a:r>
              <a:rPr lang="en-US" altLang="en-US" sz="2800" dirty="0" smtClean="0"/>
              <a:t>If you move in the direction of the electric field, the electric potential </a:t>
            </a:r>
            <a:r>
              <a:rPr lang="en-US" altLang="en-US" sz="2800" i="1" dirty="0" smtClean="0"/>
              <a:t>decreases</a:t>
            </a:r>
            <a:r>
              <a:rPr lang="en-US" altLang="en-US" sz="2800" dirty="0" smtClean="0"/>
              <a:t>, but if you move opposite the field, the potential </a:t>
            </a:r>
            <a:r>
              <a:rPr lang="en-US" altLang="en-US" sz="2800" i="1" dirty="0" smtClean="0"/>
              <a:t>increases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99332" name="Picture 4" descr="23_Figure1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>
            <a:fillRect/>
          </a:stretch>
        </p:blipFill>
        <p:spPr bwMode="auto">
          <a:xfrm>
            <a:off x="6181456" y="797028"/>
            <a:ext cx="28863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886200"/>
                <a:ext cx="2428292" cy="83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86200"/>
                <a:ext cx="2428292" cy="837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6393" y="2743200"/>
                <a:ext cx="3983591" cy="83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3" y="2743200"/>
                <a:ext cx="3983591" cy="837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Potential due to two point charges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836474"/>
            <a:ext cx="8994775" cy="1421928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0000FF"/>
                </a:solidFill>
              </a:rPr>
              <a:t>Ex 23.4 – 23.5: </a:t>
            </a:r>
            <a:r>
              <a:rPr lang="en-US" altLang="en-US" sz="2400" dirty="0" smtClean="0"/>
              <a:t>An electric dipole consists of point charges q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= +12 </a:t>
            </a:r>
            <a:r>
              <a:rPr lang="en-US" altLang="en-US" sz="2400" dirty="0" err="1" smtClean="0"/>
              <a:t>nC</a:t>
            </a:r>
            <a:r>
              <a:rPr lang="en-US" altLang="en-US" sz="2400" dirty="0" smtClean="0"/>
              <a:t> and q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= -12 </a:t>
            </a:r>
            <a:r>
              <a:rPr lang="en-US" altLang="en-US" sz="2400" dirty="0" err="1" smtClean="0"/>
              <a:t>nC</a:t>
            </a:r>
            <a:r>
              <a:rPr lang="en-US" altLang="en-US" sz="2400" dirty="0" smtClean="0"/>
              <a:t> placed 10.0 cm apart. Compute the electric potentials at point a, b, and c. Compute the potential energy associated with a +4 </a:t>
            </a:r>
            <a:r>
              <a:rPr lang="en-US" altLang="en-US" sz="2400" dirty="0" err="1" smtClean="0"/>
              <a:t>nC</a:t>
            </a:r>
            <a:r>
              <a:rPr lang="en-US" altLang="en-US" sz="2400" dirty="0" smtClean="0"/>
              <a:t> point charge if it is placed in a, b, and c.</a:t>
            </a:r>
          </a:p>
        </p:txBody>
      </p:sp>
      <p:pic>
        <p:nvPicPr>
          <p:cNvPr id="101380" name="Picture 4" descr="23_Figure14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"/>
          <a:stretch>
            <a:fillRect/>
          </a:stretch>
        </p:blipFill>
        <p:spPr bwMode="auto">
          <a:xfrm>
            <a:off x="6477000" y="2514600"/>
            <a:ext cx="2593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Finding potential by integration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25488"/>
            <a:ext cx="8153400" cy="574674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  <a:tabLst>
                <a:tab pos="457200" algn="l"/>
              </a:tabLst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23.6:</a:t>
            </a:r>
            <a:r>
              <a:rPr lang="en-US" altLang="en-US" sz="2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Find the </a:t>
            </a:r>
            <a:r>
              <a:rPr lang="en-US" altLang="en-US" sz="2600" dirty="0" smtClean="0"/>
              <a:t>potential by integration.</a:t>
            </a:r>
            <a:endParaRPr lang="en-US" altLang="en-US" sz="2200" dirty="0" smtClean="0"/>
          </a:p>
        </p:txBody>
      </p:sp>
      <p:pic>
        <p:nvPicPr>
          <p:cNvPr id="103428" name="Picture 4" descr="23_Figure1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"/>
          <a:stretch>
            <a:fillRect/>
          </a:stretch>
        </p:blipFill>
        <p:spPr bwMode="auto">
          <a:xfrm>
            <a:off x="4572000" y="1300162"/>
            <a:ext cx="43434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Moving through a potential difference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25488"/>
            <a:ext cx="8839200" cy="1172629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  <a:tabLst>
                <a:tab pos="457200" algn="l"/>
              </a:tabLst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23.7 </a:t>
            </a:r>
            <a:r>
              <a:rPr lang="en-US" altLang="en-US" sz="2600" dirty="0" smtClean="0"/>
              <a:t>A dust particle with mass </a:t>
            </a:r>
            <a:r>
              <a:rPr lang="en-US" altLang="en-US" sz="2600" i="1" dirty="0" smtClean="0"/>
              <a:t>m</a:t>
            </a:r>
            <a:r>
              <a:rPr lang="en-US" altLang="en-US" sz="2600" dirty="0" smtClean="0"/>
              <a:t> = 5 </a:t>
            </a:r>
            <a:r>
              <a:rPr lang="el-GR" altLang="en-US" sz="2600" i="1" dirty="0" smtClean="0"/>
              <a:t>μ</a:t>
            </a:r>
            <a:r>
              <a:rPr lang="en-US" altLang="en-US" sz="2600" dirty="0" smtClean="0"/>
              <a:t>g and charge q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 = 2 </a:t>
            </a:r>
            <a:r>
              <a:rPr lang="en-US" altLang="en-US" sz="2600" dirty="0" err="1" smtClean="0"/>
              <a:t>nC</a:t>
            </a:r>
            <a:r>
              <a:rPr lang="en-US" altLang="en-US" sz="2600" dirty="0" smtClean="0"/>
              <a:t> starts from rest and moves in a straight line from point a to point b. What is its speed </a:t>
            </a:r>
            <a:r>
              <a:rPr lang="en-US" altLang="en-US" sz="2600" i="1" dirty="0" smtClean="0"/>
              <a:t>v</a:t>
            </a:r>
            <a:r>
              <a:rPr lang="en-US" altLang="en-US" sz="2600" dirty="0" smtClean="0"/>
              <a:t> at point b?</a:t>
            </a:r>
            <a:endParaRPr lang="en-US" altLang="en-US" sz="2200" dirty="0" smtClean="0"/>
          </a:p>
        </p:txBody>
      </p:sp>
      <p:pic>
        <p:nvPicPr>
          <p:cNvPr id="105476" name="Picture 4" descr="23_Figure1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>
            <a:fillRect/>
          </a:stretch>
        </p:blipFill>
        <p:spPr bwMode="auto">
          <a:xfrm>
            <a:off x="1828800" y="2284413"/>
            <a:ext cx="6172200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Calculating electric potential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685800"/>
            <a:ext cx="4067175" cy="2760663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Read Problem-Solving Strategy 23.1.</a:t>
            </a:r>
          </a:p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Follow Example 23.8 (a charged conducting sphere) using Figure 23.16 at the right.</a:t>
            </a:r>
            <a:endParaRPr lang="en-US" altLang="en-US" sz="2400" smtClean="0"/>
          </a:p>
        </p:txBody>
      </p:sp>
      <p:pic>
        <p:nvPicPr>
          <p:cNvPr id="107525" name="Picture 5" descr="23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800600" y="838200"/>
            <a:ext cx="36353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Oppositely charged parallel plates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22313"/>
            <a:ext cx="8839200" cy="86793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 23.9</a:t>
            </a:r>
            <a:r>
              <a:rPr lang="en-US" altLang="en-US" sz="2800" dirty="0" smtClean="0"/>
              <a:t>: Find the potential at any height y between the two oppositely charged parallel plates.</a:t>
            </a:r>
          </a:p>
        </p:txBody>
      </p:sp>
      <p:pic>
        <p:nvPicPr>
          <p:cNvPr id="109572" name="Picture 4" descr="23_Figure19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>
            <a:fillRect/>
          </a:stretch>
        </p:blipFill>
        <p:spPr bwMode="auto">
          <a:xfrm>
            <a:off x="3710812" y="1981200"/>
            <a:ext cx="5356988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0231" y="1981200"/>
                <a:ext cx="1769331" cy="779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31" y="1981200"/>
                <a:ext cx="1769331" cy="7791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361" y="2905557"/>
                <a:ext cx="1798441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1" y="2905557"/>
                <a:ext cx="1798441" cy="753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088" y="3962400"/>
                <a:ext cx="1488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" y="3962400"/>
                <a:ext cx="148861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89" r="-573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029" y="4609102"/>
                <a:ext cx="3313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9" y="4609102"/>
                <a:ext cx="331334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71" r="-128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5138800"/>
                <a:ext cx="1311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38800"/>
                <a:ext cx="131119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" r="-372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1833" y="5668498"/>
                <a:ext cx="1135567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3" y="5668498"/>
                <a:ext cx="1135567" cy="6914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An infinite line charge or conducting cylinder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85800"/>
            <a:ext cx="8839200" cy="867930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 23.10:  </a:t>
            </a:r>
            <a:r>
              <a:rPr lang="en-US" altLang="en-US" sz="2800" dirty="0" smtClean="0"/>
              <a:t>Find the potential at a distance </a:t>
            </a:r>
            <a:r>
              <a:rPr lang="en-US" altLang="en-US" sz="2800" i="1" dirty="0" smtClean="0"/>
              <a:t>r</a:t>
            </a:r>
            <a:r>
              <a:rPr lang="en-US" altLang="en-US" sz="2800" dirty="0" smtClean="0"/>
              <a:t> from a very long line of charge with linear charge density </a:t>
            </a:r>
            <a:r>
              <a:rPr lang="el-GR" altLang="en-US" sz="2800" dirty="0" smtClean="0"/>
              <a:t>λ</a:t>
            </a:r>
            <a:r>
              <a:rPr lang="en-US" altLang="en-US" sz="2800" dirty="0" smtClean="0"/>
              <a:t>.</a:t>
            </a:r>
            <a:endParaRPr lang="en-US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981200"/>
                <a:ext cx="2428292" cy="83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2428292" cy="8377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904" y="3147529"/>
                <a:ext cx="3008131" cy="84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4" y="3147529"/>
                <a:ext cx="3008131" cy="8457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553730"/>
            <a:ext cx="320992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904" y="4267200"/>
                <a:ext cx="2803075" cy="764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4" y="4267200"/>
                <a:ext cx="2803075" cy="7641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9318" y="518160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i="1" dirty="0" err="1" smtClean="0">
                <a:latin typeface="+mj-lt"/>
              </a:rPr>
              <a:t>V</a:t>
            </a:r>
            <a:r>
              <a:rPr lang="en-US" i="1" baseline="-25000" dirty="0" err="1" smtClean="0">
                <a:latin typeface="+mj-lt"/>
              </a:rPr>
              <a:t>b</a:t>
            </a:r>
            <a:r>
              <a:rPr lang="en-US" dirty="0" smtClean="0"/>
              <a:t> at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 =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 be zero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09020" y="5723560"/>
                <a:ext cx="1893852" cy="764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0" y="5723560"/>
                <a:ext cx="1893852" cy="7641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 ring of charge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164352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 23.11: </a:t>
            </a:r>
            <a:r>
              <a:rPr lang="en-US" altLang="en-US" sz="2800" dirty="0" smtClean="0"/>
              <a:t>Electric charge Q is distributed uniformly around a thin ring of radius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. Find the potential at a point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on the ring axis at a distance </a:t>
            </a:r>
            <a:r>
              <a:rPr lang="en-US" altLang="en-US" sz="2800" i="1" dirty="0" smtClean="0"/>
              <a:t>x</a:t>
            </a:r>
            <a:r>
              <a:rPr lang="en-US" altLang="en-US" sz="2800" dirty="0" smtClean="0"/>
              <a:t> from the center.</a:t>
            </a:r>
          </a:p>
        </p:txBody>
      </p:sp>
      <p:pic>
        <p:nvPicPr>
          <p:cNvPr id="113668" name="Picture 4" descr="23_Figure21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"/>
          <a:stretch>
            <a:fillRect/>
          </a:stretch>
        </p:blipFill>
        <p:spPr bwMode="auto">
          <a:xfrm>
            <a:off x="5410200" y="2694163"/>
            <a:ext cx="3486774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2555288"/>
                <a:ext cx="1757661" cy="848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55288"/>
                <a:ext cx="1757661" cy="8489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499025"/>
                <a:ext cx="203498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99025"/>
                <a:ext cx="2034981" cy="968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467752"/>
                <a:ext cx="329898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67752"/>
                <a:ext cx="3298980" cy="968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556425"/>
                <a:ext cx="2595775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56425"/>
                <a:ext cx="2595775" cy="76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23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077200" cy="549275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mtClean="0"/>
              <a:t>To calculate the electric potential energy of a group of charges </a:t>
            </a:r>
          </a:p>
          <a:p>
            <a:pPr lvl="1">
              <a:buFontTx/>
              <a:buChar char="•"/>
            </a:pPr>
            <a:r>
              <a:rPr lang="en-US" altLang="en-US" smtClean="0"/>
              <a:t>To know the significance of electric potential</a:t>
            </a:r>
          </a:p>
          <a:p>
            <a:pPr lvl="1">
              <a:buFontTx/>
              <a:buChar char="•"/>
            </a:pPr>
            <a:r>
              <a:rPr lang="en-US" altLang="en-US" smtClean="0"/>
              <a:t>To calculate the electric potential due to a collection of charges</a:t>
            </a:r>
          </a:p>
          <a:p>
            <a:pPr lvl="1">
              <a:buFontTx/>
              <a:buChar char="•"/>
            </a:pPr>
            <a:r>
              <a:rPr lang="en-US" altLang="en-US" smtClean="0"/>
              <a:t>To use equipotential surfaces to understand electric potential</a:t>
            </a:r>
          </a:p>
          <a:p>
            <a:pPr lvl="1">
              <a:buFontTx/>
              <a:buChar char="•"/>
            </a:pPr>
            <a:r>
              <a:rPr lang="en-US" altLang="en-US" smtClean="0"/>
              <a:t>To calculate the electric field using the electric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 finite line of charge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4724400" cy="480131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Read </a:t>
            </a:r>
            <a:r>
              <a:rPr lang="en-US" altLang="en-US" sz="2800" dirty="0" smtClean="0"/>
              <a:t>Example 23.12.</a:t>
            </a:r>
            <a:endParaRPr lang="en-US" altLang="en-US" sz="2800" dirty="0" smtClean="0"/>
          </a:p>
        </p:txBody>
      </p:sp>
      <p:pic>
        <p:nvPicPr>
          <p:cNvPr id="115716" name="Picture 4" descr="23_Figure2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"/>
          <a:stretch>
            <a:fillRect/>
          </a:stretch>
        </p:blipFill>
        <p:spPr bwMode="auto">
          <a:xfrm>
            <a:off x="2819400" y="1600200"/>
            <a:ext cx="37306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Equipotential surfaces and field lines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239395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An </a:t>
            </a:r>
            <a:r>
              <a:rPr lang="en-US" altLang="en-US" sz="2400" i="1" smtClean="0"/>
              <a:t>equipotential surface</a:t>
            </a:r>
            <a:r>
              <a:rPr lang="en-US" altLang="en-US" sz="2400" smtClean="0"/>
              <a:t> is a surface on which the electric potential is the same at every point.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Figure 23.23 below shows the equipotential surfaces and electric field lines for assemblies of point charges.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400" smtClean="0"/>
              <a:t>Field lines and equipotential surfaces are always mutually perpendicular.</a:t>
            </a:r>
          </a:p>
        </p:txBody>
      </p:sp>
      <p:pic>
        <p:nvPicPr>
          <p:cNvPr id="117764" name="Picture 4" descr="23_Figure2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>
            <a:fillRect/>
          </a:stretch>
        </p:blipFill>
        <p:spPr bwMode="auto">
          <a:xfrm>
            <a:off x="298450" y="3124200"/>
            <a:ext cx="85471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Equipotentials and conductors</a:t>
            </a:r>
            <a:endParaRPr lang="en-US" altLang="en-US" sz="28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235267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When all charges are at rest: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00" smtClean="0"/>
              <a:t>the surface of a conductor is always an equipotential surface.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00" smtClean="0"/>
              <a:t>the electric field just outside a conductor is always perpendicular to the surface (see figures below).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00" smtClean="0"/>
              <a:t>the entire solid volume of a conductor is at the same potential.</a:t>
            </a:r>
            <a:endParaRPr lang="en-US" altLang="en-US" sz="2000" smtClean="0"/>
          </a:p>
        </p:txBody>
      </p:sp>
      <p:pic>
        <p:nvPicPr>
          <p:cNvPr id="119812" name="Picture 4" descr="23_Figure2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"/>
          <a:stretch>
            <a:fillRect/>
          </a:stretch>
        </p:blipFill>
        <p:spPr bwMode="auto">
          <a:xfrm>
            <a:off x="820738" y="2971800"/>
            <a:ext cx="26733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23_Figure26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"/>
          <a:stretch>
            <a:fillRect/>
          </a:stretch>
        </p:blipFill>
        <p:spPr bwMode="auto">
          <a:xfrm>
            <a:off x="4572000" y="3125788"/>
            <a:ext cx="4114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Potential gradient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14724"/>
            <a:ext cx="4572638" cy="3429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12" y="1752600"/>
            <a:ext cx="2127688" cy="40115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7543800" y="3229464"/>
            <a:ext cx="0" cy="134253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194185" y="2667000"/>
            <a:ext cx="6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1746504"/>
            <a:ext cx="225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During Action Potential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9920" y="479164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V=80 mv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8763000" y="3229463"/>
            <a:ext cx="0" cy="134253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382000" y="479613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5325"/>
            <a:ext cx="5410200" cy="5708650"/>
          </a:xfrm>
        </p:spPr>
        <p:txBody>
          <a:bodyPr/>
          <a:lstStyle/>
          <a:p>
            <a:pPr lvl="1"/>
            <a:r>
              <a:rPr lang="en-US" altLang="en-US" sz="2800" smtClean="0"/>
              <a:t>How is electric potential related to welding?</a:t>
            </a:r>
          </a:p>
          <a:p>
            <a:pPr lvl="1"/>
            <a:r>
              <a:rPr lang="en-US" altLang="en-US" sz="2800" smtClean="0"/>
              <a:t>Electric potential energy is an integral part of our technological society.</a:t>
            </a:r>
          </a:p>
          <a:p>
            <a:pPr lvl="1"/>
            <a:r>
              <a:rPr lang="en-US" altLang="en-US" sz="2800" smtClean="0"/>
              <a:t>What is the difference between electric potential and electric potential energy?</a:t>
            </a:r>
          </a:p>
          <a:p>
            <a:pPr lvl="1"/>
            <a:r>
              <a:rPr lang="en-US" altLang="en-US" sz="2800" smtClean="0"/>
              <a:t>How is electric potential energy related to charge and the electric field?</a:t>
            </a:r>
          </a:p>
        </p:txBody>
      </p:sp>
      <p:pic>
        <p:nvPicPr>
          <p:cNvPr id="82948" name="Picture 4" descr="23_00CO-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>
            <a:fillRect/>
          </a:stretch>
        </p:blipFill>
        <p:spPr bwMode="auto">
          <a:xfrm>
            <a:off x="5486400" y="838200"/>
            <a:ext cx="343535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03238"/>
          </a:xfrm>
        </p:spPr>
        <p:txBody>
          <a:bodyPr/>
          <a:lstStyle/>
          <a:p>
            <a:r>
              <a:rPr lang="en-US" altLang="en-US" smtClean="0"/>
              <a:t>Electric potential energy in a uniform field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685800"/>
            <a:ext cx="8991600" cy="133882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 smtClean="0"/>
              <a:t>The behavior of a point charge in a uniform electric field is analogous to the motion of a baseball in a uniform gravitational field.</a:t>
            </a:r>
          </a:p>
        </p:txBody>
      </p:sp>
      <p:pic>
        <p:nvPicPr>
          <p:cNvPr id="84996" name="Picture 4" descr="23_Figure02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>
            <a:fillRect/>
          </a:stretch>
        </p:blipFill>
        <p:spPr bwMode="auto">
          <a:xfrm>
            <a:off x="5105400" y="3200400"/>
            <a:ext cx="25971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23_01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"/>
          <a:stretch>
            <a:fillRect/>
          </a:stretch>
        </p:blipFill>
        <p:spPr bwMode="auto">
          <a:xfrm>
            <a:off x="838200" y="3114675"/>
            <a:ext cx="3203575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03238"/>
          </a:xfrm>
        </p:spPr>
        <p:txBody>
          <a:bodyPr/>
          <a:lstStyle/>
          <a:p>
            <a:r>
              <a:rPr lang="en-US" altLang="en-US" smtClean="0"/>
              <a:t>A positive charge moving in a uniform field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685800"/>
            <a:ext cx="8991600" cy="175432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 smtClean="0"/>
              <a:t>If the positive charge moves in the direction of the field, the potential energy </a:t>
            </a:r>
            <a:r>
              <a:rPr lang="en-US" altLang="en-US" i="1" dirty="0" smtClean="0"/>
              <a:t>decreases</a:t>
            </a:r>
            <a:r>
              <a:rPr lang="en-US" altLang="en-US" dirty="0" smtClean="0"/>
              <a:t>, but if the charge moves opposite the field, the potential energy </a:t>
            </a:r>
            <a:r>
              <a:rPr lang="en-US" altLang="en-US" i="1" dirty="0" smtClean="0"/>
              <a:t>increases</a:t>
            </a:r>
            <a:r>
              <a:rPr lang="en-US" altLang="en-US" dirty="0" smtClean="0"/>
              <a:t>.</a:t>
            </a:r>
          </a:p>
        </p:txBody>
      </p:sp>
      <p:pic>
        <p:nvPicPr>
          <p:cNvPr id="87044" name="Picture 4" descr="23_Figure03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"/>
          <a:stretch>
            <a:fillRect/>
          </a:stretch>
        </p:blipFill>
        <p:spPr bwMode="auto">
          <a:xfrm>
            <a:off x="1028205" y="2590800"/>
            <a:ext cx="712519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03238"/>
          </a:xfrm>
        </p:spPr>
        <p:txBody>
          <a:bodyPr/>
          <a:lstStyle/>
          <a:p>
            <a:r>
              <a:rPr lang="en-US" altLang="en-US" smtClean="0"/>
              <a:t>A negative charge moving in a uniform field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685800"/>
            <a:ext cx="8991600" cy="175432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 smtClean="0"/>
              <a:t>If the negative charge moves in the direction of the field, the potential energy </a:t>
            </a:r>
            <a:r>
              <a:rPr lang="en-US" altLang="en-US" i="1" dirty="0" smtClean="0"/>
              <a:t>increases</a:t>
            </a:r>
            <a:r>
              <a:rPr lang="en-US" altLang="en-US" dirty="0" smtClean="0"/>
              <a:t>, but if the charge moves opposite the field, the potential energy </a:t>
            </a:r>
            <a:r>
              <a:rPr lang="en-US" altLang="en-US" i="1" dirty="0" smtClean="0"/>
              <a:t>decreases</a:t>
            </a:r>
            <a:r>
              <a:rPr lang="en-US" altLang="en-US" dirty="0" smtClean="0"/>
              <a:t>.</a:t>
            </a:r>
          </a:p>
        </p:txBody>
      </p:sp>
      <p:pic>
        <p:nvPicPr>
          <p:cNvPr id="89092" name="Picture 4" descr="23_Figure04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>
            <a:fillRect/>
          </a:stretch>
        </p:blipFill>
        <p:spPr bwMode="auto">
          <a:xfrm>
            <a:off x="963465" y="2546488"/>
            <a:ext cx="7266135" cy="38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Electric potential energy of two point charges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47713"/>
            <a:ext cx="8763000" cy="1381125"/>
          </a:xfrm>
        </p:spPr>
        <p:txBody>
          <a:bodyPr/>
          <a:lstStyle/>
          <a:p>
            <a:pPr lvl="1"/>
            <a:r>
              <a:rPr lang="en-US" altLang="en-US" sz="2200" dirty="0" smtClean="0"/>
              <a:t>Follow the discussion of the motion of a test charge </a:t>
            </a:r>
            <a:r>
              <a:rPr lang="en-US" altLang="en-US" sz="2200" i="1" dirty="0" smtClean="0"/>
              <a:t>q</a:t>
            </a:r>
            <a:r>
              <a:rPr lang="en-US" altLang="en-US" sz="2200" baseline="-25000" dirty="0" smtClean="0"/>
              <a:t>0</a:t>
            </a:r>
            <a:r>
              <a:rPr lang="en-US" altLang="en-US" sz="2200" dirty="0" smtClean="0"/>
              <a:t> in the text.</a:t>
            </a:r>
          </a:p>
          <a:p>
            <a:pPr lvl="1"/>
            <a:r>
              <a:rPr lang="en-US" altLang="en-US" sz="2200" dirty="0" smtClean="0"/>
              <a:t>The electric potential is the same whether </a:t>
            </a:r>
            <a:r>
              <a:rPr lang="en-US" altLang="en-US" sz="2200" i="1" dirty="0" smtClean="0"/>
              <a:t>q</a:t>
            </a:r>
            <a:r>
              <a:rPr lang="en-US" altLang="en-US" sz="2200" baseline="-25000" dirty="0" smtClean="0"/>
              <a:t>0</a:t>
            </a:r>
            <a:r>
              <a:rPr lang="en-US" altLang="en-US" sz="2200" dirty="0" smtClean="0"/>
              <a:t> moves in a radial line (left figure) or along an arbitrary path (right figure).</a:t>
            </a:r>
            <a:r>
              <a:rPr lang="en-US" altLang="en-US" dirty="0" smtClean="0"/>
              <a:t> </a:t>
            </a:r>
          </a:p>
        </p:txBody>
      </p:sp>
      <p:pic>
        <p:nvPicPr>
          <p:cNvPr id="91140" name="Picture 4" descr="23_Figure0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>
            <a:fillRect/>
          </a:stretch>
        </p:blipFill>
        <p:spPr bwMode="auto">
          <a:xfrm>
            <a:off x="533400" y="2509542"/>
            <a:ext cx="2808833" cy="39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23_06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09542"/>
            <a:ext cx="3505200" cy="39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0" y="2324101"/>
                <a:ext cx="2262671" cy="83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24101"/>
                <a:ext cx="2262671" cy="837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2936" y="3505200"/>
                <a:ext cx="2314864" cy="84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36" y="3505200"/>
                <a:ext cx="2314864" cy="8457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0697" y="4572000"/>
                <a:ext cx="3099503" cy="84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697" y="4572000"/>
                <a:ext cx="3099503" cy="8457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13132" y="5678541"/>
                <a:ext cx="325807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32" y="5678541"/>
                <a:ext cx="3258071" cy="8298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Graphs of the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4648200" cy="3835602"/>
              </a:xfrm>
            </p:spPr>
            <p:txBody>
              <a:bodyPr/>
              <a:lstStyle/>
              <a:p>
                <a:pPr lvl="1">
                  <a:buFontTx/>
                  <a:buChar char="•"/>
                </a:pPr>
                <a:r>
                  <a:rPr lang="en-US" altLang="en-US" dirty="0" smtClean="0"/>
                  <a:t>The electric potential energy of two charges</a:t>
                </a:r>
              </a:p>
              <a:p>
                <a:pPr marL="1143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lvl="1">
                  <a:buFontTx/>
                  <a:buChar char="•"/>
                </a:pPr>
                <a:r>
                  <a:rPr lang="en-US" altLang="en-US" dirty="0" smtClean="0"/>
                  <a:t>The sign of the potential energy depends on the signs of the two charges. 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4648200" cy="3835602"/>
              </a:xfrm>
              <a:blipFill rotWithShape="0">
                <a:blip r:embed="rId3"/>
                <a:stretch>
                  <a:fillRect l="-131" t="-2067" r="-1311" b="-3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8" name="Picture 4" descr="23_Figure07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>
            <a:fillRect/>
          </a:stretch>
        </p:blipFill>
        <p:spPr bwMode="auto">
          <a:xfrm>
            <a:off x="5638800" y="762000"/>
            <a:ext cx="25606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Electrical potential with several point charges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231753" cy="1421928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The potential energy associated with </a:t>
            </a:r>
            <a:r>
              <a:rPr lang="en-US" altLang="en-US" sz="2400" i="1" dirty="0" smtClean="0"/>
              <a:t>q</a:t>
            </a:r>
            <a:r>
              <a:rPr lang="en-US" altLang="en-US" sz="2400" baseline="-25000" dirty="0" smtClean="0"/>
              <a:t>0</a:t>
            </a:r>
            <a:r>
              <a:rPr lang="en-US" altLang="en-US" sz="2400" dirty="0" smtClean="0"/>
              <a:t> depends on the other charges and their distances from </a:t>
            </a:r>
            <a:r>
              <a:rPr lang="en-US" altLang="en-US" sz="2400" i="1" dirty="0" smtClean="0"/>
              <a:t>q</a:t>
            </a:r>
            <a:r>
              <a:rPr lang="en-US" altLang="en-US" sz="2400" baseline="-25000" dirty="0" smtClean="0"/>
              <a:t>0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95236" name="Picture 4" descr="23_Figure08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"/>
          <a:stretch>
            <a:fillRect/>
          </a:stretch>
        </p:blipFill>
        <p:spPr bwMode="auto">
          <a:xfrm>
            <a:off x="6007252" y="685800"/>
            <a:ext cx="2984348" cy="2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908" y="2362200"/>
                <a:ext cx="5231753" cy="926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8" y="2362200"/>
                <a:ext cx="5231753" cy="9260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798874"/>
            <a:ext cx="906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kern="0" dirty="0" smtClean="0">
                <a:solidFill>
                  <a:srgbClr val="0000FF"/>
                </a:solidFill>
              </a:rPr>
              <a:t>Ex 23.2: </a:t>
            </a:r>
            <a:r>
              <a:rPr lang="en-US" altLang="en-US" sz="2400" kern="0" dirty="0" smtClean="0"/>
              <a:t>Two point charges are located on the </a:t>
            </a:r>
            <a:r>
              <a:rPr lang="en-US" altLang="en-US" sz="2400" i="1" kern="0" dirty="0" smtClean="0"/>
              <a:t>x</a:t>
            </a:r>
            <a:r>
              <a:rPr lang="en-US" altLang="en-US" sz="2400" kern="0" dirty="0" smtClean="0"/>
              <a:t>-axis, </a:t>
            </a:r>
            <a:r>
              <a:rPr lang="en-US" altLang="en-US" sz="2400" i="1" kern="0" dirty="0" smtClean="0"/>
              <a:t>q</a:t>
            </a:r>
            <a:r>
              <a:rPr lang="en-US" altLang="en-US" sz="2400" kern="0" baseline="-25000" dirty="0" smtClean="0"/>
              <a:t>1</a:t>
            </a:r>
            <a:r>
              <a:rPr lang="en-US" altLang="en-US" sz="2400" kern="0" dirty="0" smtClean="0"/>
              <a:t> = -</a:t>
            </a:r>
            <a:r>
              <a:rPr lang="en-US" altLang="en-US" sz="2400" i="1" kern="0" dirty="0" smtClean="0"/>
              <a:t>e</a:t>
            </a:r>
            <a:r>
              <a:rPr lang="en-US" altLang="en-US" sz="2400" kern="0" dirty="0" smtClean="0"/>
              <a:t> at </a:t>
            </a:r>
            <a:r>
              <a:rPr lang="en-US" altLang="en-US" sz="2400" i="1" kern="0" dirty="0" smtClean="0"/>
              <a:t>x </a:t>
            </a:r>
            <a:r>
              <a:rPr lang="en-US" altLang="en-US" sz="2400" kern="0" dirty="0" smtClean="0"/>
              <a:t>= 0 and </a:t>
            </a:r>
            <a:r>
              <a:rPr lang="en-US" altLang="en-US" sz="2400" i="1" kern="0" dirty="0" smtClean="0"/>
              <a:t>q</a:t>
            </a:r>
            <a:r>
              <a:rPr lang="en-US" altLang="en-US" sz="2400" kern="0" baseline="-25000" dirty="0" smtClean="0"/>
              <a:t>2</a:t>
            </a:r>
            <a:r>
              <a:rPr lang="en-US" altLang="en-US" sz="2400" kern="0" dirty="0" smtClean="0"/>
              <a:t> = +</a:t>
            </a:r>
            <a:r>
              <a:rPr lang="en-US" altLang="en-US" sz="2400" i="1" kern="0" dirty="0" smtClean="0"/>
              <a:t>e</a:t>
            </a:r>
            <a:r>
              <a:rPr lang="en-US" altLang="en-US" sz="2400" kern="0" dirty="0" smtClean="0"/>
              <a:t> at </a:t>
            </a:r>
            <a:r>
              <a:rPr lang="en-US" altLang="en-US" sz="2400" i="1" kern="0" dirty="0" smtClean="0"/>
              <a:t>x</a:t>
            </a:r>
            <a:r>
              <a:rPr lang="en-US" altLang="en-US" sz="2400" kern="0" dirty="0" smtClean="0"/>
              <a:t> = a. (a) Find the work that must be done by an external force to bring a third point charge </a:t>
            </a:r>
            <a:r>
              <a:rPr lang="en-US" altLang="en-US" sz="2400" i="1" kern="0" dirty="0" smtClean="0"/>
              <a:t>q</a:t>
            </a:r>
            <a:r>
              <a:rPr lang="en-US" altLang="en-US" sz="2400" kern="0" baseline="-25000" dirty="0" smtClean="0"/>
              <a:t>3</a:t>
            </a:r>
            <a:r>
              <a:rPr lang="en-US" altLang="en-US" sz="2400" kern="0" dirty="0" smtClean="0"/>
              <a:t> = +e from infinity to </a:t>
            </a:r>
            <a:r>
              <a:rPr lang="en-US" altLang="en-US" sz="2400" i="1" kern="0" dirty="0" smtClean="0"/>
              <a:t>x</a:t>
            </a:r>
            <a:r>
              <a:rPr lang="en-US" altLang="en-US" sz="2400" kern="0" dirty="0" smtClean="0"/>
              <a:t> = 2a. (b) Find the total potential energy of the system of the three charges.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3429000"/>
            <a:ext cx="8534400" cy="132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kern="0" dirty="0" smtClean="0"/>
              <a:t>The total potential energy associated with a system of multiple charges is</a:t>
            </a:r>
            <a:endParaRPr lang="en-US" altLang="en-US" sz="2400" i="1" kern="0" dirty="0" smtClean="0"/>
          </a:p>
          <a:p>
            <a:pPr marL="114300" lvl="1" indent="0">
              <a:lnSpc>
                <a:spcPct val="90000"/>
              </a:lnSpc>
              <a:buNone/>
            </a:pPr>
            <a:endParaRPr lang="en-US" altLang="en-US" sz="24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9055" y="3902667"/>
                <a:ext cx="2401298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55" y="3902667"/>
                <a:ext cx="2401298" cy="9534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8597</TotalTime>
  <Words>879</Words>
  <Application>Microsoft Office PowerPoint</Application>
  <PresentationFormat>On-screen Show (4:3)</PresentationFormat>
  <Paragraphs>100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Times</vt:lpstr>
      <vt:lpstr>Times New Roman</vt:lpstr>
      <vt:lpstr>Wingdings</vt:lpstr>
      <vt:lpstr>C6eActiveLectureQuestions</vt:lpstr>
      <vt:lpstr>Chapter 23</vt:lpstr>
      <vt:lpstr>Goals for Chapter 23</vt:lpstr>
      <vt:lpstr>Introduction</vt:lpstr>
      <vt:lpstr>Electric potential energy in a uniform field</vt:lpstr>
      <vt:lpstr>A positive charge moving in a uniform field</vt:lpstr>
      <vt:lpstr>A negative charge moving in a uniform field</vt:lpstr>
      <vt:lpstr>Electric potential energy of two point charges</vt:lpstr>
      <vt:lpstr>Graphs of the potential energy</vt:lpstr>
      <vt:lpstr>Electrical potential with several point charges</vt:lpstr>
      <vt:lpstr>Electric potential </vt:lpstr>
      <vt:lpstr>Electric potential </vt:lpstr>
      <vt:lpstr>Finding electric potential from the electric field</vt:lpstr>
      <vt:lpstr>Potential due to two point charges</vt:lpstr>
      <vt:lpstr>Finding potential by integration</vt:lpstr>
      <vt:lpstr>Moving through a potential difference</vt:lpstr>
      <vt:lpstr>Calculating electric potential</vt:lpstr>
      <vt:lpstr>Oppositely charged parallel plates</vt:lpstr>
      <vt:lpstr>An infinite line charge or conducting cylinder</vt:lpstr>
      <vt:lpstr>A ring of charge</vt:lpstr>
      <vt:lpstr>A finite line of charge</vt:lpstr>
      <vt:lpstr>Equipotential surfaces and field lines</vt:lpstr>
      <vt:lpstr>Equipotentials and conductors</vt:lpstr>
      <vt:lpstr>Potential gradient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435</cp:revision>
  <cp:lastPrinted>2011-04-20T15:32:03Z</cp:lastPrinted>
  <dcterms:created xsi:type="dcterms:W3CDTF">2002-07-11T17:04:39Z</dcterms:created>
  <dcterms:modified xsi:type="dcterms:W3CDTF">2015-09-10T17:04:42Z</dcterms:modified>
</cp:coreProperties>
</file>