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7" r:id="rId3"/>
    <p:sldId id="268" r:id="rId4"/>
    <p:sldId id="269" r:id="rId5"/>
    <p:sldId id="270" r:id="rId6"/>
    <p:sldId id="285" r:id="rId7"/>
    <p:sldId id="271" r:id="rId8"/>
    <p:sldId id="272" r:id="rId9"/>
    <p:sldId id="273" r:id="rId10"/>
    <p:sldId id="274" r:id="rId11"/>
    <p:sldId id="275" r:id="rId12"/>
    <p:sldId id="286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9" d="100"/>
          <a:sy n="109" d="100"/>
        </p:scale>
        <p:origin x="1248" y="114"/>
      </p:cViewPr>
      <p:guideLst>
        <p:guide orient="horz" pos="1209"/>
        <p:guide orient="horz" pos="1803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fld id="{31EDC518-D5BD-4A5A-A811-E921DBDFF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3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DEE382A6-5C71-4911-BBFE-BEA3F7695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5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069B77-F8FB-4A9A-824B-F5F8A7AFA317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6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7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8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5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5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4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39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0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97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3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7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3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19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52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7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5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83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0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24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9367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Times New Roman" panose="02020603050405020304" pitchFamily="18" charset="0"/>
              </a:rPr>
              <a:t>Capacitance and Dielectrics</a:t>
            </a:r>
            <a:endParaRPr lang="en-US" altLang="en-US" sz="3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Capacitors in parallel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85800"/>
            <a:ext cx="8820150" cy="2216150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600" dirty="0" smtClean="0"/>
              <a:t>Capacitors are connected in </a:t>
            </a:r>
            <a:r>
              <a:rPr lang="en-US" altLang="en-US" sz="2600" i="1" dirty="0" smtClean="0"/>
              <a:t>parallel</a:t>
            </a:r>
            <a:r>
              <a:rPr lang="en-US" altLang="en-US" sz="2600" dirty="0" smtClean="0"/>
              <a:t> between </a:t>
            </a:r>
            <a:r>
              <a:rPr lang="en-US" altLang="en-US" sz="2600" i="1" dirty="0" smtClean="0"/>
              <a:t>a</a:t>
            </a:r>
            <a:r>
              <a:rPr lang="en-US" altLang="en-US" sz="2600" dirty="0" smtClean="0"/>
              <a:t> and </a:t>
            </a:r>
            <a:r>
              <a:rPr lang="en-US" altLang="en-US" sz="2600" i="1" dirty="0" smtClean="0"/>
              <a:t>b</a:t>
            </a:r>
            <a:r>
              <a:rPr lang="en-US" altLang="en-US" sz="2600" dirty="0" smtClean="0"/>
              <a:t> if the potential difference </a:t>
            </a:r>
            <a:r>
              <a:rPr lang="en-US" altLang="en-US" sz="2600" i="1" dirty="0" err="1" smtClean="0"/>
              <a:t>V</a:t>
            </a:r>
            <a:r>
              <a:rPr lang="en-US" altLang="en-US" sz="2600" i="1" baseline="-25000" dirty="0" err="1" smtClean="0"/>
              <a:t>ab</a:t>
            </a:r>
            <a:r>
              <a:rPr lang="en-US" altLang="en-US" sz="2600" dirty="0" smtClean="0"/>
              <a:t> is the same for all the capacitors. (See Figure below.)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600" dirty="0" smtClean="0"/>
              <a:t>The </a:t>
            </a:r>
            <a:r>
              <a:rPr lang="en-US" altLang="en-US" sz="2600" i="1" dirty="0" smtClean="0"/>
              <a:t>equivalent capacitance </a:t>
            </a:r>
            <a:r>
              <a:rPr lang="en-US" altLang="en-US" sz="2600" dirty="0" smtClean="0"/>
              <a:t>of a parallel combination is the </a:t>
            </a:r>
            <a:r>
              <a:rPr lang="en-US" altLang="en-US" sz="2600" i="1" dirty="0" smtClean="0"/>
              <a:t>sum</a:t>
            </a:r>
            <a:r>
              <a:rPr lang="en-US" altLang="en-US" sz="2600" dirty="0" smtClean="0"/>
              <a:t> of the individual capacitances: </a:t>
            </a:r>
            <a:r>
              <a:rPr lang="en-US" altLang="en-US" sz="2600" i="1" dirty="0" err="1" smtClean="0"/>
              <a:t>C</a:t>
            </a:r>
            <a:r>
              <a:rPr lang="en-US" altLang="en-US" sz="2600" baseline="-25000" dirty="0" err="1" smtClean="0"/>
              <a:t>eq</a:t>
            </a:r>
            <a:r>
              <a:rPr lang="en-US" altLang="en-US" sz="2600" dirty="0" smtClean="0"/>
              <a:t> =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1</a:t>
            </a:r>
            <a:r>
              <a:rPr lang="en-US" altLang="en-US" sz="2600" dirty="0" smtClean="0"/>
              <a:t> +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 +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 + … .</a:t>
            </a:r>
            <a:endParaRPr lang="en-US" altLang="en-US" sz="2200" dirty="0" smtClean="0"/>
          </a:p>
        </p:txBody>
      </p:sp>
      <p:pic>
        <p:nvPicPr>
          <p:cNvPr id="95236" name="Picture 4" descr="24_Figure0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"/>
          <a:stretch>
            <a:fillRect/>
          </a:stretch>
        </p:blipFill>
        <p:spPr bwMode="auto">
          <a:xfrm>
            <a:off x="1259632" y="3270249"/>
            <a:ext cx="7715944" cy="3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Calculations of capacitance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82936"/>
            <a:ext cx="8839200" cy="142192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24.5</a:t>
            </a:r>
            <a:r>
              <a:rPr lang="en-US" altLang="en-US" sz="2400" dirty="0" smtClean="0"/>
              <a:t>: Two capacitors the first has capacitance </a:t>
            </a:r>
            <a:r>
              <a:rPr lang="en-US" altLang="en-US" sz="2400" i="1" dirty="0" smtClean="0"/>
              <a:t>C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= 6.0 </a:t>
            </a:r>
            <a:r>
              <a:rPr lang="en-US" altLang="en-US" sz="2400" i="1" dirty="0" smtClean="0"/>
              <a:t>µ</a:t>
            </a:r>
            <a:r>
              <a:rPr lang="en-US" altLang="en-US" sz="2400" dirty="0" smtClean="0"/>
              <a:t>F, </a:t>
            </a:r>
            <a:r>
              <a:rPr lang="en-US" altLang="en-US" sz="2400" i="1" dirty="0" smtClean="0"/>
              <a:t>C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= 3.0 </a:t>
            </a:r>
            <a:r>
              <a:rPr lang="el-GR" altLang="en-US" sz="2400" i="1" dirty="0" smtClean="0"/>
              <a:t>μ</a:t>
            </a:r>
            <a:r>
              <a:rPr lang="en-US" altLang="en-US" sz="2400" dirty="0" smtClean="0"/>
              <a:t>F, and </a:t>
            </a:r>
            <a:r>
              <a:rPr lang="en-US" altLang="en-US" sz="2400" i="1" dirty="0" err="1" smtClean="0"/>
              <a:t>V</a:t>
            </a:r>
            <a:r>
              <a:rPr lang="en-US" altLang="en-US" sz="2400" i="1" baseline="-25000" dirty="0" err="1" smtClean="0"/>
              <a:t>ab</a:t>
            </a:r>
            <a:r>
              <a:rPr lang="en-US" altLang="en-US" sz="2400" dirty="0" smtClean="0"/>
              <a:t> = 18 V. Find the equivalent capacitance and the charge and potential difference for each capacitor when the capacitors are connected (a) in series and (b) in parallel.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Calculations of capacitance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85800"/>
            <a:ext cx="8839200" cy="75713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24.6</a:t>
            </a:r>
            <a:r>
              <a:rPr lang="en-US" altLang="en-US" sz="2400" dirty="0" smtClean="0"/>
              <a:t>: Find the equivalent capacitor of the capacitor network below.</a:t>
            </a:r>
          </a:p>
        </p:txBody>
      </p:sp>
      <p:pic>
        <p:nvPicPr>
          <p:cNvPr id="97284" name="Picture 4" descr="24_Figure10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3"/>
          <a:stretch>
            <a:fillRect/>
          </a:stretch>
        </p:blipFill>
        <p:spPr bwMode="auto">
          <a:xfrm>
            <a:off x="107504" y="2636912"/>
            <a:ext cx="88633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Energy stored in a capacitor</a:t>
            </a:r>
            <a:endParaRPr lang="en-US" altLang="en-US" sz="26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620688"/>
            <a:ext cx="8686800" cy="3070225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z="2400" dirty="0" smtClean="0"/>
              <a:t>The potential energy stored in a capacitor is </a:t>
            </a:r>
          </a:p>
          <a:p>
            <a:pPr lvl="1" algn="ctr">
              <a:buFontTx/>
              <a:buNone/>
            </a:pPr>
            <a:r>
              <a:rPr lang="en-US" altLang="en-US" sz="2400" i="1" dirty="0" smtClean="0"/>
              <a:t>U = Q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/2</a:t>
            </a:r>
            <a:r>
              <a:rPr lang="en-US" altLang="en-US" sz="2400" i="1" dirty="0" smtClean="0"/>
              <a:t>C</a:t>
            </a:r>
            <a:r>
              <a:rPr lang="en-US" altLang="en-US" sz="2400" dirty="0" smtClean="0"/>
              <a:t> = 1/2 </a:t>
            </a:r>
            <a:r>
              <a:rPr lang="en-US" altLang="en-US" sz="2400" i="1" dirty="0" smtClean="0"/>
              <a:t>CV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= 1/2 </a:t>
            </a:r>
            <a:r>
              <a:rPr lang="en-US" altLang="en-US" sz="2400" i="1" dirty="0" smtClean="0"/>
              <a:t>QV</a:t>
            </a:r>
            <a:r>
              <a:rPr lang="en-US" altLang="en-US" sz="2400" dirty="0" smtClean="0"/>
              <a:t>.</a:t>
            </a:r>
          </a:p>
          <a:p>
            <a:pPr lvl="1">
              <a:buFontTx/>
              <a:buChar char="•"/>
            </a:pPr>
            <a:r>
              <a:rPr lang="en-US" altLang="en-US" sz="2400" dirty="0" smtClean="0"/>
              <a:t>The capacitor energy is stored in the </a:t>
            </a:r>
            <a:r>
              <a:rPr lang="en-US" altLang="en-US" sz="2400" i="1" dirty="0" smtClean="0"/>
              <a:t>electric field</a:t>
            </a:r>
            <a:r>
              <a:rPr lang="en-US" altLang="en-US" sz="2400" dirty="0" smtClean="0"/>
              <a:t> between the plates. The </a:t>
            </a:r>
            <a:r>
              <a:rPr lang="en-US" altLang="en-US" sz="2400" i="1" dirty="0" smtClean="0"/>
              <a:t>energy density</a:t>
            </a:r>
            <a:r>
              <a:rPr lang="en-US" altLang="en-US" sz="2400" dirty="0" smtClean="0"/>
              <a:t> is </a:t>
            </a:r>
            <a:r>
              <a:rPr lang="en-US" altLang="en-US" sz="2400" i="1" dirty="0" smtClean="0"/>
              <a:t>u </a:t>
            </a:r>
            <a:r>
              <a:rPr lang="en-US" altLang="en-US" sz="2400" dirty="0" smtClean="0"/>
              <a:t>= 1/2 </a:t>
            </a:r>
            <a:r>
              <a:rPr lang="en-US" altLang="en-US" sz="2200" dirty="0" smtClean="0">
                <a:sym typeface="Symbol" panose="05050102010706020507" pitchFamily="18" charset="2"/>
              </a:rPr>
              <a:t></a:t>
            </a:r>
            <a:r>
              <a:rPr lang="en-US" altLang="en-US" sz="2200" baseline="-25000" dirty="0" smtClean="0">
                <a:sym typeface="Symbol" panose="05050102010706020507" pitchFamily="18" charset="2"/>
              </a:rPr>
              <a:t>0</a:t>
            </a:r>
            <a:r>
              <a:rPr lang="en-US" altLang="en-US" sz="2400" i="1" dirty="0" smtClean="0"/>
              <a:t>E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.</a:t>
            </a:r>
          </a:p>
          <a:p>
            <a:pPr lvl="1">
              <a:buFontTx/>
              <a:buChar char="•"/>
            </a:pPr>
            <a:r>
              <a:rPr lang="en-US" altLang="en-US" sz="2400" dirty="0" smtClean="0"/>
              <a:t>The Z machine shown below can produce up to 2.9 </a:t>
            </a:r>
            <a:r>
              <a:rPr lang="en-US" altLang="en-US" sz="2400" dirty="0" smtClean="0">
                <a:sym typeface="Symbol" panose="05050102010706020507" pitchFamily="18" charset="2"/>
              </a:rPr>
              <a:t></a:t>
            </a:r>
            <a:r>
              <a:rPr lang="en-US" altLang="en-US" sz="2400" dirty="0" smtClean="0"/>
              <a:t> 10</a:t>
            </a:r>
            <a:r>
              <a:rPr lang="en-US" altLang="en-US" sz="2400" baseline="30000" dirty="0" smtClean="0"/>
              <a:t>14</a:t>
            </a:r>
            <a:r>
              <a:rPr lang="en-US" altLang="en-US" sz="2400" dirty="0" smtClean="0"/>
              <a:t> W using capacitors in parallel! </a:t>
            </a:r>
            <a:endParaRPr lang="en-US" altLang="en-US" sz="2800" dirty="0" smtClean="0"/>
          </a:p>
        </p:txBody>
      </p:sp>
      <p:pic>
        <p:nvPicPr>
          <p:cNvPr id="99332" name="Picture 4" descr="24_Figure11-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>
            <a:fillRect/>
          </a:stretch>
        </p:blipFill>
        <p:spPr bwMode="auto">
          <a:xfrm>
            <a:off x="4283968" y="3372569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Some examples of capacitor energy</a:t>
            </a:r>
            <a:r>
              <a:rPr lang="en-US" altLang="en-US" sz="2800" smtClean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4704"/>
            <a:ext cx="8686800" cy="2973122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24.7:</a:t>
            </a:r>
            <a:r>
              <a:rPr lang="en-US" altLang="en-US" sz="2600" dirty="0" smtClean="0"/>
              <a:t> We connect a capacitor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1</a:t>
            </a:r>
            <a:r>
              <a:rPr lang="en-US" altLang="en-US" sz="2600" dirty="0" smtClean="0"/>
              <a:t> = 8 </a:t>
            </a:r>
            <a:r>
              <a:rPr lang="el-GR" altLang="en-US" sz="2600" i="1" dirty="0" smtClean="0"/>
              <a:t>μ</a:t>
            </a:r>
            <a:r>
              <a:rPr lang="en-US" altLang="en-US" sz="2600" dirty="0" smtClean="0"/>
              <a:t>F to a power supply, charge it to a potential difference </a:t>
            </a:r>
            <a:r>
              <a:rPr lang="en-US" altLang="en-US" sz="2600" i="1" dirty="0" smtClean="0"/>
              <a:t>V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 = 120 V, and disconnect the power supply. Switch </a:t>
            </a:r>
            <a:r>
              <a:rPr lang="en-US" altLang="en-US" sz="2600" i="1" dirty="0" smtClean="0"/>
              <a:t>S</a:t>
            </a:r>
            <a:r>
              <a:rPr lang="en-US" altLang="en-US" sz="2600" dirty="0" smtClean="0"/>
              <a:t> is open. (a) what is the charge </a:t>
            </a:r>
            <a:r>
              <a:rPr lang="en-US" altLang="en-US" sz="2600" i="1" dirty="0" smtClean="0"/>
              <a:t>Q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 on </a:t>
            </a:r>
            <a:r>
              <a:rPr lang="en-US" altLang="en-US" sz="2600" i="1" dirty="0"/>
              <a:t>C</a:t>
            </a:r>
            <a:r>
              <a:rPr lang="en-US" altLang="en-US" sz="2600" baseline="-25000" dirty="0"/>
              <a:t>1</a:t>
            </a:r>
            <a:r>
              <a:rPr lang="en-US" altLang="en-US" sz="2600" dirty="0" smtClean="0"/>
              <a:t>? (b) What is the energy stored in </a:t>
            </a:r>
            <a:r>
              <a:rPr lang="en-US" altLang="en-US" sz="2600" i="1" dirty="0"/>
              <a:t>C</a:t>
            </a:r>
            <a:r>
              <a:rPr lang="en-US" altLang="en-US" sz="2600" baseline="-25000" dirty="0"/>
              <a:t>1</a:t>
            </a:r>
            <a:r>
              <a:rPr lang="en-US" altLang="en-US" sz="2600" dirty="0" smtClean="0"/>
              <a:t>? (c) Capacitor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 = </a:t>
            </a:r>
            <a:r>
              <a:rPr lang="en-US" altLang="en-US" sz="2600" dirty="0"/>
              <a:t>4 </a:t>
            </a:r>
            <a:r>
              <a:rPr lang="el-GR" altLang="en-US" sz="2600" i="1" dirty="0" smtClean="0"/>
              <a:t>μ</a:t>
            </a:r>
            <a:r>
              <a:rPr lang="en-US" altLang="en-US" sz="2600" dirty="0" smtClean="0"/>
              <a:t>F is initially uncharged. We close switch </a:t>
            </a:r>
            <a:r>
              <a:rPr lang="en-US" altLang="en-US" sz="2600" i="1" dirty="0" smtClean="0"/>
              <a:t>S</a:t>
            </a:r>
            <a:r>
              <a:rPr lang="en-US" altLang="en-US" sz="2600" dirty="0" smtClean="0"/>
              <a:t>. After charge no longer flows, what is the potential difference across each capacitor, and what is the charge on each capacitor? (d) What is the final energy of the system?</a:t>
            </a:r>
          </a:p>
        </p:txBody>
      </p:sp>
      <p:pic>
        <p:nvPicPr>
          <p:cNvPr id="101381" name="Picture 5" descr="24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9"/>
          <a:stretch>
            <a:fillRect/>
          </a:stretch>
        </p:blipFill>
        <p:spPr bwMode="auto">
          <a:xfrm>
            <a:off x="333375" y="3861048"/>
            <a:ext cx="84756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65" y="5877272"/>
            <a:ext cx="8886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Answer</a:t>
            </a:r>
            <a:r>
              <a:rPr lang="en-US" sz="2000" dirty="0" smtClean="0">
                <a:latin typeface="+mj-lt"/>
              </a:rPr>
              <a:t>: a) Q</a:t>
            </a:r>
            <a:r>
              <a:rPr lang="en-US" sz="2000" baseline="-25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 = 960 </a:t>
            </a:r>
            <a:r>
              <a:rPr lang="el-GR" sz="2000" dirty="0" smtClean="0">
                <a:latin typeface="+mj-lt"/>
              </a:rPr>
              <a:t>μ</a:t>
            </a:r>
            <a:r>
              <a:rPr lang="en-US" sz="2000" dirty="0" smtClean="0">
                <a:latin typeface="+mj-lt"/>
              </a:rPr>
              <a:t>C	b)E</a:t>
            </a:r>
            <a:r>
              <a:rPr lang="en-US" sz="2000" baseline="-25000" dirty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= 58 </a:t>
            </a:r>
            <a:r>
              <a:rPr lang="en-US" sz="2000" dirty="0" err="1" smtClean="0">
                <a:latin typeface="+mj-lt"/>
              </a:rPr>
              <a:t>mJ</a:t>
            </a:r>
            <a:r>
              <a:rPr lang="en-US" sz="2000" dirty="0" smtClean="0">
                <a:latin typeface="+mj-lt"/>
              </a:rPr>
              <a:t>	c) V=80V,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Q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</a:rPr>
              <a:t>C1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640 </a:t>
            </a:r>
            <a:r>
              <a:rPr lang="el-GR" sz="2000" dirty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C, Q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</a:rPr>
              <a:t>C2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320 </a:t>
            </a:r>
            <a:r>
              <a:rPr lang="el-GR" sz="2000" dirty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	d)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= 38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mJ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57213"/>
          </a:xfrm>
        </p:spPr>
        <p:txBody>
          <a:bodyPr/>
          <a:lstStyle/>
          <a:p>
            <a:r>
              <a:rPr lang="en-US" altLang="en-US" sz="3400" smtClean="0"/>
              <a:t>Dielectrics</a:t>
            </a:r>
            <a:endParaRPr lang="en-US" altLang="en-US" sz="28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0" y="620688"/>
            <a:ext cx="5092824" cy="5678478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 smtClean="0"/>
              <a:t>A </a:t>
            </a:r>
            <a:r>
              <a:rPr lang="en-US" altLang="en-US" sz="2200" i="1" dirty="0" smtClean="0"/>
              <a:t>dielectric</a:t>
            </a:r>
            <a:r>
              <a:rPr lang="en-US" altLang="en-US" sz="2200" dirty="0" smtClean="0"/>
              <a:t> is a </a:t>
            </a:r>
            <a:r>
              <a:rPr lang="en-US" altLang="en-US" sz="2200" dirty="0" err="1" smtClean="0"/>
              <a:t>nonconducting</a:t>
            </a:r>
            <a:r>
              <a:rPr lang="en-US" altLang="en-US" sz="2200" dirty="0" smtClean="0"/>
              <a:t> material. Most capacitors have dielectric between their plates.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 smtClean="0"/>
              <a:t>The </a:t>
            </a:r>
            <a:r>
              <a:rPr lang="en-US" altLang="en-US" sz="2200" i="1" dirty="0" smtClean="0"/>
              <a:t>dielectric constant</a:t>
            </a:r>
            <a:r>
              <a:rPr lang="en-US" altLang="en-US" sz="2200" dirty="0" smtClean="0"/>
              <a:t> of the material is </a:t>
            </a:r>
            <a:r>
              <a:rPr lang="en-US" altLang="en-US" sz="2200" i="1" dirty="0" smtClean="0"/>
              <a:t>K = C/C</a:t>
            </a:r>
            <a:r>
              <a:rPr lang="en-US" altLang="en-US" sz="2200" baseline="-25000" dirty="0" smtClean="0"/>
              <a:t>0</a:t>
            </a:r>
            <a:r>
              <a:rPr lang="en-US" altLang="en-US" sz="2200" dirty="0" smtClean="0"/>
              <a:t> &gt; 1.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 smtClean="0"/>
              <a:t>Dielectric </a:t>
            </a:r>
            <a:r>
              <a:rPr lang="en-US" altLang="en-US" sz="2200" i="1" dirty="0" smtClean="0"/>
              <a:t>increases</a:t>
            </a:r>
            <a:r>
              <a:rPr lang="en-US" altLang="en-US" sz="2200" dirty="0" smtClean="0"/>
              <a:t> the capacitance and the energy density by a factor </a:t>
            </a:r>
            <a:r>
              <a:rPr lang="en-US" altLang="en-US" sz="2200" i="1" dirty="0" smtClean="0"/>
              <a:t>K</a:t>
            </a:r>
            <a:r>
              <a:rPr lang="en-US" altLang="en-US" sz="2200" dirty="0" smtClean="0"/>
              <a:t>.</a:t>
            </a:r>
          </a:p>
          <a:p>
            <a:pPr marL="854075" lvl="2" indent="0">
              <a:lnSpc>
                <a:spcPct val="90000"/>
              </a:lnSpc>
              <a:buNone/>
            </a:pPr>
            <a:r>
              <a:rPr lang="en-US" altLang="en-US" sz="2200" i="1" dirty="0" smtClean="0"/>
              <a:t>C</a:t>
            </a:r>
            <a:r>
              <a:rPr lang="en-US" altLang="en-US" sz="2200" dirty="0" smtClean="0"/>
              <a:t> = </a:t>
            </a:r>
            <a:r>
              <a:rPr lang="en-US" altLang="en-US" sz="2200" i="1" dirty="0" smtClean="0"/>
              <a:t>KC</a:t>
            </a:r>
            <a:r>
              <a:rPr lang="en-US" altLang="en-US" sz="2200" baseline="-25000" dirty="0" smtClean="0"/>
              <a:t>0</a:t>
            </a:r>
            <a:r>
              <a:rPr lang="en-US" altLang="en-US" sz="2200" dirty="0" smtClean="0"/>
              <a:t> = </a:t>
            </a:r>
            <a:r>
              <a:rPr lang="en-US" altLang="en-US" sz="2200" i="1" dirty="0" smtClean="0"/>
              <a:t>K</a:t>
            </a:r>
            <a:r>
              <a:rPr lang="el-GR" altLang="en-US" sz="2200" i="1" dirty="0" smtClean="0"/>
              <a:t>ϵ</a:t>
            </a:r>
            <a:r>
              <a:rPr lang="en-US" altLang="en-US" sz="2200" baseline="-25000" dirty="0" smtClean="0"/>
              <a:t>0</a:t>
            </a:r>
            <a:r>
              <a:rPr lang="en-US" altLang="en-US" sz="2200" i="1" dirty="0" smtClean="0"/>
              <a:t>A</a:t>
            </a:r>
            <a:r>
              <a:rPr lang="en-US" altLang="en-US" sz="2200" dirty="0" smtClean="0"/>
              <a:t>/</a:t>
            </a:r>
            <a:r>
              <a:rPr lang="en-US" altLang="en-US" sz="2200" i="1" dirty="0" smtClean="0"/>
              <a:t>d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 smtClean="0"/>
              <a:t>Figure (lower right) shows how the dielectric affects the electric field between the plates.  </a:t>
            </a:r>
            <a:r>
              <a:rPr lang="en-US" altLang="en-US" sz="2200" i="1" dirty="0" smtClean="0"/>
              <a:t>E</a:t>
            </a:r>
            <a:r>
              <a:rPr lang="en-US" altLang="en-US" sz="2200" dirty="0" smtClean="0"/>
              <a:t> = </a:t>
            </a:r>
            <a:r>
              <a:rPr lang="en-US" altLang="en-US" sz="2200" i="1" dirty="0" smtClean="0"/>
              <a:t>E</a:t>
            </a:r>
            <a:r>
              <a:rPr lang="en-US" altLang="en-US" sz="2200" baseline="-25000" dirty="0" smtClean="0"/>
              <a:t>0</a:t>
            </a:r>
            <a:r>
              <a:rPr lang="en-US" altLang="en-US" sz="2200" dirty="0" smtClean="0"/>
              <a:t>/</a:t>
            </a:r>
            <a:r>
              <a:rPr lang="en-US" altLang="en-US" sz="2200" i="1" dirty="0" smtClean="0"/>
              <a:t>K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l-GR" altLang="en-US" sz="2200" i="1" dirty="0" smtClean="0"/>
              <a:t>σ</a:t>
            </a:r>
            <a:r>
              <a:rPr lang="en-US" altLang="en-US" sz="2200" i="1" baseline="-25000" dirty="0" err="1" smtClean="0"/>
              <a:t>i</a:t>
            </a:r>
            <a:r>
              <a:rPr lang="en-US" altLang="en-US" sz="2200" i="1" dirty="0" smtClean="0"/>
              <a:t> = </a:t>
            </a:r>
            <a:r>
              <a:rPr lang="el-GR" altLang="en-US" sz="2200" i="1" dirty="0" smtClean="0"/>
              <a:t>σ</a:t>
            </a:r>
            <a:r>
              <a:rPr lang="en-US" altLang="en-US" sz="2200" i="1" dirty="0" smtClean="0"/>
              <a:t> (1 - 1/K)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 smtClean="0"/>
              <a:t>Table 24.1 on the next slide shows some values of the dielectric constant.</a:t>
            </a:r>
          </a:p>
        </p:txBody>
      </p:sp>
      <p:pic>
        <p:nvPicPr>
          <p:cNvPr id="103428" name="Picture 4" descr="24_Figure13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"/>
          <a:stretch>
            <a:fillRect/>
          </a:stretch>
        </p:blipFill>
        <p:spPr bwMode="auto">
          <a:xfrm>
            <a:off x="5791200" y="685800"/>
            <a:ext cx="243840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24_Figure15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"/>
          <a:stretch>
            <a:fillRect/>
          </a:stretch>
        </p:blipFill>
        <p:spPr bwMode="auto">
          <a:xfrm>
            <a:off x="5618163" y="3048000"/>
            <a:ext cx="2590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Table 24.1</a:t>
            </a:r>
            <a:r>
              <a:rPr lang="en-US" altLang="en-US" smtClean="0">
                <a:cs typeface="Times New Roman" panose="02020603050405020304" pitchFamily="18" charset="0"/>
              </a:rPr>
              <a:t>—</a:t>
            </a:r>
            <a:r>
              <a:rPr lang="en-US" altLang="en-US" smtClean="0"/>
              <a:t>Some dielectric constants</a:t>
            </a:r>
          </a:p>
        </p:txBody>
      </p:sp>
      <p:pic>
        <p:nvPicPr>
          <p:cNvPr id="105475" name="Picture 3" descr="24_Tabl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"/>
          <a:stretch>
            <a:fillRect/>
          </a:stretch>
        </p:blipFill>
        <p:spPr bwMode="auto">
          <a:xfrm>
            <a:off x="228600" y="1600200"/>
            <a:ext cx="854710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Examples with and without a dielectric</a:t>
            </a:r>
            <a:endParaRPr lang="en-US" altLang="en-US" sz="26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76275"/>
            <a:ext cx="8856984" cy="585391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24.10</a:t>
            </a:r>
            <a:r>
              <a:rPr lang="en-US" altLang="en-US" sz="2600" dirty="0" smtClean="0"/>
              <a:t>: A parallel plates capacitor with each plate have an area of 0.2 m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and are 0.01 m apart. We connect the capacitor to a power supply, charge it to a potential difference </a:t>
            </a:r>
            <a:r>
              <a:rPr lang="en-US" altLang="en-US" sz="2600" i="1" dirty="0" smtClean="0"/>
              <a:t>V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 = 3 kV, and disconnect the power supply. We then insert a sheet of insulating plastic material between the plates, completely filling the space between them. We find that the potential difference decreases to 1 kV while the charge on each capacitor plate remains constant. Find (a) the original capacitance 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; (b) the magnitude of charge </a:t>
            </a:r>
            <a:r>
              <a:rPr lang="en-US" altLang="en-US" sz="2600" i="1" dirty="0" smtClean="0"/>
              <a:t>Q</a:t>
            </a:r>
            <a:r>
              <a:rPr lang="en-US" altLang="en-US" sz="2600" dirty="0" smtClean="0"/>
              <a:t> on each plate; (c) the capacitance </a:t>
            </a:r>
            <a:r>
              <a:rPr lang="en-US" altLang="en-US" sz="2600" i="1" dirty="0" smtClean="0"/>
              <a:t>C</a:t>
            </a:r>
            <a:r>
              <a:rPr lang="en-US" altLang="en-US" sz="2600" dirty="0" smtClean="0"/>
              <a:t> after the dielectric is inserted; (d) the dielectric constant </a:t>
            </a:r>
            <a:r>
              <a:rPr lang="en-US" altLang="en-US" sz="2600" i="1" dirty="0" smtClean="0"/>
              <a:t>K</a:t>
            </a:r>
            <a:r>
              <a:rPr lang="en-US" altLang="en-US" sz="2600" dirty="0" smtClean="0"/>
              <a:t> of the dielectric; (e) the permittivity </a:t>
            </a:r>
            <a:r>
              <a:rPr lang="el-GR" altLang="en-US" sz="2600" i="1" dirty="0" smtClean="0"/>
              <a:t>ϵ</a:t>
            </a:r>
            <a:r>
              <a:rPr lang="en-US" altLang="en-US" sz="2600" dirty="0" smtClean="0"/>
              <a:t> of the dielectric; (f) the magnitude of the induced charge </a:t>
            </a:r>
            <a:r>
              <a:rPr lang="en-US" altLang="en-US" sz="2600" i="1" dirty="0" smtClean="0"/>
              <a:t>Q</a:t>
            </a:r>
            <a:r>
              <a:rPr lang="en-US" altLang="en-US" sz="2600" baseline="-25000" dirty="0" smtClean="0"/>
              <a:t>i</a:t>
            </a:r>
            <a:r>
              <a:rPr lang="en-US" altLang="en-US" sz="2600" dirty="0" smtClean="0"/>
              <a:t> on each face of the dielectric; (g) the original electric field </a:t>
            </a:r>
            <a:r>
              <a:rPr lang="en-US" altLang="en-US" sz="2600" i="1" dirty="0" smtClean="0"/>
              <a:t>E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 between the plates; and (h) the electric field </a:t>
            </a:r>
            <a:r>
              <a:rPr lang="en-US" altLang="en-US" sz="2600" i="1" dirty="0" smtClean="0"/>
              <a:t>E</a:t>
            </a:r>
            <a:r>
              <a:rPr lang="en-US" altLang="en-US" sz="2600" dirty="0" smtClean="0"/>
              <a:t> after the dielectric is inserted.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608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a) 177 pF; b) 0.531 </a:t>
            </a:r>
            <a:r>
              <a:rPr lang="el-GR" sz="1800" i="1" dirty="0" smtClean="0">
                <a:solidFill>
                  <a:srgbClr val="0000FF"/>
                </a:solidFill>
              </a:rPr>
              <a:t>μ</a:t>
            </a:r>
            <a:r>
              <a:rPr lang="en-US" sz="1800" dirty="0" smtClean="0">
                <a:solidFill>
                  <a:srgbClr val="0000FF"/>
                </a:solidFill>
              </a:rPr>
              <a:t>C; c) 531 pF; d) 3; e) 26.6 p; f) 0.354 </a:t>
            </a:r>
            <a:r>
              <a:rPr lang="el-GR" sz="1800" i="1" dirty="0">
                <a:solidFill>
                  <a:srgbClr val="0000FF"/>
                </a:solidFill>
              </a:rPr>
              <a:t>μ</a:t>
            </a:r>
            <a:r>
              <a:rPr lang="en-US" sz="1800" dirty="0" smtClean="0">
                <a:solidFill>
                  <a:srgbClr val="0000FF"/>
                </a:solidFill>
              </a:rPr>
              <a:t>C; g) 300 kV/m; h) 100 kV/m  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10600" cy="503238"/>
          </a:xfrm>
        </p:spPr>
        <p:txBody>
          <a:bodyPr/>
          <a:lstStyle/>
          <a:p>
            <a:r>
              <a:rPr lang="en-US" altLang="en-US" smtClean="0"/>
              <a:t>Dielectric breakdown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22844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If the electric field is strong enough, </a:t>
            </a:r>
            <a:r>
              <a:rPr lang="en-US" altLang="en-US" sz="2400" i="1" smtClean="0"/>
              <a:t>dielectric breakdown</a:t>
            </a:r>
            <a:r>
              <a:rPr lang="en-US" altLang="en-US" sz="2400" smtClean="0"/>
              <a:t> occurs and the dielectric becomes a conductor.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The </a:t>
            </a:r>
            <a:r>
              <a:rPr lang="en-US" altLang="en-US" sz="2400" i="1" smtClean="0"/>
              <a:t>dielectric strength</a:t>
            </a:r>
            <a:r>
              <a:rPr lang="en-US" altLang="en-US" sz="2400" smtClean="0"/>
              <a:t> is the maximum electric field the material can withstand before breakdown occurs.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Table 24.2 shows the dielectric strength of some insulators.</a:t>
            </a:r>
          </a:p>
        </p:txBody>
      </p:sp>
      <p:pic>
        <p:nvPicPr>
          <p:cNvPr id="109572" name="Picture 4" descr="24_Tabl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>
            <a:fillRect/>
          </a:stretch>
        </p:blipFill>
        <p:spPr bwMode="auto">
          <a:xfrm>
            <a:off x="368300" y="3513138"/>
            <a:ext cx="8547100" cy="22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Molecular model of induced charge - 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2971800" cy="18002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/>
              <a:t>Figures 24.17 (right) and 24.18 (below) show the effect of an applied electric field on polar and nonpolar molecules.</a:t>
            </a:r>
            <a:endParaRPr lang="en-US" altLang="en-US" sz="2800" dirty="0" smtClean="0"/>
          </a:p>
        </p:txBody>
      </p:sp>
      <p:pic>
        <p:nvPicPr>
          <p:cNvPr id="111620" name="Picture 4" descr="24_Figure1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>
            <a:fillRect/>
          </a:stretch>
        </p:blipFill>
        <p:spPr bwMode="auto">
          <a:xfrm>
            <a:off x="3048000" y="838200"/>
            <a:ext cx="59436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24_Figure19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"/>
          <a:stretch>
            <a:fillRect/>
          </a:stretch>
        </p:blipFill>
        <p:spPr bwMode="auto">
          <a:xfrm>
            <a:off x="762000" y="3429000"/>
            <a:ext cx="77724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24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65175"/>
            <a:ext cx="7543800" cy="38227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mtClean="0"/>
              <a:t>To understand capacitors and calculate capacitance</a:t>
            </a:r>
          </a:p>
          <a:p>
            <a:pPr lvl="1">
              <a:buFontTx/>
              <a:buChar char="•"/>
            </a:pPr>
            <a:r>
              <a:rPr lang="en-US" altLang="en-US" smtClean="0"/>
              <a:t>To analyze networks of capacitors</a:t>
            </a:r>
          </a:p>
          <a:p>
            <a:pPr lvl="1">
              <a:buFontTx/>
              <a:buChar char="•"/>
            </a:pPr>
            <a:r>
              <a:rPr lang="en-US" altLang="en-US" smtClean="0"/>
              <a:t>To calculate the energy stored in a capacitor</a:t>
            </a:r>
          </a:p>
          <a:p>
            <a:pPr lvl="1">
              <a:buFontTx/>
              <a:buChar char="•"/>
            </a:pPr>
            <a:r>
              <a:rPr lang="en-US" altLang="en-US" smtClean="0"/>
              <a:t>To examine dielectrics and how they affect capacitance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Molecular model of induced charge - II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75713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Figure 24.20 below shows </a:t>
            </a:r>
            <a:r>
              <a:rPr lang="en-US" altLang="en-US" sz="2400" i="1" dirty="0" smtClean="0">
                <a:solidFill>
                  <a:srgbClr val="0000FF"/>
                </a:solidFill>
              </a:rPr>
              <a:t>polarization</a:t>
            </a:r>
            <a:r>
              <a:rPr lang="en-US" altLang="en-US" sz="2400" dirty="0" smtClean="0"/>
              <a:t> of the dielectric and how the induced charges reduce the magnitude of the resultant electric field.</a:t>
            </a:r>
            <a:endParaRPr lang="en-US" altLang="en-US" sz="3200" dirty="0" smtClean="0"/>
          </a:p>
        </p:txBody>
      </p:sp>
      <p:pic>
        <p:nvPicPr>
          <p:cNvPr id="113668" name="Picture 4" descr="24_Figure2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>
            <a:fillRect/>
          </a:stretch>
        </p:blipFill>
        <p:spPr bwMode="auto">
          <a:xfrm>
            <a:off x="1371600" y="1981200"/>
            <a:ext cx="60960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28663"/>
            <a:ext cx="4343400" cy="564038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200" smtClean="0"/>
              <a:t>How does a camera’s flash unit store energy?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Capacitors are devices that store electric potential energy.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The energy of a capacitor is actually stored in the electric field.</a:t>
            </a:r>
            <a:endParaRPr lang="en-US" altLang="en-US" sz="2800" smtClean="0"/>
          </a:p>
        </p:txBody>
      </p:sp>
      <p:pic>
        <p:nvPicPr>
          <p:cNvPr id="82949" name="Picture 5" descr="24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t="24203" r="25070" b="27553"/>
          <a:stretch>
            <a:fillRect/>
          </a:stretch>
        </p:blipFill>
        <p:spPr bwMode="auto">
          <a:xfrm>
            <a:off x="4572000" y="838200"/>
            <a:ext cx="42640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Capacitors and capacitance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685800"/>
            <a:ext cx="8839200" cy="2354491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 smtClean="0"/>
              <a:t>Any two conductors separated by an insulator form a </a:t>
            </a:r>
            <a:r>
              <a:rPr lang="en-US" altLang="en-US" i="1" dirty="0" smtClean="0"/>
              <a:t>capacitor</a:t>
            </a:r>
            <a:r>
              <a:rPr lang="en-US" altLang="en-US" dirty="0" smtClean="0"/>
              <a:t>, as illustrated below.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 definition of capacitance is </a:t>
            </a:r>
            <a:r>
              <a:rPr lang="en-US" altLang="en-US" i="1" dirty="0" smtClean="0"/>
              <a:t>C = Q/</a:t>
            </a:r>
            <a:r>
              <a:rPr lang="en-US" altLang="en-US" i="1" dirty="0" err="1" smtClean="0"/>
              <a:t>V</a:t>
            </a:r>
            <a:r>
              <a:rPr lang="en-US" altLang="en-US" i="1" baseline="-25000" dirty="0" err="1" smtClean="0"/>
              <a:t>ab</a:t>
            </a:r>
            <a:r>
              <a:rPr lang="en-US" alt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Unit of capacitance is </a:t>
            </a:r>
            <a:r>
              <a:rPr lang="en-US" altLang="en-US" dirty="0" smtClean="0"/>
              <a:t>Farad</a:t>
            </a:r>
            <a:endParaRPr lang="en-US" dirty="0"/>
          </a:p>
        </p:txBody>
      </p:sp>
      <p:pic>
        <p:nvPicPr>
          <p:cNvPr id="84996" name="Picture 4" descr="24_Figure01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"/>
          <a:stretch>
            <a:fillRect/>
          </a:stretch>
        </p:blipFill>
        <p:spPr bwMode="auto">
          <a:xfrm>
            <a:off x="5955158" y="2324710"/>
            <a:ext cx="3081338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Parallel-plate capacitor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72563" cy="241296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600" dirty="0" smtClean="0"/>
              <a:t>A </a:t>
            </a:r>
            <a:r>
              <a:rPr lang="en-US" altLang="en-US" sz="2600" i="1" dirty="0" smtClean="0"/>
              <a:t>parallel-plate capacitor</a:t>
            </a:r>
            <a:r>
              <a:rPr lang="en-US" altLang="en-US" sz="2600" dirty="0" smtClean="0"/>
              <a:t> consists of two parallel conducting plates separated by a distance that is small compared to their dimensions.</a:t>
            </a:r>
          </a:p>
          <a:p>
            <a:pPr lvl="1">
              <a:lnSpc>
                <a:spcPct val="90000"/>
              </a:lnSpc>
            </a:pPr>
            <a:endParaRPr lang="en-US" altLang="en-US" sz="2600" dirty="0" smtClean="0"/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The capacitance of a parallel-plate capacitor is </a:t>
            </a:r>
            <a:r>
              <a:rPr lang="en-US" altLang="en-US" sz="2600" i="1" dirty="0" smtClean="0"/>
              <a:t>C = </a:t>
            </a:r>
            <a:r>
              <a:rPr lang="en-US" altLang="en-US" sz="2600" dirty="0" smtClean="0">
                <a:sym typeface="Symbol" panose="05050102010706020507" pitchFamily="18" charset="2"/>
              </a:rPr>
              <a:t></a:t>
            </a:r>
            <a:r>
              <a:rPr lang="en-US" altLang="en-US" sz="2600" baseline="-25000" dirty="0" smtClean="0">
                <a:sym typeface="Symbol" panose="05050102010706020507" pitchFamily="18" charset="2"/>
              </a:rPr>
              <a:t>0</a:t>
            </a:r>
            <a:r>
              <a:rPr lang="en-US" altLang="en-US" sz="2600" i="1" dirty="0" smtClean="0"/>
              <a:t>A/d</a:t>
            </a:r>
            <a:r>
              <a:rPr lang="en-US" altLang="en-US" sz="2600" dirty="0" smtClean="0"/>
              <a:t>.</a:t>
            </a:r>
          </a:p>
        </p:txBody>
      </p:sp>
      <p:pic>
        <p:nvPicPr>
          <p:cNvPr id="87044" name="Picture 4" descr="24_Figure0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 bwMode="auto">
          <a:xfrm>
            <a:off x="457200" y="3535511"/>
            <a:ext cx="82296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1867579"/>
                <a:ext cx="974819" cy="692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67579"/>
                <a:ext cx="974819" cy="6927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872" y="2084046"/>
                <a:ext cx="1311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084046"/>
                <a:ext cx="13111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186" r="-37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31675" y="2037880"/>
            <a:ext cx="141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+mj-lt"/>
              </a:rPr>
              <a:t>C = Q/</a:t>
            </a:r>
            <a:r>
              <a:rPr lang="en-US" altLang="en-US" i="1" dirty="0" err="1">
                <a:latin typeface="+mj-lt"/>
              </a:rPr>
              <a:t>V</a:t>
            </a:r>
            <a:r>
              <a:rPr lang="en-US" altLang="en-US" i="1" baseline="-25000" dirty="0" err="1">
                <a:latin typeface="+mj-lt"/>
              </a:rPr>
              <a:t>ab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Parallel-plate capacitor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72563" cy="189282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00FF"/>
                </a:solidFill>
              </a:rPr>
              <a:t>Examples 24.2</a:t>
            </a:r>
            <a:r>
              <a:rPr lang="en-US" altLang="en-US" sz="2600" dirty="0" smtClean="0"/>
              <a:t>: The plates of a parallel-plate capacitor in vacuum are 5.00 mm apart and 2.00 m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in area. A 10.0-kV potential difference is applied across the capacitor. Compute (a) the capacitance; (b) the charge on each plate: and © the magnitude of the electric field between the plates.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4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76200"/>
            <a:ext cx="8686800" cy="557213"/>
          </a:xfrm>
        </p:spPr>
        <p:txBody>
          <a:bodyPr/>
          <a:lstStyle/>
          <a:p>
            <a:r>
              <a:rPr lang="en-US" altLang="en-US" sz="3400" smtClean="0"/>
              <a:t>A spherical capacitor</a:t>
            </a:r>
            <a:endParaRPr lang="en-US" altLang="en-US" sz="26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2092881"/>
          </a:xfrm>
        </p:spPr>
        <p:txBody>
          <a:bodyPr/>
          <a:lstStyle/>
          <a:p>
            <a:pPr lvl="1"/>
            <a:r>
              <a:rPr lang="en-US" altLang="en-US" sz="2600" dirty="0" smtClean="0">
                <a:solidFill>
                  <a:srgbClr val="0000FF"/>
                </a:solidFill>
              </a:rPr>
              <a:t>Example 24.3</a:t>
            </a:r>
            <a:r>
              <a:rPr lang="en-US" altLang="en-US" sz="2600" dirty="0" smtClean="0"/>
              <a:t>: Two concentric spherical conducting shells are separated by vacuum. The inner shell has total charge +</a:t>
            </a:r>
            <a:r>
              <a:rPr lang="en-US" altLang="en-US" sz="2600" i="1" dirty="0" smtClean="0"/>
              <a:t>Q</a:t>
            </a:r>
            <a:r>
              <a:rPr lang="en-US" altLang="en-US" sz="2600" dirty="0" smtClean="0"/>
              <a:t> and outer radius </a:t>
            </a:r>
            <a:r>
              <a:rPr lang="en-US" altLang="en-US" sz="2600" i="1" dirty="0" err="1" smtClean="0"/>
              <a:t>r</a:t>
            </a:r>
            <a:r>
              <a:rPr lang="en-US" altLang="en-US" sz="2600" i="1" baseline="-25000" dirty="0" err="1" smtClean="0"/>
              <a:t>a</a:t>
            </a:r>
            <a:r>
              <a:rPr lang="en-US" altLang="en-US" sz="2600" dirty="0" smtClean="0"/>
              <a:t>, and the outer shell has charge –</a:t>
            </a:r>
            <a:r>
              <a:rPr lang="en-US" altLang="en-US" sz="2600" i="1" dirty="0" smtClean="0"/>
              <a:t>Q</a:t>
            </a:r>
            <a:r>
              <a:rPr lang="en-US" altLang="en-US" sz="2600" dirty="0" smtClean="0"/>
              <a:t> and inner radius </a:t>
            </a:r>
            <a:r>
              <a:rPr lang="en-US" altLang="en-US" sz="2600" i="1" dirty="0" err="1" smtClean="0"/>
              <a:t>r</a:t>
            </a:r>
            <a:r>
              <a:rPr lang="en-US" altLang="en-US" sz="2600" i="1" baseline="-25000" dirty="0" err="1" smtClean="0"/>
              <a:t>b</a:t>
            </a:r>
            <a:r>
              <a:rPr lang="en-US" altLang="en-US" sz="2600" dirty="0" smtClean="0"/>
              <a:t>. Find the capacitance of this spherical capacitor.</a:t>
            </a:r>
            <a:endParaRPr lang="en-US" altLang="en-US" sz="2200" dirty="0" smtClean="0"/>
          </a:p>
        </p:txBody>
      </p:sp>
      <p:pic>
        <p:nvPicPr>
          <p:cNvPr id="89092" name="Picture 4" descr="24_Figure0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"/>
          <a:stretch>
            <a:fillRect/>
          </a:stretch>
        </p:blipFill>
        <p:spPr bwMode="auto">
          <a:xfrm>
            <a:off x="3750770" y="3284984"/>
            <a:ext cx="51417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4803755"/>
                <a:ext cx="2196049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03755"/>
                <a:ext cx="2196049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76200"/>
            <a:ext cx="8686800" cy="557213"/>
          </a:xfrm>
        </p:spPr>
        <p:txBody>
          <a:bodyPr/>
          <a:lstStyle/>
          <a:p>
            <a:r>
              <a:rPr lang="en-US" altLang="en-US" sz="3400" smtClean="0"/>
              <a:t>A cylindrical capacitor</a:t>
            </a:r>
            <a:endParaRPr lang="en-US" altLang="en-US" sz="260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85800"/>
            <a:ext cx="8839200" cy="2092881"/>
          </a:xfrm>
        </p:spPr>
        <p:txBody>
          <a:bodyPr/>
          <a:lstStyle/>
          <a:p>
            <a:pPr lvl="1"/>
            <a:r>
              <a:rPr lang="en-US" altLang="en-US" sz="2600" dirty="0" smtClean="0">
                <a:solidFill>
                  <a:srgbClr val="0000FF"/>
                </a:solidFill>
              </a:rPr>
              <a:t>Example 24.4:</a:t>
            </a:r>
            <a:r>
              <a:rPr lang="en-US" altLang="en-US" sz="2600" dirty="0" smtClean="0"/>
              <a:t> Two long coaxial cylindrical conductors are separated by vacuum. The inner cylinder has radius </a:t>
            </a:r>
            <a:r>
              <a:rPr lang="en-US" altLang="en-US" sz="2600" i="1" dirty="0" err="1" smtClean="0"/>
              <a:t>r</a:t>
            </a:r>
            <a:r>
              <a:rPr lang="en-US" altLang="en-US" sz="2600" i="1" baseline="-25000" dirty="0" err="1" smtClean="0"/>
              <a:t>a</a:t>
            </a:r>
            <a:r>
              <a:rPr lang="en-US" altLang="en-US" sz="2600" dirty="0" smtClean="0"/>
              <a:t> and linear charge density +</a:t>
            </a:r>
            <a:r>
              <a:rPr lang="el-GR" altLang="en-US" sz="2600" dirty="0" smtClean="0"/>
              <a:t>λ</a:t>
            </a:r>
            <a:r>
              <a:rPr lang="en-US" altLang="en-US" sz="2600" dirty="0" smtClean="0"/>
              <a:t>. The outer cylinder has inner radius </a:t>
            </a:r>
            <a:r>
              <a:rPr lang="en-US" altLang="en-US" sz="2600" i="1" dirty="0" err="1" smtClean="0"/>
              <a:t>r</a:t>
            </a:r>
            <a:r>
              <a:rPr lang="en-US" altLang="en-US" sz="2600" i="1" baseline="-25000" dirty="0" err="1" smtClean="0"/>
              <a:t>b</a:t>
            </a:r>
            <a:r>
              <a:rPr lang="en-US" altLang="en-US" sz="2600" dirty="0" smtClean="0"/>
              <a:t> and linear charge –</a:t>
            </a:r>
            <a:r>
              <a:rPr lang="el-GR" altLang="en-US" sz="2600" dirty="0" smtClean="0"/>
              <a:t>λ</a:t>
            </a:r>
            <a:r>
              <a:rPr lang="en-US" altLang="en-US" sz="2600" dirty="0" smtClean="0"/>
              <a:t>. Find the capacitance per unit length for this capacitor.</a:t>
            </a:r>
            <a:endParaRPr lang="en-US" altLang="en-US" dirty="0" smtClean="0"/>
          </a:p>
        </p:txBody>
      </p:sp>
      <p:pic>
        <p:nvPicPr>
          <p:cNvPr id="91140" name="Picture 4" descr="24_Figure06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4572000" y="3356992"/>
            <a:ext cx="4464496" cy="30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4151936"/>
                <a:ext cx="1863587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51936"/>
                <a:ext cx="1863587" cy="7562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Capacitors in series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85800"/>
            <a:ext cx="8896350" cy="1858963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600" dirty="0" smtClean="0"/>
              <a:t>Capacitors are in </a:t>
            </a:r>
            <a:r>
              <a:rPr lang="en-US" altLang="en-US" sz="2600" i="1" dirty="0" smtClean="0"/>
              <a:t>series </a:t>
            </a:r>
            <a:r>
              <a:rPr lang="en-US" altLang="en-US" sz="2600" dirty="0" smtClean="0"/>
              <a:t>if they are connected one after the other, as illustrated in Figure below.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600" dirty="0" smtClean="0"/>
              <a:t>The </a:t>
            </a:r>
            <a:r>
              <a:rPr lang="en-US" altLang="en-US" sz="2600" i="1" dirty="0" smtClean="0"/>
              <a:t>equivalent capacitance</a:t>
            </a:r>
            <a:r>
              <a:rPr lang="en-US" altLang="en-US" sz="2600" dirty="0" smtClean="0"/>
              <a:t> of a series combination is given by 1/</a:t>
            </a:r>
            <a:r>
              <a:rPr lang="en-US" altLang="en-US" sz="2600" i="1" dirty="0" err="1" smtClean="0"/>
              <a:t>C</a:t>
            </a:r>
            <a:r>
              <a:rPr lang="en-US" altLang="en-US" sz="2600" baseline="-25000" dirty="0" err="1" smtClean="0"/>
              <a:t>eq</a:t>
            </a:r>
            <a:r>
              <a:rPr lang="en-US" altLang="en-US" sz="2600" dirty="0" smtClean="0"/>
              <a:t> = 1/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1</a:t>
            </a:r>
            <a:r>
              <a:rPr lang="en-US" altLang="en-US" sz="2600" dirty="0" smtClean="0"/>
              <a:t> + 1/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 + 1/</a:t>
            </a:r>
            <a:r>
              <a:rPr lang="en-US" altLang="en-US" sz="2600" i="1" dirty="0" smtClean="0"/>
              <a:t>C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 + …</a:t>
            </a:r>
          </a:p>
        </p:txBody>
      </p:sp>
      <p:pic>
        <p:nvPicPr>
          <p:cNvPr id="93188" name="Picture 4" descr="24_Figure0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>
            <a:fillRect/>
          </a:stretch>
        </p:blipFill>
        <p:spPr bwMode="auto">
          <a:xfrm>
            <a:off x="1600200" y="2636912"/>
            <a:ext cx="6716216" cy="3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5753" y="6021288"/>
            <a:ext cx="184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+mj-lt"/>
              </a:rPr>
              <a:t>V</a:t>
            </a:r>
            <a:r>
              <a:rPr lang="en-US" i="1" baseline="-25000" dirty="0" err="1" smtClean="0">
                <a:latin typeface="+mj-lt"/>
              </a:rPr>
              <a:t>ab</a:t>
            </a:r>
            <a:r>
              <a:rPr lang="en-US" i="1" dirty="0" smtClean="0">
                <a:latin typeface="+mj-lt"/>
              </a:rPr>
              <a:t> = V</a:t>
            </a:r>
            <a:r>
              <a:rPr lang="en-US" i="1" baseline="-25000" dirty="0" smtClean="0">
                <a:latin typeface="+mj-lt"/>
              </a:rPr>
              <a:t>1</a:t>
            </a:r>
            <a:r>
              <a:rPr lang="en-US" i="1" dirty="0" smtClean="0">
                <a:latin typeface="+mj-lt"/>
              </a:rPr>
              <a:t> + V</a:t>
            </a:r>
            <a:r>
              <a:rPr lang="en-US" i="1" baseline="-25000" dirty="0" smtClean="0">
                <a:latin typeface="+mj-lt"/>
              </a:rPr>
              <a:t>2</a:t>
            </a:r>
            <a:endParaRPr lang="en-US" i="1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8428</TotalTime>
  <Words>1117</Words>
  <Application>Microsoft Office PowerPoint</Application>
  <PresentationFormat>On-screen Show (4:3)</PresentationFormat>
  <Paragraphs>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Symbol</vt:lpstr>
      <vt:lpstr>Times</vt:lpstr>
      <vt:lpstr>Times New Roman</vt:lpstr>
      <vt:lpstr>C6eActiveLectureQuestions</vt:lpstr>
      <vt:lpstr>Chapter 24</vt:lpstr>
      <vt:lpstr>Goals for Chapter 24</vt:lpstr>
      <vt:lpstr>Introduction</vt:lpstr>
      <vt:lpstr>Capacitors and capacitance</vt:lpstr>
      <vt:lpstr>Parallel-plate capacitor</vt:lpstr>
      <vt:lpstr>Parallel-plate capacitor</vt:lpstr>
      <vt:lpstr>A spherical capacitor</vt:lpstr>
      <vt:lpstr>A cylindrical capacitor</vt:lpstr>
      <vt:lpstr>Capacitors in series</vt:lpstr>
      <vt:lpstr>Capacitors in parallel</vt:lpstr>
      <vt:lpstr>Calculations of capacitance</vt:lpstr>
      <vt:lpstr>Calculations of capacitance</vt:lpstr>
      <vt:lpstr>Energy stored in a capacitor</vt:lpstr>
      <vt:lpstr>Some examples of capacitor energy </vt:lpstr>
      <vt:lpstr>Dielectrics</vt:lpstr>
      <vt:lpstr>Table 24.1—Some dielectric constants</vt:lpstr>
      <vt:lpstr>Examples with and without a dielectric</vt:lpstr>
      <vt:lpstr>Dielectric breakdown</vt:lpstr>
      <vt:lpstr>Molecular model of induced charge - I</vt:lpstr>
      <vt:lpstr>Molecular model of induced charge - II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436</cp:revision>
  <cp:lastPrinted>2011-04-21T16:57:54Z</cp:lastPrinted>
  <dcterms:created xsi:type="dcterms:W3CDTF">2002-07-11T17:04:39Z</dcterms:created>
  <dcterms:modified xsi:type="dcterms:W3CDTF">2015-09-18T13:51:03Z</dcterms:modified>
</cp:coreProperties>
</file>