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8"/>
  </p:notesMasterIdLst>
  <p:handoutMasterIdLst>
    <p:handoutMasterId r:id="rId29"/>
  </p:handoutMasterIdLst>
  <p:sldIdLst>
    <p:sldId id="262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89" r:id="rId13"/>
    <p:sldId id="277" r:id="rId14"/>
    <p:sldId id="278" r:id="rId15"/>
    <p:sldId id="279" r:id="rId16"/>
    <p:sldId id="281" r:id="rId17"/>
    <p:sldId id="282" r:id="rId18"/>
    <p:sldId id="284" r:id="rId19"/>
    <p:sldId id="285" r:id="rId20"/>
    <p:sldId id="290" r:id="rId21"/>
    <p:sldId id="286" r:id="rId22"/>
    <p:sldId id="287" r:id="rId23"/>
    <p:sldId id="288" r:id="rId24"/>
    <p:sldId id="291" r:id="rId25"/>
    <p:sldId id="292" r:id="rId26"/>
    <p:sldId id="293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9">
          <p15:clr>
            <a:srgbClr val="A4A3A4"/>
          </p15:clr>
        </p15:guide>
        <p15:guide id="2" orient="horz" pos="1803">
          <p15:clr>
            <a:srgbClr val="A4A3A4"/>
          </p15:clr>
        </p15:guide>
        <p15:guide id="3" pos="2880">
          <p15:clr>
            <a:srgbClr val="A4A3A4"/>
          </p15:clr>
        </p15:guide>
        <p15:guide id="4" pos="192">
          <p15:clr>
            <a:srgbClr val="A4A3A4"/>
          </p15:clr>
        </p15:guide>
        <p15:guide id="5" pos="33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4A37"/>
    <a:srgbClr val="00417E"/>
    <a:srgbClr val="FFECD7"/>
    <a:srgbClr val="F7955A"/>
    <a:srgbClr val="666699"/>
    <a:srgbClr val="0066CC"/>
    <a:srgbClr val="00487A"/>
    <a:srgbClr val="D33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7" autoAdjust="0"/>
    <p:restoredTop sz="93202" autoAdjust="0"/>
  </p:normalViewPr>
  <p:slideViewPr>
    <p:cSldViewPr>
      <p:cViewPr varScale="1">
        <p:scale>
          <a:sx n="105" d="100"/>
          <a:sy n="105" d="100"/>
        </p:scale>
        <p:origin x="1368" y="108"/>
      </p:cViewPr>
      <p:guideLst>
        <p:guide orient="horz" pos="1209"/>
        <p:guide orient="horz" pos="1803"/>
        <p:guide pos="2880"/>
        <p:guide pos="192"/>
        <p:guide pos="3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982AEF-8EB2-4134-B7F3-C6378CE5A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808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A65976-D532-4AA7-B07D-69FB40913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876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49A854-C08C-4B8C-A37E-0E8B21272E0A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64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17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52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56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43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01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92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51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17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72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2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52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60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11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77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1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7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7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8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9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95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3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4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\\Ps14\ircd\50694_Young_Freedman_13e_IRDVD\Supplied\67546Young13e_marktg\Links\Calatrava-Bridge_sml.jp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6225" y="6537325"/>
            <a:ext cx="4676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260350" y="50292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253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D33325"/>
                </a:solidFill>
                <a:latin typeface="Arial" charset="0"/>
              </a:rPr>
              <a:t>PowerPoint</a:t>
            </a:r>
            <a:r>
              <a:rPr lang="en-US" sz="1800" baseline="30000" dirty="0">
                <a:solidFill>
                  <a:srgbClr val="D33325"/>
                </a:solidFill>
                <a:latin typeface="Arial" charset="0"/>
              </a:rPr>
              <a:t>®</a:t>
            </a:r>
            <a:r>
              <a:rPr lang="en-US" sz="1800" dirty="0">
                <a:solidFill>
                  <a:srgbClr val="D33325"/>
                </a:solidFill>
                <a:latin typeface="Arial" charset="0"/>
              </a:rPr>
              <a:t> Lectures for</a:t>
            </a:r>
          </a:p>
          <a:p>
            <a:pPr>
              <a:defRPr/>
            </a:pPr>
            <a:r>
              <a:rPr lang="en-US" sz="1800" b="1" i="1" dirty="0">
                <a:solidFill>
                  <a:srgbClr val="D33325"/>
                </a:solidFill>
                <a:latin typeface="Arial" charset="0"/>
              </a:rPr>
              <a:t>University Physics, Thirteenth Edition</a:t>
            </a:r>
          </a:p>
          <a:p>
            <a:pPr>
              <a:defRPr/>
            </a:pPr>
            <a:r>
              <a:rPr lang="en-US" sz="1800" b="1" i="1" dirty="0">
                <a:solidFill>
                  <a:srgbClr val="D33325"/>
                </a:solidFill>
                <a:latin typeface="Times New Roman" charset="0"/>
              </a:rPr>
              <a:t>   – Hugh D. Young and Roger A. Freedman</a:t>
            </a:r>
          </a:p>
        </p:txBody>
      </p:sp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254000" y="6096000"/>
            <a:ext cx="308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 b="1" smtClean="0">
                <a:solidFill>
                  <a:srgbClr val="D33325"/>
                </a:solidFill>
                <a:latin typeface="Times New Roman" panose="02020603050405020304" pitchFamily="18" charset="0"/>
              </a:rPr>
              <a:t>Lectures by Wayne Anderson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8125" y="2441575"/>
            <a:ext cx="8677275" cy="1752600"/>
          </a:xfrm>
        </p:spPr>
        <p:txBody>
          <a:bodyPr/>
          <a:lstStyle>
            <a:lvl1pPr algn="r">
              <a:defRPr sz="5500">
                <a:solidFill>
                  <a:srgbClr val="D33325"/>
                </a:solidFill>
                <a:latin typeface="Times New Roman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6375" y="1066800"/>
            <a:ext cx="8709025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>
              <a:defRPr sz="5000"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36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7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76200"/>
            <a:ext cx="2152650" cy="392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05550" cy="392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8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3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99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685800"/>
            <a:ext cx="4229100" cy="331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0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78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39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9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534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228600" y="6537325"/>
            <a:ext cx="548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smtClean="0">
                <a:latin typeface="Times New Roman" pitchFamily="84" charset="0"/>
              </a:rPr>
              <a:t>Copyright © 2012 Pearson Education Inc.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304800" y="609600"/>
            <a:ext cx="8534400" cy="0"/>
          </a:xfrm>
          <a:prstGeom prst="line">
            <a:avLst/>
          </a:prstGeom>
          <a:noFill/>
          <a:ln w="508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86106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rgbClr val="0066CC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4000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j-lt"/>
        </a:defRPr>
      </a:lvl2pPr>
      <a:lvl3pPr marL="1254125" indent="-4508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j-lt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" panose="02020603050405020304" pitchFamily="18" charset="0"/>
        <a:buChar char="•"/>
        <a:defRPr sz="2600">
          <a:solidFill>
            <a:schemeClr val="tx1"/>
          </a:solidFill>
          <a:latin typeface="+mj-lt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Times New Roman" panose="02020603050405020304" pitchFamily="18" charset="0"/>
        <a:buChar char="–"/>
        <a:defRPr sz="2600">
          <a:solidFill>
            <a:schemeClr val="tx1"/>
          </a:solidFill>
          <a:latin typeface="+mj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Times New Roman" charset="0"/>
        <a:buChar char="–"/>
        <a:defRPr sz="26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6375" y="1235075"/>
            <a:ext cx="8709025" cy="804863"/>
          </a:xfrm>
        </p:spPr>
        <p:txBody>
          <a:bodyPr/>
          <a:lstStyle/>
          <a:p>
            <a:pPr eaLnBrk="1" hangingPunct="1"/>
            <a:r>
              <a:rPr lang="en-US" altLang="en-US" sz="5200" smtClean="0">
                <a:latin typeface="Arial" panose="020B0604020202020204" pitchFamily="34" charset="0"/>
              </a:rPr>
              <a:t>Chapter 25</a:t>
            </a: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441575"/>
            <a:ext cx="7391400" cy="19367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889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defRPr/>
            </a:pPr>
            <a:r>
              <a:rPr lang="en-US" altLang="en-US" smtClean="0">
                <a:latin typeface="Times New Roman" panose="02020603050405020304" pitchFamily="18" charset="0"/>
              </a:rPr>
              <a:t>Current, Resistance, and Electromotive Force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Resistors are color-coded for easy identification</a:t>
            </a:r>
          </a:p>
        </p:txBody>
      </p:sp>
      <p:pic>
        <p:nvPicPr>
          <p:cNvPr id="23555" name="Picture 3" descr="25_Figure09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1"/>
          <a:stretch>
            <a:fillRect/>
          </a:stretch>
        </p:blipFill>
        <p:spPr bwMode="auto">
          <a:xfrm>
            <a:off x="5791200" y="2819400"/>
            <a:ext cx="27432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25_Table03-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"/>
          <a:stretch>
            <a:fillRect/>
          </a:stretch>
        </p:blipFill>
        <p:spPr bwMode="auto">
          <a:xfrm>
            <a:off x="533400" y="1981200"/>
            <a:ext cx="4191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8600" y="7747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Clr>
                <a:srgbClr val="D33325"/>
              </a:buClr>
              <a:buFont typeface="Times" panose="02020603050405020304" pitchFamily="18" charset="0"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This resistor has a resistance of 5.7 kΩ with a tolerance of ±10%.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63000" cy="503238"/>
          </a:xfrm>
        </p:spPr>
        <p:txBody>
          <a:bodyPr/>
          <a:lstStyle/>
          <a:p>
            <a:r>
              <a:rPr lang="en-US" altLang="en-US" smtClean="0"/>
              <a:t>Ohmic and nonohmic resistors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68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90513" indent="-290513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Only the resistor in Figure 25.10(a) below obeys Ohm’s law.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Follow Example 25.2.</a:t>
            </a:r>
          </a:p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</a:rPr>
              <a:t>Follow Example 25.3. </a:t>
            </a:r>
          </a:p>
        </p:txBody>
      </p:sp>
      <p:pic>
        <p:nvPicPr>
          <p:cNvPr id="25604" name="Picture 4" descr="25_Figure10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304800" y="2435225"/>
            <a:ext cx="85471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63000" cy="503238"/>
          </a:xfrm>
        </p:spPr>
        <p:txBody>
          <a:bodyPr/>
          <a:lstStyle/>
          <a:p>
            <a:r>
              <a:rPr lang="en-US" altLang="en-US" smtClean="0"/>
              <a:t>Ohmic and nonohmic resistors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69342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90513" indent="-290513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buClr>
                <a:srgbClr val="D33325"/>
              </a:buClr>
              <a:buFontTx/>
              <a:buChar char="•"/>
            </a:pPr>
            <a:r>
              <a:rPr lang="en-US" altLang="en-US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Example 25.2 and 25.3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1406869"/>
            <a:ext cx="8686800" cy="249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290513" indent="-290513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>
              <a:spcBef>
                <a:spcPct val="50000"/>
              </a:spcBef>
              <a:buClr>
                <a:srgbClr val="D33325"/>
              </a:buClr>
            </a:pPr>
            <a:r>
              <a:rPr lang="en-US" altLang="en-US" dirty="0" smtClean="0">
                <a:latin typeface="Times New Roman" panose="02020603050405020304" pitchFamily="18" charset="0"/>
              </a:rPr>
              <a:t>18-gauge copper wire has a cross-sectional area of 8.2x10</a:t>
            </a:r>
            <a:r>
              <a:rPr lang="en-US" altLang="en-US" baseline="30000" dirty="0" smtClean="0">
                <a:latin typeface="Times New Roman" panose="02020603050405020304" pitchFamily="18" charset="0"/>
              </a:rPr>
              <a:t>-7</a:t>
            </a:r>
            <a:r>
              <a:rPr lang="en-US" altLang="en-US" dirty="0" smtClean="0">
                <a:latin typeface="Times New Roman" panose="02020603050405020304" pitchFamily="18" charset="0"/>
              </a:rPr>
              <a:t> m</a:t>
            </a:r>
            <a:r>
              <a:rPr lang="en-US" altLang="en-US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en-US" dirty="0" smtClean="0">
                <a:latin typeface="Times New Roman" panose="02020603050405020304" pitchFamily="18" charset="0"/>
              </a:rPr>
              <a:t>. It carries a current of 1.67 A. Find (a) the electric-field magnitude in the wire; (b) the potential difference between two points in the wire 50 m apart; (c) the resistance of a 50 m length of this wire.</a:t>
            </a:r>
          </a:p>
          <a:p>
            <a:pPr marL="0" indent="0" algn="l">
              <a:spcBef>
                <a:spcPct val="50000"/>
              </a:spcBef>
              <a:buClr>
                <a:srgbClr val="D33325"/>
              </a:buClr>
            </a:pPr>
            <a:r>
              <a:rPr lang="en-US" altLang="en-US" dirty="0" smtClean="0">
                <a:latin typeface="Times New Roman" panose="02020603050405020304" pitchFamily="18" charset="0"/>
              </a:rPr>
              <a:t>Suppose the resistance of a copper wire is 1.05 </a:t>
            </a:r>
            <a:r>
              <a:rPr lang="el-GR" altLang="en-US" dirty="0" smtClean="0">
                <a:latin typeface="Times New Roman" panose="02020603050405020304" pitchFamily="18" charset="0"/>
              </a:rPr>
              <a:t>Ω</a:t>
            </a:r>
            <a:r>
              <a:rPr lang="en-US" altLang="en-US" dirty="0" smtClean="0">
                <a:latin typeface="Times New Roman" panose="02020603050405020304" pitchFamily="18" charset="0"/>
              </a:rPr>
              <a:t> at 20</a:t>
            </a:r>
            <a:r>
              <a:rPr lang="en-US" altLang="en-US" baseline="30000" dirty="0" smtClean="0">
                <a:latin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</a:rPr>
              <a:t> C. Find the resistance at 0</a:t>
            </a:r>
            <a:r>
              <a:rPr lang="en-US" altLang="en-US" baseline="30000" dirty="0" smtClean="0">
                <a:latin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</a:rPr>
              <a:t>C and 100</a:t>
            </a:r>
            <a:r>
              <a:rPr lang="en-US" altLang="en-US" baseline="30000" dirty="0" smtClean="0">
                <a:latin typeface="Times New Roman" panose="02020603050405020304" pitchFamily="18" charset="0"/>
              </a:rPr>
              <a:t>o</a:t>
            </a:r>
            <a:r>
              <a:rPr lang="en-US" altLang="en-US" dirty="0" smtClean="0">
                <a:latin typeface="Times New Roman" panose="02020603050405020304" pitchFamily="18" charset="0"/>
              </a:rPr>
              <a:t>C.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Electromotive force and circuits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38" y="685800"/>
            <a:ext cx="8653462" cy="171767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An </a:t>
            </a:r>
            <a:r>
              <a:rPr lang="en-US" altLang="en-US" sz="2400" i="1" smtClean="0"/>
              <a:t>electromotive force</a:t>
            </a:r>
            <a:r>
              <a:rPr lang="en-US" altLang="en-US" sz="2400" smtClean="0"/>
              <a:t> (</a:t>
            </a:r>
            <a:r>
              <a:rPr lang="en-US" altLang="en-US" sz="2400" i="1" smtClean="0"/>
              <a:t>emf</a:t>
            </a:r>
            <a:r>
              <a:rPr lang="en-US" altLang="en-US" sz="2400" smtClean="0"/>
              <a:t>) makes current flow. In spite of the name, an emf is </a:t>
            </a:r>
            <a:r>
              <a:rPr lang="en-US" altLang="en-US" sz="2400" i="1" smtClean="0"/>
              <a:t>not</a:t>
            </a:r>
            <a:r>
              <a:rPr lang="en-US" altLang="en-US" sz="2400" smtClean="0"/>
              <a:t> a force.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The figures below show a source of emf in an open circuit (left) and in a complete circuit (right).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613525" y="2098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7653" name="Picture 5" descr="25_Figure14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"/>
          <a:stretch>
            <a:fillRect/>
          </a:stretch>
        </p:blipFill>
        <p:spPr bwMode="auto">
          <a:xfrm>
            <a:off x="733425" y="2514600"/>
            <a:ext cx="32750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25_Figure15-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"/>
          <a:stretch>
            <a:fillRect/>
          </a:stretch>
        </p:blipFill>
        <p:spPr bwMode="auto">
          <a:xfrm>
            <a:off x="5181600" y="2209800"/>
            <a:ext cx="3086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Internal resistance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4191000" cy="4292600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altLang="en-US" sz="2400" dirty="0" smtClean="0"/>
              <a:t>Real sources of </a:t>
            </a:r>
            <a:r>
              <a:rPr lang="en-US" altLang="en-US" sz="2400" dirty="0" err="1" smtClean="0"/>
              <a:t>emf</a:t>
            </a:r>
            <a:r>
              <a:rPr lang="en-US" altLang="en-US" sz="2400" dirty="0" smtClean="0"/>
              <a:t> actually contain some </a:t>
            </a:r>
            <a:r>
              <a:rPr lang="en-US" altLang="en-US" sz="2400" i="1" dirty="0" smtClean="0"/>
              <a:t>internal resistance r</a:t>
            </a:r>
            <a:r>
              <a:rPr lang="en-US" altLang="en-US" sz="2400" dirty="0" smtClean="0"/>
              <a:t>.  </a:t>
            </a:r>
          </a:p>
          <a:p>
            <a:pPr lvl="1">
              <a:buFontTx/>
              <a:buChar char="•"/>
            </a:pPr>
            <a:r>
              <a:rPr lang="en-US" altLang="en-US" sz="2400" dirty="0" smtClean="0"/>
              <a:t>The </a:t>
            </a:r>
            <a:r>
              <a:rPr lang="en-US" altLang="en-US" sz="2400" i="1" dirty="0" smtClean="0"/>
              <a:t>terminal voltage</a:t>
            </a:r>
            <a:r>
              <a:rPr lang="en-US" altLang="en-US" sz="2400" dirty="0" smtClean="0"/>
              <a:t> of an </a:t>
            </a:r>
            <a:r>
              <a:rPr lang="en-US" altLang="en-US" sz="2400" dirty="0" err="1" smtClean="0"/>
              <a:t>emf</a:t>
            </a:r>
            <a:r>
              <a:rPr lang="en-US" altLang="en-US" sz="2400" dirty="0" smtClean="0"/>
              <a:t> source is </a:t>
            </a:r>
            <a:r>
              <a:rPr lang="en-US" altLang="en-US" sz="2400" i="1" dirty="0" err="1" smtClean="0"/>
              <a:t>V</a:t>
            </a:r>
            <a:r>
              <a:rPr lang="en-US" altLang="en-US" sz="2400" i="1" baseline="-25000" dirty="0" err="1" smtClean="0"/>
              <a:t>ab</a:t>
            </a:r>
            <a:r>
              <a:rPr lang="en-US" altLang="en-US" sz="2400" i="1" dirty="0" smtClean="0"/>
              <a:t> = </a:t>
            </a:r>
            <a:r>
              <a:rPr lang="en-US" altLang="en-US" sz="2400" i="1" dirty="0" smtClean="0">
                <a:sym typeface="Symbol" panose="05050102010706020507" pitchFamily="18" charset="2"/>
              </a:rPr>
              <a:t></a:t>
            </a:r>
            <a:r>
              <a:rPr lang="en-US" altLang="en-US" sz="2400" dirty="0" smtClean="0">
                <a:sym typeface="Symbol" panose="05050102010706020507" pitchFamily="18" charset="2"/>
              </a:rPr>
              <a:t> – </a:t>
            </a:r>
            <a:r>
              <a:rPr lang="en-US" altLang="en-US" sz="2400" i="1" dirty="0" smtClean="0">
                <a:sym typeface="Symbol" panose="05050102010706020507" pitchFamily="18" charset="2"/>
              </a:rPr>
              <a:t>Ir</a:t>
            </a:r>
            <a:r>
              <a:rPr lang="en-US" altLang="en-US" sz="2400" dirty="0" smtClean="0">
                <a:sym typeface="Symbol" panose="05050102010706020507" pitchFamily="18" charset="2"/>
              </a:rPr>
              <a:t>.</a:t>
            </a:r>
          </a:p>
          <a:p>
            <a:pPr lvl="1">
              <a:buFontTx/>
              <a:buChar char="•"/>
            </a:pPr>
            <a:r>
              <a:rPr lang="en-US" altLang="en-US" sz="2400" dirty="0" smtClean="0">
                <a:sym typeface="Symbol" panose="05050102010706020507" pitchFamily="18" charset="2"/>
              </a:rPr>
              <a:t>The terminal voltage of the 12-V battery shown at the right is less than 12 V when it is connected to the light bulb.</a:t>
            </a:r>
            <a:endParaRPr lang="en-US" altLang="en-US" sz="2400" dirty="0" smtClean="0"/>
          </a:p>
        </p:txBody>
      </p:sp>
      <p:pic>
        <p:nvPicPr>
          <p:cNvPr id="29700" name="Picture 4" descr="25_Figure16-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3"/>
          <a:stretch>
            <a:fillRect/>
          </a:stretch>
        </p:blipFill>
        <p:spPr bwMode="auto">
          <a:xfrm>
            <a:off x="4800600" y="990600"/>
            <a:ext cx="41148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Symbols for circuit diagrams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762000"/>
            <a:ext cx="8839200" cy="493713"/>
          </a:xfrm>
        </p:spPr>
        <p:txBody>
          <a:bodyPr/>
          <a:lstStyle/>
          <a:p>
            <a:pPr marL="457200" lvl="1" indent="-342900">
              <a:lnSpc>
                <a:spcPct val="90000"/>
              </a:lnSpc>
            </a:pPr>
            <a:r>
              <a:rPr lang="en-US" altLang="en-US" sz="2400" smtClean="0"/>
              <a:t>Table 25.4 shows the usual symbols used in circuit diagrams.</a:t>
            </a:r>
          </a:p>
        </p:txBody>
      </p:sp>
      <p:pic>
        <p:nvPicPr>
          <p:cNvPr id="31748" name="Picture 4" descr="25_Table04-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>
            <a:fillRect/>
          </a:stretch>
        </p:blipFill>
        <p:spPr bwMode="auto">
          <a:xfrm>
            <a:off x="409575" y="1466850"/>
            <a:ext cx="8382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Source in a complete circuit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839200" cy="480131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800" dirty="0" smtClean="0"/>
              <a:t>What are the voltmeter and ammeter readings </a:t>
            </a:r>
            <a:r>
              <a:rPr lang="en-US" altLang="en-US" sz="2800" dirty="0" err="1" smtClean="0"/>
              <a:t>V</a:t>
            </a:r>
            <a:r>
              <a:rPr lang="en-US" altLang="en-US" sz="2800" baseline="-25000" dirty="0" err="1" smtClean="0"/>
              <a:t>ab</a:t>
            </a:r>
            <a:r>
              <a:rPr lang="en-US" altLang="en-US" sz="2800" dirty="0" smtClean="0"/>
              <a:t> and I?</a:t>
            </a:r>
            <a:endParaRPr lang="en-US" altLang="en-US" sz="2400" dirty="0" smtClean="0"/>
          </a:p>
        </p:txBody>
      </p:sp>
      <p:pic>
        <p:nvPicPr>
          <p:cNvPr id="35844" name="Picture 4" descr="25_Figure18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"/>
          <a:stretch>
            <a:fillRect/>
          </a:stretch>
        </p:blipFill>
        <p:spPr bwMode="auto">
          <a:xfrm>
            <a:off x="1600200" y="1600200"/>
            <a:ext cx="5943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63000" cy="503238"/>
          </a:xfrm>
        </p:spPr>
        <p:txBody>
          <a:bodyPr/>
          <a:lstStyle/>
          <a:p>
            <a:r>
              <a:rPr lang="en-US" altLang="en-US" smtClean="0"/>
              <a:t>Using voltmeters and ammeters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839200" cy="424732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400" dirty="0"/>
              <a:t>What are the voltmeter and ammeter readings </a:t>
            </a:r>
            <a:r>
              <a:rPr lang="en-US" altLang="en-US" sz="2400" dirty="0" smtClean="0"/>
              <a:t>in circuits a and b?</a:t>
            </a:r>
            <a:endParaRPr lang="en-US" altLang="en-US" sz="2000" dirty="0"/>
          </a:p>
        </p:txBody>
      </p:sp>
      <p:pic>
        <p:nvPicPr>
          <p:cNvPr id="37892" name="Picture 4" descr="25_Figure19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7"/>
          <a:stretch>
            <a:fillRect/>
          </a:stretch>
        </p:blipFill>
        <p:spPr bwMode="auto">
          <a:xfrm>
            <a:off x="298450" y="1712913"/>
            <a:ext cx="85471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Potential changes around a circuit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762000"/>
            <a:ext cx="4171950" cy="27606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800" smtClean="0"/>
              <a:t>The net change in potential must be zero for a round trip in a circuit. </a:t>
            </a:r>
          </a:p>
          <a:p>
            <a:pPr lvl="1">
              <a:lnSpc>
                <a:spcPct val="90000"/>
              </a:lnSpc>
            </a:pPr>
            <a:r>
              <a:rPr lang="en-US" altLang="en-US" sz="2800" smtClean="0"/>
              <a:t>Follow Figure 25.20 at the right.</a:t>
            </a:r>
            <a:endParaRPr lang="en-US" altLang="en-US" sz="2400" smtClean="0"/>
          </a:p>
        </p:txBody>
      </p:sp>
      <p:pic>
        <p:nvPicPr>
          <p:cNvPr id="41988" name="Picture 5" descr="25_2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"/>
          <a:stretch>
            <a:fillRect/>
          </a:stretch>
        </p:blipFill>
        <p:spPr bwMode="auto">
          <a:xfrm>
            <a:off x="4800600" y="838200"/>
            <a:ext cx="407352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Energy and power in electric circuits</a:t>
            </a:r>
          </a:p>
        </p:txBody>
      </p:sp>
      <p:pic>
        <p:nvPicPr>
          <p:cNvPr id="44037" name="Picture 6" descr="25_2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9"/>
          <a:stretch>
            <a:fillRect/>
          </a:stretch>
        </p:blipFill>
        <p:spPr bwMode="auto">
          <a:xfrm>
            <a:off x="2133600" y="1066800"/>
            <a:ext cx="43211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3808412"/>
            <a:ext cx="8266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If </a:t>
            </a:r>
            <a:r>
              <a:rPr lang="en-US" dirty="0" err="1" smtClean="0">
                <a:latin typeface="+mj-lt"/>
              </a:rPr>
              <a:t>V</a:t>
            </a:r>
            <a:r>
              <a:rPr lang="en-US" baseline="-25000" dirty="0" err="1" smtClean="0">
                <a:latin typeface="+mj-lt"/>
              </a:rPr>
              <a:t>ab</a:t>
            </a:r>
            <a:r>
              <a:rPr lang="en-US" dirty="0" smtClean="0">
                <a:latin typeface="+mj-lt"/>
              </a:rPr>
              <a:t> &gt; 0 then the circuit is gaining potential energy </a:t>
            </a:r>
            <a:r>
              <a:rPr lang="en-US" dirty="0" err="1" smtClean="0">
                <a:latin typeface="+mj-lt"/>
              </a:rPr>
              <a:t>qV</a:t>
            </a:r>
            <a:r>
              <a:rPr lang="en-US" baseline="-25000" dirty="0" err="1" smtClean="0">
                <a:latin typeface="+mj-lt"/>
              </a:rPr>
              <a:t>ab</a:t>
            </a:r>
            <a:r>
              <a:rPr lang="en-US" dirty="0" smtClean="0">
                <a:latin typeface="+mj-lt"/>
              </a:rPr>
              <a:t>.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If </a:t>
            </a:r>
            <a:r>
              <a:rPr lang="en-US" dirty="0" err="1">
                <a:latin typeface="+mj-lt"/>
              </a:rPr>
              <a:t>V</a:t>
            </a:r>
            <a:r>
              <a:rPr lang="en-US" baseline="-25000" dirty="0" err="1">
                <a:latin typeface="+mj-lt"/>
              </a:rPr>
              <a:t>ab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&lt; </a:t>
            </a:r>
            <a:r>
              <a:rPr lang="en-US" dirty="0">
                <a:latin typeface="+mj-lt"/>
              </a:rPr>
              <a:t>0 then the circuit is </a:t>
            </a:r>
            <a:r>
              <a:rPr lang="en-US" dirty="0" smtClean="0">
                <a:latin typeface="+mj-lt"/>
              </a:rPr>
              <a:t>losing </a:t>
            </a:r>
            <a:r>
              <a:rPr lang="en-US" dirty="0">
                <a:latin typeface="+mj-lt"/>
              </a:rPr>
              <a:t>potential </a:t>
            </a:r>
            <a:r>
              <a:rPr lang="en-US" dirty="0" smtClean="0">
                <a:latin typeface="+mj-lt"/>
              </a:rPr>
              <a:t>energy </a:t>
            </a:r>
            <a:r>
              <a:rPr lang="en-US" dirty="0" err="1" smtClean="0">
                <a:latin typeface="+mj-lt"/>
              </a:rPr>
              <a:t>qV</a:t>
            </a:r>
            <a:r>
              <a:rPr lang="en-US" baseline="-25000" dirty="0" err="1" smtClean="0">
                <a:latin typeface="+mj-lt"/>
              </a:rPr>
              <a:t>ab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(source</a:t>
            </a:r>
            <a:r>
              <a:rPr lang="en-US" dirty="0" smtClean="0">
                <a:latin typeface="+mj-lt"/>
              </a:rPr>
              <a:t>).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Goals for Chapter 25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4121150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altLang="en-US" smtClean="0"/>
              <a:t>To understand current and how charges move in a conductor</a:t>
            </a:r>
          </a:p>
          <a:p>
            <a:pPr lvl="1">
              <a:buFontTx/>
              <a:buChar char="•"/>
            </a:pPr>
            <a:r>
              <a:rPr lang="en-US" altLang="en-US" smtClean="0"/>
              <a:t>To understand resistivity and conductivity </a:t>
            </a:r>
          </a:p>
          <a:p>
            <a:pPr lvl="1">
              <a:buFontTx/>
              <a:buChar char="•"/>
            </a:pPr>
            <a:r>
              <a:rPr lang="en-US" altLang="en-US" smtClean="0"/>
              <a:t>To calculate the resistance of a conductor</a:t>
            </a:r>
          </a:p>
          <a:p>
            <a:pPr lvl="1">
              <a:buFontTx/>
              <a:buChar char="•"/>
            </a:pPr>
            <a:r>
              <a:rPr lang="en-US" altLang="en-US" smtClean="0"/>
              <a:t>To learn how an emf causes current in a circuit</a:t>
            </a:r>
          </a:p>
          <a:p>
            <a:pPr lvl="1">
              <a:buFontTx/>
              <a:buChar char="•"/>
            </a:pPr>
            <a:r>
              <a:rPr lang="en-US" altLang="en-US" smtClean="0"/>
              <a:t>To calculate energy and power in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Energy and power in electric circuits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762000"/>
            <a:ext cx="5619750" cy="289925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dirty="0" smtClean="0"/>
              <a:t>The rate at which energy is delivered to (or extracted from) a circuit element is </a:t>
            </a:r>
            <a:r>
              <a:rPr lang="en-US" altLang="en-US" sz="2400" i="1" dirty="0" smtClean="0"/>
              <a:t>P = </a:t>
            </a:r>
            <a:r>
              <a:rPr lang="en-US" altLang="en-US" sz="2400" i="1" dirty="0" err="1" smtClean="0"/>
              <a:t>V</a:t>
            </a:r>
            <a:r>
              <a:rPr lang="en-US" altLang="en-US" sz="2400" i="1" baseline="-25000" dirty="0" err="1" smtClean="0"/>
              <a:t>ab</a:t>
            </a:r>
            <a:r>
              <a:rPr lang="en-US" altLang="en-US" sz="2400" i="1" dirty="0" err="1" smtClean="0"/>
              <a:t>I</a:t>
            </a:r>
            <a:r>
              <a:rPr lang="en-US" altLang="en-US" sz="2400" dirty="0" smtClean="0"/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Unit of power: 1 Joule /second = 1 Watt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The power delivered to a pure resistor is </a:t>
            </a:r>
            <a:r>
              <a:rPr lang="en-US" altLang="en-US" sz="2400" i="1" dirty="0" smtClean="0"/>
              <a:t>P = I</a:t>
            </a:r>
            <a:r>
              <a:rPr lang="en-US" altLang="en-US" sz="2400" baseline="30000" dirty="0" smtClean="0"/>
              <a:t>2</a:t>
            </a:r>
            <a:r>
              <a:rPr lang="en-US" altLang="en-US" sz="2400" i="1" dirty="0" smtClean="0"/>
              <a:t>R = V</a:t>
            </a:r>
            <a:r>
              <a:rPr lang="en-US" altLang="en-US" sz="2400" i="1" baseline="-25000" dirty="0" smtClean="0"/>
              <a:t>ab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/</a:t>
            </a:r>
            <a:r>
              <a:rPr lang="en-US" altLang="en-US" sz="2400" i="1" dirty="0" smtClean="0"/>
              <a:t>R</a:t>
            </a:r>
            <a:r>
              <a:rPr lang="en-US" altLang="en-US" sz="2400" dirty="0" smtClean="0"/>
              <a:t>.</a:t>
            </a:r>
          </a:p>
        </p:txBody>
      </p:sp>
      <p:pic>
        <p:nvPicPr>
          <p:cNvPr id="44036" name="Picture 5" descr="25_Figure23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"/>
          <a:stretch>
            <a:fillRect/>
          </a:stretch>
        </p:blipFill>
        <p:spPr bwMode="auto">
          <a:xfrm>
            <a:off x="6418262" y="685800"/>
            <a:ext cx="25733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1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Power input and output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839200" cy="1006429"/>
          </a:xfrm>
        </p:spPr>
        <p:txBody>
          <a:bodyPr/>
          <a:lstStyle/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200" dirty="0" smtClean="0"/>
              <a:t>Find the rates of energy conversion (chemical to electric) and energy dissipation in the battery, the rate of energy dissipation in the 4-</a:t>
            </a:r>
            <a:r>
              <a:rPr lang="el-GR" altLang="en-US" sz="2200" dirty="0" smtClean="0"/>
              <a:t>Ω</a:t>
            </a:r>
            <a:r>
              <a:rPr lang="en-US" altLang="en-US" sz="2200" dirty="0" smtClean="0"/>
              <a:t> resistor, and the battery’s net power output.</a:t>
            </a:r>
          </a:p>
        </p:txBody>
      </p:sp>
      <p:pic>
        <p:nvPicPr>
          <p:cNvPr id="46084" name="Picture 4" descr="25_Figure25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"/>
          <a:stretch>
            <a:fillRect/>
          </a:stretch>
        </p:blipFill>
        <p:spPr bwMode="auto">
          <a:xfrm>
            <a:off x="2743200" y="2590800"/>
            <a:ext cx="4343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0662" y="5976905"/>
            <a:ext cx="6324600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0066CC"/>
              </a:buClr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4000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+mj-lt"/>
              </a:defRPr>
            </a:lvl2pPr>
            <a:lvl3pPr marL="1254125" indent="-45085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+mj-lt"/>
              </a:defRPr>
            </a:lvl3pPr>
            <a:lvl4pPr marL="1828800" indent="-342900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" panose="02020603050405020304" pitchFamily="18" charset="0"/>
              <a:buChar char="•"/>
              <a:defRPr sz="2600">
                <a:solidFill>
                  <a:schemeClr val="tx1"/>
                </a:solidFill>
                <a:latin typeface="+mj-lt"/>
              </a:defRPr>
            </a:lvl4pPr>
            <a:lvl5pPr marL="2286000" indent="-334963" algn="l" rtl="0" eaLnBrk="0" fontAlgn="base" hangingPunct="0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panose="02020603050405020304" pitchFamily="18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5pPr>
            <a:lvl6pPr marL="27432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6pPr>
            <a:lvl7pPr marL="32004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7pPr>
            <a:lvl8pPr marL="36576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8pPr>
            <a:lvl9pPr marL="4114800" indent="-334963" algn="l" rtl="0" fontAlgn="base">
              <a:spcBef>
                <a:spcPct val="45000"/>
              </a:spcBef>
              <a:spcAft>
                <a:spcPct val="20000"/>
              </a:spcAft>
              <a:buClr>
                <a:srgbClr val="D33325"/>
              </a:buClr>
              <a:buFont typeface="Times New Roman" charset="0"/>
              <a:buChar char="–"/>
              <a:defRPr sz="2600">
                <a:solidFill>
                  <a:schemeClr val="tx1"/>
                </a:solidFill>
                <a:latin typeface="+mj-lt"/>
              </a:defRPr>
            </a:lvl9pPr>
          </a:lstStyle>
          <a:p>
            <a:pPr marL="114300" lvl="1" indent="0">
              <a:lnSpc>
                <a:spcPct val="90000"/>
              </a:lnSpc>
              <a:buNone/>
            </a:pPr>
            <a:r>
              <a:rPr lang="en-US" altLang="en-US" sz="2200" kern="0" dirty="0" smtClean="0"/>
              <a:t>Repeat the above if the resistor value change to 8 </a:t>
            </a:r>
            <a:r>
              <a:rPr lang="el-GR" altLang="en-US" sz="2200" dirty="0" smtClean="0"/>
              <a:t>Ω</a:t>
            </a:r>
            <a:r>
              <a:rPr lang="en-US" altLang="en-US" sz="2200" dirty="0" smtClean="0"/>
              <a:t> </a:t>
            </a:r>
            <a:r>
              <a:rPr lang="en-US" altLang="en-US" sz="2200" kern="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Power in a short circuit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839200" cy="528638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600" smtClean="0"/>
              <a:t>Follow Example 25.10, using Figure 25.25 below.</a:t>
            </a:r>
            <a:endParaRPr lang="en-US" altLang="en-US" sz="2200" smtClean="0"/>
          </a:p>
        </p:txBody>
      </p:sp>
      <p:pic>
        <p:nvPicPr>
          <p:cNvPr id="48132" name="Picture 4" descr="25_Figure26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"/>
          <a:stretch>
            <a:fillRect/>
          </a:stretch>
        </p:blipFill>
        <p:spPr bwMode="auto">
          <a:xfrm>
            <a:off x="2819400" y="1828800"/>
            <a:ext cx="41148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503238"/>
          </a:xfrm>
        </p:spPr>
        <p:txBody>
          <a:bodyPr/>
          <a:lstStyle/>
          <a:p>
            <a:r>
              <a:rPr lang="en-US" altLang="en-US" smtClean="0"/>
              <a:t>Theory of metallic conduction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763588"/>
            <a:ext cx="3962400" cy="270351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smtClean="0"/>
              <a:t>Follow the discussion in the text using Figures 25.26 (right) and 25.27 (below). Both illustrate the random motion of electrons in a conductor.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Follow Example 25.11.</a:t>
            </a:r>
          </a:p>
        </p:txBody>
      </p:sp>
      <p:pic>
        <p:nvPicPr>
          <p:cNvPr id="50180" name="Picture 4" descr="25_Figure28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9"/>
          <a:stretch>
            <a:fillRect/>
          </a:stretch>
        </p:blipFill>
        <p:spPr bwMode="auto">
          <a:xfrm>
            <a:off x="1066800" y="3886200"/>
            <a:ext cx="27432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25_26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"/>
          <a:stretch>
            <a:fillRect/>
          </a:stretch>
        </p:blipFill>
        <p:spPr bwMode="auto">
          <a:xfrm>
            <a:off x="4800600" y="727075"/>
            <a:ext cx="393065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Nerve cells transmit electric signals through their long tubular axons. These signals propagate due to a sudden rush of Na</a:t>
            </a:r>
            <a:r>
              <a:rPr lang="en-US" baseline="30000" dirty="0" smtClean="0"/>
              <a:t>+</a:t>
            </a:r>
            <a:r>
              <a:rPr lang="en-US" dirty="0" smtClean="0"/>
              <a:t> ions, each with charge +e, into the axon. Measurements have revealed that typically about 5.6x10</a:t>
            </a:r>
            <a:r>
              <a:rPr lang="en-US" baseline="30000" dirty="0" smtClean="0"/>
              <a:t>11</a:t>
            </a:r>
            <a:r>
              <a:rPr lang="en-US" dirty="0" smtClean="0"/>
              <a:t> Na</a:t>
            </a:r>
            <a:r>
              <a:rPr lang="en-US" baseline="30000" dirty="0" smtClean="0"/>
              <a:t>+</a:t>
            </a:r>
            <a:r>
              <a:rPr lang="en-US" dirty="0" smtClean="0"/>
              <a:t> ions enter each meter of the axon during a time of 10 </a:t>
            </a:r>
            <a:r>
              <a:rPr lang="en-US" dirty="0" err="1" smtClean="0"/>
              <a:t>ms.</a:t>
            </a:r>
            <a:r>
              <a:rPr lang="en-US" dirty="0" smtClean="0"/>
              <a:t> What is the current during this inflow of charge in a meter of axon?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80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typical cost for electric power is $0.12 per kilowatt-hour. (a) some people leave their porch light on all the time. What is the yearly cost to keep a 75-W bulb burning day and night?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1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Problem 25.68</a:t>
            </a:r>
          </a:p>
          <a:p>
            <a:pPr marL="457200" indent="-457200">
              <a:buAutoNum type="alphaLcParenBoth"/>
            </a:pPr>
            <a:r>
              <a:rPr lang="en-US" dirty="0" smtClean="0"/>
              <a:t>What is the potential difference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ad</a:t>
            </a:r>
            <a:r>
              <a:rPr lang="en-US" dirty="0" smtClean="0"/>
              <a:t> in the circuit?</a:t>
            </a:r>
          </a:p>
          <a:p>
            <a:pPr marL="457200" indent="-457200">
              <a:buAutoNum type="alphaLcParenBoth"/>
            </a:pPr>
            <a:r>
              <a:rPr lang="en-US" dirty="0" smtClean="0"/>
              <a:t>What is the terminal voltage of the 4 V battery?</a:t>
            </a:r>
          </a:p>
          <a:p>
            <a:pPr marL="457200" indent="-457200">
              <a:buAutoNum type="alphaLcParenBoth"/>
            </a:pPr>
            <a:r>
              <a:rPr lang="en-US" dirty="0" smtClean="0"/>
              <a:t>A battery with </a:t>
            </a:r>
            <a:r>
              <a:rPr lang="en-US" dirty="0" err="1" smtClean="0"/>
              <a:t>emf</a:t>
            </a:r>
            <a:r>
              <a:rPr lang="en-US" dirty="0" smtClean="0"/>
              <a:t> 10.3 V and internal resistance 0.5 </a:t>
            </a:r>
            <a:r>
              <a:rPr lang="el-GR" dirty="0" smtClean="0"/>
              <a:t>Ω</a:t>
            </a:r>
            <a:r>
              <a:rPr lang="en-US" dirty="0" smtClean="0"/>
              <a:t> is inserted in the circuit at d, with its negative terminal connected to the negative terminal of the 8 V battery. What is the difference of potential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between the terminals of the 4 V battery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2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4419600" cy="4576763"/>
          </a:xfrm>
        </p:spPr>
        <p:txBody>
          <a:bodyPr/>
          <a:lstStyle/>
          <a:p>
            <a:pPr lvl="1"/>
            <a:r>
              <a:rPr lang="en-US" altLang="en-US" sz="2800" dirty="0" smtClean="0"/>
              <a:t>Electric currents flow through light bulbs. </a:t>
            </a:r>
          </a:p>
          <a:p>
            <a:pPr lvl="1"/>
            <a:r>
              <a:rPr lang="en-US" altLang="en-US" sz="2800" dirty="0" smtClean="0"/>
              <a:t>Electric circuits contain charges in motion.</a:t>
            </a:r>
          </a:p>
          <a:p>
            <a:pPr lvl="1"/>
            <a:r>
              <a:rPr lang="en-US" altLang="en-US" sz="2800" dirty="0" smtClean="0"/>
              <a:t>Circuits are at the heart of modern devices such as computers, televisions, and industrial power systems.</a:t>
            </a:r>
          </a:p>
        </p:txBody>
      </p:sp>
      <p:pic>
        <p:nvPicPr>
          <p:cNvPr id="9220" name="Picture 5" descr="25_0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"/>
          <a:stretch>
            <a:fillRect/>
          </a:stretch>
        </p:blipFill>
        <p:spPr bwMode="auto">
          <a:xfrm>
            <a:off x="4727575" y="762000"/>
            <a:ext cx="4111625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Current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61938" y="685800"/>
                <a:ext cx="5072062" cy="5031762"/>
              </a:xfrm>
            </p:spPr>
            <p:txBody>
              <a:bodyPr/>
              <a:lstStyle/>
              <a:p>
                <a:pPr lvl="1">
                  <a:lnSpc>
                    <a:spcPct val="90000"/>
                  </a:lnSpc>
                </a:pPr>
                <a:r>
                  <a:rPr lang="en-US" altLang="en-US" dirty="0" smtClean="0"/>
                  <a:t>A </a:t>
                </a:r>
                <a:r>
                  <a:rPr lang="en-US" altLang="en-US" i="1" dirty="0" smtClean="0"/>
                  <a:t>current</a:t>
                </a:r>
                <a:r>
                  <a:rPr lang="en-US" altLang="en-US" dirty="0" smtClean="0"/>
                  <a:t> is any motion of charge from one region to another. Current is the net charge flowing through a cross-sectional area </a:t>
                </a:r>
                <a:r>
                  <a:rPr lang="en-US" altLang="en-US" i="1" dirty="0" smtClean="0"/>
                  <a:t>A</a:t>
                </a:r>
                <a:r>
                  <a:rPr lang="en-US" altLang="en-US" dirty="0" smtClean="0"/>
                  <a:t> per unit time. </a:t>
                </a:r>
              </a:p>
              <a:p>
                <a:pPr marL="803275" lvl="2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altLang="en-US" i="1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 smtClean="0"/>
                  <a:t>An electric field in a conductor causes charges to flow. 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1938" y="685800"/>
                <a:ext cx="5072062" cy="5031762"/>
              </a:xfrm>
              <a:blipFill rotWithShape="0">
                <a:blip r:embed="rId3"/>
                <a:stretch>
                  <a:fillRect l="-240" t="-2424" r="-2524" b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4" descr="25_Figure01-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"/>
          <a:stretch>
            <a:fillRect/>
          </a:stretch>
        </p:blipFill>
        <p:spPr bwMode="auto">
          <a:xfrm>
            <a:off x="5867400" y="762000"/>
            <a:ext cx="27368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Direction of current flow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151765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en-US" sz="2400" smtClean="0"/>
              <a:t>A current can be produced by positive or negative charge flow.</a:t>
            </a:r>
          </a:p>
          <a:p>
            <a:pPr lvl="1">
              <a:lnSpc>
                <a:spcPct val="80000"/>
              </a:lnSpc>
            </a:pPr>
            <a:r>
              <a:rPr lang="en-US" altLang="en-US" sz="2400" i="1" smtClean="0"/>
              <a:t>Conventional current</a:t>
            </a:r>
            <a:r>
              <a:rPr lang="en-US" altLang="en-US" sz="2400" smtClean="0"/>
              <a:t> is treated as a flow of positive charges.</a:t>
            </a:r>
          </a:p>
          <a:p>
            <a:pPr lvl="1">
              <a:lnSpc>
                <a:spcPct val="80000"/>
              </a:lnSpc>
            </a:pPr>
            <a:r>
              <a:rPr lang="en-US" altLang="en-US" sz="2400" smtClean="0"/>
              <a:t>The moving charges in metals are electrons (see figure below).</a:t>
            </a:r>
            <a:endParaRPr lang="en-US" altLang="en-US" sz="2000" smtClean="0"/>
          </a:p>
        </p:txBody>
      </p:sp>
      <p:pic>
        <p:nvPicPr>
          <p:cNvPr id="13316" name="Picture 4" descr="25_Figure02-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"/>
          <a:stretch>
            <a:fillRect/>
          </a:stretch>
        </p:blipFill>
        <p:spPr bwMode="auto">
          <a:xfrm>
            <a:off x="3382963" y="2133600"/>
            <a:ext cx="23764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Current, drift velocity, and current density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2481262" cy="492443"/>
          </a:xfrm>
        </p:spPr>
        <p:txBody>
          <a:bodyPr/>
          <a:lstStyle/>
          <a:p>
            <a:pPr marL="114300" lvl="1" indent="0">
              <a:buNone/>
            </a:pPr>
            <a:r>
              <a:rPr lang="en-US" altLang="en-US" sz="2600" dirty="0" smtClean="0"/>
              <a:t>Current Density</a:t>
            </a:r>
          </a:p>
        </p:txBody>
      </p:sp>
      <p:pic>
        <p:nvPicPr>
          <p:cNvPr id="15364" name="Picture 5" descr="25_0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-24" b="2116"/>
          <a:stretch>
            <a:fillRect/>
          </a:stretch>
        </p:blipFill>
        <p:spPr bwMode="auto">
          <a:xfrm>
            <a:off x="5153025" y="825500"/>
            <a:ext cx="349567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780272"/>
                <a:ext cx="2670090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80272"/>
                <a:ext cx="2670090" cy="7935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2287615"/>
                <a:ext cx="2271006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87615"/>
                <a:ext cx="2271006" cy="7813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Resistivity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52463"/>
            <a:ext cx="8839200" cy="2276475"/>
          </a:xfrm>
        </p:spPr>
        <p:txBody>
          <a:bodyPr/>
          <a:lstStyle/>
          <a:p>
            <a:pPr lvl="1"/>
            <a:r>
              <a:rPr lang="en-US" altLang="en-US" sz="2600" smtClean="0"/>
              <a:t>The </a:t>
            </a:r>
            <a:r>
              <a:rPr lang="en-US" altLang="en-US" sz="2600" i="1" smtClean="0"/>
              <a:t>resistivity</a:t>
            </a:r>
            <a:r>
              <a:rPr lang="en-US" altLang="en-US" sz="2600" smtClean="0"/>
              <a:t> of a material is the ratio of the electric field in the material to the current density it causes: </a:t>
            </a:r>
            <a:r>
              <a:rPr lang="en-US" altLang="en-US" sz="2600" i="1" smtClean="0">
                <a:sym typeface="Symbol" panose="05050102010706020507" pitchFamily="18" charset="2"/>
              </a:rPr>
              <a:t></a:t>
            </a:r>
            <a:r>
              <a:rPr lang="en-US" altLang="en-US" sz="2600" i="1" smtClean="0"/>
              <a:t> = E/J</a:t>
            </a:r>
            <a:r>
              <a:rPr lang="en-US" altLang="en-US" sz="2600" smtClean="0"/>
              <a:t>.</a:t>
            </a:r>
          </a:p>
          <a:p>
            <a:pPr lvl="1"/>
            <a:r>
              <a:rPr lang="en-US" altLang="en-US" sz="2600" smtClean="0"/>
              <a:t>The </a:t>
            </a:r>
            <a:r>
              <a:rPr lang="en-US" altLang="en-US" sz="2600" i="1" smtClean="0"/>
              <a:t>conductivity</a:t>
            </a:r>
            <a:r>
              <a:rPr lang="en-US" altLang="en-US" sz="2600" smtClean="0"/>
              <a:t> is the reciprocal of the resistivity. </a:t>
            </a:r>
          </a:p>
          <a:p>
            <a:pPr lvl="1"/>
            <a:r>
              <a:rPr lang="en-US" altLang="en-US" sz="2600" smtClean="0"/>
              <a:t>Table 25.1 shows the resistivity of various types of materials.</a:t>
            </a:r>
          </a:p>
        </p:txBody>
      </p:sp>
      <p:pic>
        <p:nvPicPr>
          <p:cNvPr id="17412" name="Picture 4" descr="25_Table01-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6"/>
          <a:stretch>
            <a:fillRect/>
          </a:stretch>
        </p:blipFill>
        <p:spPr bwMode="auto">
          <a:xfrm>
            <a:off x="298450" y="3200400"/>
            <a:ext cx="85471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Resistivity and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438400" y="1066800"/>
                <a:ext cx="6019800" cy="2022092"/>
              </a:xfrm>
            </p:spPr>
            <p:txBody>
              <a:bodyPr/>
              <a:lstStyle/>
              <a:p>
                <a:pPr lvl="1">
                  <a:lnSpc>
                    <a:spcPct val="90000"/>
                  </a:lnSpc>
                  <a:buFontTx/>
                  <a:buChar char="•"/>
                </a:pPr>
                <a:r>
                  <a:rPr lang="en-US" altLang="en-US" sz="2400" dirty="0" smtClean="0"/>
                  <a:t>Resistivity depends on temperature. See Figure 25.6 at the left.</a:t>
                </a:r>
              </a:p>
              <a:p>
                <a:pPr marL="114300" lvl="1" indent="0">
                  <a:lnSpc>
                    <a:spcPct val="90000"/>
                  </a:lnSpc>
                  <a:buNone/>
                </a:pPr>
                <a:endParaRPr lang="en-US" altLang="en-US" sz="1200" dirty="0" smtClean="0"/>
              </a:p>
              <a:p>
                <a:pPr marL="11430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2400" dirty="0" smtClean="0"/>
              </a:p>
              <a:p>
                <a:pPr marL="114300" lvl="1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 smtClean="0"/>
                  <a:t>: Temperature Coefficients of Resistivity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38400" y="1066800"/>
                <a:ext cx="6019800" cy="2022092"/>
              </a:xfrm>
              <a:blipFill rotWithShape="0">
                <a:blip r:embed="rId3"/>
                <a:stretch>
                  <a:fillRect t="-4217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60" name="Picture 4" descr="25_Table02-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6"/>
          <a:stretch>
            <a:fillRect/>
          </a:stretch>
        </p:blipFill>
        <p:spPr bwMode="auto">
          <a:xfrm>
            <a:off x="2535238" y="4114800"/>
            <a:ext cx="65706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25_06_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"/>
          <a:stretch>
            <a:fillRect/>
          </a:stretch>
        </p:blipFill>
        <p:spPr bwMode="auto">
          <a:xfrm>
            <a:off x="304800" y="1143000"/>
            <a:ext cx="212407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503238"/>
          </a:xfrm>
        </p:spPr>
        <p:txBody>
          <a:bodyPr/>
          <a:lstStyle/>
          <a:p>
            <a:r>
              <a:rPr lang="en-US" altLang="en-US" smtClean="0"/>
              <a:t>Resistance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058275" cy="199072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The </a:t>
            </a:r>
            <a:r>
              <a:rPr lang="en-US" altLang="en-US" sz="2400" i="1" dirty="0" smtClean="0"/>
              <a:t>resistance</a:t>
            </a:r>
            <a:r>
              <a:rPr lang="en-US" altLang="en-US" sz="2400" dirty="0" smtClean="0"/>
              <a:t> of a conductor is </a:t>
            </a:r>
            <a:r>
              <a:rPr lang="en-US" altLang="en-US" sz="2400" i="1" dirty="0" smtClean="0"/>
              <a:t>R = </a:t>
            </a:r>
            <a:r>
              <a:rPr lang="en-US" altLang="en-US" sz="2600" i="1" dirty="0" smtClean="0">
                <a:sym typeface="Symbol" panose="05050102010706020507" pitchFamily="18" charset="2"/>
              </a:rPr>
              <a:t></a:t>
            </a:r>
            <a:r>
              <a:rPr lang="en-US" altLang="en-US" sz="2400" i="1" dirty="0" smtClean="0"/>
              <a:t>L/A</a:t>
            </a:r>
            <a:r>
              <a:rPr lang="en-US" altLang="en-US" sz="2400" dirty="0" smtClean="0"/>
              <a:t> 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The potential across a conductor is </a:t>
            </a:r>
            <a:r>
              <a:rPr lang="en-US" altLang="en-US" sz="2400" i="1" dirty="0" smtClean="0"/>
              <a:t>V = IR</a:t>
            </a:r>
            <a:r>
              <a:rPr lang="en-US" altLang="en-US" sz="2400" dirty="0" smtClean="0"/>
              <a:t>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If </a:t>
            </a:r>
            <a:r>
              <a:rPr lang="en-US" altLang="en-US" sz="2400" i="1" dirty="0" smtClean="0"/>
              <a:t>V</a:t>
            </a:r>
            <a:r>
              <a:rPr lang="en-US" altLang="en-US" sz="2400" dirty="0" smtClean="0"/>
              <a:t> is directly proportional to </a:t>
            </a:r>
            <a:r>
              <a:rPr lang="en-US" altLang="en-US" sz="2400" i="1" dirty="0" smtClean="0"/>
              <a:t>I</a:t>
            </a:r>
            <a:r>
              <a:rPr lang="en-US" altLang="en-US" sz="2400" dirty="0" smtClean="0"/>
              <a:t> (that is, if </a:t>
            </a:r>
            <a:r>
              <a:rPr lang="en-US" altLang="en-US" sz="2400" i="1" dirty="0" smtClean="0"/>
              <a:t>R</a:t>
            </a:r>
            <a:r>
              <a:rPr lang="en-US" altLang="en-US" sz="2400" dirty="0" smtClean="0"/>
              <a:t> is constant), the equation </a:t>
            </a:r>
            <a:r>
              <a:rPr lang="en-US" altLang="en-US" sz="2400" i="1" dirty="0" smtClean="0"/>
              <a:t>V = IR</a:t>
            </a:r>
            <a:r>
              <a:rPr lang="en-US" altLang="en-US" sz="2400" dirty="0" smtClean="0"/>
              <a:t> is called </a:t>
            </a:r>
            <a:r>
              <a:rPr lang="en-US" altLang="en-US" sz="2400" i="1" dirty="0" smtClean="0"/>
              <a:t>Ohm’s law</a:t>
            </a:r>
            <a:r>
              <a:rPr lang="en-US" altLang="en-US" sz="2400" dirty="0" smtClean="0"/>
              <a:t>.</a:t>
            </a:r>
          </a:p>
        </p:txBody>
      </p:sp>
      <p:pic>
        <p:nvPicPr>
          <p:cNvPr id="21508" name="Picture 4" descr="25_Figure07-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"/>
          <a:stretch>
            <a:fillRect/>
          </a:stretch>
        </p:blipFill>
        <p:spPr bwMode="auto">
          <a:xfrm>
            <a:off x="2514600" y="2819400"/>
            <a:ext cx="373380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8369</TotalTime>
  <Words>982</Words>
  <Application>Microsoft Office PowerPoint</Application>
  <PresentationFormat>On-screen Show (4:3)</PresentationFormat>
  <Paragraphs>86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Cambria Math</vt:lpstr>
      <vt:lpstr>Symbol</vt:lpstr>
      <vt:lpstr>Times</vt:lpstr>
      <vt:lpstr>Times New Roman</vt:lpstr>
      <vt:lpstr>C6eActiveLectureQuestions</vt:lpstr>
      <vt:lpstr>Chapter 25</vt:lpstr>
      <vt:lpstr>Goals for Chapter 25</vt:lpstr>
      <vt:lpstr>Introduction</vt:lpstr>
      <vt:lpstr>Current</vt:lpstr>
      <vt:lpstr>Direction of current flow</vt:lpstr>
      <vt:lpstr>Current, drift velocity, and current density</vt:lpstr>
      <vt:lpstr>Resistivity</vt:lpstr>
      <vt:lpstr>Resistivity and temperature</vt:lpstr>
      <vt:lpstr>Resistance</vt:lpstr>
      <vt:lpstr>Resistors are color-coded for easy identification</vt:lpstr>
      <vt:lpstr>Ohmic and nonohmic resistors</vt:lpstr>
      <vt:lpstr>Ohmic and nonohmic resistors</vt:lpstr>
      <vt:lpstr>Electromotive force and circuits</vt:lpstr>
      <vt:lpstr>Internal resistance</vt:lpstr>
      <vt:lpstr>Symbols for circuit diagrams</vt:lpstr>
      <vt:lpstr>Source in a complete circuit</vt:lpstr>
      <vt:lpstr>Using voltmeters and ammeters</vt:lpstr>
      <vt:lpstr>Potential changes around a circuit</vt:lpstr>
      <vt:lpstr>Energy and power in electric circuits</vt:lpstr>
      <vt:lpstr>Energy and power in electric circuits</vt:lpstr>
      <vt:lpstr>Power input and output</vt:lpstr>
      <vt:lpstr>Power in a short circuit</vt:lpstr>
      <vt:lpstr>Theory of metallic conduction</vt:lpstr>
      <vt:lpstr>PowerPoint Presentation</vt:lpstr>
      <vt:lpstr>PowerPoint Presentation</vt:lpstr>
      <vt:lpstr>PowerPoint Presentation</vt:lpstr>
    </vt:vector>
  </TitlesOfParts>
  <Company>Benjamin Cummings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BCP User</dc:creator>
  <cp:lastModifiedBy>Mohamed Bingabr</cp:lastModifiedBy>
  <cp:revision>422</cp:revision>
  <cp:lastPrinted>2006-11-21T16:50:10Z</cp:lastPrinted>
  <dcterms:created xsi:type="dcterms:W3CDTF">2002-07-11T17:04:39Z</dcterms:created>
  <dcterms:modified xsi:type="dcterms:W3CDTF">2015-09-30T03:11:30Z</dcterms:modified>
</cp:coreProperties>
</file>