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5"/>
  </p:notesMasterIdLst>
  <p:handoutMasterIdLst>
    <p:handoutMasterId r:id="rId26"/>
  </p:handoutMasterIdLst>
  <p:sldIdLst>
    <p:sldId id="262" r:id="rId2"/>
    <p:sldId id="267" r:id="rId3"/>
    <p:sldId id="268" r:id="rId4"/>
    <p:sldId id="269" r:id="rId5"/>
    <p:sldId id="270" r:id="rId6"/>
    <p:sldId id="271" r:id="rId7"/>
    <p:sldId id="272" r:id="rId8"/>
    <p:sldId id="288"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Lst>
  <p:sldSz cx="9144000" cy="6858000" type="screen4x3"/>
  <p:notesSz cx="6858000" cy="9144000"/>
  <p:custDataLst>
    <p:tags r:id="rId27"/>
  </p:custDataLst>
  <p:defaultTex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9">
          <p15:clr>
            <a:srgbClr val="A4A3A4"/>
          </p15:clr>
        </p15:guide>
        <p15:guide id="2" orient="horz" pos="1803">
          <p15:clr>
            <a:srgbClr val="A4A3A4"/>
          </p15:clr>
        </p15:guide>
        <p15:guide id="3" pos="2880">
          <p15:clr>
            <a:srgbClr val="A4A3A4"/>
          </p15:clr>
        </p15:guide>
        <p15:guide id="4" pos="192">
          <p15:clr>
            <a:srgbClr val="A4A3A4"/>
          </p15:clr>
        </p15:guide>
        <p15:guide id="5" pos="33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A37"/>
    <a:srgbClr val="00417E"/>
    <a:srgbClr val="FFECD7"/>
    <a:srgbClr val="F7955A"/>
    <a:srgbClr val="666699"/>
    <a:srgbClr val="0066CC"/>
    <a:srgbClr val="00487A"/>
    <a:srgbClr val="D33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93202" autoAdjust="0"/>
  </p:normalViewPr>
  <p:slideViewPr>
    <p:cSldViewPr>
      <p:cViewPr varScale="1">
        <p:scale>
          <a:sx n="109" d="100"/>
          <a:sy n="109" d="100"/>
        </p:scale>
        <p:origin x="1248" y="114"/>
      </p:cViewPr>
      <p:guideLst>
        <p:guide orient="horz" pos="1209"/>
        <p:guide orient="horz" pos="1803"/>
        <p:guide pos="2880"/>
        <p:guide pos="192"/>
        <p:guide pos="332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latin typeface="Times New Roman" charset="0"/>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charset="0"/>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latin typeface="Times New Roman" charset="0"/>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anose="02020603050405020304" pitchFamily="18" charset="0"/>
              </a:defRPr>
            </a:lvl1pPr>
          </a:lstStyle>
          <a:p>
            <a:fld id="{357E6CF1-3A84-4315-BF1E-485F52DB3363}" type="slidenum">
              <a:rPr lang="en-US" altLang="en-US"/>
              <a:pPr/>
              <a:t>‹#›</a:t>
            </a:fld>
            <a:endParaRPr lang="en-US" altLang="en-US"/>
          </a:p>
        </p:txBody>
      </p:sp>
    </p:spTree>
    <p:extLst>
      <p:ext uri="{BB962C8B-B14F-4D97-AF65-F5344CB8AC3E}">
        <p14:creationId xmlns:p14="http://schemas.microsoft.com/office/powerpoint/2010/main" val="362260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US"/>
          </a:p>
        </p:txBody>
      </p:sp>
      <p:sp>
        <p:nvSpPr>
          <p:cNvPr id="34819"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fld id="{0AA57BB9-BD95-48DE-A8A5-6B3920C7E8D5}" type="slidenum">
              <a:rPr lang="en-US" altLang="en-US"/>
              <a:pPr/>
              <a:t>‹#›</a:t>
            </a:fld>
            <a:endParaRPr lang="en-US" altLang="en-US"/>
          </a:p>
        </p:txBody>
      </p:sp>
    </p:spTree>
    <p:extLst>
      <p:ext uri="{BB962C8B-B14F-4D97-AF65-F5344CB8AC3E}">
        <p14:creationId xmlns:p14="http://schemas.microsoft.com/office/powerpoint/2010/main" val="2027470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F5CDC103-2274-41A4-80E3-DEA7CBA2AD0F}"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4631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3204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3690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2895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73849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9178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6906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3071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1509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28191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0096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97714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3410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7151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91916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8822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0847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6231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5663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2797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6321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3832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0551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Ps14\ircd\50694_Young_Freedman_13e_IRDVD\Supplied\67546Young13e_marktg\Links\Calatrava-Bridge_sml.jpg"/>
          <p:cNvPicPr>
            <a:picLocks noChangeAspect="1" noChangeArrowheads="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25000" b="25000"/>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defRPr/>
            </a:pPr>
            <a:r>
              <a:rPr lang="en-US" sz="1000" smtClean="0">
                <a:latin typeface="Times New Roman" pitchFamily="84" charset="0"/>
              </a:rPr>
              <a:t>Copyright © 2012 Pearson Education Inc.</a:t>
            </a:r>
          </a:p>
        </p:txBody>
      </p:sp>
      <p:sp>
        <p:nvSpPr>
          <p:cNvPr id="6" name="Text Box 17"/>
          <p:cNvSpPr txBox="1">
            <a:spLocks noChangeArrowheads="1"/>
          </p:cNvSpPr>
          <p:nvPr userDrawn="1"/>
        </p:nvSpPr>
        <p:spPr bwMode="auto">
          <a:xfrm>
            <a:off x="260350" y="50292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pPr algn="l">
              <a:defRPr/>
            </a:pPr>
            <a:r>
              <a:rPr lang="en-US" sz="1800" dirty="0">
                <a:solidFill>
                  <a:srgbClr val="D33325"/>
                </a:solidFill>
                <a:latin typeface="Arial" charset="0"/>
              </a:rPr>
              <a:t>PowerPoint</a:t>
            </a:r>
            <a:r>
              <a:rPr lang="en-US" sz="1800" baseline="30000" dirty="0">
                <a:solidFill>
                  <a:srgbClr val="D33325"/>
                </a:solidFill>
                <a:latin typeface="Arial" charset="0"/>
              </a:rPr>
              <a:t>®</a:t>
            </a:r>
            <a:r>
              <a:rPr lang="en-US" sz="1800" dirty="0">
                <a:solidFill>
                  <a:srgbClr val="D33325"/>
                </a:solidFill>
                <a:latin typeface="Arial" charset="0"/>
              </a:rPr>
              <a:t> Lectures for</a:t>
            </a:r>
          </a:p>
          <a:p>
            <a:pPr algn="l">
              <a:defRPr/>
            </a:pPr>
            <a:r>
              <a:rPr lang="en-US" sz="1800" b="1" i="1" dirty="0">
                <a:solidFill>
                  <a:srgbClr val="D33325"/>
                </a:solidFill>
                <a:latin typeface="Arial" charset="0"/>
              </a:rPr>
              <a:t>University Physics, Thirteenth Edition</a:t>
            </a:r>
          </a:p>
          <a:p>
            <a:pPr algn="l">
              <a:defRPr/>
            </a:pPr>
            <a:r>
              <a:rPr lang="en-US" sz="1800" b="1" i="1" dirty="0">
                <a:solidFill>
                  <a:srgbClr val="D33325"/>
                </a:solidFill>
                <a:latin typeface="Times New Roman" charset="0"/>
              </a:rPr>
              <a:t>   – Hugh D. Young and Roger A. Freedman</a:t>
            </a:r>
          </a:p>
        </p:txBody>
      </p:sp>
      <p:sp>
        <p:nvSpPr>
          <p:cNvPr id="7" name="Text Box 23"/>
          <p:cNvSpPr txBox="1">
            <a:spLocks noChangeArrowheads="1"/>
          </p:cNvSpPr>
          <p:nvPr userDrawn="1"/>
        </p:nvSpPr>
        <p:spPr bwMode="auto">
          <a:xfrm>
            <a:off x="254000" y="6096000"/>
            <a:ext cx="308610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800" b="1">
                <a:solidFill>
                  <a:srgbClr val="D33325"/>
                </a:solidFill>
                <a:latin typeface="Times New Roman" panose="02020603050405020304" pitchFamily="18" charset="0"/>
              </a:rPr>
              <a:t>Lectures by Wayne Anderson</a:t>
            </a:r>
          </a:p>
        </p:txBody>
      </p:sp>
      <p:sp>
        <p:nvSpPr>
          <p:cNvPr id="58371" name="Rectangle 3"/>
          <p:cNvSpPr>
            <a:spLocks noGrp="1" noChangeArrowheads="1"/>
          </p:cNvSpPr>
          <p:nvPr>
            <p:ph type="subTitle" idx="1"/>
          </p:nvPr>
        </p:nvSpPr>
        <p:spPr>
          <a:xfrm>
            <a:off x="238125" y="2441575"/>
            <a:ext cx="8677275" cy="1752600"/>
          </a:xfrm>
        </p:spPr>
        <p:txBody>
          <a:bodyPr/>
          <a:lstStyle>
            <a:lvl1pPr algn="r">
              <a:defRPr sz="5500">
                <a:solidFill>
                  <a:srgbClr val="D33325"/>
                </a:solidFill>
                <a:latin typeface="Times New Roman" charset="0"/>
              </a:defRPr>
            </a:lvl1pPr>
          </a:lstStyle>
          <a:p>
            <a:pPr lvl="0"/>
            <a:r>
              <a:rPr lang="en-US" noProof="0" smtClean="0"/>
              <a:t>Click to edit Master subtitle style</a:t>
            </a:r>
          </a:p>
        </p:txBody>
      </p:sp>
      <p:sp>
        <p:nvSpPr>
          <p:cNvPr id="58377" name="Rectangle 9"/>
          <p:cNvSpPr>
            <a:spLocks noGrp="1" noChangeArrowheads="1"/>
          </p:cNvSpPr>
          <p:nvPr>
            <p:ph type="ctrTitle"/>
          </p:nvPr>
        </p:nvSpPr>
        <p:spPr>
          <a:xfrm>
            <a:off x="206375" y="1066800"/>
            <a:ext cx="8709025" cy="114300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atin typeface="Arial" charset="0"/>
              </a:defRPr>
            </a:lvl1pPr>
          </a:lstStyle>
          <a:p>
            <a:pPr lvl="0"/>
            <a:r>
              <a:rPr lang="en-US" noProof="0" dirty="0" smtClean="0"/>
              <a:t>Click to edit Master title style</a:t>
            </a:r>
          </a:p>
        </p:txBody>
      </p:sp>
    </p:spTree>
    <p:extLst>
      <p:ext uri="{BB962C8B-B14F-4D97-AF65-F5344CB8AC3E}">
        <p14:creationId xmlns:p14="http://schemas.microsoft.com/office/powerpoint/2010/main" val="373064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061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152650" cy="3922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05550" cy="3922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333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031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187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2910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685800"/>
            <a:ext cx="422910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92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02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765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62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638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529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Text Box 4"/>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defRPr/>
            </a:pPr>
            <a:r>
              <a:rPr lang="en-US" sz="1000" smtClean="0">
                <a:latin typeface="Times New Roman" pitchFamily="84" charset="0"/>
              </a:rPr>
              <a:t>Copyright © 2012 Pearson Education Inc.</a:t>
            </a:r>
          </a:p>
        </p:txBody>
      </p:sp>
      <p:sp>
        <p:nvSpPr>
          <p:cNvPr id="1028" name="Line 5"/>
          <p:cNvSpPr>
            <a:spLocks noChangeShapeType="1"/>
          </p:cNvSpPr>
          <p:nvPr/>
        </p:nvSpPr>
        <p:spPr bwMode="auto">
          <a:xfrm>
            <a:off x="304800" y="6553200"/>
            <a:ext cx="85344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6"/>
          <p:cNvSpPr>
            <a:spLocks noChangeShapeType="1"/>
          </p:cNvSpPr>
          <p:nvPr/>
        </p:nvSpPr>
        <p:spPr bwMode="auto">
          <a:xfrm>
            <a:off x="304800" y="609600"/>
            <a:ext cx="85344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9"/>
          <p:cNvSpPr>
            <a:spLocks noGrp="1" noChangeArrowheads="1"/>
          </p:cNvSpPr>
          <p:nvPr>
            <p:ph type="body" idx="1"/>
          </p:nvPr>
        </p:nvSpPr>
        <p:spPr bwMode="auto">
          <a:xfrm>
            <a:off x="228600" y="685800"/>
            <a:ext cx="86106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smtClean="0"/>
              <a:t>Click to edit Master text styles</a:t>
            </a:r>
          </a:p>
          <a:p>
            <a:pPr lvl="2"/>
            <a:r>
              <a:rPr lang="en-US" altLang="en-US" smtClean="0"/>
              <a:t>Second level</a:t>
            </a:r>
          </a:p>
          <a:p>
            <a:pPr lvl="3"/>
            <a:r>
              <a:rPr lang="en-US" altLang="en-US" smtClean="0"/>
              <a:t>Third level</a:t>
            </a:r>
          </a:p>
          <a:p>
            <a:pPr lvl="4"/>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rgbClr val="D33325"/>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rgbClr val="D33325"/>
          </a:solidFill>
          <a:latin typeface="Times New Roman" charset="0"/>
        </a:defRPr>
      </a:lvl2pPr>
      <a:lvl3pPr marL="450850" indent="-450850" algn="l" rtl="0" eaLnBrk="0" fontAlgn="base" hangingPunct="0">
        <a:lnSpc>
          <a:spcPct val="90000"/>
        </a:lnSpc>
        <a:spcBef>
          <a:spcPct val="0"/>
        </a:spcBef>
        <a:spcAft>
          <a:spcPct val="0"/>
        </a:spcAft>
        <a:defRPr sz="3000" b="1">
          <a:solidFill>
            <a:srgbClr val="D33325"/>
          </a:solidFill>
          <a:latin typeface="Times New Roman" charset="0"/>
        </a:defRPr>
      </a:lvl3pPr>
      <a:lvl4pPr marL="450850" indent="-450850" algn="l" rtl="0" eaLnBrk="0" fontAlgn="base" hangingPunct="0">
        <a:lnSpc>
          <a:spcPct val="90000"/>
        </a:lnSpc>
        <a:spcBef>
          <a:spcPct val="0"/>
        </a:spcBef>
        <a:spcAft>
          <a:spcPct val="0"/>
        </a:spcAft>
        <a:defRPr sz="3000" b="1">
          <a:solidFill>
            <a:srgbClr val="D33325"/>
          </a:solidFill>
          <a:latin typeface="Times New Roman" charset="0"/>
        </a:defRPr>
      </a:lvl4pPr>
      <a:lvl5pPr marL="450850" indent="-450850" algn="l" rtl="0" eaLnBrk="0" fontAlgn="base" hangingPunct="0">
        <a:lnSpc>
          <a:spcPct val="90000"/>
        </a:lnSpc>
        <a:spcBef>
          <a:spcPct val="0"/>
        </a:spcBef>
        <a:spcAft>
          <a:spcPct val="0"/>
        </a:spcAft>
        <a:defRPr sz="3000" b="1">
          <a:solidFill>
            <a:srgbClr val="D33325"/>
          </a:solidFill>
          <a:latin typeface="Times New Roman" charset="0"/>
        </a:defRPr>
      </a:lvl5pPr>
      <a:lvl6pPr marL="908050" indent="-450850" algn="l" rtl="0" fontAlgn="base">
        <a:lnSpc>
          <a:spcPct val="90000"/>
        </a:lnSpc>
        <a:spcBef>
          <a:spcPct val="0"/>
        </a:spcBef>
        <a:spcAft>
          <a:spcPct val="0"/>
        </a:spcAft>
        <a:defRPr sz="3000" b="1">
          <a:solidFill>
            <a:srgbClr val="D33325"/>
          </a:solidFill>
          <a:latin typeface="Times New Roman" charset="0"/>
        </a:defRPr>
      </a:lvl6pPr>
      <a:lvl7pPr marL="1365250" indent="-450850" algn="l" rtl="0" fontAlgn="base">
        <a:lnSpc>
          <a:spcPct val="90000"/>
        </a:lnSpc>
        <a:spcBef>
          <a:spcPct val="0"/>
        </a:spcBef>
        <a:spcAft>
          <a:spcPct val="0"/>
        </a:spcAft>
        <a:defRPr sz="3000" b="1">
          <a:solidFill>
            <a:srgbClr val="D33325"/>
          </a:solidFill>
          <a:latin typeface="Times New Roman" charset="0"/>
        </a:defRPr>
      </a:lvl7pPr>
      <a:lvl8pPr marL="1822450" indent="-450850" algn="l" rtl="0" fontAlgn="base">
        <a:lnSpc>
          <a:spcPct val="90000"/>
        </a:lnSpc>
        <a:spcBef>
          <a:spcPct val="0"/>
        </a:spcBef>
        <a:spcAft>
          <a:spcPct val="0"/>
        </a:spcAft>
        <a:defRPr sz="3000" b="1">
          <a:solidFill>
            <a:srgbClr val="D33325"/>
          </a:solidFill>
          <a:latin typeface="Times New Roman" charset="0"/>
        </a:defRPr>
      </a:lvl8pPr>
      <a:lvl9pPr marL="2279650" indent="-450850" algn="l" rtl="0" fontAlgn="base">
        <a:lnSpc>
          <a:spcPct val="90000"/>
        </a:lnSpc>
        <a:spcBef>
          <a:spcPct val="0"/>
        </a:spcBef>
        <a:spcAft>
          <a:spcPct val="0"/>
        </a:spcAft>
        <a:defRPr sz="3000" b="1">
          <a:solidFill>
            <a:srgbClr val="D33325"/>
          </a:solidFill>
          <a:latin typeface="Times New Roman" charset="0"/>
        </a:defRPr>
      </a:lvl9pPr>
    </p:titleStyle>
    <p:body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6375" y="1235075"/>
            <a:ext cx="8709025" cy="804863"/>
          </a:xfrm>
        </p:spPr>
        <p:txBody>
          <a:bodyPr/>
          <a:lstStyle/>
          <a:p>
            <a:pPr eaLnBrk="1" hangingPunct="1"/>
            <a:r>
              <a:rPr lang="en-US" altLang="en-US" sz="5200" smtClean="0">
                <a:latin typeface="Arial" panose="020B0604020202020204" pitchFamily="34" charset="0"/>
              </a:rPr>
              <a:t>Chapter 26</a:t>
            </a:r>
            <a:endParaRPr lang="en-US" altLang="en-US" smtClean="0">
              <a:latin typeface="Arial" panose="020B0604020202020204" pitchFamily="34" charset="0"/>
            </a:endParaRPr>
          </a:p>
        </p:txBody>
      </p:sp>
      <p:sp>
        <p:nvSpPr>
          <p:cNvPr id="79875" name="Rectangle 3"/>
          <p:cNvSpPr>
            <a:spLocks noGrp="1" noChangeArrowheads="1"/>
          </p:cNvSpPr>
          <p:nvPr>
            <p:ph type="subTitle" idx="1"/>
          </p:nvPr>
        </p:nvSpPr>
        <p:spPr>
          <a:xfrm>
            <a:off x="2133600" y="2441575"/>
            <a:ext cx="6781800" cy="1098550"/>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pPr marL="0" indent="0" eaLnBrk="1" hangingPunct="1"/>
            <a:r>
              <a:rPr lang="en-US" altLang="en-US" smtClean="0">
                <a:latin typeface="Times New Roman" panose="02020603050405020304" pitchFamily="18" charset="0"/>
              </a:rPr>
              <a:t>Direct-Current Circuits</a:t>
            </a:r>
            <a:endParaRPr lang="en-US" altLang="en-US" sz="3000" smtClean="0">
              <a:solidFill>
                <a:schemeClr val="tx1"/>
              </a:solidFill>
              <a:latin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76200"/>
            <a:ext cx="8839200" cy="530225"/>
          </a:xfrm>
        </p:spPr>
        <p:txBody>
          <a:bodyPr/>
          <a:lstStyle/>
          <a:p>
            <a:r>
              <a:rPr lang="en-US" altLang="en-US" sz="3200" smtClean="0"/>
              <a:t>Kirchoff’s Rules II</a:t>
            </a:r>
            <a:endParaRPr lang="en-US" altLang="en-US" sz="2800" smtClean="0"/>
          </a:p>
        </p:txBody>
      </p:sp>
      <p:sp>
        <p:nvSpPr>
          <p:cNvPr id="95235" name="Rectangle 3"/>
          <p:cNvSpPr>
            <a:spLocks noGrp="1" noChangeArrowheads="1"/>
          </p:cNvSpPr>
          <p:nvPr>
            <p:ph type="body" idx="1"/>
          </p:nvPr>
        </p:nvSpPr>
        <p:spPr>
          <a:xfrm>
            <a:off x="233363" y="762000"/>
            <a:ext cx="8686800" cy="2566857"/>
          </a:xfrm>
        </p:spPr>
        <p:txBody>
          <a:bodyPr/>
          <a:lstStyle/>
          <a:p>
            <a:pPr lvl="1">
              <a:lnSpc>
                <a:spcPct val="90000"/>
              </a:lnSpc>
              <a:buFontTx/>
              <a:buChar char="•"/>
            </a:pPr>
            <a:r>
              <a:rPr lang="en-US" altLang="en-US" sz="2400" dirty="0" smtClean="0"/>
              <a:t>Kirchhoff’s </a:t>
            </a:r>
            <a:r>
              <a:rPr lang="en-US" altLang="en-US" sz="2400" i="1" dirty="0" smtClean="0"/>
              <a:t>junction rule</a:t>
            </a:r>
            <a:r>
              <a:rPr lang="en-US" altLang="en-US" sz="2400" dirty="0" smtClean="0"/>
              <a:t>: The algebraic sum of the currents into any junction is zero: </a:t>
            </a:r>
            <a:r>
              <a:rPr lang="en-US" altLang="en-US" sz="2400" dirty="0" smtClean="0">
                <a:sym typeface="Symbol" panose="05050102010706020507" pitchFamily="18" charset="2"/>
              </a:rPr>
              <a:t></a:t>
            </a:r>
            <a:r>
              <a:rPr lang="en-US" altLang="en-US" sz="2400" i="1" dirty="0" smtClean="0"/>
              <a:t>I</a:t>
            </a:r>
            <a:r>
              <a:rPr lang="en-US" altLang="en-US" sz="2400" dirty="0" smtClean="0"/>
              <a:t> = 0. (Kirchhoff’s Current Law KCL)</a:t>
            </a:r>
          </a:p>
          <a:p>
            <a:pPr lvl="1">
              <a:lnSpc>
                <a:spcPct val="90000"/>
              </a:lnSpc>
              <a:buFontTx/>
              <a:buChar char="•"/>
            </a:pPr>
            <a:r>
              <a:rPr lang="en-US" altLang="en-US" sz="2400" dirty="0" smtClean="0"/>
              <a:t>Kirchhoff’s </a:t>
            </a:r>
            <a:r>
              <a:rPr lang="en-US" altLang="en-US" sz="2400" i="1" dirty="0" smtClean="0"/>
              <a:t>loop rule</a:t>
            </a:r>
            <a:r>
              <a:rPr lang="en-US" altLang="en-US" sz="2400" dirty="0" smtClean="0"/>
              <a:t>: The algebraic sum of the potential differences in any loop must equal zero: </a:t>
            </a:r>
            <a:r>
              <a:rPr lang="en-US" altLang="en-US" sz="2400" dirty="0" smtClean="0">
                <a:sym typeface="Symbol" panose="05050102010706020507" pitchFamily="18" charset="2"/>
              </a:rPr>
              <a:t></a:t>
            </a:r>
            <a:r>
              <a:rPr lang="en-US" altLang="en-US" sz="2400" i="1" dirty="0" smtClean="0"/>
              <a:t>V</a:t>
            </a:r>
            <a:r>
              <a:rPr lang="en-US" altLang="en-US" sz="2400" dirty="0" smtClean="0"/>
              <a:t> = 0. (Kirchhoff’s Voltage Law KVL)</a:t>
            </a:r>
          </a:p>
          <a:p>
            <a:pPr lvl="1">
              <a:lnSpc>
                <a:spcPct val="90000"/>
              </a:lnSpc>
              <a:buFontTx/>
              <a:buChar char="•"/>
            </a:pPr>
            <a:endParaRPr lang="en-US" altLang="en-US" sz="2400" dirty="0" smtClean="0"/>
          </a:p>
        </p:txBody>
      </p:sp>
      <p:pic>
        <p:nvPicPr>
          <p:cNvPr id="95237" name="Picture 5" descr="26_07_Figure"/>
          <p:cNvPicPr>
            <a:picLocks noChangeAspect="1" noChangeArrowheads="1"/>
          </p:cNvPicPr>
          <p:nvPr/>
        </p:nvPicPr>
        <p:blipFill>
          <a:blip r:embed="rId3">
            <a:extLst>
              <a:ext uri="{28A0092B-C50C-407E-A947-70E740481C1C}">
                <a14:useLocalDpi xmlns:a14="http://schemas.microsoft.com/office/drawing/2010/main" val="0"/>
              </a:ext>
            </a:extLst>
          </a:blip>
          <a:srcRect b="5518"/>
          <a:stretch>
            <a:fillRect/>
          </a:stretch>
        </p:blipFill>
        <p:spPr bwMode="auto">
          <a:xfrm>
            <a:off x="304800" y="3181350"/>
            <a:ext cx="8535988" cy="260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04800" y="76200"/>
            <a:ext cx="8839200" cy="476250"/>
          </a:xfrm>
        </p:spPr>
        <p:txBody>
          <a:bodyPr/>
          <a:lstStyle/>
          <a:p>
            <a:r>
              <a:rPr lang="en-US" altLang="en-US" sz="2800" smtClean="0"/>
              <a:t>Sign convention for the loop rule</a:t>
            </a:r>
          </a:p>
        </p:txBody>
      </p:sp>
      <p:sp>
        <p:nvSpPr>
          <p:cNvPr id="97283" name="Rectangle 3"/>
          <p:cNvSpPr>
            <a:spLocks noGrp="1" noChangeArrowheads="1"/>
          </p:cNvSpPr>
          <p:nvPr>
            <p:ph type="body" idx="1"/>
          </p:nvPr>
        </p:nvSpPr>
        <p:spPr>
          <a:xfrm>
            <a:off x="0" y="762000"/>
            <a:ext cx="8920163" cy="860425"/>
          </a:xfrm>
        </p:spPr>
        <p:txBody>
          <a:bodyPr/>
          <a:lstStyle/>
          <a:p>
            <a:pPr lvl="1">
              <a:lnSpc>
                <a:spcPct val="80000"/>
              </a:lnSpc>
              <a:buFontTx/>
              <a:buChar char="•"/>
            </a:pPr>
            <a:r>
              <a:rPr lang="en-US" altLang="en-US" sz="2800" smtClean="0"/>
              <a:t>Figure 26.8 below shows the sign convention for emfs and resistors.</a:t>
            </a:r>
          </a:p>
        </p:txBody>
      </p:sp>
      <p:pic>
        <p:nvPicPr>
          <p:cNvPr id="97284" name="Picture 4" descr="26_Figure08-I"/>
          <p:cNvPicPr>
            <a:picLocks noChangeAspect="1" noChangeArrowheads="1"/>
          </p:cNvPicPr>
          <p:nvPr/>
        </p:nvPicPr>
        <p:blipFill>
          <a:blip r:embed="rId3">
            <a:extLst>
              <a:ext uri="{28A0092B-C50C-407E-A947-70E740481C1C}">
                <a14:useLocalDpi xmlns:a14="http://schemas.microsoft.com/office/drawing/2010/main" val="0"/>
              </a:ext>
            </a:extLst>
          </a:blip>
          <a:srcRect b="6648"/>
          <a:stretch>
            <a:fillRect/>
          </a:stretch>
        </p:blipFill>
        <p:spPr bwMode="auto">
          <a:xfrm>
            <a:off x="298450" y="2286000"/>
            <a:ext cx="8547100" cy="2139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0981" y="4800600"/>
            <a:ext cx="8689182" cy="830997"/>
          </a:xfrm>
          <a:prstGeom prst="rect">
            <a:avLst/>
          </a:prstGeom>
          <a:noFill/>
        </p:spPr>
        <p:txBody>
          <a:bodyPr wrap="square" rtlCol="0">
            <a:spAutoFit/>
          </a:bodyPr>
          <a:lstStyle/>
          <a:p>
            <a:pPr algn="l"/>
            <a:r>
              <a:rPr lang="en-US" dirty="0" smtClean="0"/>
              <a:t>Engineering Convention is the opposite. Either method will give you the right answer.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4800" y="76200"/>
            <a:ext cx="8839200" cy="476250"/>
          </a:xfrm>
        </p:spPr>
        <p:txBody>
          <a:bodyPr/>
          <a:lstStyle/>
          <a:p>
            <a:r>
              <a:rPr lang="en-US" altLang="en-US" sz="2800" smtClean="0"/>
              <a:t>Reducing the number of unknown currents</a:t>
            </a:r>
          </a:p>
        </p:txBody>
      </p:sp>
      <p:sp>
        <p:nvSpPr>
          <p:cNvPr id="99331" name="Rectangle 3"/>
          <p:cNvSpPr>
            <a:spLocks noGrp="1" noChangeArrowheads="1"/>
          </p:cNvSpPr>
          <p:nvPr>
            <p:ph type="body" idx="1"/>
          </p:nvPr>
        </p:nvSpPr>
        <p:spPr>
          <a:xfrm>
            <a:off x="0" y="762000"/>
            <a:ext cx="8920163" cy="387798"/>
          </a:xfrm>
        </p:spPr>
        <p:txBody>
          <a:bodyPr/>
          <a:lstStyle/>
          <a:p>
            <a:pPr lvl="1">
              <a:lnSpc>
                <a:spcPct val="80000"/>
              </a:lnSpc>
              <a:buFontTx/>
              <a:buChar char="•"/>
            </a:pPr>
            <a:r>
              <a:rPr lang="en-US" altLang="en-US" sz="2400" dirty="0" smtClean="0"/>
              <a:t>Write KVL and KCL for the circuit below</a:t>
            </a:r>
          </a:p>
        </p:txBody>
      </p:sp>
      <p:pic>
        <p:nvPicPr>
          <p:cNvPr id="99332" name="Picture 4" descr="26_Figure09-I"/>
          <p:cNvPicPr>
            <a:picLocks noChangeAspect="1" noChangeArrowheads="1"/>
          </p:cNvPicPr>
          <p:nvPr/>
        </p:nvPicPr>
        <p:blipFill>
          <a:blip r:embed="rId3">
            <a:extLst>
              <a:ext uri="{28A0092B-C50C-407E-A947-70E740481C1C}">
                <a14:useLocalDpi xmlns:a14="http://schemas.microsoft.com/office/drawing/2010/main" val="0"/>
              </a:ext>
            </a:extLst>
          </a:blip>
          <a:srcRect b="7104"/>
          <a:stretch>
            <a:fillRect/>
          </a:stretch>
        </p:blipFill>
        <p:spPr bwMode="auto">
          <a:xfrm>
            <a:off x="723900" y="2532063"/>
            <a:ext cx="7696200" cy="1963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76200"/>
            <a:ext cx="8839200" cy="503238"/>
          </a:xfrm>
        </p:spPr>
        <p:txBody>
          <a:bodyPr/>
          <a:lstStyle/>
          <a:p>
            <a:r>
              <a:rPr lang="en-US" altLang="en-US" smtClean="0"/>
              <a:t>A single-loop circuit</a:t>
            </a:r>
          </a:p>
        </p:txBody>
      </p:sp>
      <p:sp>
        <p:nvSpPr>
          <p:cNvPr id="101379" name="Rectangle 3"/>
          <p:cNvSpPr>
            <a:spLocks noGrp="1" noChangeArrowheads="1"/>
          </p:cNvSpPr>
          <p:nvPr>
            <p:ph type="body" idx="1"/>
          </p:nvPr>
        </p:nvSpPr>
        <p:spPr>
          <a:xfrm>
            <a:off x="247650" y="762000"/>
            <a:ext cx="8686800" cy="757130"/>
          </a:xfrm>
        </p:spPr>
        <p:txBody>
          <a:bodyPr/>
          <a:lstStyle/>
          <a:p>
            <a:pPr marL="114300" lvl="1" indent="0">
              <a:lnSpc>
                <a:spcPct val="90000"/>
              </a:lnSpc>
              <a:buNone/>
            </a:pPr>
            <a:r>
              <a:rPr lang="en-US" altLang="en-US" sz="2400" dirty="0" smtClean="0"/>
              <a:t>Find (a) the current in the circuit, (b) the potential difference </a:t>
            </a:r>
            <a:r>
              <a:rPr lang="en-US" altLang="en-US" sz="2400" dirty="0" err="1" smtClean="0"/>
              <a:t>V</a:t>
            </a:r>
            <a:r>
              <a:rPr lang="en-US" altLang="en-US" sz="2400" baseline="-25000" dirty="0" err="1" smtClean="0"/>
              <a:t>ab</a:t>
            </a:r>
            <a:r>
              <a:rPr lang="en-US" altLang="en-US" sz="2400" dirty="0" smtClean="0"/>
              <a:t>, and (c) the power output of the </a:t>
            </a:r>
            <a:r>
              <a:rPr lang="en-US" altLang="en-US" sz="2400" dirty="0" err="1" smtClean="0"/>
              <a:t>emf</a:t>
            </a:r>
            <a:r>
              <a:rPr lang="en-US" altLang="en-US" sz="2400" dirty="0" smtClean="0"/>
              <a:t> of each battery.</a:t>
            </a:r>
          </a:p>
        </p:txBody>
      </p:sp>
      <p:pic>
        <p:nvPicPr>
          <p:cNvPr id="101380" name="Picture 4" descr="26_Figure10-I"/>
          <p:cNvPicPr>
            <a:picLocks noChangeAspect="1" noChangeArrowheads="1"/>
          </p:cNvPicPr>
          <p:nvPr/>
        </p:nvPicPr>
        <p:blipFill>
          <a:blip r:embed="rId3">
            <a:extLst>
              <a:ext uri="{28A0092B-C50C-407E-A947-70E740481C1C}">
                <a14:useLocalDpi xmlns:a14="http://schemas.microsoft.com/office/drawing/2010/main" val="0"/>
              </a:ext>
            </a:extLst>
          </a:blip>
          <a:srcRect b="6221"/>
          <a:stretch>
            <a:fillRect/>
          </a:stretch>
        </p:blipFill>
        <p:spPr bwMode="auto">
          <a:xfrm>
            <a:off x="1104900" y="2438400"/>
            <a:ext cx="6934200" cy="222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04800" y="76200"/>
            <a:ext cx="8839200" cy="503238"/>
          </a:xfrm>
        </p:spPr>
        <p:txBody>
          <a:bodyPr/>
          <a:lstStyle/>
          <a:p>
            <a:r>
              <a:rPr lang="en-US" altLang="en-US" smtClean="0"/>
              <a:t>Charging a battery</a:t>
            </a:r>
          </a:p>
        </p:txBody>
      </p:sp>
      <p:sp>
        <p:nvSpPr>
          <p:cNvPr id="103427" name="Rectangle 3"/>
          <p:cNvSpPr>
            <a:spLocks noGrp="1" noChangeArrowheads="1"/>
          </p:cNvSpPr>
          <p:nvPr>
            <p:ph type="body" idx="1"/>
          </p:nvPr>
        </p:nvSpPr>
        <p:spPr>
          <a:xfrm>
            <a:off x="233363" y="698500"/>
            <a:ext cx="8534400" cy="2252924"/>
          </a:xfrm>
        </p:spPr>
        <p:txBody>
          <a:bodyPr/>
          <a:lstStyle/>
          <a:p>
            <a:pPr marL="114300" lvl="1" indent="0">
              <a:lnSpc>
                <a:spcPct val="90000"/>
              </a:lnSpc>
              <a:buNone/>
            </a:pPr>
            <a:r>
              <a:rPr lang="en-US" altLang="en-US" sz="2400" dirty="0" smtClean="0"/>
              <a:t>A 12-V power supply with unknown internal resistance </a:t>
            </a:r>
            <a:r>
              <a:rPr lang="en-US" altLang="en-US" sz="2400" i="1" dirty="0" smtClean="0"/>
              <a:t>r</a:t>
            </a:r>
            <a:r>
              <a:rPr lang="en-US" altLang="en-US" sz="2400" dirty="0" smtClean="0"/>
              <a:t> is connected to a run-down rechargeable battery with unknown </a:t>
            </a:r>
            <a:r>
              <a:rPr lang="en-US" altLang="en-US" sz="2400" dirty="0" err="1" smtClean="0"/>
              <a:t>emf</a:t>
            </a:r>
            <a:r>
              <a:rPr lang="en-US" altLang="en-US" sz="2400" dirty="0" smtClean="0"/>
              <a:t> </a:t>
            </a:r>
            <a:r>
              <a:rPr lang="en-US" altLang="en-US" sz="2800" i="1" dirty="0">
                <a:solidFill>
                  <a:srgbClr val="000000"/>
                </a:solidFill>
                <a:latin typeface="Arial"/>
                <a:ea typeface="+mn-ea"/>
                <a:cs typeface="+mn-cs"/>
                <a:sym typeface="Symbol" panose="05050102010706020507" pitchFamily="18" charset="2"/>
              </a:rPr>
              <a:t></a:t>
            </a:r>
            <a:r>
              <a:rPr lang="en-US" altLang="en-US" sz="2400" dirty="0" smtClean="0"/>
              <a:t> and internal resistance 1 </a:t>
            </a:r>
            <a:r>
              <a:rPr lang="el-GR" altLang="en-US" sz="2400" dirty="0" smtClean="0"/>
              <a:t>Ω</a:t>
            </a:r>
            <a:r>
              <a:rPr lang="en-US" altLang="en-US" sz="2400" dirty="0" smtClean="0"/>
              <a:t> and to an indicator light bulb of resistance 3 </a:t>
            </a:r>
            <a:r>
              <a:rPr lang="el-GR" altLang="en-US" sz="2400" dirty="0" smtClean="0"/>
              <a:t>Ω</a:t>
            </a:r>
            <a:r>
              <a:rPr lang="en-US" altLang="en-US" sz="2400" dirty="0" smtClean="0"/>
              <a:t> carrying a current of 2 A. The current through the run-down battery is 1 A in the direction shown. Find </a:t>
            </a:r>
            <a:r>
              <a:rPr lang="en-US" altLang="en-US" sz="2400" i="1" dirty="0" smtClean="0"/>
              <a:t>r</a:t>
            </a:r>
            <a:r>
              <a:rPr lang="en-US" altLang="en-US" sz="2400" dirty="0" smtClean="0"/>
              <a:t>, </a:t>
            </a:r>
            <a:r>
              <a:rPr lang="en-US" altLang="en-US" sz="2800" i="1" dirty="0">
                <a:solidFill>
                  <a:srgbClr val="000000"/>
                </a:solidFill>
                <a:latin typeface="Arial"/>
                <a:ea typeface="+mn-ea"/>
                <a:cs typeface="+mn-cs"/>
                <a:sym typeface="Symbol" panose="05050102010706020507" pitchFamily="18" charset="2"/>
              </a:rPr>
              <a:t></a:t>
            </a:r>
            <a:r>
              <a:rPr lang="en-US" altLang="en-US" sz="2400" dirty="0" smtClean="0"/>
              <a:t>, and the current </a:t>
            </a:r>
            <a:r>
              <a:rPr lang="en-US" altLang="en-US" sz="2400" i="1" dirty="0" smtClean="0"/>
              <a:t>I</a:t>
            </a:r>
            <a:r>
              <a:rPr lang="en-US" altLang="en-US" sz="2400" dirty="0" smtClean="0"/>
              <a:t> through the power supply.</a:t>
            </a:r>
          </a:p>
        </p:txBody>
      </p:sp>
      <p:pic>
        <p:nvPicPr>
          <p:cNvPr id="103428" name="Picture 4" descr="26_Figure11-I"/>
          <p:cNvPicPr>
            <a:picLocks noChangeAspect="1" noChangeArrowheads="1"/>
          </p:cNvPicPr>
          <p:nvPr/>
        </p:nvPicPr>
        <p:blipFill>
          <a:blip r:embed="rId3" cstate="print">
            <a:extLst>
              <a:ext uri="{28A0092B-C50C-407E-A947-70E740481C1C}">
                <a14:useLocalDpi xmlns:a14="http://schemas.microsoft.com/office/drawing/2010/main" val="0"/>
              </a:ext>
            </a:extLst>
          </a:blip>
          <a:srcRect b="4620"/>
          <a:stretch>
            <a:fillRect/>
          </a:stretch>
        </p:blipFill>
        <p:spPr bwMode="auto">
          <a:xfrm>
            <a:off x="1295400" y="3581400"/>
            <a:ext cx="642104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
            <a:ext cx="8839200" cy="503238"/>
          </a:xfrm>
        </p:spPr>
        <p:txBody>
          <a:bodyPr/>
          <a:lstStyle/>
          <a:p>
            <a:r>
              <a:rPr lang="en-US" altLang="en-US" smtClean="0"/>
              <a:t>A complex network</a:t>
            </a:r>
          </a:p>
        </p:txBody>
      </p:sp>
      <p:sp>
        <p:nvSpPr>
          <p:cNvPr id="105475" name="Rectangle 3"/>
          <p:cNvSpPr>
            <a:spLocks noGrp="1" noChangeArrowheads="1"/>
          </p:cNvSpPr>
          <p:nvPr>
            <p:ph type="body" idx="1"/>
          </p:nvPr>
        </p:nvSpPr>
        <p:spPr>
          <a:xfrm>
            <a:off x="233363" y="698500"/>
            <a:ext cx="8534400" cy="1255728"/>
          </a:xfrm>
        </p:spPr>
        <p:txBody>
          <a:bodyPr/>
          <a:lstStyle/>
          <a:p>
            <a:pPr marL="114300" lvl="1" indent="0">
              <a:lnSpc>
                <a:spcPct val="90000"/>
              </a:lnSpc>
              <a:buNone/>
            </a:pPr>
            <a:r>
              <a:rPr lang="en-US" altLang="en-US" sz="2800" dirty="0" smtClean="0"/>
              <a:t>For the bridge circuit below find (a) the current in each resistor (b) the equivalent resistance of the network of five resistors (c) the potential difference </a:t>
            </a:r>
            <a:r>
              <a:rPr lang="en-US" altLang="en-US" sz="2800" dirty="0" err="1" smtClean="0"/>
              <a:t>V</a:t>
            </a:r>
            <a:r>
              <a:rPr lang="en-US" altLang="en-US" sz="2800" baseline="-25000" dirty="0" err="1" smtClean="0"/>
              <a:t>ab</a:t>
            </a:r>
            <a:r>
              <a:rPr lang="en-US" altLang="en-US" sz="2800" dirty="0" smtClean="0"/>
              <a:t>. </a:t>
            </a:r>
          </a:p>
        </p:txBody>
      </p:sp>
      <p:pic>
        <p:nvPicPr>
          <p:cNvPr id="105476" name="Picture 4" descr="26_Figure12-I"/>
          <p:cNvPicPr>
            <a:picLocks noChangeAspect="1" noChangeArrowheads="1"/>
          </p:cNvPicPr>
          <p:nvPr/>
        </p:nvPicPr>
        <p:blipFill>
          <a:blip r:embed="rId3" cstate="print">
            <a:extLst>
              <a:ext uri="{28A0092B-C50C-407E-A947-70E740481C1C}">
                <a14:useLocalDpi xmlns:a14="http://schemas.microsoft.com/office/drawing/2010/main" val="0"/>
              </a:ext>
            </a:extLst>
          </a:blip>
          <a:srcRect b="3822"/>
          <a:stretch>
            <a:fillRect/>
          </a:stretch>
        </p:blipFill>
        <p:spPr bwMode="auto">
          <a:xfrm>
            <a:off x="1828800" y="2819400"/>
            <a:ext cx="5231325"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04800" y="76200"/>
            <a:ext cx="8839200" cy="503238"/>
          </a:xfrm>
        </p:spPr>
        <p:txBody>
          <a:bodyPr/>
          <a:lstStyle/>
          <a:p>
            <a:r>
              <a:rPr lang="en-US" altLang="en-US" smtClean="0"/>
              <a:t>D’Arsonval galvanometer</a:t>
            </a:r>
          </a:p>
        </p:txBody>
      </p:sp>
      <p:sp>
        <p:nvSpPr>
          <p:cNvPr id="107523" name="Rectangle 3"/>
          <p:cNvSpPr>
            <a:spLocks noGrp="1" noChangeArrowheads="1"/>
          </p:cNvSpPr>
          <p:nvPr>
            <p:ph type="body" idx="1"/>
          </p:nvPr>
        </p:nvSpPr>
        <p:spPr>
          <a:xfrm>
            <a:off x="228600" y="698500"/>
            <a:ext cx="8534400" cy="1717675"/>
          </a:xfrm>
        </p:spPr>
        <p:txBody>
          <a:bodyPr/>
          <a:lstStyle/>
          <a:p>
            <a:pPr lvl="1">
              <a:lnSpc>
                <a:spcPct val="90000"/>
              </a:lnSpc>
              <a:buFontTx/>
              <a:buChar char="•"/>
            </a:pPr>
            <a:r>
              <a:rPr lang="en-US" altLang="en-US" sz="2400" dirty="0" smtClean="0"/>
              <a:t>A </a:t>
            </a:r>
            <a:r>
              <a:rPr lang="en-US" altLang="en-US" sz="2400" i="1" dirty="0" err="1" smtClean="0"/>
              <a:t>d’Arsonval</a:t>
            </a:r>
            <a:r>
              <a:rPr lang="en-US" altLang="en-US" sz="2400" i="1" dirty="0" smtClean="0"/>
              <a:t> galvanometer</a:t>
            </a:r>
            <a:r>
              <a:rPr lang="en-US" altLang="en-US" sz="2400" dirty="0" smtClean="0"/>
              <a:t> measures the current through it (see Figures 26.13 and 26.14 below).</a:t>
            </a:r>
          </a:p>
          <a:p>
            <a:pPr lvl="1">
              <a:lnSpc>
                <a:spcPct val="90000"/>
              </a:lnSpc>
              <a:buFontTx/>
              <a:buChar char="•"/>
            </a:pPr>
            <a:r>
              <a:rPr lang="en-US" altLang="en-US" sz="2400" dirty="0" smtClean="0"/>
              <a:t>Many electrical instruments, such as ammeters and voltmeters, use a galvanometer in their design.</a:t>
            </a:r>
          </a:p>
        </p:txBody>
      </p:sp>
      <p:pic>
        <p:nvPicPr>
          <p:cNvPr id="107524" name="Picture 4" descr="26_Figure13-P"/>
          <p:cNvPicPr>
            <a:picLocks noChangeAspect="1" noChangeArrowheads="1"/>
          </p:cNvPicPr>
          <p:nvPr/>
        </p:nvPicPr>
        <p:blipFill>
          <a:blip r:embed="rId3">
            <a:extLst>
              <a:ext uri="{28A0092B-C50C-407E-A947-70E740481C1C}">
                <a14:useLocalDpi xmlns:a14="http://schemas.microsoft.com/office/drawing/2010/main" val="0"/>
              </a:ext>
            </a:extLst>
          </a:blip>
          <a:srcRect b="3658"/>
          <a:stretch>
            <a:fillRect/>
          </a:stretch>
        </p:blipFill>
        <p:spPr bwMode="auto">
          <a:xfrm>
            <a:off x="1203325" y="2895600"/>
            <a:ext cx="29273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7525" name="Picture 5" descr="26_Figure14-I"/>
          <p:cNvPicPr>
            <a:picLocks noChangeAspect="1" noChangeArrowheads="1"/>
          </p:cNvPicPr>
          <p:nvPr/>
        </p:nvPicPr>
        <p:blipFill>
          <a:blip r:embed="rId4" cstate="print">
            <a:extLst>
              <a:ext uri="{28A0092B-C50C-407E-A947-70E740481C1C}">
                <a14:useLocalDpi xmlns:a14="http://schemas.microsoft.com/office/drawing/2010/main" val="0"/>
              </a:ext>
            </a:extLst>
          </a:blip>
          <a:srcRect b="2824"/>
          <a:stretch>
            <a:fillRect/>
          </a:stretch>
        </p:blipFill>
        <p:spPr bwMode="auto">
          <a:xfrm>
            <a:off x="4953000" y="2819400"/>
            <a:ext cx="3025775"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76200"/>
            <a:ext cx="8839200" cy="503238"/>
          </a:xfrm>
        </p:spPr>
        <p:txBody>
          <a:bodyPr/>
          <a:lstStyle/>
          <a:p>
            <a:r>
              <a:rPr lang="en-US" altLang="en-US" smtClean="0"/>
              <a:t>Ammeters and voltmeters</a:t>
            </a:r>
            <a:r>
              <a:rPr lang="en-US" altLang="en-US" sz="2800" smtClean="0"/>
              <a:t> </a:t>
            </a:r>
          </a:p>
        </p:txBody>
      </p:sp>
      <p:sp>
        <p:nvSpPr>
          <p:cNvPr id="109571" name="Rectangle 3"/>
          <p:cNvSpPr>
            <a:spLocks noGrp="1" noChangeArrowheads="1"/>
          </p:cNvSpPr>
          <p:nvPr>
            <p:ph type="body" idx="1"/>
          </p:nvPr>
        </p:nvSpPr>
        <p:spPr>
          <a:xfrm>
            <a:off x="247650" y="685800"/>
            <a:ext cx="4324350" cy="4822825"/>
          </a:xfrm>
        </p:spPr>
        <p:txBody>
          <a:bodyPr/>
          <a:lstStyle/>
          <a:p>
            <a:pPr lvl="1">
              <a:lnSpc>
                <a:spcPct val="90000"/>
              </a:lnSpc>
              <a:buFontTx/>
              <a:buChar char="•"/>
            </a:pPr>
            <a:r>
              <a:rPr lang="en-US" altLang="en-US" sz="2400" smtClean="0"/>
              <a:t>An </a:t>
            </a:r>
            <a:r>
              <a:rPr lang="en-US" altLang="en-US" sz="2400" i="1" smtClean="0"/>
              <a:t>ammeter</a:t>
            </a:r>
            <a:r>
              <a:rPr lang="en-US" altLang="en-US" sz="2400" smtClean="0"/>
              <a:t> measures the current passing through it.</a:t>
            </a:r>
          </a:p>
          <a:p>
            <a:pPr lvl="1">
              <a:lnSpc>
                <a:spcPct val="90000"/>
              </a:lnSpc>
              <a:buFontTx/>
              <a:buChar char="•"/>
            </a:pPr>
            <a:r>
              <a:rPr lang="en-US" altLang="en-US" sz="2400" smtClean="0"/>
              <a:t>A </a:t>
            </a:r>
            <a:r>
              <a:rPr lang="en-US" altLang="en-US" sz="2400" i="1" smtClean="0"/>
              <a:t>voltmeter</a:t>
            </a:r>
            <a:r>
              <a:rPr lang="en-US" altLang="en-US" sz="2400" smtClean="0"/>
              <a:t> measures the potential difference between two points.</a:t>
            </a:r>
          </a:p>
          <a:p>
            <a:pPr lvl="1">
              <a:lnSpc>
                <a:spcPct val="90000"/>
              </a:lnSpc>
              <a:buFontTx/>
              <a:buChar char="•"/>
            </a:pPr>
            <a:r>
              <a:rPr lang="en-US" altLang="en-US" sz="2400" smtClean="0"/>
              <a:t>Figure 26.15 at the right shows how to use a galvanometer to make an ammeter and a voltmeter.</a:t>
            </a:r>
          </a:p>
          <a:p>
            <a:pPr lvl="1">
              <a:lnSpc>
                <a:spcPct val="90000"/>
              </a:lnSpc>
              <a:buFontTx/>
              <a:buChar char="•"/>
            </a:pPr>
            <a:r>
              <a:rPr lang="en-US" altLang="en-US" sz="2400" smtClean="0"/>
              <a:t>Follow Examples 26.8 (ammeter) and 26.9 (ammeter).</a:t>
            </a:r>
          </a:p>
        </p:txBody>
      </p:sp>
      <p:pic>
        <p:nvPicPr>
          <p:cNvPr id="109573" name="Picture 5" descr="26_15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915988"/>
            <a:ext cx="4349750" cy="389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76200"/>
            <a:ext cx="8839200" cy="503238"/>
          </a:xfrm>
        </p:spPr>
        <p:txBody>
          <a:bodyPr/>
          <a:lstStyle/>
          <a:p>
            <a:r>
              <a:rPr lang="en-US" altLang="en-US" smtClean="0"/>
              <a:t>Ammeters and voltmeters in combination</a:t>
            </a:r>
          </a:p>
        </p:txBody>
      </p:sp>
      <p:sp>
        <p:nvSpPr>
          <p:cNvPr id="111619" name="Rectangle 3"/>
          <p:cNvSpPr>
            <a:spLocks noGrp="1" noChangeArrowheads="1"/>
          </p:cNvSpPr>
          <p:nvPr>
            <p:ph type="body" idx="1"/>
          </p:nvPr>
        </p:nvSpPr>
        <p:spPr>
          <a:xfrm>
            <a:off x="228600" y="674688"/>
            <a:ext cx="8839200" cy="2284412"/>
          </a:xfrm>
        </p:spPr>
        <p:txBody>
          <a:bodyPr/>
          <a:lstStyle/>
          <a:p>
            <a:pPr lvl="1">
              <a:lnSpc>
                <a:spcPct val="90000"/>
              </a:lnSpc>
              <a:buFontTx/>
              <a:buChar char="•"/>
            </a:pPr>
            <a:r>
              <a:rPr lang="en-US" altLang="en-US" sz="2400" smtClean="0"/>
              <a:t>An ammeter and a voltmeter may be used together to measure resistance and power. Figure 26.16 below illustrates how this can be done.</a:t>
            </a:r>
          </a:p>
          <a:p>
            <a:pPr lvl="1">
              <a:lnSpc>
                <a:spcPct val="90000"/>
              </a:lnSpc>
              <a:buFontTx/>
              <a:buChar char="•"/>
            </a:pPr>
            <a:r>
              <a:rPr lang="en-US" altLang="en-US" sz="2400" smtClean="0"/>
              <a:t>Follow Example 26.10 using Figure 26.16(a).</a:t>
            </a:r>
          </a:p>
          <a:p>
            <a:pPr lvl="1">
              <a:lnSpc>
                <a:spcPct val="90000"/>
              </a:lnSpc>
              <a:buFontTx/>
              <a:buChar char="•"/>
            </a:pPr>
            <a:r>
              <a:rPr lang="en-US" altLang="en-US" sz="2400" smtClean="0"/>
              <a:t>Follow Example 26.11 using Figure 26.16(b).</a:t>
            </a:r>
          </a:p>
        </p:txBody>
      </p:sp>
      <p:pic>
        <p:nvPicPr>
          <p:cNvPr id="111620" name="Picture 4" descr="26_Figure16-I"/>
          <p:cNvPicPr>
            <a:picLocks noChangeAspect="1" noChangeArrowheads="1"/>
          </p:cNvPicPr>
          <p:nvPr/>
        </p:nvPicPr>
        <p:blipFill>
          <a:blip r:embed="rId3">
            <a:extLst>
              <a:ext uri="{28A0092B-C50C-407E-A947-70E740481C1C}">
                <a14:useLocalDpi xmlns:a14="http://schemas.microsoft.com/office/drawing/2010/main" val="0"/>
              </a:ext>
            </a:extLst>
          </a:blip>
          <a:srcRect b="4396"/>
          <a:stretch>
            <a:fillRect/>
          </a:stretch>
        </p:blipFill>
        <p:spPr bwMode="auto">
          <a:xfrm>
            <a:off x="457200" y="3276600"/>
            <a:ext cx="8305800" cy="309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76200"/>
            <a:ext cx="8839200" cy="503238"/>
          </a:xfrm>
        </p:spPr>
        <p:txBody>
          <a:bodyPr/>
          <a:lstStyle/>
          <a:p>
            <a:r>
              <a:rPr lang="en-US" altLang="en-US" smtClean="0"/>
              <a:t>Ohmmeters and potentiometers</a:t>
            </a:r>
          </a:p>
        </p:txBody>
      </p:sp>
      <p:sp>
        <p:nvSpPr>
          <p:cNvPr id="113667" name="Rectangle 3"/>
          <p:cNvSpPr>
            <a:spLocks noGrp="1" noChangeArrowheads="1"/>
          </p:cNvSpPr>
          <p:nvPr>
            <p:ph type="body" idx="1"/>
          </p:nvPr>
        </p:nvSpPr>
        <p:spPr>
          <a:xfrm>
            <a:off x="261938" y="693738"/>
            <a:ext cx="8610600" cy="1717675"/>
          </a:xfrm>
        </p:spPr>
        <p:txBody>
          <a:bodyPr/>
          <a:lstStyle/>
          <a:p>
            <a:pPr lvl="1">
              <a:lnSpc>
                <a:spcPct val="90000"/>
              </a:lnSpc>
              <a:buFontTx/>
              <a:buChar char="•"/>
            </a:pPr>
            <a:r>
              <a:rPr lang="en-US" altLang="en-US" sz="2400" smtClean="0"/>
              <a:t>An </a:t>
            </a:r>
            <a:r>
              <a:rPr lang="en-US" altLang="en-US" sz="2400" i="1" smtClean="0"/>
              <a:t>ohmmeter</a:t>
            </a:r>
            <a:r>
              <a:rPr lang="en-US" altLang="en-US" sz="2400" smtClean="0"/>
              <a:t> is designed to measure resistance. (See Figure 26.17 below left.)  </a:t>
            </a:r>
          </a:p>
          <a:p>
            <a:pPr lvl="1">
              <a:lnSpc>
                <a:spcPct val="90000"/>
              </a:lnSpc>
              <a:buFontTx/>
              <a:buChar char="•"/>
            </a:pPr>
            <a:r>
              <a:rPr lang="en-US" altLang="en-US" sz="2400" smtClean="0"/>
              <a:t>A </a:t>
            </a:r>
            <a:r>
              <a:rPr lang="en-US" altLang="en-US" sz="2400" i="1" smtClean="0"/>
              <a:t>potentiometer</a:t>
            </a:r>
            <a:r>
              <a:rPr lang="en-US" altLang="en-US" sz="2400" smtClean="0"/>
              <a:t> measures the emf of a source without drawing any current from the source. (See Figure 26.19 below right.)</a:t>
            </a:r>
          </a:p>
        </p:txBody>
      </p:sp>
      <p:pic>
        <p:nvPicPr>
          <p:cNvPr id="113668" name="Picture 4" descr="26_Figure17-I"/>
          <p:cNvPicPr>
            <a:picLocks noChangeAspect="1" noChangeArrowheads="1"/>
          </p:cNvPicPr>
          <p:nvPr/>
        </p:nvPicPr>
        <p:blipFill>
          <a:blip r:embed="rId3" cstate="print">
            <a:extLst>
              <a:ext uri="{28A0092B-C50C-407E-A947-70E740481C1C}">
                <a14:useLocalDpi xmlns:a14="http://schemas.microsoft.com/office/drawing/2010/main" val="0"/>
              </a:ext>
            </a:extLst>
          </a:blip>
          <a:srcRect b="2620"/>
          <a:stretch>
            <a:fillRect/>
          </a:stretch>
        </p:blipFill>
        <p:spPr bwMode="auto">
          <a:xfrm>
            <a:off x="1295400" y="2590800"/>
            <a:ext cx="193675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3670" name="Picture 6" descr="26_19_Fig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175" y="2387600"/>
            <a:ext cx="3044825" cy="408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Goals for Chapter 26</a:t>
            </a:r>
          </a:p>
        </p:txBody>
      </p:sp>
      <p:sp>
        <p:nvSpPr>
          <p:cNvPr id="80899" name="Rectangle 3"/>
          <p:cNvSpPr>
            <a:spLocks noGrp="1" noChangeArrowheads="1"/>
          </p:cNvSpPr>
          <p:nvPr>
            <p:ph type="body" idx="1"/>
          </p:nvPr>
        </p:nvSpPr>
        <p:spPr>
          <a:xfrm>
            <a:off x="304800" y="914400"/>
            <a:ext cx="8382000" cy="5035550"/>
          </a:xfrm>
        </p:spPr>
        <p:txBody>
          <a:bodyPr/>
          <a:lstStyle/>
          <a:p>
            <a:pPr lvl="1">
              <a:buFontTx/>
              <a:buChar char="•"/>
            </a:pPr>
            <a:r>
              <a:rPr lang="en-US" altLang="en-US" smtClean="0"/>
              <a:t>To analyze circuits having resistors in series and parallel </a:t>
            </a:r>
          </a:p>
          <a:p>
            <a:pPr lvl="1">
              <a:buFontTx/>
              <a:buChar char="•"/>
            </a:pPr>
            <a:r>
              <a:rPr lang="en-US" altLang="en-US" smtClean="0"/>
              <a:t>To apply Kirchhoff’s rules to multiloop circuits</a:t>
            </a:r>
          </a:p>
          <a:p>
            <a:pPr lvl="1">
              <a:buFontTx/>
              <a:buChar char="•"/>
            </a:pPr>
            <a:r>
              <a:rPr lang="en-US" altLang="en-US" smtClean="0"/>
              <a:t>To learn how to use various types of meters in a circuit </a:t>
            </a:r>
          </a:p>
          <a:p>
            <a:pPr lvl="1">
              <a:buFontTx/>
              <a:buChar char="•"/>
            </a:pPr>
            <a:r>
              <a:rPr lang="en-US" altLang="en-US" smtClean="0"/>
              <a:t>To analyze circuits containing capacitors and resistors</a:t>
            </a:r>
          </a:p>
          <a:p>
            <a:pPr lvl="1">
              <a:buFontTx/>
              <a:buChar char="•"/>
            </a:pPr>
            <a:r>
              <a:rPr lang="en-US" altLang="en-US" smtClean="0"/>
              <a:t>To study power distribution in the home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04800" y="76200"/>
            <a:ext cx="8839200" cy="503238"/>
          </a:xfrm>
        </p:spPr>
        <p:txBody>
          <a:bodyPr/>
          <a:lstStyle/>
          <a:p>
            <a:r>
              <a:rPr lang="en-US" altLang="en-US" smtClean="0"/>
              <a:t>Charging a capacitor</a:t>
            </a:r>
            <a:endParaRPr lang="en-US" altLang="en-US" sz="2800" smtClean="0"/>
          </a:p>
        </p:txBody>
      </p:sp>
      <p:sp>
        <p:nvSpPr>
          <p:cNvPr id="115715" name="Rectangle 3"/>
          <p:cNvSpPr>
            <a:spLocks noGrp="1" noChangeArrowheads="1"/>
          </p:cNvSpPr>
          <p:nvPr>
            <p:ph type="body" idx="1"/>
          </p:nvPr>
        </p:nvSpPr>
        <p:spPr>
          <a:xfrm>
            <a:off x="228600" y="688975"/>
            <a:ext cx="8839200" cy="1089529"/>
          </a:xfrm>
        </p:spPr>
        <p:txBody>
          <a:bodyPr/>
          <a:lstStyle/>
          <a:p>
            <a:pPr marL="114300" lvl="1" indent="0">
              <a:lnSpc>
                <a:spcPct val="90000"/>
              </a:lnSpc>
              <a:buNone/>
            </a:pPr>
            <a:r>
              <a:rPr lang="en-US" altLang="en-US" sz="2400" dirty="0" smtClean="0"/>
              <a:t>The </a:t>
            </a:r>
            <a:r>
              <a:rPr lang="en-US" altLang="en-US" sz="2400" i="1" dirty="0" smtClean="0"/>
              <a:t>time constant</a:t>
            </a:r>
            <a:r>
              <a:rPr lang="en-US" altLang="en-US" sz="2400" dirty="0" smtClean="0"/>
              <a:t> is </a:t>
            </a:r>
            <a:r>
              <a:rPr lang="en-US" altLang="en-US" sz="2400" i="1" dirty="0" smtClean="0">
                <a:sym typeface="Symbol" panose="05050102010706020507" pitchFamily="18" charset="2"/>
              </a:rPr>
              <a:t> = RC</a:t>
            </a:r>
            <a:r>
              <a:rPr lang="en-US" altLang="en-US" sz="2400" dirty="0" smtClean="0"/>
              <a:t>. It is the time it takes to charge the capacitor to </a:t>
            </a:r>
            <a:r>
              <a:rPr lang="en-US" altLang="en-US" sz="2400" dirty="0" smtClean="0"/>
              <a:t>63% of its maximum value. It is also the time it takes the capacitor to discharge 63% of its value. </a:t>
            </a:r>
            <a:endParaRPr lang="en-US" altLang="en-US" sz="2400" dirty="0" smtClean="0"/>
          </a:p>
        </p:txBody>
      </p:sp>
      <p:pic>
        <p:nvPicPr>
          <p:cNvPr id="115718" name="Picture 6" descr="26_20_Figure"/>
          <p:cNvPicPr>
            <a:picLocks noChangeAspect="1" noChangeArrowheads="1"/>
          </p:cNvPicPr>
          <p:nvPr/>
        </p:nvPicPr>
        <p:blipFill>
          <a:blip r:embed="rId3">
            <a:extLst>
              <a:ext uri="{28A0092B-C50C-407E-A947-70E740481C1C}">
                <a14:useLocalDpi xmlns:a14="http://schemas.microsoft.com/office/drawing/2010/main" val="0"/>
              </a:ext>
            </a:extLst>
          </a:blip>
          <a:srcRect b="2365"/>
          <a:stretch>
            <a:fillRect/>
          </a:stretch>
        </p:blipFill>
        <p:spPr bwMode="auto">
          <a:xfrm>
            <a:off x="381000" y="2057400"/>
            <a:ext cx="2901950" cy="4403725"/>
          </a:xfrm>
          <a:prstGeom prst="rect">
            <a:avLst/>
          </a:prstGeom>
          <a:noFill/>
          <a:extLst>
            <a:ext uri="{909E8E84-426E-40DD-AFC4-6F175D3DCCD1}">
              <a14:hiddenFill xmlns:a14="http://schemas.microsoft.com/office/drawing/2010/main">
                <a:solidFill>
                  <a:srgbClr val="FFFFFF"/>
                </a:solidFill>
              </a14:hiddenFill>
            </a:ext>
          </a:extLst>
        </p:spPr>
      </p:pic>
      <p:pic>
        <p:nvPicPr>
          <p:cNvPr id="115719" name="Picture 7" descr="26_21_Figure"/>
          <p:cNvPicPr>
            <a:picLocks noChangeAspect="1" noChangeArrowheads="1"/>
          </p:cNvPicPr>
          <p:nvPr/>
        </p:nvPicPr>
        <p:blipFill>
          <a:blip r:embed="rId4">
            <a:extLst>
              <a:ext uri="{28A0092B-C50C-407E-A947-70E740481C1C}">
                <a14:useLocalDpi xmlns:a14="http://schemas.microsoft.com/office/drawing/2010/main" val="0"/>
              </a:ext>
            </a:extLst>
          </a:blip>
          <a:srcRect b="2504"/>
          <a:stretch>
            <a:fillRect/>
          </a:stretch>
        </p:blipFill>
        <p:spPr bwMode="auto">
          <a:xfrm>
            <a:off x="6302375" y="1919288"/>
            <a:ext cx="2613025" cy="44815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TextBox 1"/>
              <p:cNvSpPr txBox="1"/>
              <p:nvPr/>
            </p:nvSpPr>
            <p:spPr>
              <a:xfrm>
                <a:off x="2895600" y="2514600"/>
                <a:ext cx="2660215" cy="41684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𝜀</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895600" y="2514600"/>
                <a:ext cx="2660215" cy="41684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698946" y="3180222"/>
                <a:ext cx="3478516" cy="41684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2698946" y="3180222"/>
                <a:ext cx="3478516" cy="41684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161957" y="3969482"/>
                <a:ext cx="2552494" cy="72571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𝜀</m:t>
                          </m:r>
                        </m:num>
                        <m:den>
                          <m:r>
                            <a:rPr lang="en-US" b="0" i="1" smtClean="0">
                              <a:latin typeface="Cambria Math" panose="02040503050406030204" pitchFamily="18" charset="0"/>
                            </a:rPr>
                            <m:t>𝑅</m:t>
                          </m:r>
                        </m:den>
                      </m:f>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3161957" y="3969482"/>
                <a:ext cx="2552494" cy="725711"/>
              </a:xfrm>
              <a:prstGeom prst="rect">
                <a:avLst/>
              </a:prstGeom>
              <a:blipFill rotWithShape="0">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04800" y="76200"/>
            <a:ext cx="8839200" cy="503238"/>
          </a:xfrm>
        </p:spPr>
        <p:txBody>
          <a:bodyPr/>
          <a:lstStyle/>
          <a:p>
            <a:r>
              <a:rPr lang="en-US" altLang="en-US" smtClean="0"/>
              <a:t>Discharging a capacitor</a:t>
            </a:r>
            <a:endParaRPr lang="en-US" altLang="en-US" sz="2800" smtClean="0"/>
          </a:p>
        </p:txBody>
      </p:sp>
      <p:sp>
        <p:nvSpPr>
          <p:cNvPr id="117763" name="Rectangle 3"/>
          <p:cNvSpPr>
            <a:spLocks noGrp="1" noChangeArrowheads="1"/>
          </p:cNvSpPr>
          <p:nvPr>
            <p:ph type="body" idx="1"/>
          </p:nvPr>
        </p:nvSpPr>
        <p:spPr>
          <a:xfrm>
            <a:off x="228600" y="688975"/>
            <a:ext cx="8839200" cy="1089529"/>
          </a:xfrm>
        </p:spPr>
        <p:txBody>
          <a:bodyPr/>
          <a:lstStyle/>
          <a:p>
            <a:pPr marL="114300" lvl="1" indent="0">
              <a:lnSpc>
                <a:spcPct val="90000"/>
              </a:lnSpc>
              <a:buNone/>
            </a:pPr>
            <a:r>
              <a:rPr lang="en-US" altLang="en-US" sz="2400" dirty="0" smtClean="0"/>
              <a:t>The capacitor has initial charge Q</a:t>
            </a:r>
            <a:r>
              <a:rPr lang="en-US" altLang="en-US" sz="2400" baseline="-25000" dirty="0" smtClean="0"/>
              <a:t>0</a:t>
            </a:r>
            <a:r>
              <a:rPr lang="en-US" altLang="en-US" sz="2400" dirty="0" smtClean="0"/>
              <a:t> before closing the switch. What is the voltage, current, and charge across the capacitor after closing the switch?</a:t>
            </a:r>
            <a:endParaRPr lang="en-US" altLang="en-US" sz="2400" dirty="0" smtClean="0"/>
          </a:p>
        </p:txBody>
      </p:sp>
      <p:pic>
        <p:nvPicPr>
          <p:cNvPr id="117764" name="Picture 4" descr="26_Figure23-I"/>
          <p:cNvPicPr>
            <a:picLocks noChangeAspect="1" noChangeArrowheads="1"/>
          </p:cNvPicPr>
          <p:nvPr/>
        </p:nvPicPr>
        <p:blipFill>
          <a:blip r:embed="rId3">
            <a:extLst>
              <a:ext uri="{28A0092B-C50C-407E-A947-70E740481C1C}">
                <a14:useLocalDpi xmlns:a14="http://schemas.microsoft.com/office/drawing/2010/main" val="0"/>
              </a:ext>
            </a:extLst>
          </a:blip>
          <a:srcRect b="2083"/>
          <a:stretch>
            <a:fillRect/>
          </a:stretch>
        </p:blipFill>
        <p:spPr bwMode="auto">
          <a:xfrm>
            <a:off x="457200" y="1828800"/>
            <a:ext cx="283845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17765" name="Picture 5" descr="26_Figure24-I"/>
          <p:cNvPicPr>
            <a:picLocks noChangeAspect="1" noChangeArrowheads="1"/>
          </p:cNvPicPr>
          <p:nvPr/>
        </p:nvPicPr>
        <p:blipFill>
          <a:blip r:embed="rId4">
            <a:extLst>
              <a:ext uri="{28A0092B-C50C-407E-A947-70E740481C1C}">
                <a14:useLocalDpi xmlns:a14="http://schemas.microsoft.com/office/drawing/2010/main" val="0"/>
              </a:ext>
            </a:extLst>
          </a:blip>
          <a:srcRect b="2463"/>
          <a:stretch>
            <a:fillRect/>
          </a:stretch>
        </p:blipFill>
        <p:spPr bwMode="auto">
          <a:xfrm>
            <a:off x="5867400" y="1600200"/>
            <a:ext cx="2963862" cy="4648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TextBox 5"/>
              <p:cNvSpPr txBox="1"/>
              <p:nvPr/>
            </p:nvSpPr>
            <p:spPr>
              <a:xfrm>
                <a:off x="3295650" y="2239709"/>
                <a:ext cx="1855444" cy="38311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0</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295650" y="2239709"/>
                <a:ext cx="1855444" cy="38311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895389" y="2932884"/>
                <a:ext cx="2555636" cy="70121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0</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2895389" y="2932884"/>
                <a:ext cx="2555636" cy="70121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676462" y="3864768"/>
                <a:ext cx="2670988" cy="6938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0</m:t>
                              </m:r>
                            </m:sub>
                          </m:sSub>
                        </m:num>
                        <m:den>
                          <m:r>
                            <a:rPr lang="en-US" b="0" i="1" smtClean="0">
                              <a:latin typeface="Cambria Math" panose="02040503050406030204" pitchFamily="18" charset="0"/>
                            </a:rPr>
                            <m:t>𝐶</m:t>
                          </m:r>
                        </m:den>
                      </m:f>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2676462" y="3864768"/>
                <a:ext cx="2670988" cy="69384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563201" y="4930682"/>
                <a:ext cx="1887824" cy="38311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563201" y="4930682"/>
                <a:ext cx="1887824" cy="383118"/>
              </a:xfrm>
              <a:prstGeom prst="rect">
                <a:avLst/>
              </a:prstGeom>
              <a:blipFill rotWithShape="0">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76200"/>
            <a:ext cx="8839200" cy="503238"/>
          </a:xfrm>
        </p:spPr>
        <p:txBody>
          <a:bodyPr/>
          <a:lstStyle/>
          <a:p>
            <a:r>
              <a:rPr lang="en-US" altLang="en-US" smtClean="0"/>
              <a:t>Power distribution systems</a:t>
            </a:r>
          </a:p>
        </p:txBody>
      </p:sp>
      <p:sp>
        <p:nvSpPr>
          <p:cNvPr id="119811" name="Text Box 3"/>
          <p:cNvSpPr txBox="1">
            <a:spLocks noChangeArrowheads="1"/>
          </p:cNvSpPr>
          <p:nvPr/>
        </p:nvSpPr>
        <p:spPr bwMode="auto">
          <a:xfrm>
            <a:off x="290513" y="914400"/>
            <a:ext cx="868680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6075" indent="-346075">
              <a:defRPr sz="2400">
                <a:solidFill>
                  <a:schemeClr val="tx1"/>
                </a:solidFill>
                <a:latin typeface="Arial" panose="020B0604020202020204" pitchFamily="34" charset="0"/>
              </a:defRPr>
            </a:lvl1pPr>
            <a:lvl2pPr marL="460375">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algn="r" eaLnBrk="0" fontAlgn="base" hangingPunct="0">
              <a:spcBef>
                <a:spcPct val="0"/>
              </a:spcBef>
              <a:spcAft>
                <a:spcPct val="0"/>
              </a:spcAft>
              <a:defRPr sz="2400">
                <a:solidFill>
                  <a:schemeClr val="tx1"/>
                </a:solidFill>
                <a:latin typeface="Arial" panose="020B0604020202020204" pitchFamily="34" charset="0"/>
              </a:defRPr>
            </a:lvl6pPr>
            <a:lvl7pPr algn="r" eaLnBrk="0" fontAlgn="base" hangingPunct="0">
              <a:spcBef>
                <a:spcPct val="0"/>
              </a:spcBef>
              <a:spcAft>
                <a:spcPct val="0"/>
              </a:spcAft>
              <a:defRPr sz="2400">
                <a:solidFill>
                  <a:schemeClr val="tx1"/>
                </a:solidFill>
                <a:latin typeface="Arial" panose="020B0604020202020204" pitchFamily="34" charset="0"/>
              </a:defRPr>
            </a:lvl7pPr>
            <a:lvl8pPr algn="r" eaLnBrk="0" fontAlgn="base" hangingPunct="0">
              <a:spcBef>
                <a:spcPct val="0"/>
              </a:spcBef>
              <a:spcAft>
                <a:spcPct val="0"/>
              </a:spcAft>
              <a:defRPr sz="2400">
                <a:solidFill>
                  <a:schemeClr val="tx1"/>
                </a:solidFill>
                <a:latin typeface="Arial" panose="020B0604020202020204" pitchFamily="34" charset="0"/>
              </a:defRPr>
            </a:lvl8pPr>
            <a:lvl9pPr algn="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buClr>
                <a:srgbClr val="D33325"/>
              </a:buClr>
              <a:buFontTx/>
              <a:buChar char="•"/>
            </a:pPr>
            <a:r>
              <a:rPr lang="en-US" altLang="en-US">
                <a:latin typeface="Times New Roman" panose="02020603050405020304" pitchFamily="18" charset="0"/>
              </a:rPr>
              <a:t>Follow the text discussion using Figure 26.24 below.</a:t>
            </a:r>
          </a:p>
        </p:txBody>
      </p:sp>
      <p:pic>
        <p:nvPicPr>
          <p:cNvPr id="119812" name="Picture 4" descr="26_Figure25-I"/>
          <p:cNvPicPr>
            <a:picLocks noChangeAspect="1" noChangeArrowheads="1"/>
          </p:cNvPicPr>
          <p:nvPr/>
        </p:nvPicPr>
        <p:blipFill>
          <a:blip r:embed="rId3">
            <a:extLst>
              <a:ext uri="{28A0092B-C50C-407E-A947-70E740481C1C}">
                <a14:useLocalDpi xmlns:a14="http://schemas.microsoft.com/office/drawing/2010/main" val="0"/>
              </a:ext>
            </a:extLst>
          </a:blip>
          <a:srcRect b="3886"/>
          <a:stretch>
            <a:fillRect/>
          </a:stretch>
        </p:blipFill>
        <p:spPr bwMode="auto">
          <a:xfrm>
            <a:off x="304800" y="2257425"/>
            <a:ext cx="8547100" cy="341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0" y="76200"/>
            <a:ext cx="8839200" cy="503238"/>
          </a:xfrm>
        </p:spPr>
        <p:txBody>
          <a:bodyPr/>
          <a:lstStyle/>
          <a:p>
            <a:r>
              <a:rPr lang="en-US" altLang="en-US" smtClean="0"/>
              <a:t>Household wiring</a:t>
            </a:r>
          </a:p>
        </p:txBody>
      </p:sp>
      <p:sp>
        <p:nvSpPr>
          <p:cNvPr id="121859" name="Rectangle 3"/>
          <p:cNvSpPr>
            <a:spLocks noGrp="1" noChangeArrowheads="1"/>
          </p:cNvSpPr>
          <p:nvPr>
            <p:ph type="body" idx="1"/>
          </p:nvPr>
        </p:nvSpPr>
        <p:spPr>
          <a:xfrm>
            <a:off x="219075" y="685800"/>
            <a:ext cx="4124325" cy="2216150"/>
          </a:xfrm>
        </p:spPr>
        <p:txBody>
          <a:bodyPr/>
          <a:lstStyle/>
          <a:p>
            <a:pPr lvl="1">
              <a:lnSpc>
                <a:spcPct val="90000"/>
              </a:lnSpc>
              <a:buFontTx/>
              <a:buChar char="•"/>
            </a:pPr>
            <a:r>
              <a:rPr lang="en-US" altLang="en-US" sz="2600" smtClean="0"/>
              <a:t>Figure 26.26 at the right shows why it is safer to use a three-prong plug for electrical appliances.</a:t>
            </a:r>
          </a:p>
          <a:p>
            <a:pPr lvl="1">
              <a:lnSpc>
                <a:spcPct val="90000"/>
              </a:lnSpc>
              <a:buFontTx/>
              <a:buChar char="•"/>
            </a:pPr>
            <a:r>
              <a:rPr lang="en-US" altLang="en-US" sz="2600" smtClean="0"/>
              <a:t>Follow Example 26.14.</a:t>
            </a:r>
          </a:p>
        </p:txBody>
      </p:sp>
      <p:pic>
        <p:nvPicPr>
          <p:cNvPr id="121860" name="Picture 4" descr="26_Figure27-I"/>
          <p:cNvPicPr>
            <a:picLocks noChangeAspect="1" noChangeArrowheads="1"/>
          </p:cNvPicPr>
          <p:nvPr/>
        </p:nvPicPr>
        <p:blipFill>
          <a:blip r:embed="rId3" cstate="print">
            <a:extLst>
              <a:ext uri="{28A0092B-C50C-407E-A947-70E740481C1C}">
                <a14:useLocalDpi xmlns:a14="http://schemas.microsoft.com/office/drawing/2010/main" val="0"/>
              </a:ext>
            </a:extLst>
          </a:blip>
          <a:srcRect b="2876"/>
          <a:stretch>
            <a:fillRect/>
          </a:stretch>
        </p:blipFill>
        <p:spPr bwMode="auto">
          <a:xfrm>
            <a:off x="4800600" y="1069975"/>
            <a:ext cx="3657600" cy="2359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Introduction</a:t>
            </a:r>
          </a:p>
        </p:txBody>
      </p:sp>
      <p:sp>
        <p:nvSpPr>
          <p:cNvPr id="82947" name="Rectangle 3"/>
          <p:cNvSpPr>
            <a:spLocks noGrp="1" noChangeArrowheads="1"/>
          </p:cNvSpPr>
          <p:nvPr>
            <p:ph type="body" idx="1"/>
          </p:nvPr>
        </p:nvSpPr>
        <p:spPr>
          <a:xfrm>
            <a:off x="76200" y="762000"/>
            <a:ext cx="5410200" cy="5003800"/>
          </a:xfrm>
        </p:spPr>
        <p:txBody>
          <a:bodyPr/>
          <a:lstStyle/>
          <a:p>
            <a:pPr lvl="1"/>
            <a:r>
              <a:rPr lang="en-US" altLang="en-US" sz="2800" smtClean="0"/>
              <a:t>How can we apply series/parallel combinations of resistors to a complex circuit board? </a:t>
            </a:r>
          </a:p>
          <a:p>
            <a:pPr lvl="1"/>
            <a:r>
              <a:rPr lang="en-US" altLang="en-US" sz="2800" smtClean="0"/>
              <a:t>In this chapter, we will learn general methods for analyzing more complex networks.</a:t>
            </a:r>
          </a:p>
          <a:p>
            <a:pPr lvl="1"/>
            <a:r>
              <a:rPr lang="en-US" altLang="en-US" sz="2800" smtClean="0"/>
              <a:t>We shall look at various instruments for measuring electrical quantities in circuits.</a:t>
            </a:r>
          </a:p>
        </p:txBody>
      </p:sp>
      <p:pic>
        <p:nvPicPr>
          <p:cNvPr id="82948" name="Picture 4" descr="26_00CO-P"/>
          <p:cNvPicPr>
            <a:picLocks noChangeAspect="1" noChangeArrowheads="1"/>
          </p:cNvPicPr>
          <p:nvPr/>
        </p:nvPicPr>
        <p:blipFill>
          <a:blip r:embed="rId3" cstate="print">
            <a:extLst>
              <a:ext uri="{28A0092B-C50C-407E-A947-70E740481C1C}">
                <a14:useLocalDpi xmlns:a14="http://schemas.microsoft.com/office/drawing/2010/main" val="0"/>
              </a:ext>
            </a:extLst>
          </a:blip>
          <a:srcRect b="2881"/>
          <a:stretch>
            <a:fillRect/>
          </a:stretch>
        </p:blipFill>
        <p:spPr bwMode="auto">
          <a:xfrm>
            <a:off x="5419725" y="981075"/>
            <a:ext cx="3581400" cy="2782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76200"/>
            <a:ext cx="8839200" cy="503238"/>
          </a:xfrm>
        </p:spPr>
        <p:txBody>
          <a:bodyPr/>
          <a:lstStyle/>
          <a:p>
            <a:r>
              <a:rPr lang="en-US" altLang="en-US" smtClean="0"/>
              <a:t>Resistors in series and parallel</a:t>
            </a:r>
          </a:p>
        </p:txBody>
      </p:sp>
      <p:sp>
        <p:nvSpPr>
          <p:cNvPr id="84995" name="Rectangle 3"/>
          <p:cNvSpPr>
            <a:spLocks noGrp="1" noChangeArrowheads="1"/>
          </p:cNvSpPr>
          <p:nvPr>
            <p:ph type="body" idx="1"/>
          </p:nvPr>
        </p:nvSpPr>
        <p:spPr>
          <a:xfrm>
            <a:off x="228600" y="685800"/>
            <a:ext cx="8686800" cy="3359150"/>
          </a:xfrm>
        </p:spPr>
        <p:txBody>
          <a:bodyPr/>
          <a:lstStyle/>
          <a:p>
            <a:pPr lvl="1">
              <a:lnSpc>
                <a:spcPct val="90000"/>
              </a:lnSpc>
            </a:pPr>
            <a:r>
              <a:rPr lang="en-US" altLang="en-US" sz="2200" smtClean="0"/>
              <a:t>Resistors are in </a:t>
            </a:r>
            <a:r>
              <a:rPr lang="en-US" altLang="en-US" sz="2200" i="1" smtClean="0"/>
              <a:t>series</a:t>
            </a:r>
            <a:r>
              <a:rPr lang="en-US" altLang="en-US" sz="2200" smtClean="0"/>
              <a:t> if they are connected one after the other so the current is the same in all of them (see left figure below). </a:t>
            </a:r>
          </a:p>
          <a:p>
            <a:pPr lvl="1">
              <a:lnSpc>
                <a:spcPct val="90000"/>
              </a:lnSpc>
            </a:pPr>
            <a:r>
              <a:rPr lang="en-US" altLang="en-US" sz="2200" smtClean="0"/>
              <a:t>The </a:t>
            </a:r>
            <a:r>
              <a:rPr lang="en-US" altLang="en-US" sz="2200" i="1" smtClean="0"/>
              <a:t>equivalent resistance</a:t>
            </a:r>
            <a:r>
              <a:rPr lang="en-US" altLang="en-US" sz="2200" smtClean="0"/>
              <a:t> of a series combination is the </a:t>
            </a:r>
            <a:r>
              <a:rPr lang="en-US" altLang="en-US" sz="2200" i="1" smtClean="0"/>
              <a:t>sum</a:t>
            </a:r>
            <a:r>
              <a:rPr lang="en-US" altLang="en-US" sz="2200" smtClean="0"/>
              <a:t> of the individual resistances:</a:t>
            </a:r>
            <a:r>
              <a:rPr lang="en-US" altLang="en-US" smtClean="0"/>
              <a:t> </a:t>
            </a:r>
            <a:r>
              <a:rPr lang="en-US" altLang="en-US" sz="2200" i="1" smtClean="0"/>
              <a:t>R</a:t>
            </a:r>
            <a:r>
              <a:rPr lang="en-US" altLang="en-US" sz="2200" baseline="-25000" smtClean="0"/>
              <a:t>eq</a:t>
            </a:r>
            <a:r>
              <a:rPr lang="en-US" altLang="en-US" sz="2200" smtClean="0"/>
              <a:t> = </a:t>
            </a:r>
            <a:r>
              <a:rPr lang="en-US" altLang="en-US" sz="2200" i="1" smtClean="0"/>
              <a:t>R</a:t>
            </a:r>
            <a:r>
              <a:rPr lang="en-US" altLang="en-US" sz="2200" baseline="-25000" smtClean="0"/>
              <a:t>1</a:t>
            </a:r>
            <a:r>
              <a:rPr lang="en-US" altLang="en-US" sz="2200" smtClean="0"/>
              <a:t> + </a:t>
            </a:r>
            <a:r>
              <a:rPr lang="en-US" altLang="en-US" sz="2200" i="1" smtClean="0"/>
              <a:t>R</a:t>
            </a:r>
            <a:r>
              <a:rPr lang="en-US" altLang="en-US" sz="2200" baseline="-25000" smtClean="0"/>
              <a:t>2</a:t>
            </a:r>
            <a:r>
              <a:rPr lang="en-US" altLang="en-US" sz="2200" smtClean="0"/>
              <a:t> + </a:t>
            </a:r>
            <a:r>
              <a:rPr lang="en-US" altLang="en-US" sz="2200" i="1" smtClean="0"/>
              <a:t>R</a:t>
            </a:r>
            <a:r>
              <a:rPr lang="en-US" altLang="en-US" sz="2200" baseline="-25000" smtClean="0"/>
              <a:t>3</a:t>
            </a:r>
            <a:r>
              <a:rPr lang="en-US" altLang="en-US" sz="2200" smtClean="0"/>
              <a:t> + …</a:t>
            </a:r>
            <a:r>
              <a:rPr lang="en-US" altLang="en-US" smtClean="0"/>
              <a:t> </a:t>
            </a:r>
          </a:p>
          <a:p>
            <a:pPr lvl="1">
              <a:lnSpc>
                <a:spcPct val="90000"/>
              </a:lnSpc>
            </a:pPr>
            <a:r>
              <a:rPr lang="en-US" altLang="en-US" sz="2200" smtClean="0"/>
              <a:t>Resistors are in </a:t>
            </a:r>
            <a:r>
              <a:rPr lang="en-US" altLang="en-US" sz="2200" i="1" smtClean="0"/>
              <a:t>parallel</a:t>
            </a:r>
            <a:r>
              <a:rPr lang="en-US" altLang="en-US" sz="2200" smtClean="0"/>
              <a:t> if they are connected so that the potential difference must be the same across all of them (see right figure below).</a:t>
            </a:r>
          </a:p>
          <a:p>
            <a:pPr lvl="1">
              <a:lnSpc>
                <a:spcPct val="90000"/>
              </a:lnSpc>
            </a:pPr>
            <a:r>
              <a:rPr lang="en-US" altLang="en-US" sz="2200" smtClean="0"/>
              <a:t>The </a:t>
            </a:r>
            <a:r>
              <a:rPr lang="en-US" altLang="en-US" sz="2200" i="1" smtClean="0"/>
              <a:t>equivalent resistance</a:t>
            </a:r>
            <a:r>
              <a:rPr lang="en-US" altLang="en-US" sz="2200" smtClean="0"/>
              <a:t> of a parallel combinaton is given by           1/</a:t>
            </a:r>
            <a:r>
              <a:rPr lang="en-US" altLang="en-US" sz="2200" i="1" smtClean="0"/>
              <a:t>R</a:t>
            </a:r>
            <a:r>
              <a:rPr lang="en-US" altLang="en-US" sz="2200" baseline="-25000" smtClean="0"/>
              <a:t>eq</a:t>
            </a:r>
            <a:r>
              <a:rPr lang="en-US" altLang="en-US" sz="2200" smtClean="0"/>
              <a:t> = 1/</a:t>
            </a:r>
            <a:r>
              <a:rPr lang="en-US" altLang="en-US" sz="2200" i="1" smtClean="0"/>
              <a:t>R</a:t>
            </a:r>
            <a:r>
              <a:rPr lang="en-US" altLang="en-US" sz="2200" baseline="-25000" smtClean="0"/>
              <a:t>1</a:t>
            </a:r>
            <a:r>
              <a:rPr lang="en-US" altLang="en-US" sz="2200" smtClean="0"/>
              <a:t> + 1/</a:t>
            </a:r>
            <a:r>
              <a:rPr lang="en-US" altLang="en-US" sz="2200" i="1" smtClean="0"/>
              <a:t>R</a:t>
            </a:r>
            <a:r>
              <a:rPr lang="en-US" altLang="en-US" sz="2200" baseline="-25000" smtClean="0"/>
              <a:t>2</a:t>
            </a:r>
            <a:r>
              <a:rPr lang="en-US" altLang="en-US" sz="2200" smtClean="0"/>
              <a:t> + 1/</a:t>
            </a:r>
            <a:r>
              <a:rPr lang="en-US" altLang="en-US" sz="2200" i="1" smtClean="0"/>
              <a:t>R</a:t>
            </a:r>
            <a:r>
              <a:rPr lang="en-US" altLang="en-US" sz="2200" baseline="-25000" smtClean="0"/>
              <a:t>3</a:t>
            </a:r>
            <a:r>
              <a:rPr lang="en-US" altLang="en-US" sz="2200" smtClean="0"/>
              <a:t> + …</a:t>
            </a:r>
            <a:endParaRPr lang="en-US" altLang="en-US" smtClean="0"/>
          </a:p>
        </p:txBody>
      </p:sp>
      <p:pic>
        <p:nvPicPr>
          <p:cNvPr id="84999" name="Picture 7" descr="26_01_FigureA"/>
          <p:cNvPicPr>
            <a:picLocks noChangeAspect="1" noChangeArrowheads="1"/>
          </p:cNvPicPr>
          <p:nvPr/>
        </p:nvPicPr>
        <p:blipFill>
          <a:blip r:embed="rId3">
            <a:extLst>
              <a:ext uri="{28A0092B-C50C-407E-A947-70E740481C1C}">
                <a14:useLocalDpi xmlns:a14="http://schemas.microsoft.com/office/drawing/2010/main" val="0"/>
              </a:ext>
            </a:extLst>
          </a:blip>
          <a:srcRect b="11688"/>
          <a:stretch>
            <a:fillRect/>
          </a:stretch>
        </p:blipFill>
        <p:spPr bwMode="auto">
          <a:xfrm>
            <a:off x="838200" y="4419600"/>
            <a:ext cx="3124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26_01_FigureB"/>
          <p:cNvPicPr>
            <a:picLocks noChangeAspect="1" noChangeArrowheads="1"/>
          </p:cNvPicPr>
          <p:nvPr/>
        </p:nvPicPr>
        <p:blipFill>
          <a:blip r:embed="rId4">
            <a:extLst>
              <a:ext uri="{28A0092B-C50C-407E-A947-70E740481C1C}">
                <a14:useLocalDpi xmlns:a14="http://schemas.microsoft.com/office/drawing/2010/main" val="0"/>
              </a:ext>
            </a:extLst>
          </a:blip>
          <a:srcRect b="10483"/>
          <a:stretch>
            <a:fillRect/>
          </a:stretch>
        </p:blipFill>
        <p:spPr bwMode="auto">
          <a:xfrm>
            <a:off x="5275263" y="4038600"/>
            <a:ext cx="31242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76200"/>
            <a:ext cx="8839200" cy="503238"/>
          </a:xfrm>
        </p:spPr>
        <p:txBody>
          <a:bodyPr/>
          <a:lstStyle/>
          <a:p>
            <a:r>
              <a:rPr lang="en-US" altLang="en-US" smtClean="0"/>
              <a:t>Series and parallel combinations</a:t>
            </a:r>
          </a:p>
        </p:txBody>
      </p:sp>
      <p:sp>
        <p:nvSpPr>
          <p:cNvPr id="87043" name="Rectangle 3"/>
          <p:cNvSpPr>
            <a:spLocks noGrp="1" noChangeArrowheads="1"/>
          </p:cNvSpPr>
          <p:nvPr>
            <p:ph type="body" idx="1"/>
          </p:nvPr>
        </p:nvSpPr>
        <p:spPr>
          <a:xfrm>
            <a:off x="228600" y="685800"/>
            <a:ext cx="4495800" cy="2155825"/>
          </a:xfrm>
        </p:spPr>
        <p:txBody>
          <a:bodyPr/>
          <a:lstStyle/>
          <a:p>
            <a:pPr lvl="1"/>
            <a:r>
              <a:rPr lang="en-US" altLang="en-US" sz="2600" smtClean="0"/>
              <a:t>Resistors can also be connected in combinations of series and parallel, as shown in Figure 26.1(c) and (d) at the right.</a:t>
            </a:r>
            <a:endParaRPr lang="en-US" altLang="en-US" smtClean="0"/>
          </a:p>
        </p:txBody>
      </p:sp>
      <p:pic>
        <p:nvPicPr>
          <p:cNvPr id="87045" name="Picture 5" descr="26_01_FigureC"/>
          <p:cNvPicPr>
            <a:picLocks noChangeAspect="1" noChangeArrowheads="1"/>
          </p:cNvPicPr>
          <p:nvPr/>
        </p:nvPicPr>
        <p:blipFill>
          <a:blip r:embed="rId3">
            <a:extLst>
              <a:ext uri="{28A0092B-C50C-407E-A947-70E740481C1C}">
                <a14:useLocalDpi xmlns:a14="http://schemas.microsoft.com/office/drawing/2010/main" val="0"/>
              </a:ext>
            </a:extLst>
          </a:blip>
          <a:srcRect b="9323"/>
          <a:stretch>
            <a:fillRect/>
          </a:stretch>
        </p:blipFill>
        <p:spPr bwMode="auto">
          <a:xfrm>
            <a:off x="5275263" y="838200"/>
            <a:ext cx="31781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7046" name="Picture 6" descr="26_01_FigureD"/>
          <p:cNvPicPr>
            <a:picLocks noChangeAspect="1" noChangeArrowheads="1"/>
          </p:cNvPicPr>
          <p:nvPr/>
        </p:nvPicPr>
        <p:blipFill>
          <a:blip r:embed="rId4">
            <a:extLst>
              <a:ext uri="{28A0092B-C50C-407E-A947-70E740481C1C}">
                <a14:useLocalDpi xmlns:a14="http://schemas.microsoft.com/office/drawing/2010/main" val="0"/>
              </a:ext>
            </a:extLst>
          </a:blip>
          <a:srcRect b="6627"/>
          <a:stretch>
            <a:fillRect/>
          </a:stretch>
        </p:blipFill>
        <p:spPr bwMode="auto">
          <a:xfrm>
            <a:off x="5257800" y="3657600"/>
            <a:ext cx="3200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04800" y="76200"/>
            <a:ext cx="8839200" cy="503238"/>
          </a:xfrm>
        </p:spPr>
        <p:txBody>
          <a:bodyPr/>
          <a:lstStyle/>
          <a:p>
            <a:r>
              <a:rPr lang="en-US" altLang="en-US" smtClean="0"/>
              <a:t>Equivalent resistance</a:t>
            </a:r>
          </a:p>
        </p:txBody>
      </p:sp>
      <p:sp>
        <p:nvSpPr>
          <p:cNvPr id="89091" name="Rectangle 3"/>
          <p:cNvSpPr>
            <a:spLocks noGrp="1" noChangeArrowheads="1"/>
          </p:cNvSpPr>
          <p:nvPr>
            <p:ph type="body" idx="1"/>
          </p:nvPr>
        </p:nvSpPr>
        <p:spPr>
          <a:xfrm>
            <a:off x="228600" y="838200"/>
            <a:ext cx="5486400" cy="1200329"/>
          </a:xfrm>
        </p:spPr>
        <p:txBody>
          <a:bodyPr/>
          <a:lstStyle/>
          <a:p>
            <a:pPr marL="114300" lvl="1" indent="0">
              <a:buNone/>
            </a:pPr>
            <a:r>
              <a:rPr lang="en-US" altLang="en-US" sz="2400" dirty="0" smtClean="0"/>
              <a:t>Find the equivalent resistance of the network and the current in each resistor.</a:t>
            </a:r>
          </a:p>
        </p:txBody>
      </p:sp>
      <p:pic>
        <p:nvPicPr>
          <p:cNvPr id="89094" name="Picture 6" descr="26_03_Figu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50093"/>
            <a:ext cx="2819400" cy="2333837"/>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26_03_FigureB"/>
          <p:cNvPicPr>
            <a:picLocks noChangeAspect="1" noChangeArrowheads="1"/>
          </p:cNvPicPr>
          <p:nvPr/>
        </p:nvPicPr>
        <p:blipFill>
          <a:blip r:embed="rId4">
            <a:extLst>
              <a:ext uri="{28A0092B-C50C-407E-A947-70E740481C1C}">
                <a14:useLocalDpi xmlns:a14="http://schemas.microsoft.com/office/drawing/2010/main" val="0"/>
              </a:ext>
            </a:extLst>
          </a:blip>
          <a:srcRect b="11884"/>
          <a:stretch>
            <a:fillRect/>
          </a:stretch>
        </p:blipFill>
        <p:spPr bwMode="auto">
          <a:xfrm>
            <a:off x="457200" y="2514600"/>
            <a:ext cx="1992313"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26_03_FigureC"/>
          <p:cNvPicPr>
            <a:picLocks noChangeAspect="1" noChangeArrowheads="1"/>
          </p:cNvPicPr>
          <p:nvPr/>
        </p:nvPicPr>
        <p:blipFill>
          <a:blip r:embed="rId5">
            <a:extLst>
              <a:ext uri="{28A0092B-C50C-407E-A947-70E740481C1C}">
                <a14:useLocalDpi xmlns:a14="http://schemas.microsoft.com/office/drawing/2010/main" val="0"/>
              </a:ext>
            </a:extLst>
          </a:blip>
          <a:srcRect b="11456"/>
          <a:stretch>
            <a:fillRect/>
          </a:stretch>
        </p:blipFill>
        <p:spPr bwMode="auto">
          <a:xfrm>
            <a:off x="3146425" y="2514600"/>
            <a:ext cx="14255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26_03_FigureD"/>
          <p:cNvPicPr>
            <a:picLocks noChangeAspect="1" noChangeArrowheads="1"/>
          </p:cNvPicPr>
          <p:nvPr/>
        </p:nvPicPr>
        <p:blipFill>
          <a:blip r:embed="rId6">
            <a:extLst>
              <a:ext uri="{28A0092B-C50C-407E-A947-70E740481C1C}">
                <a14:useLocalDpi xmlns:a14="http://schemas.microsoft.com/office/drawing/2010/main" val="0"/>
              </a:ext>
            </a:extLst>
          </a:blip>
          <a:srcRect b="8571"/>
          <a:stretch>
            <a:fillRect/>
          </a:stretch>
        </p:blipFill>
        <p:spPr bwMode="auto">
          <a:xfrm>
            <a:off x="387350" y="4114800"/>
            <a:ext cx="142557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9098" name="Picture 10" descr="26_03_FigureE"/>
          <p:cNvPicPr>
            <a:picLocks noChangeAspect="1" noChangeArrowheads="1"/>
          </p:cNvPicPr>
          <p:nvPr/>
        </p:nvPicPr>
        <p:blipFill>
          <a:blip r:embed="rId7">
            <a:extLst>
              <a:ext uri="{28A0092B-C50C-407E-A947-70E740481C1C}">
                <a14:useLocalDpi xmlns:a14="http://schemas.microsoft.com/office/drawing/2010/main" val="0"/>
              </a:ext>
            </a:extLst>
          </a:blip>
          <a:srcRect b="8260"/>
          <a:stretch>
            <a:fillRect/>
          </a:stretch>
        </p:blipFill>
        <p:spPr bwMode="auto">
          <a:xfrm>
            <a:off x="2471738" y="4114800"/>
            <a:ext cx="200025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9099" name="Picture 11" descr="26_03_FigureF"/>
          <p:cNvPicPr>
            <a:picLocks noChangeAspect="1" noChangeArrowheads="1"/>
          </p:cNvPicPr>
          <p:nvPr/>
        </p:nvPicPr>
        <p:blipFill>
          <a:blip r:embed="rId8">
            <a:extLst>
              <a:ext uri="{28A0092B-C50C-407E-A947-70E740481C1C}">
                <a14:useLocalDpi xmlns:a14="http://schemas.microsoft.com/office/drawing/2010/main" val="0"/>
              </a:ext>
            </a:extLst>
          </a:blip>
          <a:srcRect b="8333"/>
          <a:stretch>
            <a:fillRect/>
          </a:stretch>
        </p:blipFill>
        <p:spPr bwMode="auto">
          <a:xfrm>
            <a:off x="5214938" y="3886200"/>
            <a:ext cx="248126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76200"/>
            <a:ext cx="8839200" cy="503238"/>
          </a:xfrm>
        </p:spPr>
        <p:txBody>
          <a:bodyPr/>
          <a:lstStyle/>
          <a:p>
            <a:r>
              <a:rPr lang="en-US" altLang="en-US" smtClean="0"/>
              <a:t>Series versus parallel combinations</a:t>
            </a:r>
          </a:p>
        </p:txBody>
      </p:sp>
      <p:sp>
        <p:nvSpPr>
          <p:cNvPr id="91139" name="Rectangle 3"/>
          <p:cNvSpPr>
            <a:spLocks noGrp="1" noChangeArrowheads="1"/>
          </p:cNvSpPr>
          <p:nvPr>
            <p:ph type="body" idx="1"/>
          </p:nvPr>
        </p:nvSpPr>
        <p:spPr>
          <a:xfrm>
            <a:off x="152400" y="838200"/>
            <a:ext cx="8915400" cy="4801314"/>
          </a:xfrm>
        </p:spPr>
        <p:txBody>
          <a:bodyPr/>
          <a:lstStyle/>
          <a:p>
            <a:pPr marL="114300" lvl="1" indent="0">
              <a:buNone/>
            </a:pPr>
            <a:r>
              <a:rPr lang="en-US" altLang="en-US" dirty="0" smtClean="0"/>
              <a:t>Two identical light bulbs, each with resistance </a:t>
            </a:r>
            <a:r>
              <a:rPr lang="en-US" altLang="en-US" i="1" dirty="0" smtClean="0"/>
              <a:t>R</a:t>
            </a:r>
            <a:r>
              <a:rPr lang="en-US" altLang="en-US" dirty="0" smtClean="0"/>
              <a:t> = 2</a:t>
            </a:r>
            <a:r>
              <a:rPr lang="el-GR" altLang="en-US" dirty="0" smtClean="0"/>
              <a:t>Ω</a:t>
            </a:r>
            <a:r>
              <a:rPr lang="en-US" altLang="en-US" dirty="0" smtClean="0"/>
              <a:t>, are connected to a source with </a:t>
            </a:r>
            <a:r>
              <a:rPr lang="en-US" altLang="en-US" sz="3600" i="1" dirty="0" smtClean="0">
                <a:sym typeface="Symbol" panose="05050102010706020507" pitchFamily="18" charset="2"/>
              </a:rPr>
              <a:t></a:t>
            </a:r>
            <a:r>
              <a:rPr lang="en-US" altLang="en-US" dirty="0" smtClean="0">
                <a:sym typeface="Symbol" panose="05050102010706020507" pitchFamily="18" charset="2"/>
              </a:rPr>
              <a:t> = 8 V and negligible internal resistance. Find the current through each bulb, the potential difference across each bulb, and the power delivered to each bulb and to the entire network if the bulbs are connected (a) in series and (b) in parallel. (c) Suppose one of the bulbs burn out; that is, its filament breaks and current can no longer flow through it. What happens to the other bulb in the series case? In the Parallel case?</a:t>
            </a: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76200"/>
            <a:ext cx="8839200" cy="503238"/>
          </a:xfrm>
        </p:spPr>
        <p:txBody>
          <a:bodyPr/>
          <a:lstStyle/>
          <a:p>
            <a:r>
              <a:rPr lang="en-US" altLang="en-US" smtClean="0"/>
              <a:t>Series versus parallel combinations</a:t>
            </a:r>
          </a:p>
        </p:txBody>
      </p:sp>
      <p:pic>
        <p:nvPicPr>
          <p:cNvPr id="4" name="Picture 3"/>
          <p:cNvPicPr>
            <a:picLocks noChangeAspect="1"/>
          </p:cNvPicPr>
          <p:nvPr/>
        </p:nvPicPr>
        <p:blipFill>
          <a:blip r:embed="rId3"/>
          <a:stretch>
            <a:fillRect/>
          </a:stretch>
        </p:blipFill>
        <p:spPr>
          <a:xfrm>
            <a:off x="200025" y="990600"/>
            <a:ext cx="4524375" cy="1781175"/>
          </a:xfrm>
          <a:prstGeom prst="rect">
            <a:avLst/>
          </a:prstGeom>
        </p:spPr>
      </p:pic>
      <p:pic>
        <p:nvPicPr>
          <p:cNvPr id="5" name="Picture 4"/>
          <p:cNvPicPr>
            <a:picLocks noChangeAspect="1"/>
          </p:cNvPicPr>
          <p:nvPr/>
        </p:nvPicPr>
        <p:blipFill>
          <a:blip r:embed="rId4"/>
          <a:stretch>
            <a:fillRect/>
          </a:stretch>
        </p:blipFill>
        <p:spPr>
          <a:xfrm>
            <a:off x="209550" y="4134329"/>
            <a:ext cx="5667375" cy="2381250"/>
          </a:xfrm>
          <a:prstGeom prst="rect">
            <a:avLst/>
          </a:prstGeom>
        </p:spPr>
      </p:pic>
      <p:pic>
        <p:nvPicPr>
          <p:cNvPr id="3" name="Picture 2"/>
          <p:cNvPicPr>
            <a:picLocks noChangeAspect="1"/>
          </p:cNvPicPr>
          <p:nvPr/>
        </p:nvPicPr>
        <p:blipFill>
          <a:blip r:embed="rId5"/>
          <a:stretch>
            <a:fillRect/>
          </a:stretch>
        </p:blipFill>
        <p:spPr>
          <a:xfrm>
            <a:off x="4724400" y="1295878"/>
            <a:ext cx="4267200" cy="3200401"/>
          </a:xfrm>
          <a:prstGeom prst="rect">
            <a:avLst/>
          </a:prstGeom>
        </p:spPr>
      </p:pic>
    </p:spTree>
    <p:extLst>
      <p:ext uri="{BB962C8B-B14F-4D97-AF65-F5344CB8AC3E}">
        <p14:creationId xmlns:p14="http://schemas.microsoft.com/office/powerpoint/2010/main" val="3029430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14325" y="76200"/>
            <a:ext cx="8829675" cy="503238"/>
          </a:xfrm>
        </p:spPr>
        <p:txBody>
          <a:bodyPr/>
          <a:lstStyle/>
          <a:p>
            <a:r>
              <a:rPr lang="en-US" altLang="en-US" smtClean="0"/>
              <a:t>Kirchhoff’s Rules I</a:t>
            </a:r>
          </a:p>
        </p:txBody>
      </p:sp>
      <p:sp>
        <p:nvSpPr>
          <p:cNvPr id="93187" name="Rectangle 3"/>
          <p:cNvSpPr>
            <a:spLocks noGrp="1" noChangeArrowheads="1"/>
          </p:cNvSpPr>
          <p:nvPr>
            <p:ph type="body" idx="1"/>
          </p:nvPr>
        </p:nvSpPr>
        <p:spPr>
          <a:xfrm>
            <a:off x="152400" y="762000"/>
            <a:ext cx="4648200" cy="2526846"/>
          </a:xfrm>
        </p:spPr>
        <p:txBody>
          <a:bodyPr/>
          <a:lstStyle/>
          <a:p>
            <a:pPr lvl="1">
              <a:buFontTx/>
              <a:buChar char="•"/>
            </a:pPr>
            <a:r>
              <a:rPr lang="en-US" altLang="en-US" sz="2800" dirty="0" smtClean="0"/>
              <a:t>A </a:t>
            </a:r>
            <a:r>
              <a:rPr lang="en-US" altLang="en-US" sz="2800" i="1" dirty="0" smtClean="0"/>
              <a:t>junction</a:t>
            </a:r>
            <a:r>
              <a:rPr lang="en-US" altLang="en-US" sz="2800" dirty="0" smtClean="0"/>
              <a:t> is a point where three or more conductors meet.</a:t>
            </a:r>
          </a:p>
          <a:p>
            <a:pPr lvl="1">
              <a:buFontTx/>
              <a:buChar char="•"/>
            </a:pPr>
            <a:r>
              <a:rPr lang="en-US" altLang="en-US" sz="2800" dirty="0" smtClean="0"/>
              <a:t>A </a:t>
            </a:r>
            <a:r>
              <a:rPr lang="en-US" altLang="en-US" sz="2800" i="1" dirty="0" smtClean="0"/>
              <a:t>loop</a:t>
            </a:r>
            <a:r>
              <a:rPr lang="en-US" altLang="en-US" sz="2800" dirty="0" smtClean="0"/>
              <a:t> is any closed conducting path.</a:t>
            </a:r>
          </a:p>
        </p:txBody>
      </p:sp>
      <p:pic>
        <p:nvPicPr>
          <p:cNvPr id="93188" name="Picture 4" descr="26_Figure06-I"/>
          <p:cNvPicPr>
            <a:picLocks noChangeAspect="1" noChangeArrowheads="1"/>
          </p:cNvPicPr>
          <p:nvPr/>
        </p:nvPicPr>
        <p:blipFill>
          <a:blip r:embed="rId3">
            <a:extLst>
              <a:ext uri="{28A0092B-C50C-407E-A947-70E740481C1C}">
                <a14:useLocalDpi xmlns:a14="http://schemas.microsoft.com/office/drawing/2010/main" val="0"/>
              </a:ext>
            </a:extLst>
          </a:blip>
          <a:srcRect b="2307"/>
          <a:stretch>
            <a:fillRect/>
          </a:stretch>
        </p:blipFill>
        <p:spPr bwMode="auto">
          <a:xfrm>
            <a:off x="5334000" y="914400"/>
            <a:ext cx="3013075"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8342</TotalTime>
  <Words>939</Words>
  <Application>Microsoft Office PowerPoint</Application>
  <PresentationFormat>On-screen Show (4:3)</PresentationFormat>
  <Paragraphs>73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Cambria Math</vt:lpstr>
      <vt:lpstr>Symbol</vt:lpstr>
      <vt:lpstr>Times</vt:lpstr>
      <vt:lpstr>Times New Roman</vt:lpstr>
      <vt:lpstr>C6eActiveLectureQuestions</vt:lpstr>
      <vt:lpstr>Chapter 26</vt:lpstr>
      <vt:lpstr>Goals for Chapter 26</vt:lpstr>
      <vt:lpstr>Introduction</vt:lpstr>
      <vt:lpstr>Resistors in series and parallel</vt:lpstr>
      <vt:lpstr>Series and parallel combinations</vt:lpstr>
      <vt:lpstr>Equivalent resistance</vt:lpstr>
      <vt:lpstr>Series versus parallel combinations</vt:lpstr>
      <vt:lpstr>Series versus parallel combinations</vt:lpstr>
      <vt:lpstr>Kirchhoff’s Rules I</vt:lpstr>
      <vt:lpstr>Kirchoff’s Rules II</vt:lpstr>
      <vt:lpstr>Sign convention for the loop rule</vt:lpstr>
      <vt:lpstr>Reducing the number of unknown currents</vt:lpstr>
      <vt:lpstr>A single-loop circuit</vt:lpstr>
      <vt:lpstr>Charging a battery</vt:lpstr>
      <vt:lpstr>A complex network</vt:lpstr>
      <vt:lpstr>D’Arsonval galvanometer</vt:lpstr>
      <vt:lpstr>Ammeters and voltmeters </vt:lpstr>
      <vt:lpstr>Ammeters and voltmeters in combination</vt:lpstr>
      <vt:lpstr>Ohmmeters and potentiometers</vt:lpstr>
      <vt:lpstr>Charging a capacitor</vt:lpstr>
      <vt:lpstr>Discharging a capacitor</vt:lpstr>
      <vt:lpstr>Power distribution systems</vt:lpstr>
      <vt:lpstr>Household wiring</vt:lpstr>
    </vt:vector>
  </TitlesOfParts>
  <Company>Benjamin Cummings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slide</dc:title>
  <dc:creator>BCP User</dc:creator>
  <cp:lastModifiedBy>Mohamed Bingabr</cp:lastModifiedBy>
  <cp:revision>419</cp:revision>
  <cp:lastPrinted>2006-11-21T16:50:10Z</cp:lastPrinted>
  <dcterms:created xsi:type="dcterms:W3CDTF">2002-07-11T17:04:39Z</dcterms:created>
  <dcterms:modified xsi:type="dcterms:W3CDTF">2015-10-10T19:34:05Z</dcterms:modified>
</cp:coreProperties>
</file>