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1"/>
  </p:notesMasterIdLst>
  <p:handoutMasterIdLst>
    <p:handoutMasterId r:id="rId42"/>
  </p:handoutMasterIdLst>
  <p:sldIdLst>
    <p:sldId id="262" r:id="rId2"/>
    <p:sldId id="267" r:id="rId3"/>
    <p:sldId id="268" r:id="rId4"/>
    <p:sldId id="269" r:id="rId5"/>
    <p:sldId id="305" r:id="rId6"/>
    <p:sldId id="270" r:id="rId7"/>
    <p:sldId id="271" r:id="rId8"/>
    <p:sldId id="272" r:id="rId9"/>
    <p:sldId id="273" r:id="rId10"/>
    <p:sldId id="274" r:id="rId11"/>
    <p:sldId id="275" r:id="rId12"/>
    <p:sldId id="276" r:id="rId13"/>
    <p:sldId id="277" r:id="rId14"/>
    <p:sldId id="278" r:id="rId15"/>
    <p:sldId id="279" r:id="rId16"/>
    <p:sldId id="280" r:id="rId17"/>
    <p:sldId id="281" r:id="rId18"/>
    <p:sldId id="301" r:id="rId19"/>
    <p:sldId id="282" r:id="rId20"/>
    <p:sldId id="283" r:id="rId21"/>
    <p:sldId id="284" r:id="rId22"/>
    <p:sldId id="285" r:id="rId23"/>
    <p:sldId id="286" r:id="rId24"/>
    <p:sldId id="303" r:id="rId25"/>
    <p:sldId id="288" r:id="rId26"/>
    <p:sldId id="289" r:id="rId27"/>
    <p:sldId id="290" r:id="rId28"/>
    <p:sldId id="306" r:id="rId29"/>
    <p:sldId id="291" r:id="rId30"/>
    <p:sldId id="293" r:id="rId31"/>
    <p:sldId id="292" r:id="rId32"/>
    <p:sldId id="294" r:id="rId33"/>
    <p:sldId id="304" r:id="rId34"/>
    <p:sldId id="295" r:id="rId35"/>
    <p:sldId id="296" r:id="rId36"/>
    <p:sldId id="297" r:id="rId37"/>
    <p:sldId id="298" r:id="rId38"/>
    <p:sldId id="299" r:id="rId39"/>
    <p:sldId id="300" r:id="rId40"/>
  </p:sldIdLst>
  <p:sldSz cx="9144000" cy="6858000" type="screen4x3"/>
  <p:notesSz cx="6858000" cy="9144000"/>
  <p:custDataLst>
    <p:tags r:id="rId43"/>
  </p:custDataLst>
  <p:defaultTextStyle>
    <a:defPPr>
      <a:defRPr lang="en-US"/>
    </a:defPPr>
    <a:lvl1pPr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r"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09">
          <p15:clr>
            <a:srgbClr val="A4A3A4"/>
          </p15:clr>
        </p15:guide>
        <p15:guide id="2" orient="horz" pos="1803">
          <p15:clr>
            <a:srgbClr val="A4A3A4"/>
          </p15:clr>
        </p15:guide>
        <p15:guide id="3" pos="2880">
          <p15:clr>
            <a:srgbClr val="A4A3A4"/>
          </p15:clr>
        </p15:guide>
        <p15:guide id="4" pos="192">
          <p15:clr>
            <a:srgbClr val="A4A3A4"/>
          </p15:clr>
        </p15:guide>
        <p15:guide id="5" pos="33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4A37"/>
    <a:srgbClr val="00417E"/>
    <a:srgbClr val="FFECD7"/>
    <a:srgbClr val="F7955A"/>
    <a:srgbClr val="666699"/>
    <a:srgbClr val="0066CC"/>
    <a:srgbClr val="00487A"/>
    <a:srgbClr val="D33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7" autoAdjust="0"/>
    <p:restoredTop sz="93202" autoAdjust="0"/>
  </p:normalViewPr>
  <p:slideViewPr>
    <p:cSldViewPr>
      <p:cViewPr varScale="1">
        <p:scale>
          <a:sx n="105" d="100"/>
          <a:sy n="105" d="100"/>
        </p:scale>
        <p:origin x="1368" y="108"/>
      </p:cViewPr>
      <p:guideLst>
        <p:guide orient="horz" pos="1209"/>
        <p:guide orient="horz" pos="1803"/>
        <p:guide pos="2880"/>
        <p:guide pos="192"/>
        <p:guide pos="332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1" sz="1200">
                <a:latin typeface="Times New Roman" charset="0"/>
              </a:defRPr>
            </a:lvl1pPr>
          </a:lstStyle>
          <a:p>
            <a:pPr>
              <a:defRPr/>
            </a:pPr>
            <a:endParaRPr 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1" sz="1200">
                <a:latin typeface="Times New Roman" charset="0"/>
              </a:defRPr>
            </a:lvl1pPr>
          </a:lstStyle>
          <a:p>
            <a:pPr>
              <a:defRPr/>
            </a:pPr>
            <a:endParaRPr 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1" sz="1200">
                <a:latin typeface="Times New Roman" charset="0"/>
              </a:defRPr>
            </a:lvl1pPr>
          </a:lstStyle>
          <a:p>
            <a:pPr>
              <a:defRPr/>
            </a:pPr>
            <a:endParaRPr 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1" sz="1200">
                <a:latin typeface="Times New Roman" panose="02020603050405020304" pitchFamily="18" charset="0"/>
              </a:defRPr>
            </a:lvl1pPr>
          </a:lstStyle>
          <a:p>
            <a:fld id="{77ABC333-0F84-44EB-B7C5-591463E25A38}" type="slidenum">
              <a:rPr lang="en-US" altLang="en-US"/>
              <a:pPr/>
              <a:t>‹#›</a:t>
            </a:fld>
            <a:endParaRPr lang="en-US" altLang="en-US"/>
          </a:p>
        </p:txBody>
      </p:sp>
    </p:spTree>
    <p:extLst>
      <p:ext uri="{BB962C8B-B14F-4D97-AF65-F5344CB8AC3E}">
        <p14:creationId xmlns:p14="http://schemas.microsoft.com/office/powerpoint/2010/main" val="444474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n-US"/>
          </a:p>
        </p:txBody>
      </p:sp>
      <p:sp>
        <p:nvSpPr>
          <p:cNvPr id="34819"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fld id="{6741EA02-CAE7-4C26-97D4-EE4E1D6C43A2}" type="slidenum">
              <a:rPr lang="en-US" altLang="en-US"/>
              <a:pPr/>
              <a:t>‹#›</a:t>
            </a:fld>
            <a:endParaRPr lang="en-US" altLang="en-US"/>
          </a:p>
        </p:txBody>
      </p:sp>
    </p:spTree>
    <p:extLst>
      <p:ext uri="{BB962C8B-B14F-4D97-AF65-F5344CB8AC3E}">
        <p14:creationId xmlns:p14="http://schemas.microsoft.com/office/powerpoint/2010/main" val="30629726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fld id="{DD2720DB-1475-42DA-95E3-A406607E6909}"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1987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62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618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15179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75592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826658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9087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2761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54849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50749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42276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92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64774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4104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28017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69458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04942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92279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69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414953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34359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196055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0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34203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5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528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39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535131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33342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83812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898884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4265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13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22803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3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22410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54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66545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7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922308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9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7687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97582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60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96525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553432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076511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831194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42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98236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Ps14\ircd\50694_Young_Freedman_13e_IRDVD\Supplied\67546Young13e_marktg\Links\Calatrava-Bridge_sml.jpg"/>
          <p:cNvPicPr>
            <a:picLocks noChangeAspect="1" noChangeArrowheads="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25000" b="25000"/>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276225" y="6537325"/>
            <a:ext cx="467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defRPr/>
            </a:pPr>
            <a:r>
              <a:rPr lang="en-US" sz="1000" smtClean="0">
                <a:latin typeface="Times New Roman" pitchFamily="84" charset="0"/>
              </a:rPr>
              <a:t>Copyright © 2012 Pearson Education Inc.</a:t>
            </a:r>
          </a:p>
        </p:txBody>
      </p:sp>
      <p:sp>
        <p:nvSpPr>
          <p:cNvPr id="6" name="Text Box 17"/>
          <p:cNvSpPr txBox="1">
            <a:spLocks noChangeArrowheads="1"/>
          </p:cNvSpPr>
          <p:nvPr userDrawn="1"/>
        </p:nvSpPr>
        <p:spPr bwMode="auto">
          <a:xfrm>
            <a:off x="260350" y="5029200"/>
            <a:ext cx="8686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5400" dist="25399" dir="2700000" algn="ctr" rotWithShape="0">
                    <a:schemeClr val="bg2"/>
                  </a:outerShdw>
                </a:effectLst>
              </a14:hiddenEffects>
            </a:ext>
          </a:extLst>
        </p:spPr>
        <p:txBody>
          <a:bodyPr>
            <a:spAutoFit/>
          </a:bodyPr>
          <a:lstStyle/>
          <a:p>
            <a:pPr algn="l">
              <a:defRPr/>
            </a:pPr>
            <a:r>
              <a:rPr lang="en-US" sz="1800" dirty="0">
                <a:solidFill>
                  <a:srgbClr val="D33325"/>
                </a:solidFill>
                <a:latin typeface="Arial" charset="0"/>
              </a:rPr>
              <a:t>PowerPoint</a:t>
            </a:r>
            <a:r>
              <a:rPr lang="en-US" sz="1800" baseline="30000" dirty="0">
                <a:solidFill>
                  <a:srgbClr val="D33325"/>
                </a:solidFill>
                <a:latin typeface="Arial" charset="0"/>
              </a:rPr>
              <a:t>®</a:t>
            </a:r>
            <a:r>
              <a:rPr lang="en-US" sz="1800" dirty="0">
                <a:solidFill>
                  <a:srgbClr val="D33325"/>
                </a:solidFill>
                <a:latin typeface="Arial" charset="0"/>
              </a:rPr>
              <a:t> Lectures for</a:t>
            </a:r>
          </a:p>
          <a:p>
            <a:pPr algn="l">
              <a:defRPr/>
            </a:pPr>
            <a:r>
              <a:rPr lang="en-US" sz="1800" b="1" i="1" dirty="0">
                <a:solidFill>
                  <a:srgbClr val="D33325"/>
                </a:solidFill>
                <a:latin typeface="Arial" charset="0"/>
              </a:rPr>
              <a:t>University Physics, Thirteenth Edition</a:t>
            </a:r>
          </a:p>
          <a:p>
            <a:pPr algn="l">
              <a:defRPr/>
            </a:pPr>
            <a:r>
              <a:rPr lang="en-US" sz="1800" b="1" i="1" dirty="0">
                <a:solidFill>
                  <a:srgbClr val="D33325"/>
                </a:solidFill>
                <a:latin typeface="Times New Roman" charset="0"/>
              </a:rPr>
              <a:t>   – Hugh D. Young and Roger A. Freedman</a:t>
            </a:r>
          </a:p>
        </p:txBody>
      </p:sp>
      <p:sp>
        <p:nvSpPr>
          <p:cNvPr id="7" name="Text Box 23"/>
          <p:cNvSpPr txBox="1">
            <a:spLocks noChangeArrowheads="1"/>
          </p:cNvSpPr>
          <p:nvPr userDrawn="1"/>
        </p:nvSpPr>
        <p:spPr bwMode="auto">
          <a:xfrm>
            <a:off x="254000" y="6096000"/>
            <a:ext cx="3086100" cy="36671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r" eaLnBrk="0" fontAlgn="base" hangingPunct="0">
              <a:spcBef>
                <a:spcPct val="0"/>
              </a:spcBef>
              <a:spcAft>
                <a:spcPct val="0"/>
              </a:spcAft>
              <a:defRPr sz="2400">
                <a:solidFill>
                  <a:schemeClr val="tx1"/>
                </a:solidFill>
                <a:latin typeface="Arial" panose="020B0604020202020204" pitchFamily="34" charset="0"/>
              </a:defRPr>
            </a:lvl6pPr>
            <a:lvl7pPr marL="2971800" indent="-228600" algn="r" eaLnBrk="0" fontAlgn="base" hangingPunct="0">
              <a:spcBef>
                <a:spcPct val="0"/>
              </a:spcBef>
              <a:spcAft>
                <a:spcPct val="0"/>
              </a:spcAft>
              <a:defRPr sz="2400">
                <a:solidFill>
                  <a:schemeClr val="tx1"/>
                </a:solidFill>
                <a:latin typeface="Arial" panose="020B0604020202020204" pitchFamily="34" charset="0"/>
              </a:defRPr>
            </a:lvl7pPr>
            <a:lvl8pPr marL="3429000" indent="-228600" algn="r" eaLnBrk="0" fontAlgn="base" hangingPunct="0">
              <a:spcBef>
                <a:spcPct val="0"/>
              </a:spcBef>
              <a:spcAft>
                <a:spcPct val="0"/>
              </a:spcAft>
              <a:defRPr sz="2400">
                <a:solidFill>
                  <a:schemeClr val="tx1"/>
                </a:solidFill>
                <a:latin typeface="Arial" panose="020B0604020202020204" pitchFamily="34" charset="0"/>
              </a:defRPr>
            </a:lvl8pPr>
            <a:lvl9pPr marL="3886200" indent="-228600" algn="r" eaLnBrk="0" fontAlgn="base" hangingPunct="0">
              <a:spcBef>
                <a:spcPct val="0"/>
              </a:spcBef>
              <a:spcAft>
                <a:spcPct val="0"/>
              </a:spcAft>
              <a:defRPr sz="2400">
                <a:solidFill>
                  <a:schemeClr val="tx1"/>
                </a:solidFill>
                <a:latin typeface="Arial" panose="020B0604020202020204" pitchFamily="34" charset="0"/>
              </a:defRPr>
            </a:lvl9pPr>
          </a:lstStyle>
          <a:p>
            <a:pPr algn="l"/>
            <a:r>
              <a:rPr lang="en-US" altLang="en-US" sz="1800" b="1">
                <a:solidFill>
                  <a:srgbClr val="D33325"/>
                </a:solidFill>
                <a:latin typeface="Times New Roman" panose="02020603050405020304" pitchFamily="18" charset="0"/>
              </a:rPr>
              <a:t>Lectures by Wayne Anderson</a:t>
            </a:r>
          </a:p>
        </p:txBody>
      </p:sp>
      <p:sp>
        <p:nvSpPr>
          <p:cNvPr id="58371" name="Rectangle 3"/>
          <p:cNvSpPr>
            <a:spLocks noGrp="1" noChangeArrowheads="1"/>
          </p:cNvSpPr>
          <p:nvPr>
            <p:ph type="subTitle" idx="1"/>
          </p:nvPr>
        </p:nvSpPr>
        <p:spPr>
          <a:xfrm>
            <a:off x="238125" y="2441575"/>
            <a:ext cx="8677275" cy="1752600"/>
          </a:xfrm>
        </p:spPr>
        <p:txBody>
          <a:bodyPr/>
          <a:lstStyle>
            <a:lvl1pPr algn="r">
              <a:defRPr sz="5500">
                <a:solidFill>
                  <a:srgbClr val="D33325"/>
                </a:solidFill>
                <a:latin typeface="Times New Roman" charset="0"/>
              </a:defRPr>
            </a:lvl1pPr>
          </a:lstStyle>
          <a:p>
            <a:pPr lvl="0"/>
            <a:r>
              <a:rPr lang="en-US" noProof="0" smtClean="0"/>
              <a:t>Click to edit Master subtitle style</a:t>
            </a:r>
          </a:p>
        </p:txBody>
      </p:sp>
      <p:sp>
        <p:nvSpPr>
          <p:cNvPr id="58377" name="Rectangle 9"/>
          <p:cNvSpPr>
            <a:spLocks noGrp="1" noChangeArrowheads="1"/>
          </p:cNvSpPr>
          <p:nvPr>
            <p:ph type="ctrTitle"/>
          </p:nvPr>
        </p:nvSpPr>
        <p:spPr>
          <a:xfrm>
            <a:off x="206375" y="1066800"/>
            <a:ext cx="8709025" cy="1143000"/>
          </a:xfrm>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marL="0" indent="0">
              <a:defRPr sz="5000">
                <a:latin typeface="Arial" charset="0"/>
              </a:defRPr>
            </a:lvl1pPr>
          </a:lstStyle>
          <a:p>
            <a:pPr lvl="0"/>
            <a:r>
              <a:rPr lang="en-US" noProof="0" dirty="0" smtClean="0"/>
              <a:t>Click to edit Master title style</a:t>
            </a:r>
          </a:p>
        </p:txBody>
      </p:sp>
    </p:spTree>
    <p:extLst>
      <p:ext uri="{BB962C8B-B14F-4D97-AF65-F5344CB8AC3E}">
        <p14:creationId xmlns:p14="http://schemas.microsoft.com/office/powerpoint/2010/main" val="2069224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1410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152650" cy="3922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76200"/>
            <a:ext cx="6305550" cy="3922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079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99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03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29100" cy="331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685800"/>
            <a:ext cx="4229100" cy="3313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947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14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0461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75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859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5724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76200"/>
            <a:ext cx="8534400"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smtClean="0"/>
              <a:t>Click to edit Master title style</a:t>
            </a:r>
          </a:p>
        </p:txBody>
      </p:sp>
      <p:sp>
        <p:nvSpPr>
          <p:cNvPr id="1027" name="Text Box 4"/>
          <p:cNvSpPr txBox="1">
            <a:spLocks noChangeArrowheads="1"/>
          </p:cNvSpPr>
          <p:nvPr/>
        </p:nvSpPr>
        <p:spPr bwMode="auto">
          <a:xfrm>
            <a:off x="228600" y="6537325"/>
            <a:ext cx="548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r" eaLnBrk="0" fontAlgn="base" hangingPunct="0">
              <a:spcBef>
                <a:spcPct val="0"/>
              </a:spcBef>
              <a:spcAft>
                <a:spcPct val="0"/>
              </a:spcAft>
              <a:defRPr sz="2400">
                <a:solidFill>
                  <a:schemeClr val="tx1"/>
                </a:solidFill>
                <a:latin typeface="Arial" charset="0"/>
              </a:defRPr>
            </a:lvl6pPr>
            <a:lvl7pPr marL="2971800" indent="-228600" algn="r" eaLnBrk="0" fontAlgn="base" hangingPunct="0">
              <a:spcBef>
                <a:spcPct val="0"/>
              </a:spcBef>
              <a:spcAft>
                <a:spcPct val="0"/>
              </a:spcAft>
              <a:defRPr sz="2400">
                <a:solidFill>
                  <a:schemeClr val="tx1"/>
                </a:solidFill>
                <a:latin typeface="Arial" charset="0"/>
              </a:defRPr>
            </a:lvl7pPr>
            <a:lvl8pPr marL="3429000" indent="-228600" algn="r" eaLnBrk="0" fontAlgn="base" hangingPunct="0">
              <a:spcBef>
                <a:spcPct val="0"/>
              </a:spcBef>
              <a:spcAft>
                <a:spcPct val="0"/>
              </a:spcAft>
              <a:defRPr sz="2400">
                <a:solidFill>
                  <a:schemeClr val="tx1"/>
                </a:solidFill>
                <a:latin typeface="Arial" charset="0"/>
              </a:defRPr>
            </a:lvl8pPr>
            <a:lvl9pPr marL="3886200" indent="-228600" algn="r" eaLnBrk="0" fontAlgn="base" hangingPunct="0">
              <a:spcBef>
                <a:spcPct val="0"/>
              </a:spcBef>
              <a:spcAft>
                <a:spcPct val="0"/>
              </a:spcAft>
              <a:defRPr sz="2400">
                <a:solidFill>
                  <a:schemeClr val="tx1"/>
                </a:solidFill>
                <a:latin typeface="Arial" charset="0"/>
              </a:defRPr>
            </a:lvl9pPr>
          </a:lstStyle>
          <a:p>
            <a:pPr algn="l">
              <a:defRPr/>
            </a:pPr>
            <a:r>
              <a:rPr lang="en-US" sz="1000" smtClean="0">
                <a:latin typeface="Times New Roman" pitchFamily="84" charset="0"/>
              </a:rPr>
              <a:t>Copyright © 2012 Pearson Education Inc.</a:t>
            </a:r>
          </a:p>
        </p:txBody>
      </p:sp>
      <p:sp>
        <p:nvSpPr>
          <p:cNvPr id="1028" name="Line 5"/>
          <p:cNvSpPr>
            <a:spLocks noChangeShapeType="1"/>
          </p:cNvSpPr>
          <p:nvPr/>
        </p:nvSpPr>
        <p:spPr bwMode="auto">
          <a:xfrm>
            <a:off x="304800" y="6553200"/>
            <a:ext cx="8534400" cy="0"/>
          </a:xfrm>
          <a:prstGeom prst="line">
            <a:avLst/>
          </a:prstGeom>
          <a:noFill/>
          <a:ln w="254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 name="Line 6"/>
          <p:cNvSpPr>
            <a:spLocks noChangeShapeType="1"/>
          </p:cNvSpPr>
          <p:nvPr/>
        </p:nvSpPr>
        <p:spPr bwMode="auto">
          <a:xfrm>
            <a:off x="304800" y="609600"/>
            <a:ext cx="8534400" cy="0"/>
          </a:xfrm>
          <a:prstGeom prst="line">
            <a:avLst/>
          </a:prstGeom>
          <a:noFill/>
          <a:ln w="50800">
            <a:solidFill>
              <a:srgbClr val="00487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 name="Rectangle 9"/>
          <p:cNvSpPr>
            <a:spLocks noGrp="1" noChangeArrowheads="1"/>
          </p:cNvSpPr>
          <p:nvPr>
            <p:ph type="body" idx="1"/>
          </p:nvPr>
        </p:nvSpPr>
        <p:spPr bwMode="auto">
          <a:xfrm>
            <a:off x="228600" y="685800"/>
            <a:ext cx="8610600" cy="331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1"/>
            <a:r>
              <a:rPr lang="en-US" altLang="en-US" smtClean="0"/>
              <a:t>Click to edit Master text styles</a:t>
            </a:r>
          </a:p>
          <a:p>
            <a:pPr lvl="2"/>
            <a:r>
              <a:rPr lang="en-US" altLang="en-US" smtClean="0"/>
              <a:t>Second level</a:t>
            </a:r>
          </a:p>
          <a:p>
            <a:pPr lvl="3"/>
            <a:r>
              <a:rPr lang="en-US" altLang="en-US" smtClean="0"/>
              <a:t>Third level</a:t>
            </a:r>
          </a:p>
          <a:p>
            <a:pPr lvl="4"/>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86" r:id="rId1"/>
    <p:sldLayoutId id="2147483685" r:id="rId2"/>
    <p:sldLayoutId id="2147483684" r:id="rId3"/>
    <p:sldLayoutId id="2147483683" r:id="rId4"/>
    <p:sldLayoutId id="2147483682" r:id="rId5"/>
    <p:sldLayoutId id="2147483681" r:id="rId6"/>
    <p:sldLayoutId id="2147483680" r:id="rId7"/>
    <p:sldLayoutId id="2147483679" r:id="rId8"/>
    <p:sldLayoutId id="2147483678" r:id="rId9"/>
    <p:sldLayoutId id="2147483677" r:id="rId10"/>
    <p:sldLayoutId id="2147483676" r:id="rId11"/>
  </p:sldLayoutIdLst>
  <p:timing>
    <p:tnLst>
      <p:par>
        <p:cTn id="1" dur="indefinite" restart="never" nodeType="tmRoot"/>
      </p:par>
    </p:tnLst>
  </p:timing>
  <p:txStyles>
    <p:titleStyle>
      <a:lvl1pPr marL="450850" indent="-450850" algn="l" rtl="0" eaLnBrk="0" fontAlgn="base" hangingPunct="0">
        <a:lnSpc>
          <a:spcPct val="90000"/>
        </a:lnSpc>
        <a:spcBef>
          <a:spcPct val="0"/>
        </a:spcBef>
        <a:spcAft>
          <a:spcPct val="0"/>
        </a:spcAft>
        <a:defRPr sz="3000" b="1">
          <a:solidFill>
            <a:srgbClr val="D33325"/>
          </a:solidFill>
          <a:latin typeface="+mj-lt"/>
          <a:ea typeface="+mj-ea"/>
          <a:cs typeface="+mj-cs"/>
        </a:defRPr>
      </a:lvl1pPr>
      <a:lvl2pPr marL="450850" indent="-450850" algn="l" rtl="0" eaLnBrk="0" fontAlgn="base" hangingPunct="0">
        <a:lnSpc>
          <a:spcPct val="90000"/>
        </a:lnSpc>
        <a:spcBef>
          <a:spcPct val="0"/>
        </a:spcBef>
        <a:spcAft>
          <a:spcPct val="0"/>
        </a:spcAft>
        <a:defRPr sz="3000" b="1">
          <a:solidFill>
            <a:srgbClr val="D33325"/>
          </a:solidFill>
          <a:latin typeface="Times New Roman" charset="0"/>
        </a:defRPr>
      </a:lvl2pPr>
      <a:lvl3pPr marL="450850" indent="-450850" algn="l" rtl="0" eaLnBrk="0" fontAlgn="base" hangingPunct="0">
        <a:lnSpc>
          <a:spcPct val="90000"/>
        </a:lnSpc>
        <a:spcBef>
          <a:spcPct val="0"/>
        </a:spcBef>
        <a:spcAft>
          <a:spcPct val="0"/>
        </a:spcAft>
        <a:defRPr sz="3000" b="1">
          <a:solidFill>
            <a:srgbClr val="D33325"/>
          </a:solidFill>
          <a:latin typeface="Times New Roman" charset="0"/>
        </a:defRPr>
      </a:lvl3pPr>
      <a:lvl4pPr marL="450850" indent="-450850" algn="l" rtl="0" eaLnBrk="0" fontAlgn="base" hangingPunct="0">
        <a:lnSpc>
          <a:spcPct val="90000"/>
        </a:lnSpc>
        <a:spcBef>
          <a:spcPct val="0"/>
        </a:spcBef>
        <a:spcAft>
          <a:spcPct val="0"/>
        </a:spcAft>
        <a:defRPr sz="3000" b="1">
          <a:solidFill>
            <a:srgbClr val="D33325"/>
          </a:solidFill>
          <a:latin typeface="Times New Roman" charset="0"/>
        </a:defRPr>
      </a:lvl4pPr>
      <a:lvl5pPr marL="450850" indent="-450850" algn="l" rtl="0" eaLnBrk="0" fontAlgn="base" hangingPunct="0">
        <a:lnSpc>
          <a:spcPct val="90000"/>
        </a:lnSpc>
        <a:spcBef>
          <a:spcPct val="0"/>
        </a:spcBef>
        <a:spcAft>
          <a:spcPct val="0"/>
        </a:spcAft>
        <a:defRPr sz="3000" b="1">
          <a:solidFill>
            <a:srgbClr val="D33325"/>
          </a:solidFill>
          <a:latin typeface="Times New Roman" charset="0"/>
        </a:defRPr>
      </a:lvl5pPr>
      <a:lvl6pPr marL="908050" indent="-450850" algn="l" rtl="0" fontAlgn="base">
        <a:lnSpc>
          <a:spcPct val="90000"/>
        </a:lnSpc>
        <a:spcBef>
          <a:spcPct val="0"/>
        </a:spcBef>
        <a:spcAft>
          <a:spcPct val="0"/>
        </a:spcAft>
        <a:defRPr sz="3000" b="1">
          <a:solidFill>
            <a:srgbClr val="D33325"/>
          </a:solidFill>
          <a:latin typeface="Times New Roman" charset="0"/>
        </a:defRPr>
      </a:lvl6pPr>
      <a:lvl7pPr marL="1365250" indent="-450850" algn="l" rtl="0" fontAlgn="base">
        <a:lnSpc>
          <a:spcPct val="90000"/>
        </a:lnSpc>
        <a:spcBef>
          <a:spcPct val="0"/>
        </a:spcBef>
        <a:spcAft>
          <a:spcPct val="0"/>
        </a:spcAft>
        <a:defRPr sz="3000" b="1">
          <a:solidFill>
            <a:srgbClr val="D33325"/>
          </a:solidFill>
          <a:latin typeface="Times New Roman" charset="0"/>
        </a:defRPr>
      </a:lvl7pPr>
      <a:lvl8pPr marL="1822450" indent="-450850" algn="l" rtl="0" fontAlgn="base">
        <a:lnSpc>
          <a:spcPct val="90000"/>
        </a:lnSpc>
        <a:spcBef>
          <a:spcPct val="0"/>
        </a:spcBef>
        <a:spcAft>
          <a:spcPct val="0"/>
        </a:spcAft>
        <a:defRPr sz="3000" b="1">
          <a:solidFill>
            <a:srgbClr val="D33325"/>
          </a:solidFill>
          <a:latin typeface="Times New Roman" charset="0"/>
        </a:defRPr>
      </a:lvl8pPr>
      <a:lvl9pPr marL="2279650" indent="-450850" algn="l" rtl="0" fontAlgn="base">
        <a:lnSpc>
          <a:spcPct val="90000"/>
        </a:lnSpc>
        <a:spcBef>
          <a:spcPct val="0"/>
        </a:spcBef>
        <a:spcAft>
          <a:spcPct val="0"/>
        </a:spcAft>
        <a:defRPr sz="3000" b="1">
          <a:solidFill>
            <a:srgbClr val="D33325"/>
          </a:solidFill>
          <a:latin typeface="Times New Roman" charset="0"/>
        </a:defRPr>
      </a:lvl9pPr>
    </p:titleStyle>
    <p:body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210.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60.png"/><Relationship Id="rId5" Type="http://schemas.openxmlformats.org/officeDocument/2006/relationships/image" Target="../media/image450.pn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6375" y="1235075"/>
            <a:ext cx="8709025" cy="804863"/>
          </a:xfrm>
        </p:spPr>
        <p:txBody>
          <a:bodyPr/>
          <a:lstStyle/>
          <a:p>
            <a:pPr eaLnBrk="1" hangingPunct="1"/>
            <a:r>
              <a:rPr lang="en-US" altLang="en-US" sz="5200" smtClean="0">
                <a:latin typeface="Arial" panose="020B0604020202020204" pitchFamily="34" charset="0"/>
              </a:rPr>
              <a:t>Chapter 27</a:t>
            </a:r>
            <a:endParaRPr lang="en-US" altLang="en-US" smtClean="0">
              <a:latin typeface="Arial" panose="020B0604020202020204" pitchFamily="34" charset="0"/>
            </a:endParaRPr>
          </a:p>
        </p:txBody>
      </p:sp>
      <p:sp>
        <p:nvSpPr>
          <p:cNvPr id="79875" name="Rectangle 3"/>
          <p:cNvSpPr>
            <a:spLocks noGrp="1" noChangeArrowheads="1"/>
          </p:cNvSpPr>
          <p:nvPr>
            <p:ph type="subTitle" idx="1"/>
          </p:nvPr>
        </p:nvSpPr>
        <p:spPr>
          <a:xfrm>
            <a:off x="2133600" y="2441575"/>
            <a:ext cx="6781800" cy="1936750"/>
          </a:xfrm>
          <a:extLst>
            <a:ext uri="{AF507438-7753-43E0-B8FC-AC1667EBCBE1}">
              <a14:hiddenEffects xmlns:a14="http://schemas.microsoft.com/office/drawing/2010/main">
                <a:effectLst>
                  <a:outerShdw blurRad="88900" dist="35921" dir="2700000" algn="ctr" rotWithShape="0">
                    <a:schemeClr val="bg2"/>
                  </a:outerShdw>
                </a:effectLst>
              </a14:hiddenEffects>
            </a:ext>
          </a:extLst>
        </p:spPr>
        <p:txBody>
          <a:bodyPr/>
          <a:lstStyle/>
          <a:p>
            <a:pPr marL="0" indent="0" eaLnBrk="1" hangingPunct="1"/>
            <a:r>
              <a:rPr lang="en-US" altLang="en-US" smtClean="0">
                <a:latin typeface="Times New Roman" panose="02020603050405020304" pitchFamily="18" charset="0"/>
              </a:rPr>
              <a:t>Magnetic Field and Magnetic Forces</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4800" y="76200"/>
            <a:ext cx="8839200" cy="503238"/>
          </a:xfrm>
        </p:spPr>
        <p:txBody>
          <a:bodyPr/>
          <a:lstStyle/>
          <a:p>
            <a:r>
              <a:rPr lang="en-US" altLang="en-US" smtClean="0"/>
              <a:t>The magnetic field</a:t>
            </a:r>
          </a:p>
        </p:txBody>
      </p:sp>
      <p:sp>
        <p:nvSpPr>
          <p:cNvPr id="95235" name="Rectangle 3"/>
          <p:cNvSpPr>
            <a:spLocks noGrp="1" noChangeArrowheads="1"/>
          </p:cNvSpPr>
          <p:nvPr>
            <p:ph type="body" idx="1"/>
          </p:nvPr>
        </p:nvSpPr>
        <p:spPr>
          <a:xfrm>
            <a:off x="196850" y="914400"/>
            <a:ext cx="8748713" cy="1992313"/>
          </a:xfrm>
        </p:spPr>
        <p:txBody>
          <a:bodyPr/>
          <a:lstStyle/>
          <a:p>
            <a:pPr lvl="1">
              <a:lnSpc>
                <a:spcPct val="90000"/>
              </a:lnSpc>
              <a:buFontTx/>
              <a:buChar char="•"/>
            </a:pPr>
            <a:r>
              <a:rPr lang="en-US" altLang="en-US" sz="2800" smtClean="0"/>
              <a:t>A moving charge (or current) creates a </a:t>
            </a:r>
            <a:r>
              <a:rPr lang="en-US" altLang="en-US" sz="2800" i="1" smtClean="0"/>
              <a:t>magnetic field</a:t>
            </a:r>
            <a:r>
              <a:rPr lang="en-US" altLang="en-US" sz="2800" smtClean="0"/>
              <a:t> in the surrounding space. </a:t>
            </a:r>
          </a:p>
          <a:p>
            <a:pPr lvl="1">
              <a:lnSpc>
                <a:spcPct val="90000"/>
              </a:lnSpc>
              <a:buFontTx/>
              <a:buChar char="•"/>
            </a:pPr>
            <a:r>
              <a:rPr lang="en-US" altLang="en-US" sz="2800" smtClean="0"/>
              <a:t>The magnetic field exerts a force on any other moving charge (or current) that is present in the field.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04800" y="76200"/>
            <a:ext cx="8839200" cy="503238"/>
          </a:xfrm>
        </p:spPr>
        <p:txBody>
          <a:bodyPr/>
          <a:lstStyle/>
          <a:p>
            <a:r>
              <a:rPr lang="en-US" altLang="en-US" smtClean="0"/>
              <a:t>The magnetic force on a moving charge</a:t>
            </a:r>
          </a:p>
        </p:txBody>
      </p:sp>
      <p:sp>
        <p:nvSpPr>
          <p:cNvPr id="97283" name="Rectangle 3"/>
          <p:cNvSpPr>
            <a:spLocks noGrp="1" noChangeArrowheads="1"/>
          </p:cNvSpPr>
          <p:nvPr>
            <p:ph type="body" idx="1"/>
          </p:nvPr>
        </p:nvSpPr>
        <p:spPr>
          <a:xfrm>
            <a:off x="271463" y="762000"/>
            <a:ext cx="5291137" cy="2566857"/>
          </a:xfrm>
        </p:spPr>
        <p:txBody>
          <a:bodyPr/>
          <a:lstStyle/>
          <a:p>
            <a:pPr lvl="1">
              <a:lnSpc>
                <a:spcPct val="90000"/>
              </a:lnSpc>
              <a:buFontTx/>
              <a:buChar char="•"/>
            </a:pPr>
            <a:r>
              <a:rPr lang="en-US" altLang="en-US" sz="2400" dirty="0" smtClean="0"/>
              <a:t>The magnetic force on </a:t>
            </a:r>
            <a:r>
              <a:rPr lang="en-US" altLang="en-US" sz="2400" i="1" dirty="0" smtClean="0"/>
              <a:t>q</a:t>
            </a:r>
            <a:r>
              <a:rPr lang="en-US" altLang="en-US" sz="2400" dirty="0" smtClean="0"/>
              <a:t> is perpendicular to </a:t>
            </a:r>
            <a:r>
              <a:rPr lang="en-US" altLang="en-US" sz="2400" i="1" dirty="0" smtClean="0"/>
              <a:t>both</a:t>
            </a:r>
            <a:r>
              <a:rPr lang="en-US" altLang="en-US" sz="2400" dirty="0" smtClean="0"/>
              <a:t> the velocity of </a:t>
            </a:r>
            <a:r>
              <a:rPr lang="en-US" altLang="en-US" sz="2400" i="1" dirty="0" smtClean="0"/>
              <a:t>q</a:t>
            </a:r>
            <a:r>
              <a:rPr lang="en-US" altLang="en-US" sz="2400" dirty="0" smtClean="0"/>
              <a:t> and the magnetic field. </a:t>
            </a:r>
          </a:p>
          <a:p>
            <a:pPr lvl="1">
              <a:lnSpc>
                <a:spcPct val="90000"/>
              </a:lnSpc>
              <a:buFontTx/>
              <a:buChar char="•"/>
            </a:pPr>
            <a:r>
              <a:rPr lang="en-US" altLang="en-US" sz="2400" dirty="0" smtClean="0"/>
              <a:t>The magnitude of the magnetic force is </a:t>
            </a:r>
          </a:p>
          <a:p>
            <a:pPr marL="114300" lvl="1" indent="0">
              <a:lnSpc>
                <a:spcPct val="90000"/>
              </a:lnSpc>
              <a:buNone/>
            </a:pPr>
            <a:r>
              <a:rPr lang="en-US" altLang="en-US" sz="2400" i="1" dirty="0"/>
              <a:t>	</a:t>
            </a:r>
            <a:r>
              <a:rPr lang="en-US" altLang="en-US" sz="2400" i="1" dirty="0" smtClean="0"/>
              <a:t>	F = |</a:t>
            </a:r>
            <a:r>
              <a:rPr lang="en-US" altLang="en-US" sz="2400" i="1" dirty="0" err="1" smtClean="0"/>
              <a:t>q|vB</a:t>
            </a:r>
            <a:r>
              <a:rPr lang="en-US" altLang="en-US" sz="2400" dirty="0" smtClean="0"/>
              <a:t> sin</a:t>
            </a:r>
            <a:r>
              <a:rPr lang="en-US" altLang="en-US" sz="2400" i="1" dirty="0" smtClean="0">
                <a:sym typeface="Symbol" panose="05050102010706020507" pitchFamily="18" charset="2"/>
              </a:rPr>
              <a:t></a:t>
            </a:r>
            <a:r>
              <a:rPr lang="en-US" altLang="en-US" sz="2400" dirty="0" smtClean="0">
                <a:sym typeface="Symbol" panose="05050102010706020507" pitchFamily="18" charset="2"/>
              </a:rPr>
              <a:t>.</a:t>
            </a:r>
            <a:endParaRPr lang="en-US" altLang="en-US" sz="2400" dirty="0" smtClean="0"/>
          </a:p>
        </p:txBody>
      </p:sp>
      <p:pic>
        <p:nvPicPr>
          <p:cNvPr id="97284" name="Picture 4" descr="27_Figure06-I"/>
          <p:cNvPicPr>
            <a:picLocks noChangeAspect="1" noChangeArrowheads="1"/>
          </p:cNvPicPr>
          <p:nvPr/>
        </p:nvPicPr>
        <p:blipFill>
          <a:blip r:embed="rId3">
            <a:extLst>
              <a:ext uri="{28A0092B-C50C-407E-A947-70E740481C1C}">
                <a14:useLocalDpi xmlns:a14="http://schemas.microsoft.com/office/drawing/2010/main" val="0"/>
              </a:ext>
            </a:extLst>
          </a:blip>
          <a:srcRect b="2196"/>
          <a:stretch>
            <a:fillRect/>
          </a:stretch>
        </p:blipFill>
        <p:spPr bwMode="auto">
          <a:xfrm>
            <a:off x="6019800" y="838200"/>
            <a:ext cx="2632075"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04800" y="76200"/>
            <a:ext cx="8839200" cy="503238"/>
          </a:xfrm>
        </p:spPr>
        <p:txBody>
          <a:bodyPr/>
          <a:lstStyle/>
          <a:p>
            <a:r>
              <a:rPr lang="en-US" altLang="en-US" smtClean="0"/>
              <a:t>Magnetic force as a vector product</a:t>
            </a:r>
          </a:p>
        </p:txBody>
      </p:sp>
      <mc:AlternateContent xmlns:mc="http://schemas.openxmlformats.org/markup-compatibility/2006" xmlns:a14="http://schemas.microsoft.com/office/drawing/2010/main">
        <mc:Choice Requires="a14">
          <p:sp>
            <p:nvSpPr>
              <p:cNvPr id="99331" name="Rectangle 3"/>
              <p:cNvSpPr>
                <a:spLocks noGrp="1" noChangeArrowheads="1"/>
              </p:cNvSpPr>
              <p:nvPr>
                <p:ph type="body" idx="1"/>
              </p:nvPr>
            </p:nvSpPr>
            <p:spPr>
              <a:xfrm>
                <a:off x="76200" y="709613"/>
                <a:ext cx="8763000" cy="1558953"/>
              </a:xfrm>
            </p:spPr>
            <p:txBody>
              <a:bodyPr/>
              <a:lstStyle/>
              <a:p>
                <a:pPr lvl="1">
                  <a:lnSpc>
                    <a:spcPct val="90000"/>
                  </a:lnSpc>
                  <a:buFontTx/>
                  <a:buChar char="•"/>
                </a:pPr>
                <a:r>
                  <a:rPr lang="en-US" altLang="en-US" sz="2200" dirty="0" smtClean="0"/>
                  <a:t>We can write the magnetic force as a vector product.</a:t>
                </a:r>
              </a:p>
              <a:p>
                <a:pPr marL="114300" lvl="1" indent="0">
                  <a:lnSpc>
                    <a:spcPct val="90000"/>
                  </a:lnSpc>
                  <a:buNone/>
                </a:pPr>
                <a:r>
                  <a:rPr lang="en-US" altLang="en-US" sz="2200" dirty="0"/>
                  <a:t>	</a:t>
                </a:r>
                <a14:m>
                  <m:oMath xmlns:m="http://schemas.openxmlformats.org/officeDocument/2006/math">
                    <m:acc>
                      <m:accPr>
                        <m:chr m:val="⃗"/>
                        <m:ctrlPr>
                          <a:rPr lang="en-US" altLang="en-US" sz="2200" i="1" smtClean="0">
                            <a:latin typeface="Cambria Math" panose="02040503050406030204" pitchFamily="18" charset="0"/>
                          </a:rPr>
                        </m:ctrlPr>
                      </m:accPr>
                      <m:e>
                        <m:r>
                          <a:rPr lang="en-US" altLang="en-US" sz="2200" b="1" i="1" smtClean="0">
                            <a:latin typeface="Cambria Math" panose="02040503050406030204" pitchFamily="18" charset="0"/>
                          </a:rPr>
                          <m:t>𝑭</m:t>
                        </m:r>
                      </m:e>
                    </m:acc>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𝑞</m:t>
                    </m:r>
                    <m:acc>
                      <m:accPr>
                        <m:chr m:val="⃗"/>
                        <m:ctrlPr>
                          <a:rPr lang="en-US" altLang="en-US" sz="2200" b="0" i="1" smtClean="0">
                            <a:latin typeface="Cambria Math" panose="02040503050406030204" pitchFamily="18" charset="0"/>
                          </a:rPr>
                        </m:ctrlPr>
                      </m:accPr>
                      <m:e>
                        <m:r>
                          <a:rPr lang="en-US" altLang="en-US" sz="2200" b="1" i="1" smtClean="0">
                            <a:latin typeface="Cambria Math" panose="02040503050406030204" pitchFamily="18" charset="0"/>
                          </a:rPr>
                          <m:t>𝒗</m:t>
                        </m:r>
                      </m:e>
                    </m:acc>
                    <m:r>
                      <a:rPr lang="en-US" altLang="en-US" sz="2200" i="1" smtClean="0">
                        <a:latin typeface="Cambria Math" panose="02040503050406030204" pitchFamily="18" charset="0"/>
                        <a:ea typeface="Cambria Math" panose="02040503050406030204" pitchFamily="18" charset="0"/>
                      </a:rPr>
                      <m:t>×</m:t>
                    </m:r>
                    <m:acc>
                      <m:accPr>
                        <m:chr m:val="⃗"/>
                        <m:ctrlPr>
                          <a:rPr lang="en-US" altLang="en-US" sz="2200" i="1" smtClean="0">
                            <a:latin typeface="Cambria Math" panose="02040503050406030204" pitchFamily="18" charset="0"/>
                            <a:ea typeface="Cambria Math" panose="02040503050406030204" pitchFamily="18" charset="0"/>
                          </a:rPr>
                        </m:ctrlPr>
                      </m:accPr>
                      <m:e>
                        <m:r>
                          <a:rPr lang="en-US" altLang="en-US" sz="2200" b="1" i="1" smtClean="0">
                            <a:latin typeface="Cambria Math" panose="02040503050406030204" pitchFamily="18" charset="0"/>
                            <a:ea typeface="Cambria Math" panose="02040503050406030204" pitchFamily="18" charset="0"/>
                          </a:rPr>
                          <m:t>𝑩</m:t>
                        </m:r>
                      </m:e>
                    </m:acc>
                  </m:oMath>
                </a14:m>
                <a:endParaRPr lang="en-US" altLang="en-US" sz="2200" dirty="0" smtClean="0"/>
              </a:p>
              <a:p>
                <a:pPr lvl="1">
                  <a:lnSpc>
                    <a:spcPct val="90000"/>
                  </a:lnSpc>
                  <a:buFontTx/>
                  <a:buChar char="•"/>
                </a:pPr>
                <a:r>
                  <a:rPr lang="en-US" altLang="en-US" sz="2200" dirty="0" smtClean="0"/>
                  <a:t>The right-hand rule gives the direction of the force on a </a:t>
                </a:r>
                <a:r>
                  <a:rPr lang="en-US" altLang="en-US" sz="2200" i="1" dirty="0" smtClean="0"/>
                  <a:t>positive</a:t>
                </a:r>
                <a:r>
                  <a:rPr lang="en-US" altLang="en-US" sz="2200" dirty="0" smtClean="0"/>
                  <a:t> charge.  </a:t>
                </a:r>
              </a:p>
            </p:txBody>
          </p:sp>
        </mc:Choice>
        <mc:Fallback xmlns="">
          <p:sp>
            <p:nvSpPr>
              <p:cNvPr id="99331" name="Rectangle 3"/>
              <p:cNvSpPr>
                <a:spLocks noGrp="1" noRot="1" noChangeAspect="1" noMove="1" noResize="1" noEditPoints="1" noAdjustHandles="1" noChangeArrowheads="1" noChangeShapeType="1" noTextEdit="1"/>
              </p:cNvSpPr>
              <p:nvPr>
                <p:ph type="body" idx="1"/>
              </p:nvPr>
            </p:nvSpPr>
            <p:spPr>
              <a:xfrm>
                <a:off x="76200" y="709613"/>
                <a:ext cx="8763000" cy="1558953"/>
              </a:xfrm>
              <a:blipFill rotWithShape="0">
                <a:blip r:embed="rId3"/>
                <a:stretch>
                  <a:fillRect t="-4297" r="-2088" b="-4297"/>
                </a:stretch>
              </a:blipFill>
            </p:spPr>
            <p:txBody>
              <a:bodyPr/>
              <a:lstStyle/>
              <a:p>
                <a:r>
                  <a:rPr lang="en-US">
                    <a:noFill/>
                  </a:rPr>
                  <a:t> </a:t>
                </a:r>
              </a:p>
            </p:txBody>
          </p:sp>
        </mc:Fallback>
      </mc:AlternateContent>
      <p:pic>
        <p:nvPicPr>
          <p:cNvPr id="99332" name="Picture 4" descr="27_Figure07-I"/>
          <p:cNvPicPr>
            <a:picLocks noChangeAspect="1" noChangeArrowheads="1"/>
          </p:cNvPicPr>
          <p:nvPr/>
        </p:nvPicPr>
        <p:blipFill>
          <a:blip r:embed="rId4">
            <a:extLst>
              <a:ext uri="{28A0092B-C50C-407E-A947-70E740481C1C}">
                <a14:useLocalDpi xmlns:a14="http://schemas.microsoft.com/office/drawing/2010/main" val="0"/>
              </a:ext>
            </a:extLst>
          </a:blip>
          <a:srcRect b="4628"/>
          <a:stretch>
            <a:fillRect/>
          </a:stretch>
        </p:blipFill>
        <p:spPr bwMode="auto">
          <a:xfrm>
            <a:off x="192088" y="2286000"/>
            <a:ext cx="8758237" cy="32178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76200"/>
            <a:ext cx="8839200" cy="503238"/>
          </a:xfrm>
        </p:spPr>
        <p:txBody>
          <a:bodyPr/>
          <a:lstStyle/>
          <a:p>
            <a:r>
              <a:rPr lang="en-US" altLang="en-US" smtClean="0"/>
              <a:t>Equal velocities but opposite signs</a:t>
            </a:r>
          </a:p>
        </p:txBody>
      </p:sp>
      <p:sp>
        <p:nvSpPr>
          <p:cNvPr id="101379" name="Rectangle 3"/>
          <p:cNvSpPr>
            <a:spLocks noGrp="1" noChangeArrowheads="1"/>
          </p:cNvSpPr>
          <p:nvPr>
            <p:ph type="body" idx="1"/>
          </p:nvPr>
        </p:nvSpPr>
        <p:spPr>
          <a:xfrm>
            <a:off x="228600" y="763588"/>
            <a:ext cx="8610600" cy="1089529"/>
          </a:xfrm>
        </p:spPr>
        <p:txBody>
          <a:bodyPr/>
          <a:lstStyle/>
          <a:p>
            <a:pPr lvl="1">
              <a:lnSpc>
                <a:spcPct val="90000"/>
              </a:lnSpc>
              <a:buFontTx/>
              <a:buChar char="•"/>
            </a:pPr>
            <a:r>
              <a:rPr lang="en-US" altLang="en-US" sz="2400" dirty="0" smtClean="0"/>
              <a:t>Two charges of equal magnitude but opposite signs moving in the same direction in the same field will experience magnetic forces in opposite directions.</a:t>
            </a:r>
          </a:p>
        </p:txBody>
      </p:sp>
      <p:pic>
        <p:nvPicPr>
          <p:cNvPr id="101380" name="Picture 4" descr="27_Figure08-I"/>
          <p:cNvPicPr>
            <a:picLocks noChangeAspect="1" noChangeArrowheads="1"/>
          </p:cNvPicPr>
          <p:nvPr/>
        </p:nvPicPr>
        <p:blipFill>
          <a:blip r:embed="rId3" cstate="print">
            <a:extLst>
              <a:ext uri="{28A0092B-C50C-407E-A947-70E740481C1C}">
                <a14:useLocalDpi xmlns:a14="http://schemas.microsoft.com/office/drawing/2010/main" val="0"/>
              </a:ext>
            </a:extLst>
          </a:blip>
          <a:srcRect b="2028"/>
          <a:stretch>
            <a:fillRect/>
          </a:stretch>
        </p:blipFill>
        <p:spPr bwMode="auto">
          <a:xfrm>
            <a:off x="2286000" y="2025650"/>
            <a:ext cx="4724400"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04800" y="76200"/>
            <a:ext cx="8839200" cy="503238"/>
          </a:xfrm>
        </p:spPr>
        <p:txBody>
          <a:bodyPr/>
          <a:lstStyle/>
          <a:p>
            <a:r>
              <a:rPr lang="en-US" altLang="en-US" dirty="0" smtClean="0"/>
              <a:t>Determining the direction of a magnetic field</a:t>
            </a:r>
            <a:endParaRPr lang="en-US" altLang="en-US" sz="2800" dirty="0" smtClean="0"/>
          </a:p>
        </p:txBody>
      </p:sp>
      <p:sp>
        <p:nvSpPr>
          <p:cNvPr id="103427" name="Rectangle 3"/>
          <p:cNvSpPr>
            <a:spLocks noGrp="1" noChangeArrowheads="1"/>
          </p:cNvSpPr>
          <p:nvPr>
            <p:ph type="body" idx="1"/>
          </p:nvPr>
        </p:nvSpPr>
        <p:spPr>
          <a:xfrm>
            <a:off x="247650" y="685800"/>
            <a:ext cx="8839200" cy="812530"/>
          </a:xfrm>
        </p:spPr>
        <p:txBody>
          <a:bodyPr/>
          <a:lstStyle/>
          <a:p>
            <a:pPr lvl="1">
              <a:lnSpc>
                <a:spcPct val="90000"/>
              </a:lnSpc>
              <a:buFontTx/>
              <a:buChar char="•"/>
            </a:pPr>
            <a:r>
              <a:rPr lang="en-US" altLang="en-US" sz="2600" dirty="0" smtClean="0"/>
              <a:t>A cathode-ray tube can be used to determine the direction of a magnetic field.</a:t>
            </a:r>
            <a:endParaRPr lang="en-US" altLang="en-US" sz="2200" dirty="0" smtClean="0"/>
          </a:p>
        </p:txBody>
      </p:sp>
      <p:pic>
        <p:nvPicPr>
          <p:cNvPr id="103429" name="Picture 5" descr="27_09_Figure"/>
          <p:cNvPicPr>
            <a:picLocks noChangeAspect="1" noChangeArrowheads="1"/>
          </p:cNvPicPr>
          <p:nvPr/>
        </p:nvPicPr>
        <p:blipFill>
          <a:blip r:embed="rId3">
            <a:extLst>
              <a:ext uri="{28A0092B-C50C-407E-A947-70E740481C1C}">
                <a14:useLocalDpi xmlns:a14="http://schemas.microsoft.com/office/drawing/2010/main" val="0"/>
              </a:ext>
            </a:extLst>
          </a:blip>
          <a:srcRect b="3178"/>
          <a:stretch>
            <a:fillRect/>
          </a:stretch>
        </p:blipFill>
        <p:spPr bwMode="auto">
          <a:xfrm>
            <a:off x="304800" y="1916113"/>
            <a:ext cx="8548688" cy="4256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04800" y="76200"/>
            <a:ext cx="8839200" cy="503238"/>
          </a:xfrm>
        </p:spPr>
        <p:txBody>
          <a:bodyPr/>
          <a:lstStyle/>
          <a:p>
            <a:r>
              <a:rPr lang="en-US" altLang="en-US" smtClean="0"/>
              <a:t>Magnetic force on a proton</a:t>
            </a:r>
          </a:p>
        </p:txBody>
      </p:sp>
      <p:sp>
        <p:nvSpPr>
          <p:cNvPr id="105475" name="Rectangle 3"/>
          <p:cNvSpPr>
            <a:spLocks noGrp="1" noChangeArrowheads="1"/>
          </p:cNvSpPr>
          <p:nvPr>
            <p:ph type="body" idx="1"/>
          </p:nvPr>
        </p:nvSpPr>
        <p:spPr>
          <a:xfrm>
            <a:off x="152400" y="718673"/>
            <a:ext cx="8915400" cy="1643527"/>
          </a:xfrm>
        </p:spPr>
        <p:txBody>
          <a:bodyPr/>
          <a:lstStyle/>
          <a:p>
            <a:pPr marL="114300" lvl="1" indent="0">
              <a:lnSpc>
                <a:spcPct val="90000"/>
              </a:lnSpc>
              <a:buNone/>
            </a:pPr>
            <a:r>
              <a:rPr lang="en-US" altLang="en-US" sz="2800" dirty="0" smtClean="0"/>
              <a:t>A beam of protons moves at 300 km/s through a uniform 2.0-T magnetic field directed along the positive z-axis. The velocity of each proton lies in the </a:t>
            </a:r>
            <a:r>
              <a:rPr lang="en-US" altLang="en-US" sz="2800" dirty="0" err="1" smtClean="0"/>
              <a:t>xz</a:t>
            </a:r>
            <a:r>
              <a:rPr lang="en-US" altLang="en-US" sz="2800" dirty="0" smtClean="0"/>
              <a:t>-plane and is directed at 30o to the +z-axis. Find the force on a proton.</a:t>
            </a:r>
          </a:p>
        </p:txBody>
      </p:sp>
      <p:pic>
        <p:nvPicPr>
          <p:cNvPr id="105476" name="Picture 4" descr="27_Figure10-I"/>
          <p:cNvPicPr>
            <a:picLocks noChangeAspect="1" noChangeArrowheads="1"/>
          </p:cNvPicPr>
          <p:nvPr/>
        </p:nvPicPr>
        <p:blipFill>
          <a:blip r:embed="rId3">
            <a:extLst>
              <a:ext uri="{28A0092B-C50C-407E-A947-70E740481C1C}">
                <a14:useLocalDpi xmlns:a14="http://schemas.microsoft.com/office/drawing/2010/main" val="0"/>
              </a:ext>
            </a:extLst>
          </a:blip>
          <a:srcRect b="2513"/>
          <a:stretch>
            <a:fillRect/>
          </a:stretch>
        </p:blipFill>
        <p:spPr bwMode="auto">
          <a:xfrm>
            <a:off x="1600200" y="2519362"/>
            <a:ext cx="5867400" cy="3957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 y="76200"/>
            <a:ext cx="8915400" cy="503238"/>
          </a:xfrm>
        </p:spPr>
        <p:txBody>
          <a:bodyPr/>
          <a:lstStyle/>
          <a:p>
            <a:r>
              <a:rPr lang="en-US" altLang="en-US" smtClean="0"/>
              <a:t>Magnetic field lines</a:t>
            </a:r>
            <a:endParaRPr lang="en-US" altLang="en-US" sz="2800" smtClean="0"/>
          </a:p>
        </p:txBody>
      </p:sp>
      <p:sp>
        <p:nvSpPr>
          <p:cNvPr id="107523" name="Rectangle 3"/>
          <p:cNvSpPr>
            <a:spLocks noGrp="1" noChangeArrowheads="1"/>
          </p:cNvSpPr>
          <p:nvPr>
            <p:ph type="body" idx="1"/>
          </p:nvPr>
        </p:nvSpPr>
        <p:spPr>
          <a:xfrm>
            <a:off x="171450" y="665163"/>
            <a:ext cx="8915400" cy="822325"/>
          </a:xfrm>
        </p:spPr>
        <p:txBody>
          <a:bodyPr/>
          <a:lstStyle/>
          <a:p>
            <a:pPr lvl="1">
              <a:lnSpc>
                <a:spcPct val="90000"/>
              </a:lnSpc>
              <a:buFontTx/>
              <a:buChar char="•"/>
            </a:pPr>
            <a:r>
              <a:rPr lang="en-US" altLang="en-US" sz="2400" smtClean="0"/>
              <a:t>Figure 27.11 below shows the </a:t>
            </a:r>
            <a:r>
              <a:rPr lang="en-US" altLang="en-US" sz="2400" i="1" smtClean="0"/>
              <a:t>magnetic field lines</a:t>
            </a:r>
            <a:r>
              <a:rPr lang="en-US" altLang="en-US" sz="2400" smtClean="0"/>
              <a:t> of a permanent magnet.</a:t>
            </a:r>
          </a:p>
        </p:txBody>
      </p:sp>
      <p:pic>
        <p:nvPicPr>
          <p:cNvPr id="107524" name="Picture 4" descr="27_Figure11-I"/>
          <p:cNvPicPr>
            <a:picLocks noChangeAspect="1" noChangeArrowheads="1"/>
          </p:cNvPicPr>
          <p:nvPr/>
        </p:nvPicPr>
        <p:blipFill>
          <a:blip r:embed="rId3" cstate="print">
            <a:extLst>
              <a:ext uri="{28A0092B-C50C-407E-A947-70E740481C1C}">
                <a14:useLocalDpi xmlns:a14="http://schemas.microsoft.com/office/drawing/2010/main" val="0"/>
              </a:ext>
            </a:extLst>
          </a:blip>
          <a:srcRect b="2559"/>
          <a:stretch>
            <a:fillRect/>
          </a:stretch>
        </p:blipFill>
        <p:spPr bwMode="auto">
          <a:xfrm>
            <a:off x="2701925" y="1600200"/>
            <a:ext cx="3740150" cy="423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304800" y="76200"/>
            <a:ext cx="8839200" cy="503238"/>
          </a:xfrm>
        </p:spPr>
        <p:txBody>
          <a:bodyPr/>
          <a:lstStyle/>
          <a:p>
            <a:r>
              <a:rPr lang="en-US" altLang="en-US" smtClean="0"/>
              <a:t>Magnetic field lines are </a:t>
            </a:r>
            <a:r>
              <a:rPr lang="en-US" altLang="en-US" i="1" smtClean="0"/>
              <a:t>not</a:t>
            </a:r>
            <a:r>
              <a:rPr lang="en-US" altLang="en-US" smtClean="0"/>
              <a:t> lines of force</a:t>
            </a:r>
          </a:p>
        </p:txBody>
      </p:sp>
      <p:sp>
        <p:nvSpPr>
          <p:cNvPr id="109571" name="Rectangle 3"/>
          <p:cNvSpPr>
            <a:spLocks noGrp="1" noChangeArrowheads="1"/>
          </p:cNvSpPr>
          <p:nvPr>
            <p:ph type="body" idx="1"/>
          </p:nvPr>
        </p:nvSpPr>
        <p:spPr>
          <a:xfrm>
            <a:off x="228600" y="674688"/>
            <a:ext cx="8915400" cy="822325"/>
          </a:xfrm>
        </p:spPr>
        <p:txBody>
          <a:bodyPr/>
          <a:lstStyle/>
          <a:p>
            <a:pPr lvl="1">
              <a:lnSpc>
                <a:spcPct val="90000"/>
              </a:lnSpc>
              <a:buFontTx/>
              <a:buChar char="•"/>
            </a:pPr>
            <a:r>
              <a:rPr lang="en-US" altLang="en-US" sz="2400" smtClean="0"/>
              <a:t>It is important to remember that magnetic field lines are </a:t>
            </a:r>
            <a:r>
              <a:rPr lang="en-US" altLang="en-US" sz="2400" i="1" smtClean="0"/>
              <a:t>not</a:t>
            </a:r>
            <a:r>
              <a:rPr lang="en-US" altLang="en-US" sz="2400" smtClean="0"/>
              <a:t> lines of magnetic force. (See Figure 27.12 below.)</a:t>
            </a:r>
          </a:p>
        </p:txBody>
      </p:sp>
      <p:pic>
        <p:nvPicPr>
          <p:cNvPr id="109572" name="Picture 4" descr="27_Figure12-I"/>
          <p:cNvPicPr>
            <a:picLocks noChangeAspect="1" noChangeArrowheads="1"/>
          </p:cNvPicPr>
          <p:nvPr/>
        </p:nvPicPr>
        <p:blipFill>
          <a:blip r:embed="rId3">
            <a:extLst>
              <a:ext uri="{28A0092B-C50C-407E-A947-70E740481C1C}">
                <a14:useLocalDpi xmlns:a14="http://schemas.microsoft.com/office/drawing/2010/main" val="0"/>
              </a:ext>
            </a:extLst>
          </a:blip>
          <a:srcRect b="2278"/>
          <a:stretch>
            <a:fillRect/>
          </a:stretch>
        </p:blipFill>
        <p:spPr bwMode="auto">
          <a:xfrm>
            <a:off x="2886075" y="1600200"/>
            <a:ext cx="3419475" cy="4675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27_13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06" y="381000"/>
            <a:ext cx="884881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57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27_Figure15-I"/>
          <p:cNvPicPr>
            <a:picLocks noChangeAspect="1" noChangeArrowheads="1"/>
          </p:cNvPicPr>
          <p:nvPr/>
        </p:nvPicPr>
        <p:blipFill>
          <a:blip r:embed="rId3" cstate="print">
            <a:extLst>
              <a:ext uri="{28A0092B-C50C-407E-A947-70E740481C1C}">
                <a14:useLocalDpi xmlns:a14="http://schemas.microsoft.com/office/drawing/2010/main" val="0"/>
              </a:ext>
            </a:extLst>
          </a:blip>
          <a:srcRect b="2356"/>
          <a:stretch>
            <a:fillRect/>
          </a:stretch>
        </p:blipFill>
        <p:spPr bwMode="auto">
          <a:xfrm>
            <a:off x="5943600" y="1371600"/>
            <a:ext cx="3048000" cy="2572456"/>
          </a:xfrm>
          <a:prstGeom prst="rect">
            <a:avLst/>
          </a:prstGeom>
          <a:noFill/>
          <a:extLst>
            <a:ext uri="{909E8E84-426E-40DD-AFC4-6F175D3DCCD1}">
              <a14:hiddenFill xmlns:a14="http://schemas.microsoft.com/office/drawing/2010/main">
                <a:solidFill>
                  <a:srgbClr val="FFFFFF"/>
                </a:solidFill>
              </a14:hiddenFill>
            </a:ext>
          </a:extLst>
        </p:spPr>
      </p:pic>
      <p:sp>
        <p:nvSpPr>
          <p:cNvPr id="111618" name="Rectangle 2"/>
          <p:cNvSpPr>
            <a:spLocks noGrp="1" noChangeArrowheads="1"/>
          </p:cNvSpPr>
          <p:nvPr>
            <p:ph type="title"/>
          </p:nvPr>
        </p:nvSpPr>
        <p:spPr>
          <a:xfrm>
            <a:off x="304800" y="76200"/>
            <a:ext cx="8839200" cy="503238"/>
          </a:xfrm>
        </p:spPr>
        <p:txBody>
          <a:bodyPr/>
          <a:lstStyle/>
          <a:p>
            <a:r>
              <a:rPr lang="en-US" altLang="en-US" smtClean="0"/>
              <a:t>Magnetic flux</a:t>
            </a:r>
          </a:p>
        </p:txBody>
      </p:sp>
      <mc:AlternateContent xmlns:mc="http://schemas.openxmlformats.org/markup-compatibility/2006" xmlns:a14="http://schemas.microsoft.com/office/drawing/2010/main">
        <mc:Choice Requires="a14">
          <p:sp>
            <p:nvSpPr>
              <p:cNvPr id="111619" name="Text Box 3"/>
              <p:cNvSpPr txBox="1">
                <a:spLocks noChangeArrowheads="1"/>
              </p:cNvSpPr>
              <p:nvPr/>
            </p:nvSpPr>
            <p:spPr bwMode="auto">
              <a:xfrm>
                <a:off x="228600" y="685800"/>
                <a:ext cx="8686800" cy="5169750"/>
              </a:xfrm>
              <a:prstGeom prst="rect">
                <a:avLst/>
              </a:prstGeom>
              <a:noFill/>
              <a:ln>
                <a:noFill/>
              </a:ln>
              <a:effectLst/>
              <a:extLst>
                <a:ext uri="{909E8E84-426E-40DD-AFC4-6F175D3DCCD1}">
                  <a14:hiddenFill>
                    <a:gradFill rotWithShape="0">
                      <a:gsLst>
                        <a:gs pos="0">
                          <a:schemeClr val="accent1"/>
                        </a:gs>
                        <a:gs pos="100000">
                          <a:schemeClr val="bg1"/>
                        </a:gs>
                      </a:gsLst>
                      <a:lin ang="5400000" scaled="1"/>
                    </a:gradFill>
                  </a14:hiddenFill>
                </a:ext>
                <a:ext uri="{91240B29-F687-4F45-9708-019B960494DF}">
                  <a14:hiddenLine w="349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lIns="92075" tIns="46038" rIns="92075" bIns="46038">
                <a:spAutoFit/>
              </a:bodyPr>
              <a:lstStyle>
                <a:lvl1pPr marL="55563" indent="234950">
                  <a:tabLst>
                    <a:tab pos="457200" algn="l"/>
                  </a:tabLst>
                  <a:defRPr sz="2400">
                    <a:solidFill>
                      <a:schemeClr val="tx1"/>
                    </a:solidFill>
                    <a:latin typeface="Arial" panose="020B0604020202020204" pitchFamily="34" charset="0"/>
                  </a:defRPr>
                </a:lvl1pPr>
                <a:lvl2pPr marL="917575" indent="-457200">
                  <a:tabLst>
                    <a:tab pos="457200" algn="l"/>
                  </a:tabLst>
                  <a:defRPr sz="2400">
                    <a:solidFill>
                      <a:schemeClr val="tx1"/>
                    </a:solidFill>
                    <a:latin typeface="Arial" panose="020B0604020202020204" pitchFamily="34" charset="0"/>
                  </a:defRPr>
                </a:lvl2pPr>
                <a:lvl3pPr marL="1371600" indent="-457200">
                  <a:tabLst>
                    <a:tab pos="457200" algn="l"/>
                  </a:tabLst>
                  <a:defRPr sz="2400">
                    <a:solidFill>
                      <a:schemeClr val="tx1"/>
                    </a:solidFill>
                    <a:latin typeface="Arial" panose="020B0604020202020204" pitchFamily="34" charset="0"/>
                  </a:defRPr>
                </a:lvl3pPr>
                <a:lvl4pPr marL="1828800" indent="-457200">
                  <a:tabLst>
                    <a:tab pos="457200" algn="l"/>
                  </a:tabLst>
                  <a:defRPr sz="2400">
                    <a:solidFill>
                      <a:schemeClr val="tx1"/>
                    </a:solidFill>
                    <a:latin typeface="Arial" panose="020B0604020202020204" pitchFamily="34" charset="0"/>
                  </a:defRPr>
                </a:lvl4pPr>
                <a:lvl5pPr marL="2286000" indent="-457200">
                  <a:tabLst>
                    <a:tab pos="457200" algn="l"/>
                  </a:tabLst>
                  <a:defRPr sz="2400">
                    <a:solidFill>
                      <a:schemeClr val="tx1"/>
                    </a:solidFill>
                    <a:latin typeface="Arial" panose="020B0604020202020204" pitchFamily="34" charset="0"/>
                  </a:defRPr>
                </a:lvl5pPr>
                <a:lvl6pPr marL="2743200" indent="-457200" algn="r" eaLnBrk="0" fontAlgn="base" hangingPunct="0">
                  <a:spcBef>
                    <a:spcPct val="0"/>
                  </a:spcBef>
                  <a:spcAft>
                    <a:spcPct val="0"/>
                  </a:spcAft>
                  <a:tabLst>
                    <a:tab pos="457200" algn="l"/>
                  </a:tabLst>
                  <a:defRPr sz="2400">
                    <a:solidFill>
                      <a:schemeClr val="tx1"/>
                    </a:solidFill>
                    <a:latin typeface="Arial" panose="020B0604020202020204" pitchFamily="34" charset="0"/>
                  </a:defRPr>
                </a:lvl6pPr>
                <a:lvl7pPr marL="3200400" indent="-457200" algn="r" eaLnBrk="0" fontAlgn="base" hangingPunct="0">
                  <a:spcBef>
                    <a:spcPct val="0"/>
                  </a:spcBef>
                  <a:spcAft>
                    <a:spcPct val="0"/>
                  </a:spcAft>
                  <a:tabLst>
                    <a:tab pos="457200" algn="l"/>
                  </a:tabLst>
                  <a:defRPr sz="2400">
                    <a:solidFill>
                      <a:schemeClr val="tx1"/>
                    </a:solidFill>
                    <a:latin typeface="Arial" panose="020B0604020202020204" pitchFamily="34" charset="0"/>
                  </a:defRPr>
                </a:lvl7pPr>
                <a:lvl8pPr marL="3657600" indent="-457200" algn="r" eaLnBrk="0" fontAlgn="base" hangingPunct="0">
                  <a:spcBef>
                    <a:spcPct val="0"/>
                  </a:spcBef>
                  <a:spcAft>
                    <a:spcPct val="0"/>
                  </a:spcAft>
                  <a:tabLst>
                    <a:tab pos="457200" algn="l"/>
                  </a:tabLst>
                  <a:defRPr sz="2400">
                    <a:solidFill>
                      <a:schemeClr val="tx1"/>
                    </a:solidFill>
                    <a:latin typeface="Arial" panose="020B0604020202020204" pitchFamily="34" charset="0"/>
                  </a:defRPr>
                </a:lvl8pPr>
                <a:lvl9pPr marL="4114800" indent="-457200" algn="r" eaLnBrk="0" fontAlgn="base" hangingPunct="0">
                  <a:spcBef>
                    <a:spcPct val="0"/>
                  </a:spcBef>
                  <a:spcAft>
                    <a:spcPct val="0"/>
                  </a:spcAft>
                  <a:tabLst>
                    <a:tab pos="457200" algn="l"/>
                  </a:tabLst>
                  <a:defRPr sz="2400">
                    <a:solidFill>
                      <a:schemeClr val="tx1"/>
                    </a:solidFill>
                    <a:latin typeface="Arial" panose="020B0604020202020204" pitchFamily="34" charset="0"/>
                  </a:defRPr>
                </a:lvl9pPr>
              </a:lstStyle>
              <a:p>
                <a:pPr algn="l">
                  <a:spcBef>
                    <a:spcPct val="50000"/>
                  </a:spcBef>
                  <a:buClr>
                    <a:srgbClr val="D33325"/>
                  </a:buClr>
                  <a:buFontTx/>
                  <a:buChar char="•"/>
                </a:pPr>
                <a:r>
                  <a:rPr lang="en-US" altLang="en-US" dirty="0" smtClean="0">
                    <a:latin typeface="Times New Roman" panose="02020603050405020304" pitchFamily="18" charset="0"/>
                  </a:rPr>
                  <a:t>  We define the </a:t>
                </a:r>
                <a:r>
                  <a:rPr lang="en-US" altLang="en-US" i="1" dirty="0">
                    <a:latin typeface="Times New Roman" panose="02020603050405020304" pitchFamily="18" charset="0"/>
                  </a:rPr>
                  <a:t>magnetic flux</a:t>
                </a:r>
                <a:r>
                  <a:rPr lang="en-US" altLang="en-US" dirty="0">
                    <a:latin typeface="Times New Roman" panose="02020603050405020304" pitchFamily="18" charset="0"/>
                  </a:rPr>
                  <a:t> through a surface </a:t>
                </a:r>
              </a:p>
              <a:p>
                <a:pPr marL="914400" lvl="2" indent="0" algn="l">
                  <a:spcBef>
                    <a:spcPct val="50000"/>
                  </a:spcBef>
                  <a:buClr>
                    <a:srgbClr val="D33325"/>
                  </a:buClr>
                </a:pPr>
                <a14:m>
                  <m:oMathPara xmlns:m="http://schemas.openxmlformats.org/officeDocument/2006/math">
                    <m:oMathParaPr>
                      <m:jc m:val="centerGroup"/>
                    </m:oMathParaPr>
                    <m:oMath xmlns:m="http://schemas.openxmlformats.org/officeDocument/2006/math">
                      <m:sSub>
                        <m:sSubPr>
                          <m:ctrlPr>
                            <a:rPr lang="en-US" altLang="en-US" i="1" smtClean="0">
                              <a:latin typeface="Cambria Math" panose="02040503050406030204" pitchFamily="18" charset="0"/>
                            </a:rPr>
                          </m:ctrlPr>
                        </m:sSubPr>
                        <m:e>
                          <m:r>
                            <m:rPr>
                              <m:sty m:val="p"/>
                            </m:rPr>
                            <a:rPr lang="el-GR" altLang="en-US" i="1" smtClean="0">
                              <a:latin typeface="Cambria Math" panose="02040503050406030204" pitchFamily="18" charset="0"/>
                              <a:ea typeface="Cambria Math" panose="02040503050406030204" pitchFamily="18" charset="0"/>
                            </a:rPr>
                            <m:t>Φ</m:t>
                          </m:r>
                        </m:e>
                        <m:sub>
                          <m:r>
                            <a:rPr lang="en-US" altLang="en-US" b="0" i="1" smtClean="0">
                              <a:latin typeface="Cambria Math" panose="02040503050406030204" pitchFamily="18" charset="0"/>
                            </a:rPr>
                            <m:t>𝐵</m:t>
                          </m:r>
                        </m:sub>
                      </m:sSub>
                      <m:r>
                        <a:rPr lang="en-US" altLang="en-US" b="0" i="1" smtClean="0">
                          <a:latin typeface="Cambria Math" panose="02040503050406030204" pitchFamily="18" charset="0"/>
                        </a:rPr>
                        <m:t>=</m:t>
                      </m:r>
                      <m:nary>
                        <m:naryPr>
                          <m:limLoc m:val="undOvr"/>
                          <m:subHide m:val="on"/>
                          <m:supHide m:val="on"/>
                          <m:ctrlPr>
                            <a:rPr lang="en-US" altLang="en-US" b="0" i="1" smtClean="0">
                              <a:latin typeface="Cambria Math" panose="02040503050406030204" pitchFamily="18" charset="0"/>
                            </a:rPr>
                          </m:ctrlPr>
                        </m:naryPr>
                        <m:sub/>
                        <m:sup/>
                        <m:e>
                          <m:sSub>
                            <m:sSubPr>
                              <m:ctrlPr>
                                <a:rPr lang="en-US" altLang="en-US" b="0" i="1" smtClean="0">
                                  <a:latin typeface="Cambria Math" panose="02040503050406030204" pitchFamily="18" charset="0"/>
                                </a:rPr>
                              </m:ctrlPr>
                            </m:sSubPr>
                            <m:e>
                              <m:r>
                                <a:rPr lang="en-US" altLang="en-US" b="0" i="1" smtClean="0">
                                  <a:latin typeface="Cambria Math" panose="02040503050406030204" pitchFamily="18" charset="0"/>
                                </a:rPr>
                                <m:t>𝐵</m:t>
                              </m:r>
                            </m:e>
                            <m:sub>
                              <m:r>
                                <a:rPr lang="en-US" altLang="en-US" b="0" i="1" smtClean="0">
                                  <a:latin typeface="Cambria Math" panose="02040503050406030204" pitchFamily="18" charset="0"/>
                                  <a:ea typeface="Cambria Math" panose="02040503050406030204" pitchFamily="18" charset="0"/>
                                </a:rPr>
                                <m:t>⊥</m:t>
                              </m:r>
                            </m:sub>
                          </m:sSub>
                          <m:r>
                            <a:rPr lang="en-US" altLang="en-US" b="0" i="1" smtClean="0">
                              <a:latin typeface="Cambria Math" panose="02040503050406030204" pitchFamily="18" charset="0"/>
                            </a:rPr>
                            <m:t>𝑑𝐴</m:t>
                          </m:r>
                          <m:r>
                            <a:rPr lang="en-US" altLang="en-US" b="0" i="1" smtClean="0">
                              <a:latin typeface="Cambria Math" panose="02040503050406030204" pitchFamily="18" charset="0"/>
                            </a:rPr>
                            <m:t>=</m:t>
                          </m:r>
                          <m:nary>
                            <m:naryPr>
                              <m:limLoc m:val="undOvr"/>
                              <m:subHide m:val="on"/>
                              <m:supHide m:val="on"/>
                              <m:ctrlPr>
                                <a:rPr lang="en-US" altLang="en-US" b="0" i="1" smtClean="0">
                                  <a:latin typeface="Cambria Math" panose="02040503050406030204" pitchFamily="18" charset="0"/>
                                </a:rPr>
                              </m:ctrlPr>
                            </m:naryPr>
                            <m:sub/>
                            <m:sup/>
                            <m:e>
                              <m:r>
                                <a:rPr lang="en-US" altLang="en-US" b="0" i="1" smtClean="0">
                                  <a:latin typeface="Cambria Math" panose="02040503050406030204" pitchFamily="18" charset="0"/>
                                </a:rPr>
                                <m:t>𝐵𝑐𝑜𝑠</m:t>
                              </m:r>
                              <m:r>
                                <a:rPr lang="en-US" altLang="en-US" b="0" i="1" smtClean="0">
                                  <a:latin typeface="Cambria Math" panose="02040503050406030204" pitchFamily="18" charset="0"/>
                                  <a:ea typeface="Cambria Math" panose="02040503050406030204" pitchFamily="18" charset="0"/>
                                </a:rPr>
                                <m:t>𝜙</m:t>
                              </m:r>
                              <m:r>
                                <a:rPr lang="en-US" altLang="en-US" b="0" i="1" smtClean="0">
                                  <a:latin typeface="Cambria Math" panose="02040503050406030204" pitchFamily="18" charset="0"/>
                                  <a:ea typeface="Cambria Math" panose="02040503050406030204" pitchFamily="18" charset="0"/>
                                </a:rPr>
                                <m:t>𝑑𝐴</m:t>
                              </m:r>
                            </m:e>
                          </m:nary>
                          <m:r>
                            <a:rPr lang="en-US" altLang="en-US" b="0" i="1" smtClean="0">
                              <a:latin typeface="Cambria Math" panose="02040503050406030204" pitchFamily="18" charset="0"/>
                            </a:rPr>
                            <m:t>=</m:t>
                          </m:r>
                          <m:nary>
                            <m:naryPr>
                              <m:limLoc m:val="undOvr"/>
                              <m:subHide m:val="on"/>
                              <m:supHide m:val="on"/>
                              <m:ctrlPr>
                                <a:rPr lang="en-US" altLang="en-US" b="0" i="1" smtClean="0">
                                  <a:latin typeface="Cambria Math" panose="02040503050406030204" pitchFamily="18" charset="0"/>
                                </a:rPr>
                              </m:ctrlPr>
                            </m:naryPr>
                            <m:sub/>
                            <m:sup/>
                            <m:e>
                              <m:acc>
                                <m:accPr>
                                  <m:chr m:val="⃗"/>
                                  <m:ctrlPr>
                                    <a:rPr lang="en-US" altLang="en-US" b="0" i="1" smtClean="0">
                                      <a:latin typeface="Cambria Math" panose="02040503050406030204" pitchFamily="18" charset="0"/>
                                    </a:rPr>
                                  </m:ctrlPr>
                                </m:accPr>
                                <m:e>
                                  <m:r>
                                    <a:rPr lang="en-US" altLang="en-US" b="0" i="1" smtClean="0">
                                      <a:latin typeface="Cambria Math" panose="02040503050406030204" pitchFamily="18" charset="0"/>
                                    </a:rPr>
                                    <m:t>𝐵</m:t>
                                  </m:r>
                                </m:e>
                              </m:acc>
                              <m:r>
                                <a:rPr lang="en-US" altLang="en-US" i="1">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𝑑</m:t>
                              </m:r>
                              <m:acc>
                                <m:accPr>
                                  <m:chr m:val="⃗"/>
                                  <m:ctrlPr>
                                    <a:rPr lang="en-US" altLang="en-US" b="0" i="1" smtClean="0">
                                      <a:latin typeface="Cambria Math" panose="02040503050406030204" pitchFamily="18" charset="0"/>
                                      <a:ea typeface="Cambria Math" panose="02040503050406030204" pitchFamily="18" charset="0"/>
                                    </a:rPr>
                                  </m:ctrlPr>
                                </m:accPr>
                                <m:e>
                                  <m:r>
                                    <a:rPr lang="en-US" altLang="en-US" b="0" i="1" smtClean="0">
                                      <a:latin typeface="Cambria Math" panose="02040503050406030204" pitchFamily="18" charset="0"/>
                                      <a:ea typeface="Cambria Math" panose="02040503050406030204" pitchFamily="18" charset="0"/>
                                    </a:rPr>
                                    <m:t>𝐴</m:t>
                                  </m:r>
                                </m:e>
                              </m:acc>
                            </m:e>
                          </m:nary>
                        </m:e>
                      </m:nary>
                    </m:oMath>
                  </m:oMathPara>
                </a14:m>
                <a:endParaRPr lang="en-US" altLang="en-US" dirty="0">
                  <a:latin typeface="Times New Roman" panose="02020603050405020304" pitchFamily="18" charset="0"/>
                </a:endParaRPr>
              </a:p>
              <a:p>
                <a:pPr algn="l">
                  <a:spcBef>
                    <a:spcPct val="50000"/>
                  </a:spcBef>
                  <a:buClr>
                    <a:srgbClr val="D33325"/>
                  </a:buClr>
                  <a:buFont typeface="Arial" panose="020B0604020202020204" pitchFamily="34" charset="0"/>
                  <a:buChar char="•"/>
                </a:pPr>
                <a:r>
                  <a:rPr lang="en-US" altLang="en-US" dirty="0" smtClean="0">
                    <a:latin typeface="Times New Roman" panose="02020603050405020304" pitchFamily="18" charset="0"/>
                  </a:rPr>
                  <a:t>For a uniform magnetic field</a:t>
                </a:r>
              </a:p>
              <a:p>
                <a:pPr indent="0" algn="l">
                  <a:spcBef>
                    <a:spcPct val="50000"/>
                  </a:spcBef>
                  <a:buClr>
                    <a:srgbClr val="D33325"/>
                  </a:buClr>
                </a:pPr>
                <a:r>
                  <a:rPr lang="en-US" altLang="en-US" i="1" dirty="0" smtClean="0">
                    <a:latin typeface="Cambria Math" panose="02040503050406030204" pitchFamily="18" charset="0"/>
                  </a:rPr>
                  <a:t>			</a:t>
                </a:r>
                <a14:m>
                  <m:oMath xmlns:m="http://schemas.openxmlformats.org/officeDocument/2006/math">
                    <m:sSub>
                      <m:sSubPr>
                        <m:ctrlPr>
                          <a:rPr lang="en-US" altLang="en-US" i="1">
                            <a:latin typeface="Cambria Math" panose="02040503050406030204" pitchFamily="18" charset="0"/>
                          </a:rPr>
                        </m:ctrlPr>
                      </m:sSubPr>
                      <m:e>
                        <m:r>
                          <m:rPr>
                            <m:sty m:val="p"/>
                          </m:rPr>
                          <a:rPr lang="el-GR" altLang="en-US" i="1">
                            <a:latin typeface="Cambria Math" panose="02040503050406030204" pitchFamily="18" charset="0"/>
                            <a:ea typeface="Cambria Math" panose="02040503050406030204" pitchFamily="18" charset="0"/>
                          </a:rPr>
                          <m:t>Φ</m:t>
                        </m:r>
                      </m:e>
                      <m:sub>
                        <m:r>
                          <a:rPr lang="en-US" altLang="en-US" i="1">
                            <a:latin typeface="Cambria Math" panose="02040503050406030204" pitchFamily="18" charset="0"/>
                          </a:rPr>
                          <m:t>𝐵</m:t>
                        </m:r>
                      </m:sub>
                    </m:sSub>
                    <m:r>
                      <a:rPr lang="en-US" altLang="en-US" i="1">
                        <a:latin typeface="Cambria Math" panose="02040503050406030204" pitchFamily="18" charset="0"/>
                      </a:rPr>
                      <m:t>=</m:t>
                    </m:r>
                    <m:r>
                      <a:rPr lang="en-US" altLang="en-US" i="1">
                        <a:latin typeface="Cambria Math" panose="02040503050406030204" pitchFamily="18" charset="0"/>
                      </a:rPr>
                      <m:t>𝐵𝐴𝑐𝑜𝑠</m:t>
                    </m:r>
                    <m:r>
                      <a:rPr lang="en-US" altLang="en-US" i="1">
                        <a:latin typeface="Cambria Math" panose="02040503050406030204" pitchFamily="18" charset="0"/>
                        <a:ea typeface="Cambria Math" panose="02040503050406030204" pitchFamily="18" charset="0"/>
                      </a:rPr>
                      <m:t>𝜙</m:t>
                    </m:r>
                  </m:oMath>
                </a14:m>
                <a:endParaRPr lang="en-US" altLang="en-US" dirty="0">
                  <a:latin typeface="Times New Roman" panose="02020603050405020304" pitchFamily="18" charset="0"/>
                </a:endParaRPr>
              </a:p>
              <a:p>
                <a:pPr algn="l">
                  <a:spcBef>
                    <a:spcPct val="50000"/>
                  </a:spcBef>
                  <a:buClr>
                    <a:srgbClr val="D33325"/>
                  </a:buClr>
                  <a:buFont typeface="Arial" panose="020B0604020202020204" pitchFamily="34" charset="0"/>
                  <a:buChar char="•"/>
                </a:pPr>
                <a:endParaRPr lang="en-US" altLang="en-US" dirty="0" smtClean="0">
                  <a:latin typeface="Times New Roman" panose="02020603050405020304" pitchFamily="18" charset="0"/>
                </a:endParaRPr>
              </a:p>
              <a:p>
                <a:pPr algn="l">
                  <a:spcBef>
                    <a:spcPct val="50000"/>
                  </a:spcBef>
                  <a:buClr>
                    <a:srgbClr val="D33325"/>
                  </a:buClr>
                  <a:buFont typeface="Arial" panose="020B0604020202020204" pitchFamily="34" charset="0"/>
                  <a:buChar char="•"/>
                </a:pPr>
                <a:r>
                  <a:rPr lang="en-US" altLang="en-US" dirty="0" smtClean="0">
                    <a:latin typeface="Times New Roman" panose="02020603050405020304" pitchFamily="18" charset="0"/>
                  </a:rPr>
                  <a:t>  The total magnetic flux through a closed surface is always zero.</a:t>
                </a:r>
              </a:p>
              <a:p>
                <a:pPr marL="914400" lvl="2" indent="0" algn="l">
                  <a:spcBef>
                    <a:spcPct val="50000"/>
                  </a:spcBef>
                  <a:buClr>
                    <a:srgbClr val="D33325"/>
                  </a:buClr>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altLang="en-US" i="1" smtClean="0">
                              <a:latin typeface="Cambria Math" panose="02040503050406030204" pitchFamily="18" charset="0"/>
                            </a:rPr>
                          </m:ctrlPr>
                        </m:naryPr>
                        <m:sub/>
                        <m:sup/>
                        <m:e>
                          <m:acc>
                            <m:accPr>
                              <m:chr m:val="⃗"/>
                              <m:ctrlPr>
                                <a:rPr lang="en-US" altLang="en-US" i="1" smtClean="0">
                                  <a:latin typeface="Cambria Math" panose="02040503050406030204" pitchFamily="18" charset="0"/>
                                </a:rPr>
                              </m:ctrlPr>
                            </m:accPr>
                            <m:e>
                              <m:r>
                                <a:rPr lang="en-US" altLang="en-US" b="0" i="1" smtClean="0">
                                  <a:latin typeface="Cambria Math" panose="02040503050406030204" pitchFamily="18" charset="0"/>
                                </a:rPr>
                                <m:t>𝐵</m:t>
                              </m:r>
                            </m:e>
                          </m:acc>
                          <m:r>
                            <m:rPr>
                              <m:brk/>
                            </m:rPr>
                            <a:rPr lang="en-US" altLang="en-US"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𝑑</m:t>
                          </m:r>
                          <m:acc>
                            <m:accPr>
                              <m:chr m:val="⃗"/>
                              <m:ctrlPr>
                                <a:rPr lang="en-US" altLang="en-US" b="0" i="1" smtClean="0">
                                  <a:latin typeface="Cambria Math" panose="02040503050406030204" pitchFamily="18" charset="0"/>
                                  <a:ea typeface="Cambria Math" panose="02040503050406030204" pitchFamily="18" charset="0"/>
                                </a:rPr>
                              </m:ctrlPr>
                            </m:accPr>
                            <m:e>
                              <m:r>
                                <a:rPr lang="en-US" altLang="en-US" b="0" i="1" smtClean="0">
                                  <a:latin typeface="Cambria Math" panose="02040503050406030204" pitchFamily="18" charset="0"/>
                                  <a:ea typeface="Cambria Math" panose="02040503050406030204" pitchFamily="18" charset="0"/>
                                </a:rPr>
                                <m:t>𝐴</m:t>
                              </m:r>
                            </m:e>
                          </m:acc>
                          <m:r>
                            <m:rPr>
                              <m:brk/>
                            </m:rPr>
                            <a:rPr lang="en-US" altLang="en-US" b="0" i="1" smtClean="0">
                              <a:latin typeface="Cambria Math" panose="02040503050406030204" pitchFamily="18" charset="0"/>
                            </a:rPr>
                            <m:t>=</m:t>
                          </m:r>
                          <m:r>
                            <a:rPr lang="en-US" altLang="en-US" b="0" i="1" smtClean="0">
                              <a:latin typeface="Cambria Math" panose="02040503050406030204" pitchFamily="18" charset="0"/>
                            </a:rPr>
                            <m:t>0</m:t>
                          </m:r>
                        </m:e>
                      </m:nary>
                    </m:oMath>
                  </m:oMathPara>
                </a14:m>
                <a:endParaRPr lang="en-US" altLang="en-US" dirty="0">
                  <a:latin typeface="Times New Roman" panose="02020603050405020304" pitchFamily="18" charset="0"/>
                </a:endParaRPr>
              </a:p>
              <a:p>
                <a:pPr algn="l">
                  <a:spcBef>
                    <a:spcPct val="50000"/>
                  </a:spcBef>
                  <a:buClr>
                    <a:srgbClr val="D33325"/>
                  </a:buClr>
                  <a:buFont typeface="Arial" panose="020B0604020202020204" pitchFamily="34" charset="0"/>
                  <a:buChar char="•"/>
                </a:pPr>
                <a:r>
                  <a:rPr lang="en-US" altLang="en-US" dirty="0">
                    <a:latin typeface="Times New Roman" panose="02020603050405020304" pitchFamily="18" charset="0"/>
                  </a:rPr>
                  <a:t> </a:t>
                </a:r>
                <a:r>
                  <a:rPr lang="en-US" altLang="en-US" dirty="0" smtClean="0">
                    <a:latin typeface="Times New Roman" panose="02020603050405020304" pitchFamily="18" charset="0"/>
                  </a:rPr>
                  <a:t>The unit for magnetic flux is weber. 1 </a:t>
                </a:r>
                <a:r>
                  <a:rPr lang="en-US" altLang="en-US" dirty="0" err="1" smtClean="0">
                    <a:latin typeface="Times New Roman" panose="02020603050405020304" pitchFamily="18" charset="0"/>
                  </a:rPr>
                  <a:t>Wb</a:t>
                </a:r>
                <a:r>
                  <a:rPr lang="en-US" altLang="en-US" dirty="0" smtClean="0">
                    <a:latin typeface="Times New Roman" panose="02020603050405020304" pitchFamily="18" charset="0"/>
                  </a:rPr>
                  <a:t> = 1 T.m</a:t>
                </a:r>
                <a:r>
                  <a:rPr lang="en-US" altLang="en-US" baseline="30000" dirty="0" smtClean="0">
                    <a:latin typeface="Times New Roman" panose="02020603050405020304" pitchFamily="18" charset="0"/>
                  </a:rPr>
                  <a:t>2</a:t>
                </a:r>
                <a:endParaRPr lang="en-US" altLang="en-US" baseline="30000" dirty="0">
                  <a:latin typeface="Times New Roman" panose="02020603050405020304" pitchFamily="18" charset="0"/>
                </a:endParaRPr>
              </a:p>
            </p:txBody>
          </p:sp>
        </mc:Choice>
        <mc:Fallback xmlns="">
          <p:sp>
            <p:nvSpPr>
              <p:cNvPr id="111619" name="Text Box 3"/>
              <p:cNvSpPr txBox="1">
                <a:spLocks noRot="1" noChangeAspect="1" noMove="1" noResize="1" noEditPoints="1" noAdjustHandles="1" noChangeArrowheads="1" noChangeShapeType="1" noTextEdit="1"/>
              </p:cNvSpPr>
              <p:nvPr/>
            </p:nvSpPr>
            <p:spPr bwMode="auto">
              <a:xfrm>
                <a:off x="228600" y="685800"/>
                <a:ext cx="8686800" cy="5169750"/>
              </a:xfrm>
              <a:prstGeom prst="rect">
                <a:avLst/>
              </a:prstGeom>
              <a:blipFill rotWithShape="0">
                <a:blip r:embed="rId4"/>
                <a:stretch>
                  <a:fillRect l="-351" t="-943" b="-1769"/>
                </a:stretch>
              </a:blip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smtClean="0"/>
              <a:t>Goals for Chapter 27</a:t>
            </a:r>
          </a:p>
        </p:txBody>
      </p:sp>
      <p:sp>
        <p:nvSpPr>
          <p:cNvPr id="80899" name="Rectangle 3"/>
          <p:cNvSpPr>
            <a:spLocks noGrp="1" noChangeArrowheads="1"/>
          </p:cNvSpPr>
          <p:nvPr>
            <p:ph type="body" idx="1"/>
          </p:nvPr>
        </p:nvSpPr>
        <p:spPr>
          <a:xfrm>
            <a:off x="247650" y="685800"/>
            <a:ext cx="8896350" cy="5295900"/>
          </a:xfrm>
        </p:spPr>
        <p:txBody>
          <a:bodyPr/>
          <a:lstStyle/>
          <a:p>
            <a:pPr lvl="1">
              <a:buFontTx/>
              <a:buChar char="•"/>
            </a:pPr>
            <a:r>
              <a:rPr lang="en-US" altLang="en-US" sz="2600" smtClean="0"/>
              <a:t>To study magnets and the forces they exert on each other</a:t>
            </a:r>
          </a:p>
          <a:p>
            <a:pPr lvl="1">
              <a:buFontTx/>
              <a:buChar char="•"/>
            </a:pPr>
            <a:r>
              <a:rPr lang="en-US" altLang="en-US" sz="2600" smtClean="0"/>
              <a:t>To calculate the force that a magnetic field exerts on a moving charge</a:t>
            </a:r>
          </a:p>
          <a:p>
            <a:pPr lvl="1">
              <a:buFontTx/>
              <a:buChar char="•"/>
            </a:pPr>
            <a:r>
              <a:rPr lang="en-US" altLang="en-US" sz="2600" smtClean="0"/>
              <a:t>To contrast magnetic field lines with electric field lines</a:t>
            </a:r>
          </a:p>
          <a:p>
            <a:pPr lvl="1">
              <a:buFontTx/>
              <a:buChar char="•"/>
            </a:pPr>
            <a:r>
              <a:rPr lang="en-US" altLang="en-US" sz="2600" smtClean="0"/>
              <a:t>To analyze the motion of a charged particle in a magnetic field</a:t>
            </a:r>
          </a:p>
          <a:p>
            <a:pPr lvl="1">
              <a:buFontTx/>
              <a:buChar char="•"/>
            </a:pPr>
            <a:r>
              <a:rPr lang="en-US" altLang="en-US" sz="2600" smtClean="0"/>
              <a:t>To see applications of magnetism in physics and chemistry</a:t>
            </a:r>
          </a:p>
          <a:p>
            <a:pPr lvl="1">
              <a:buFontTx/>
              <a:buChar char="•"/>
            </a:pPr>
            <a:r>
              <a:rPr lang="en-US" altLang="en-US" sz="2600" smtClean="0"/>
              <a:t>To analyze magnetic forces on current-carrying conductors</a:t>
            </a:r>
          </a:p>
          <a:p>
            <a:pPr lvl="1">
              <a:buFontTx/>
              <a:buChar char="•"/>
            </a:pPr>
            <a:r>
              <a:rPr lang="en-US" altLang="en-US" sz="2600" smtClean="0"/>
              <a:t>To study the behavior of current loops in a magnetic field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04800" y="76200"/>
            <a:ext cx="8839200" cy="503238"/>
          </a:xfrm>
        </p:spPr>
        <p:txBody>
          <a:bodyPr/>
          <a:lstStyle/>
          <a:p>
            <a:r>
              <a:rPr lang="en-US" altLang="en-US" smtClean="0"/>
              <a:t>Magnetic flux calculations</a:t>
            </a:r>
          </a:p>
        </p:txBody>
      </p:sp>
      <p:sp>
        <p:nvSpPr>
          <p:cNvPr id="113667" name="Text Box 3"/>
          <p:cNvSpPr txBox="1">
            <a:spLocks noChangeArrowheads="1"/>
          </p:cNvSpPr>
          <p:nvPr/>
        </p:nvSpPr>
        <p:spPr bwMode="auto">
          <a:xfrm>
            <a:off x="304800" y="685800"/>
            <a:ext cx="8686800" cy="181652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55563" indent="234950">
              <a:tabLst>
                <a:tab pos="457200" algn="l"/>
              </a:tabLst>
              <a:defRPr sz="2400">
                <a:solidFill>
                  <a:schemeClr val="tx1"/>
                </a:solidFill>
                <a:latin typeface="Arial" panose="020B0604020202020204" pitchFamily="34" charset="0"/>
              </a:defRPr>
            </a:lvl1pPr>
            <a:lvl2pPr marL="460375">
              <a:tabLst>
                <a:tab pos="457200" algn="l"/>
              </a:tabLst>
              <a:defRPr sz="2400">
                <a:solidFill>
                  <a:schemeClr val="tx1"/>
                </a:solidFill>
                <a:latin typeface="Arial" panose="020B0604020202020204" pitchFamily="34" charset="0"/>
              </a:defRPr>
            </a:lvl2pPr>
            <a:lvl3pPr>
              <a:tabLst>
                <a:tab pos="457200" algn="l"/>
              </a:tabLst>
              <a:defRPr sz="2400">
                <a:solidFill>
                  <a:schemeClr val="tx1"/>
                </a:solidFill>
                <a:latin typeface="Arial" panose="020B0604020202020204" pitchFamily="34" charset="0"/>
              </a:defRPr>
            </a:lvl3pPr>
            <a:lvl4pPr>
              <a:tabLst>
                <a:tab pos="457200" algn="l"/>
              </a:tabLst>
              <a:defRPr sz="2400">
                <a:solidFill>
                  <a:schemeClr val="tx1"/>
                </a:solidFill>
                <a:latin typeface="Arial" panose="020B0604020202020204" pitchFamily="34" charset="0"/>
              </a:defRPr>
            </a:lvl4pPr>
            <a:lvl5pPr>
              <a:tabLst>
                <a:tab pos="457200" algn="l"/>
              </a:tabLst>
              <a:defRPr sz="2400">
                <a:solidFill>
                  <a:schemeClr val="tx1"/>
                </a:solidFill>
                <a:latin typeface="Arial" panose="020B0604020202020204" pitchFamily="34" charset="0"/>
              </a:defRPr>
            </a:lvl5pPr>
            <a:lvl6pPr algn="r" eaLnBrk="0" fontAlgn="base" hangingPunct="0">
              <a:spcBef>
                <a:spcPct val="0"/>
              </a:spcBef>
              <a:spcAft>
                <a:spcPct val="0"/>
              </a:spcAft>
              <a:tabLst>
                <a:tab pos="457200" algn="l"/>
              </a:tabLst>
              <a:defRPr sz="2400">
                <a:solidFill>
                  <a:schemeClr val="tx1"/>
                </a:solidFill>
                <a:latin typeface="Arial" panose="020B0604020202020204" pitchFamily="34" charset="0"/>
              </a:defRPr>
            </a:lvl6pPr>
            <a:lvl7pPr algn="r" eaLnBrk="0" fontAlgn="base" hangingPunct="0">
              <a:spcBef>
                <a:spcPct val="0"/>
              </a:spcBef>
              <a:spcAft>
                <a:spcPct val="0"/>
              </a:spcAft>
              <a:tabLst>
                <a:tab pos="457200" algn="l"/>
              </a:tabLst>
              <a:defRPr sz="2400">
                <a:solidFill>
                  <a:schemeClr val="tx1"/>
                </a:solidFill>
                <a:latin typeface="Arial" panose="020B0604020202020204" pitchFamily="34" charset="0"/>
              </a:defRPr>
            </a:lvl7pPr>
            <a:lvl8pPr algn="r" eaLnBrk="0" fontAlgn="base" hangingPunct="0">
              <a:spcBef>
                <a:spcPct val="0"/>
              </a:spcBef>
              <a:spcAft>
                <a:spcPct val="0"/>
              </a:spcAft>
              <a:tabLst>
                <a:tab pos="457200" algn="l"/>
              </a:tabLst>
              <a:defRPr sz="2400">
                <a:solidFill>
                  <a:schemeClr val="tx1"/>
                </a:solidFill>
                <a:latin typeface="Arial" panose="020B0604020202020204" pitchFamily="34" charset="0"/>
              </a:defRPr>
            </a:lvl8pPr>
            <a:lvl9pPr algn="r" eaLnBrk="0" fontAlgn="base" hangingPunct="0">
              <a:spcBef>
                <a:spcPct val="0"/>
              </a:spcBef>
              <a:spcAft>
                <a:spcPct val="0"/>
              </a:spcAft>
              <a:tabLst>
                <a:tab pos="457200" algn="l"/>
              </a:tabLst>
              <a:defRPr sz="2400">
                <a:solidFill>
                  <a:schemeClr val="tx1"/>
                </a:solidFill>
                <a:latin typeface="Arial" panose="020B0604020202020204" pitchFamily="34" charset="0"/>
              </a:defRPr>
            </a:lvl9pPr>
          </a:lstStyle>
          <a:p>
            <a:pPr indent="0" algn="l">
              <a:spcBef>
                <a:spcPct val="50000"/>
              </a:spcBef>
              <a:buClr>
                <a:srgbClr val="D33325"/>
              </a:buClr>
            </a:pPr>
            <a:r>
              <a:rPr lang="en-US" altLang="en-US" sz="2800" dirty="0" smtClean="0">
                <a:latin typeface="Times New Roman" panose="02020603050405020304" pitchFamily="18" charset="0"/>
              </a:rPr>
              <a:t>A flat surface with area 3.0 cm</a:t>
            </a:r>
            <a:r>
              <a:rPr lang="en-US" altLang="en-US" sz="2800" baseline="30000" dirty="0" smtClean="0">
                <a:latin typeface="Times New Roman" panose="02020603050405020304" pitchFamily="18" charset="0"/>
              </a:rPr>
              <a:t>2</a:t>
            </a:r>
            <a:r>
              <a:rPr lang="en-US" altLang="en-US" sz="2800" dirty="0" smtClean="0">
                <a:latin typeface="Times New Roman" panose="02020603050405020304" pitchFamily="18" charset="0"/>
              </a:rPr>
              <a:t> in a uniform magnetic field B. The magnetic flux through this surface is +0.9 </a:t>
            </a:r>
            <a:r>
              <a:rPr lang="en-US" altLang="en-US" sz="2800" dirty="0" err="1" smtClean="0">
                <a:latin typeface="Times New Roman" panose="02020603050405020304" pitchFamily="18" charset="0"/>
              </a:rPr>
              <a:t>mWb</a:t>
            </a:r>
            <a:r>
              <a:rPr lang="en-US" altLang="en-US" sz="2800" dirty="0" smtClean="0">
                <a:latin typeface="Times New Roman" panose="02020603050405020304" pitchFamily="18" charset="0"/>
              </a:rPr>
              <a:t>. Find the magnitude of the magnetic field and the direction of the area vector A.</a:t>
            </a:r>
            <a:endParaRPr lang="en-US" altLang="en-US" sz="2800" dirty="0">
              <a:latin typeface="Times New Roman" panose="02020603050405020304" pitchFamily="18" charset="0"/>
            </a:endParaRPr>
          </a:p>
        </p:txBody>
      </p:sp>
      <p:pic>
        <p:nvPicPr>
          <p:cNvPr id="113668" name="Picture 4" descr="27_Figure16-I"/>
          <p:cNvPicPr>
            <a:picLocks noChangeAspect="1" noChangeArrowheads="1"/>
          </p:cNvPicPr>
          <p:nvPr/>
        </p:nvPicPr>
        <p:blipFill>
          <a:blip r:embed="rId3" cstate="print">
            <a:extLst>
              <a:ext uri="{28A0092B-C50C-407E-A947-70E740481C1C}">
                <a14:useLocalDpi xmlns:a14="http://schemas.microsoft.com/office/drawing/2010/main" val="0"/>
              </a:ext>
            </a:extLst>
          </a:blip>
          <a:srcRect b="5838"/>
          <a:stretch>
            <a:fillRect/>
          </a:stretch>
        </p:blipFill>
        <p:spPr bwMode="auto">
          <a:xfrm>
            <a:off x="1922656" y="3352800"/>
            <a:ext cx="5603488" cy="2127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304800" y="76200"/>
            <a:ext cx="8839200" cy="503238"/>
          </a:xfrm>
        </p:spPr>
        <p:txBody>
          <a:bodyPr/>
          <a:lstStyle/>
          <a:p>
            <a:r>
              <a:rPr lang="en-US" altLang="en-US" smtClean="0"/>
              <a:t>Motion of charged particles in a magnetic field</a:t>
            </a:r>
          </a:p>
        </p:txBody>
      </p:sp>
      <p:sp>
        <p:nvSpPr>
          <p:cNvPr id="115715" name="Rectangle 3"/>
          <p:cNvSpPr>
            <a:spLocks noGrp="1" noChangeArrowheads="1"/>
          </p:cNvSpPr>
          <p:nvPr>
            <p:ph type="body" idx="1"/>
          </p:nvPr>
        </p:nvSpPr>
        <p:spPr>
          <a:xfrm>
            <a:off x="247649" y="685800"/>
            <a:ext cx="5133975" cy="2512996"/>
          </a:xfrm>
        </p:spPr>
        <p:txBody>
          <a:bodyPr/>
          <a:lstStyle/>
          <a:p>
            <a:pPr lvl="1">
              <a:lnSpc>
                <a:spcPct val="90000"/>
              </a:lnSpc>
              <a:buFontTx/>
              <a:buChar char="•"/>
            </a:pPr>
            <a:r>
              <a:rPr lang="en-US" altLang="en-US" sz="2600" dirty="0" smtClean="0"/>
              <a:t>A charged particle in a magnetic field always moves with constant speed.</a:t>
            </a:r>
          </a:p>
          <a:p>
            <a:pPr lvl="1">
              <a:lnSpc>
                <a:spcPct val="90000"/>
              </a:lnSpc>
              <a:buFontTx/>
              <a:buChar char="•"/>
            </a:pPr>
            <a:r>
              <a:rPr lang="en-US" altLang="en-US" sz="2600" dirty="0" smtClean="0"/>
              <a:t>Figure 27.17 at the right illustrates the forces and motion.</a:t>
            </a:r>
          </a:p>
        </p:txBody>
      </p:sp>
      <p:pic>
        <p:nvPicPr>
          <p:cNvPr id="2" name="Picture 1"/>
          <p:cNvPicPr>
            <a:picLocks noChangeAspect="1"/>
          </p:cNvPicPr>
          <p:nvPr/>
        </p:nvPicPr>
        <p:blipFill>
          <a:blip r:embed="rId3"/>
          <a:stretch>
            <a:fillRect/>
          </a:stretch>
        </p:blipFill>
        <p:spPr>
          <a:xfrm>
            <a:off x="6477000" y="762000"/>
            <a:ext cx="2390775" cy="3086100"/>
          </a:xfrm>
          <a:prstGeom prst="rect">
            <a:avLst/>
          </a:prstGeom>
        </p:spPr>
      </p:pic>
      <p:sp>
        <p:nvSpPr>
          <p:cNvPr id="6" name="Rectangle 3"/>
          <p:cNvSpPr txBox="1">
            <a:spLocks noChangeArrowheads="1"/>
          </p:cNvSpPr>
          <p:nvPr/>
        </p:nvSpPr>
        <p:spPr bwMode="auto">
          <a:xfrm>
            <a:off x="235457" y="3028350"/>
            <a:ext cx="5924551"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lvl="1">
              <a:lnSpc>
                <a:spcPct val="90000"/>
              </a:lnSpc>
              <a:buFontTx/>
              <a:buChar char="•"/>
            </a:pPr>
            <a:r>
              <a:rPr lang="en-US" altLang="en-US" sz="2600" kern="0" dirty="0" smtClean="0"/>
              <a:t>If the velocity of the particle is perpendicular to the magnetic field, the particle moves in a circle of radius </a:t>
            </a:r>
          </a:p>
        </p:txBody>
      </p:sp>
      <p:sp>
        <p:nvSpPr>
          <p:cNvPr id="7" name="Rectangle 3"/>
          <p:cNvSpPr txBox="1">
            <a:spLocks noChangeArrowheads="1"/>
          </p:cNvSpPr>
          <p:nvPr/>
        </p:nvSpPr>
        <p:spPr bwMode="auto">
          <a:xfrm>
            <a:off x="304800" y="5113441"/>
            <a:ext cx="8562975" cy="81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lvl="1">
              <a:lnSpc>
                <a:spcPct val="90000"/>
              </a:lnSpc>
              <a:buFontTx/>
              <a:buChar char="•"/>
            </a:pPr>
            <a:r>
              <a:rPr lang="en-US" altLang="en-US" sz="2600" kern="0" dirty="0" smtClean="0"/>
              <a:t>The number of revolutions of the particle per unit time is the </a:t>
            </a:r>
            <a:r>
              <a:rPr lang="en-US" altLang="en-US" sz="2600" i="1" kern="0" dirty="0" smtClean="0"/>
              <a:t>cyclotron frequency</a:t>
            </a:r>
            <a:r>
              <a:rPr lang="en-US" altLang="en-US" sz="2600" kern="0" dirty="0" smtClean="0"/>
              <a:t>.</a:t>
            </a:r>
          </a:p>
        </p:txBody>
      </p:sp>
      <mc:AlternateContent xmlns:mc="http://schemas.openxmlformats.org/markup-compatibility/2006" xmlns:a14="http://schemas.microsoft.com/office/drawing/2010/main">
        <mc:Choice Requires="a14">
          <p:sp>
            <p:nvSpPr>
              <p:cNvPr id="3" name="TextBox 2"/>
              <p:cNvSpPr txBox="1"/>
              <p:nvPr/>
            </p:nvSpPr>
            <p:spPr>
              <a:xfrm>
                <a:off x="1371600" y="6025319"/>
                <a:ext cx="108600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ea typeface="Cambria Math" panose="02040503050406030204" pitchFamily="18" charset="0"/>
                        </a:rPr>
                        <m:t>𝜔</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1371600" y="6025319"/>
                <a:ext cx="1086003" cy="369332"/>
              </a:xfrm>
              <a:prstGeom prst="rect">
                <a:avLst/>
              </a:prstGeom>
              <a:blipFill rotWithShape="0">
                <a:blip r:embed="rId4"/>
                <a:stretch>
                  <a:fillRect l="-2809" r="-1685"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05850" y="5799104"/>
                <a:ext cx="1899687" cy="698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𝑣</m:t>
                          </m:r>
                        </m:num>
                        <m:den>
                          <m:r>
                            <a:rPr lang="en-US" b="0" i="1" smtClean="0">
                              <a:latin typeface="Cambria Math" panose="02040503050406030204" pitchFamily="18" charset="0"/>
                            </a:rPr>
                            <m:t>𝑅</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𝐵</m:t>
                          </m:r>
                        </m:num>
                        <m:den>
                          <m:r>
                            <a:rPr lang="en-US" b="0" i="1" smtClean="0">
                              <a:latin typeface="Cambria Math" panose="02040503050406030204" pitchFamily="18" charset="0"/>
                            </a:rPr>
                            <m:t>𝑚</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305850" y="5799104"/>
                <a:ext cx="1899687" cy="69897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79654" y="4300327"/>
                <a:ext cx="1269963" cy="6953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𝑚𝑣</m:t>
                          </m:r>
                        </m:num>
                        <m:den>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𝐵</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179654" y="4300327"/>
                <a:ext cx="1269963" cy="695383"/>
              </a:xfrm>
              <a:prstGeom prst="rect">
                <a:avLst/>
              </a:prstGeom>
              <a:blipFill rotWithShape="0">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04800" y="76200"/>
            <a:ext cx="8839200" cy="503238"/>
          </a:xfrm>
        </p:spPr>
        <p:txBody>
          <a:bodyPr/>
          <a:lstStyle/>
          <a:p>
            <a:r>
              <a:rPr lang="en-US" altLang="en-US" smtClean="0"/>
              <a:t>Helical motion</a:t>
            </a:r>
          </a:p>
        </p:txBody>
      </p:sp>
      <p:sp>
        <p:nvSpPr>
          <p:cNvPr id="117763" name="Rectangle 3"/>
          <p:cNvSpPr>
            <a:spLocks noGrp="1" noChangeArrowheads="1"/>
          </p:cNvSpPr>
          <p:nvPr>
            <p:ph type="body" idx="1"/>
          </p:nvPr>
        </p:nvSpPr>
        <p:spPr>
          <a:xfrm>
            <a:off x="247650" y="685800"/>
            <a:ext cx="4857750" cy="2512996"/>
          </a:xfrm>
        </p:spPr>
        <p:txBody>
          <a:bodyPr/>
          <a:lstStyle/>
          <a:p>
            <a:pPr lvl="1">
              <a:lnSpc>
                <a:spcPct val="90000"/>
              </a:lnSpc>
              <a:buFontTx/>
              <a:buChar char="•"/>
            </a:pPr>
            <a:r>
              <a:rPr lang="en-US" altLang="en-US" sz="2600" dirty="0" smtClean="0"/>
              <a:t>If the particle has velocity components parallel to and perpendicular to the field, its path is a </a:t>
            </a:r>
            <a:r>
              <a:rPr lang="en-US" altLang="en-US" sz="2600" i="1" dirty="0" smtClean="0"/>
              <a:t>helix</a:t>
            </a:r>
            <a:r>
              <a:rPr lang="en-US" altLang="en-US" sz="2600" dirty="0" smtClean="0"/>
              <a:t>. </a:t>
            </a:r>
          </a:p>
          <a:p>
            <a:pPr lvl="1">
              <a:lnSpc>
                <a:spcPct val="90000"/>
              </a:lnSpc>
              <a:buFontTx/>
              <a:buChar char="•"/>
            </a:pPr>
            <a:r>
              <a:rPr lang="en-US" altLang="en-US" sz="2600" dirty="0" smtClean="0"/>
              <a:t>The speed and kinetic energy of the particle remain constant.</a:t>
            </a:r>
            <a:endParaRPr lang="en-US" altLang="en-US" sz="2200" dirty="0" smtClean="0"/>
          </a:p>
        </p:txBody>
      </p:sp>
      <p:pic>
        <p:nvPicPr>
          <p:cNvPr id="117764" name="Picture 4" descr="27_Figure18-I"/>
          <p:cNvPicPr>
            <a:picLocks noChangeAspect="1" noChangeArrowheads="1"/>
          </p:cNvPicPr>
          <p:nvPr/>
        </p:nvPicPr>
        <p:blipFill>
          <a:blip r:embed="rId3" cstate="print">
            <a:extLst>
              <a:ext uri="{28A0092B-C50C-407E-A947-70E740481C1C}">
                <a14:useLocalDpi xmlns:a14="http://schemas.microsoft.com/office/drawing/2010/main" val="0"/>
              </a:ext>
            </a:extLst>
          </a:blip>
          <a:srcRect b="2905"/>
          <a:stretch>
            <a:fillRect/>
          </a:stretch>
        </p:blipFill>
        <p:spPr bwMode="auto">
          <a:xfrm>
            <a:off x="5562600" y="762000"/>
            <a:ext cx="3020216"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27_Figure21-I"/>
          <p:cNvPicPr>
            <a:picLocks noChangeAspect="1" noChangeArrowheads="1"/>
          </p:cNvPicPr>
          <p:nvPr/>
        </p:nvPicPr>
        <p:blipFill>
          <a:blip r:embed="rId4">
            <a:extLst>
              <a:ext uri="{28A0092B-C50C-407E-A947-70E740481C1C}">
                <a14:useLocalDpi xmlns:a14="http://schemas.microsoft.com/office/drawing/2010/main" val="0"/>
              </a:ext>
            </a:extLst>
          </a:blip>
          <a:srcRect b="3554"/>
          <a:stretch>
            <a:fillRect/>
          </a:stretch>
        </p:blipFill>
        <p:spPr bwMode="auto">
          <a:xfrm>
            <a:off x="5867400" y="3645090"/>
            <a:ext cx="3048000" cy="31104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304800" y="4267200"/>
            <a:ext cx="5334000"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lvl="1">
              <a:lnSpc>
                <a:spcPct val="90000"/>
              </a:lnSpc>
              <a:buFontTx/>
              <a:buChar char="•"/>
            </a:pPr>
            <a:r>
              <a:rPr lang="en-US" altLang="en-US" sz="2600" kern="0" dirty="0" smtClean="0"/>
              <a:t>Figure 27.21 at the right shows the tracks of charged particles in a bubble chamber experiment.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4800" y="76200"/>
            <a:ext cx="8839200" cy="503238"/>
          </a:xfrm>
        </p:spPr>
        <p:txBody>
          <a:bodyPr/>
          <a:lstStyle/>
          <a:p>
            <a:r>
              <a:rPr lang="en-US" altLang="en-US" smtClean="0"/>
              <a:t>A nonuniform magnetic field</a:t>
            </a:r>
          </a:p>
        </p:txBody>
      </p:sp>
      <p:sp>
        <p:nvSpPr>
          <p:cNvPr id="119811" name="Rectangle 3"/>
          <p:cNvSpPr>
            <a:spLocks noGrp="1" noChangeArrowheads="1"/>
          </p:cNvSpPr>
          <p:nvPr>
            <p:ph type="body" idx="1"/>
          </p:nvPr>
        </p:nvSpPr>
        <p:spPr>
          <a:xfrm>
            <a:off x="0" y="685800"/>
            <a:ext cx="4724400" cy="2789238"/>
          </a:xfrm>
        </p:spPr>
        <p:txBody>
          <a:bodyPr/>
          <a:lstStyle/>
          <a:p>
            <a:pPr lvl="1">
              <a:lnSpc>
                <a:spcPct val="90000"/>
              </a:lnSpc>
              <a:buFontTx/>
              <a:buChar char="•"/>
            </a:pPr>
            <a:r>
              <a:rPr lang="en-US" altLang="en-US" sz="2200" dirty="0" smtClean="0"/>
              <a:t>Figure 27.19 at the right shows charges trapped in a </a:t>
            </a:r>
            <a:r>
              <a:rPr lang="en-US" altLang="en-US" sz="2200" i="1" dirty="0" smtClean="0"/>
              <a:t>magnetic bottle</a:t>
            </a:r>
            <a:r>
              <a:rPr lang="en-US" altLang="en-US" sz="2200" dirty="0" smtClean="0"/>
              <a:t>, which results from a </a:t>
            </a:r>
            <a:r>
              <a:rPr lang="en-US" altLang="en-US" sz="2200" dirty="0" err="1" smtClean="0"/>
              <a:t>nonuniform</a:t>
            </a:r>
            <a:r>
              <a:rPr lang="en-US" altLang="en-US" sz="2200" dirty="0" smtClean="0"/>
              <a:t> magnetic field.</a:t>
            </a:r>
          </a:p>
          <a:p>
            <a:pPr lvl="1">
              <a:lnSpc>
                <a:spcPct val="90000"/>
              </a:lnSpc>
              <a:buFontTx/>
              <a:buChar char="•"/>
            </a:pPr>
            <a:r>
              <a:rPr lang="en-US" altLang="en-US" sz="2200" dirty="0" smtClean="0"/>
              <a:t>Figure 27.20 below shows the Van Allen radiation belts and the resulting aurora. These belts are due to the earth’s </a:t>
            </a:r>
            <a:r>
              <a:rPr lang="en-US" altLang="en-US" sz="2200" dirty="0" err="1" smtClean="0"/>
              <a:t>nonuniform</a:t>
            </a:r>
            <a:r>
              <a:rPr lang="en-US" altLang="en-US" sz="2200" dirty="0" smtClean="0"/>
              <a:t> field.</a:t>
            </a:r>
          </a:p>
        </p:txBody>
      </p:sp>
      <p:pic>
        <p:nvPicPr>
          <p:cNvPr id="119812" name="Picture 4" descr="27_Figure19-I"/>
          <p:cNvPicPr>
            <a:picLocks noChangeAspect="1" noChangeArrowheads="1"/>
          </p:cNvPicPr>
          <p:nvPr/>
        </p:nvPicPr>
        <p:blipFill>
          <a:blip r:embed="rId3" cstate="print">
            <a:extLst>
              <a:ext uri="{28A0092B-C50C-407E-A947-70E740481C1C}">
                <a14:useLocalDpi xmlns:a14="http://schemas.microsoft.com/office/drawing/2010/main" val="0"/>
              </a:ext>
            </a:extLst>
          </a:blip>
          <a:srcRect b="4402"/>
          <a:stretch>
            <a:fillRect/>
          </a:stretch>
        </p:blipFill>
        <p:spPr bwMode="auto">
          <a:xfrm>
            <a:off x="4953000" y="1066800"/>
            <a:ext cx="4038600" cy="1862138"/>
          </a:xfrm>
          <a:prstGeom prst="rect">
            <a:avLst/>
          </a:prstGeom>
          <a:noFill/>
          <a:extLst>
            <a:ext uri="{909E8E84-426E-40DD-AFC4-6F175D3DCCD1}">
              <a14:hiddenFill xmlns:a14="http://schemas.microsoft.com/office/drawing/2010/main">
                <a:solidFill>
                  <a:srgbClr val="FFFFFF"/>
                </a:solidFill>
              </a14:hiddenFill>
            </a:ext>
          </a:extLst>
        </p:spPr>
      </p:pic>
      <p:pic>
        <p:nvPicPr>
          <p:cNvPr id="119814" name="Picture 6" descr="27_20_Figure"/>
          <p:cNvPicPr>
            <a:picLocks noChangeAspect="1" noChangeArrowheads="1"/>
          </p:cNvPicPr>
          <p:nvPr/>
        </p:nvPicPr>
        <p:blipFill>
          <a:blip r:embed="rId4">
            <a:extLst>
              <a:ext uri="{28A0092B-C50C-407E-A947-70E740481C1C}">
                <a14:useLocalDpi xmlns:a14="http://schemas.microsoft.com/office/drawing/2010/main" val="0"/>
              </a:ext>
            </a:extLst>
          </a:blip>
          <a:srcRect b="3462"/>
          <a:stretch>
            <a:fillRect/>
          </a:stretch>
        </p:blipFill>
        <p:spPr bwMode="auto">
          <a:xfrm>
            <a:off x="1600200" y="3387725"/>
            <a:ext cx="5818188" cy="301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04800" y="76200"/>
            <a:ext cx="8839200" cy="503238"/>
          </a:xfrm>
        </p:spPr>
        <p:txBody>
          <a:bodyPr/>
          <a:lstStyle/>
          <a:p>
            <a:r>
              <a:rPr lang="en-US" altLang="en-US" dirty="0" smtClean="0"/>
              <a:t>Example 27.3-4</a:t>
            </a:r>
          </a:p>
        </p:txBody>
      </p:sp>
      <p:sp>
        <p:nvSpPr>
          <p:cNvPr id="117763" name="Rectangle 3"/>
          <p:cNvSpPr>
            <a:spLocks noGrp="1" noChangeArrowheads="1"/>
          </p:cNvSpPr>
          <p:nvPr>
            <p:ph type="body" idx="1"/>
          </p:nvPr>
        </p:nvSpPr>
        <p:spPr>
          <a:xfrm>
            <a:off x="247650" y="920863"/>
            <a:ext cx="8667750" cy="1532727"/>
          </a:xfrm>
        </p:spPr>
        <p:txBody>
          <a:bodyPr/>
          <a:lstStyle/>
          <a:p>
            <a:pPr marL="114300" lvl="1" indent="0">
              <a:lnSpc>
                <a:spcPct val="90000"/>
              </a:lnSpc>
              <a:buNone/>
            </a:pPr>
            <a:r>
              <a:rPr lang="en-US" altLang="en-US" sz="2600" dirty="0" smtClean="0"/>
              <a:t>A magnetron in a microwave oven emits electromagnetic waves with frequency </a:t>
            </a:r>
            <a:r>
              <a:rPr lang="en-US" altLang="en-US" sz="2600" i="1" dirty="0" smtClean="0"/>
              <a:t>f </a:t>
            </a:r>
            <a:r>
              <a:rPr lang="en-US" altLang="en-US" sz="2600" dirty="0" smtClean="0"/>
              <a:t>= 2450 </a:t>
            </a:r>
            <a:r>
              <a:rPr lang="en-US" altLang="en-US" sz="2600" dirty="0" err="1" smtClean="0"/>
              <a:t>MHz.</a:t>
            </a:r>
            <a:r>
              <a:rPr lang="en-US" altLang="en-US" sz="2600" dirty="0" smtClean="0"/>
              <a:t> What magnetic field strength is required for electrons to move in circular paths with this frequency? </a:t>
            </a:r>
            <a:r>
              <a:rPr lang="en-US" altLang="en-US" sz="2600" dirty="0" smtClean="0">
                <a:solidFill>
                  <a:srgbClr val="0000FF"/>
                </a:solidFill>
              </a:rPr>
              <a:t>(B = 0.0877 T)</a:t>
            </a:r>
          </a:p>
        </p:txBody>
      </p:sp>
      <p:sp>
        <p:nvSpPr>
          <p:cNvPr id="5" name="Rectangle 3"/>
          <p:cNvSpPr txBox="1">
            <a:spLocks noChangeArrowheads="1"/>
          </p:cNvSpPr>
          <p:nvPr/>
        </p:nvSpPr>
        <p:spPr bwMode="auto">
          <a:xfrm>
            <a:off x="208026" y="2819400"/>
            <a:ext cx="8707374" cy="359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marL="114300" lvl="1" indent="0">
              <a:lnSpc>
                <a:spcPct val="90000"/>
              </a:lnSpc>
              <a:buNone/>
            </a:pPr>
            <a:r>
              <a:rPr lang="en-US" altLang="en-US" sz="2600" kern="0" dirty="0" smtClean="0">
                <a:solidFill>
                  <a:srgbClr val="0000FF"/>
                </a:solidFill>
              </a:rPr>
              <a:t>Example 27.4:</a:t>
            </a:r>
          </a:p>
          <a:p>
            <a:pPr marL="114300" lvl="1" indent="0">
              <a:lnSpc>
                <a:spcPct val="90000"/>
              </a:lnSpc>
              <a:buNone/>
            </a:pPr>
            <a:r>
              <a:rPr lang="en-US" altLang="en-US" sz="2600" kern="0" dirty="0" smtClean="0"/>
              <a:t>A proton traveling in a uniform magnetic field, 0.5 T directed along the x-axis. At </a:t>
            </a:r>
            <a:r>
              <a:rPr lang="en-US" altLang="en-US" sz="2600" i="1" kern="0" dirty="0" smtClean="0"/>
              <a:t>t</a:t>
            </a:r>
            <a:r>
              <a:rPr lang="en-US" altLang="en-US" sz="2600" kern="0" dirty="0" smtClean="0"/>
              <a:t> = 0 the proton has velocity components </a:t>
            </a:r>
            <a:r>
              <a:rPr lang="en-US" altLang="en-US" sz="2600" i="1" kern="0" dirty="0" err="1" smtClean="0"/>
              <a:t>v</a:t>
            </a:r>
            <a:r>
              <a:rPr lang="en-US" altLang="en-US" sz="2600" i="1" kern="0" baseline="-25000" dirty="0" err="1" smtClean="0"/>
              <a:t>x</a:t>
            </a:r>
            <a:r>
              <a:rPr lang="en-US" altLang="en-US" sz="2600" kern="0" dirty="0" smtClean="0"/>
              <a:t>=150 km/s, </a:t>
            </a:r>
            <a:r>
              <a:rPr lang="en-US" altLang="en-US" sz="2600" i="1" kern="0" dirty="0" err="1" smtClean="0"/>
              <a:t>v</a:t>
            </a:r>
            <a:r>
              <a:rPr lang="en-US" altLang="en-US" sz="2600" i="1" kern="0" baseline="-25000" dirty="0" err="1" smtClean="0"/>
              <a:t>y</a:t>
            </a:r>
            <a:r>
              <a:rPr lang="en-US" altLang="en-US" sz="2600" kern="0" dirty="0" smtClean="0"/>
              <a:t> = 0, and </a:t>
            </a:r>
            <a:r>
              <a:rPr lang="en-US" altLang="en-US" sz="2600" i="1" kern="0" dirty="0" err="1" smtClean="0"/>
              <a:t>v</a:t>
            </a:r>
            <a:r>
              <a:rPr lang="en-US" altLang="en-US" sz="2600" i="1" kern="0" baseline="-25000" dirty="0" err="1" smtClean="0"/>
              <a:t>z</a:t>
            </a:r>
            <a:r>
              <a:rPr lang="en-US" altLang="en-US" sz="2600" kern="0" dirty="0" smtClean="0"/>
              <a:t> = 200 km/s. Only the magnetic force acts on the proton. (a) at </a:t>
            </a:r>
            <a:r>
              <a:rPr lang="en-US" altLang="en-US" sz="2600" i="1" kern="0" dirty="0" smtClean="0"/>
              <a:t>t</a:t>
            </a:r>
            <a:r>
              <a:rPr lang="en-US" altLang="en-US" sz="2600" kern="0" dirty="0" smtClean="0"/>
              <a:t> = 0, find the force on the proton and its acceleration. (b) Find the radius of the resulting helical path. The angular speed of the proton, and the pitch of the helix (the distance traveled along the helix axis per revolution).</a:t>
            </a:r>
          </a:p>
        </p:txBody>
      </p:sp>
    </p:spTree>
    <p:extLst>
      <p:ext uri="{BB962C8B-B14F-4D97-AF65-F5344CB8AC3E}">
        <p14:creationId xmlns:p14="http://schemas.microsoft.com/office/powerpoint/2010/main" val="1734651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304800" y="76200"/>
            <a:ext cx="8839200" cy="503238"/>
          </a:xfrm>
        </p:spPr>
        <p:txBody>
          <a:bodyPr/>
          <a:lstStyle/>
          <a:p>
            <a:r>
              <a:rPr lang="en-US" altLang="en-US" smtClean="0"/>
              <a:t>Velocity selector</a:t>
            </a:r>
          </a:p>
        </p:txBody>
      </p:sp>
      <p:sp>
        <p:nvSpPr>
          <p:cNvPr id="123907" name="Rectangle 3"/>
          <p:cNvSpPr>
            <a:spLocks noGrp="1" noChangeArrowheads="1"/>
          </p:cNvSpPr>
          <p:nvPr>
            <p:ph type="body" idx="1"/>
          </p:nvPr>
        </p:nvSpPr>
        <p:spPr>
          <a:xfrm>
            <a:off x="228600" y="838200"/>
            <a:ext cx="4081463" cy="4002088"/>
          </a:xfrm>
        </p:spPr>
        <p:txBody>
          <a:bodyPr/>
          <a:lstStyle/>
          <a:p>
            <a:pPr lvl="1">
              <a:lnSpc>
                <a:spcPct val="90000"/>
              </a:lnSpc>
              <a:buFontTx/>
              <a:buChar char="•"/>
            </a:pPr>
            <a:r>
              <a:rPr lang="en-US" altLang="en-US" sz="2600" smtClean="0"/>
              <a:t>A </a:t>
            </a:r>
            <a:r>
              <a:rPr lang="en-US" altLang="en-US" sz="2600" i="1" smtClean="0"/>
              <a:t>velocity selector</a:t>
            </a:r>
            <a:r>
              <a:rPr lang="en-US" altLang="en-US" sz="2600" smtClean="0"/>
              <a:t> uses perpendicular electric and magnetic fields to select particles of a specific speed from a beam. (See Figure 27.22 at the right.)</a:t>
            </a:r>
          </a:p>
          <a:p>
            <a:pPr lvl="1">
              <a:lnSpc>
                <a:spcPct val="90000"/>
              </a:lnSpc>
              <a:buFontTx/>
              <a:buChar char="•"/>
            </a:pPr>
            <a:r>
              <a:rPr lang="en-US" altLang="en-US" sz="2600" smtClean="0"/>
              <a:t>Only particles having speed </a:t>
            </a:r>
            <a:r>
              <a:rPr lang="en-US" altLang="en-US" sz="2600" i="1" smtClean="0"/>
              <a:t>v = E/B </a:t>
            </a:r>
            <a:r>
              <a:rPr lang="en-US" altLang="en-US" sz="2600" smtClean="0"/>
              <a:t>pass through undeflected. </a:t>
            </a:r>
          </a:p>
        </p:txBody>
      </p:sp>
      <p:pic>
        <p:nvPicPr>
          <p:cNvPr id="123909" name="Picture 5" descr="27_22_Figure"/>
          <p:cNvPicPr>
            <a:picLocks noChangeAspect="1" noChangeArrowheads="1"/>
          </p:cNvPicPr>
          <p:nvPr/>
        </p:nvPicPr>
        <p:blipFill>
          <a:blip r:embed="rId3">
            <a:extLst>
              <a:ext uri="{28A0092B-C50C-407E-A947-70E740481C1C}">
                <a14:useLocalDpi xmlns:a14="http://schemas.microsoft.com/office/drawing/2010/main" val="0"/>
              </a:ext>
            </a:extLst>
          </a:blip>
          <a:srcRect b="2499"/>
          <a:stretch>
            <a:fillRect/>
          </a:stretch>
        </p:blipFill>
        <p:spPr bwMode="auto">
          <a:xfrm>
            <a:off x="5249863" y="762000"/>
            <a:ext cx="3284537" cy="5559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304800" y="76200"/>
            <a:ext cx="8839200" cy="503238"/>
          </a:xfrm>
        </p:spPr>
        <p:txBody>
          <a:bodyPr/>
          <a:lstStyle/>
          <a:p>
            <a:r>
              <a:rPr lang="en-US" altLang="en-US" smtClean="0"/>
              <a:t>Thomson’s </a:t>
            </a:r>
            <a:r>
              <a:rPr lang="en-US" altLang="en-US" i="1" smtClean="0"/>
              <a:t>e/m</a:t>
            </a:r>
            <a:r>
              <a:rPr lang="en-US" altLang="en-US" smtClean="0"/>
              <a:t> experiment</a:t>
            </a:r>
          </a:p>
        </p:txBody>
      </p:sp>
      <p:sp>
        <p:nvSpPr>
          <p:cNvPr id="125955" name="Rectangle 3"/>
          <p:cNvSpPr>
            <a:spLocks noGrp="1" noChangeArrowheads="1"/>
          </p:cNvSpPr>
          <p:nvPr>
            <p:ph type="body" idx="1"/>
          </p:nvPr>
        </p:nvSpPr>
        <p:spPr>
          <a:xfrm>
            <a:off x="0" y="685800"/>
            <a:ext cx="9144000" cy="885825"/>
          </a:xfrm>
        </p:spPr>
        <p:txBody>
          <a:bodyPr/>
          <a:lstStyle/>
          <a:p>
            <a:pPr lvl="1">
              <a:lnSpc>
                <a:spcPct val="90000"/>
              </a:lnSpc>
              <a:buFontTx/>
              <a:buChar char="•"/>
            </a:pPr>
            <a:r>
              <a:rPr lang="en-US" altLang="en-US" sz="2600" smtClean="0"/>
              <a:t>Thomson’s experiment measured the ratio </a:t>
            </a:r>
            <a:r>
              <a:rPr lang="en-US" altLang="en-US" sz="2600" i="1" smtClean="0"/>
              <a:t>e/m</a:t>
            </a:r>
            <a:r>
              <a:rPr lang="en-US" altLang="en-US" sz="2600" smtClean="0"/>
              <a:t> for the electron. His apparatus is shown in Figure 27.23 below.</a:t>
            </a:r>
          </a:p>
        </p:txBody>
      </p:sp>
      <p:pic>
        <p:nvPicPr>
          <p:cNvPr id="125956" name="Picture 4" descr="27_Figure23-I"/>
          <p:cNvPicPr>
            <a:picLocks noChangeAspect="1" noChangeArrowheads="1"/>
          </p:cNvPicPr>
          <p:nvPr/>
        </p:nvPicPr>
        <p:blipFill>
          <a:blip r:embed="rId3">
            <a:extLst>
              <a:ext uri="{28A0092B-C50C-407E-A947-70E740481C1C}">
                <a14:useLocalDpi xmlns:a14="http://schemas.microsoft.com/office/drawing/2010/main" val="0"/>
              </a:ext>
            </a:extLst>
          </a:blip>
          <a:srcRect b="3914"/>
          <a:stretch>
            <a:fillRect/>
          </a:stretch>
        </p:blipFill>
        <p:spPr bwMode="auto">
          <a:xfrm>
            <a:off x="381000" y="1981200"/>
            <a:ext cx="8305800" cy="40925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2286000" y="1828800"/>
                <a:ext cx="1651478"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𝑒𝑉</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0" y="1828800"/>
                <a:ext cx="1651478" cy="69147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881190" y="5546471"/>
                <a:ext cx="1473352" cy="7411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𝑒</m:t>
                          </m:r>
                        </m:num>
                        <m:den>
                          <m:r>
                            <a:rPr lang="en-US" b="0" i="1" smtClean="0">
                              <a:latin typeface="Cambria Math" panose="02040503050406030204" pitchFamily="18" charset="0"/>
                            </a:rPr>
                            <m:t>𝑚</m:t>
                          </m:r>
                        </m:den>
                      </m:f>
                      <m:r>
                        <a:rPr lang="en-US" b="0" i="1" smtClean="0">
                          <a:latin typeface="Cambria Math" panose="02040503050406030204" pitchFamily="18" charset="0"/>
                        </a:rPr>
                        <m:t>=</m:t>
                      </m:r>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𝐸</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r>
                            <a:rPr lang="en-US" b="0" i="1" smtClean="0">
                              <a:latin typeface="Cambria Math" panose="02040503050406030204" pitchFamily="18" charset="0"/>
                            </a:rPr>
                            <m:t>𝑉</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2</m:t>
                              </m:r>
                            </m:sup>
                          </m:sSup>
                        </m:den>
                      </m:f>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881190" y="5546471"/>
                <a:ext cx="1473352" cy="741165"/>
              </a:xfrm>
              <a:prstGeom prst="rect">
                <a:avLst/>
              </a:prstGeom>
              <a:blipFill rotWithShape="0">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04800" y="76200"/>
            <a:ext cx="8839200" cy="503238"/>
          </a:xfrm>
        </p:spPr>
        <p:txBody>
          <a:bodyPr/>
          <a:lstStyle/>
          <a:p>
            <a:r>
              <a:rPr lang="en-US" altLang="en-US" smtClean="0"/>
              <a:t>Mass spectrometer</a:t>
            </a:r>
          </a:p>
        </p:txBody>
      </p:sp>
      <p:pic>
        <p:nvPicPr>
          <p:cNvPr id="128004" name="Picture 4" descr="27_Figure24-I"/>
          <p:cNvPicPr>
            <a:picLocks noChangeAspect="1" noChangeArrowheads="1"/>
          </p:cNvPicPr>
          <p:nvPr/>
        </p:nvPicPr>
        <p:blipFill>
          <a:blip r:embed="rId3">
            <a:extLst>
              <a:ext uri="{28A0092B-C50C-407E-A947-70E740481C1C}">
                <a14:useLocalDpi xmlns:a14="http://schemas.microsoft.com/office/drawing/2010/main" val="0"/>
              </a:ext>
            </a:extLst>
          </a:blip>
          <a:srcRect b="2483"/>
          <a:stretch>
            <a:fillRect/>
          </a:stretch>
        </p:blipFill>
        <p:spPr bwMode="auto">
          <a:xfrm>
            <a:off x="5715000" y="838200"/>
            <a:ext cx="3348038" cy="5562600"/>
          </a:xfrm>
          <a:prstGeom prst="rect">
            <a:avLst/>
          </a:prstGeom>
          <a:noFill/>
          <a:extLst>
            <a:ext uri="{909E8E84-426E-40DD-AFC4-6F175D3DCCD1}">
              <a14:hiddenFill xmlns:a14="http://schemas.microsoft.com/office/drawing/2010/main">
                <a:solidFill>
                  <a:srgbClr val="FFFFFF"/>
                </a:solidFill>
              </a14:hiddenFill>
            </a:ext>
          </a:extLst>
        </p:spPr>
      </p:pic>
      <p:sp>
        <p:nvSpPr>
          <p:cNvPr id="128003" name="Rectangle 3"/>
          <p:cNvSpPr>
            <a:spLocks noGrp="1" noChangeArrowheads="1"/>
          </p:cNvSpPr>
          <p:nvPr>
            <p:ph type="body" idx="1"/>
          </p:nvPr>
        </p:nvSpPr>
        <p:spPr>
          <a:xfrm>
            <a:off x="233362" y="685801"/>
            <a:ext cx="6396037" cy="1905000"/>
          </a:xfrm>
        </p:spPr>
        <p:txBody>
          <a:bodyPr/>
          <a:lstStyle/>
          <a:p>
            <a:pPr lvl="1">
              <a:lnSpc>
                <a:spcPct val="90000"/>
              </a:lnSpc>
              <a:buFontTx/>
              <a:buChar char="•"/>
            </a:pPr>
            <a:r>
              <a:rPr lang="en-US" altLang="en-US" sz="2200" dirty="0" smtClean="0"/>
              <a:t>A </a:t>
            </a:r>
            <a:r>
              <a:rPr lang="en-US" altLang="en-US" sz="2200" i="1" dirty="0" smtClean="0"/>
              <a:t>mass spectrometer</a:t>
            </a:r>
            <a:r>
              <a:rPr lang="en-US" altLang="en-US" sz="2200" dirty="0" smtClean="0"/>
              <a:t> measures the masses of ions.</a:t>
            </a:r>
          </a:p>
          <a:p>
            <a:pPr lvl="1">
              <a:lnSpc>
                <a:spcPct val="90000"/>
              </a:lnSpc>
              <a:buFontTx/>
              <a:buChar char="•"/>
            </a:pPr>
            <a:r>
              <a:rPr lang="en-US" altLang="en-US" sz="2200" dirty="0" smtClean="0"/>
              <a:t>The Bainbridge mass spectrometer (see Figure 27.24 at the right) first uses a velocity selector. Then the magnetic field separates the particles by mass.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04800" y="76200"/>
            <a:ext cx="8839200" cy="503238"/>
          </a:xfrm>
        </p:spPr>
        <p:txBody>
          <a:bodyPr/>
          <a:lstStyle/>
          <a:p>
            <a:r>
              <a:rPr lang="en-US" altLang="en-US" dirty="0" smtClean="0"/>
              <a:t>Example 27.6</a:t>
            </a:r>
          </a:p>
        </p:txBody>
      </p:sp>
      <p:pic>
        <p:nvPicPr>
          <p:cNvPr id="128004" name="Picture 4" descr="27_Figure24-I"/>
          <p:cNvPicPr>
            <a:picLocks noChangeAspect="1" noChangeArrowheads="1"/>
          </p:cNvPicPr>
          <p:nvPr/>
        </p:nvPicPr>
        <p:blipFill>
          <a:blip r:embed="rId3">
            <a:extLst>
              <a:ext uri="{28A0092B-C50C-407E-A947-70E740481C1C}">
                <a14:useLocalDpi xmlns:a14="http://schemas.microsoft.com/office/drawing/2010/main" val="0"/>
              </a:ext>
            </a:extLst>
          </a:blip>
          <a:srcRect b="2483"/>
          <a:stretch>
            <a:fillRect/>
          </a:stretch>
        </p:blipFill>
        <p:spPr bwMode="auto">
          <a:xfrm>
            <a:off x="5715000" y="838200"/>
            <a:ext cx="3348038" cy="5562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152401" y="844296"/>
            <a:ext cx="5562600" cy="474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45000"/>
              </a:spcBef>
              <a:spcAft>
                <a:spcPct val="20000"/>
              </a:spcAft>
              <a:buClr>
                <a:srgbClr val="0066CC"/>
              </a:buClr>
              <a:defRPr sz="3000">
                <a:solidFill>
                  <a:schemeClr val="tx1"/>
                </a:solidFill>
                <a:latin typeface="+mn-lt"/>
                <a:ea typeface="+mn-ea"/>
                <a:cs typeface="+mn-cs"/>
              </a:defRPr>
            </a:lvl1pPr>
            <a:lvl2pPr marL="514350" indent="-400050" algn="l" rtl="0" eaLnBrk="0" fontAlgn="base" hangingPunct="0">
              <a:spcBef>
                <a:spcPct val="45000"/>
              </a:spcBef>
              <a:spcAft>
                <a:spcPct val="20000"/>
              </a:spcAft>
              <a:buClr>
                <a:srgbClr val="D33325"/>
              </a:buClr>
              <a:buFont typeface="Times" panose="02020603050405020304" pitchFamily="18" charset="0"/>
              <a:buChar char="•"/>
              <a:defRPr sz="3000">
                <a:solidFill>
                  <a:schemeClr val="tx1"/>
                </a:solidFill>
                <a:latin typeface="+mj-lt"/>
              </a:defRPr>
            </a:lvl2pPr>
            <a:lvl3pPr marL="1254125" indent="-450850" algn="l" rtl="0" eaLnBrk="0" fontAlgn="base" hangingPunct="0">
              <a:spcBef>
                <a:spcPct val="45000"/>
              </a:spcBef>
              <a:spcAft>
                <a:spcPct val="20000"/>
              </a:spcAft>
              <a:buClr>
                <a:srgbClr val="D33325"/>
              </a:buClr>
              <a:buFont typeface="Times New Roman" panose="02020603050405020304" pitchFamily="18" charset="0"/>
              <a:buChar char="–"/>
              <a:defRPr sz="2800">
                <a:solidFill>
                  <a:schemeClr val="tx1"/>
                </a:solidFill>
                <a:latin typeface="+mj-lt"/>
              </a:defRPr>
            </a:lvl3pPr>
            <a:lvl4pPr marL="1828800" indent="-342900" algn="l" rtl="0" eaLnBrk="0" fontAlgn="base" hangingPunct="0">
              <a:spcBef>
                <a:spcPct val="45000"/>
              </a:spcBef>
              <a:spcAft>
                <a:spcPct val="20000"/>
              </a:spcAft>
              <a:buClr>
                <a:srgbClr val="D33325"/>
              </a:buClr>
              <a:buFont typeface="Times" panose="02020603050405020304" pitchFamily="18" charset="0"/>
              <a:buChar char="•"/>
              <a:defRPr sz="2600">
                <a:solidFill>
                  <a:schemeClr val="tx1"/>
                </a:solidFill>
                <a:latin typeface="+mj-lt"/>
              </a:defRPr>
            </a:lvl4pPr>
            <a:lvl5pPr marL="2286000" indent="-334963" algn="l" rtl="0" eaLnBrk="0" fontAlgn="base" hangingPunct="0">
              <a:spcBef>
                <a:spcPct val="45000"/>
              </a:spcBef>
              <a:spcAft>
                <a:spcPct val="20000"/>
              </a:spcAft>
              <a:buClr>
                <a:srgbClr val="D33325"/>
              </a:buClr>
              <a:buFont typeface="Times New Roman" panose="02020603050405020304" pitchFamily="18" charset="0"/>
              <a:buChar char="–"/>
              <a:defRPr sz="2600">
                <a:solidFill>
                  <a:schemeClr val="tx1"/>
                </a:solidFill>
                <a:latin typeface="+mj-lt"/>
              </a:defRPr>
            </a:lvl5pPr>
            <a:lvl6pPr marL="27432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6pPr>
            <a:lvl7pPr marL="32004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7pPr>
            <a:lvl8pPr marL="36576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8pPr>
            <a:lvl9pPr marL="4114800" indent="-334963" algn="l" rtl="0" fontAlgn="base">
              <a:spcBef>
                <a:spcPct val="45000"/>
              </a:spcBef>
              <a:spcAft>
                <a:spcPct val="20000"/>
              </a:spcAft>
              <a:buClr>
                <a:srgbClr val="D33325"/>
              </a:buClr>
              <a:buFont typeface="Times New Roman" charset="0"/>
              <a:buChar char="–"/>
              <a:defRPr sz="2600">
                <a:solidFill>
                  <a:schemeClr val="tx1"/>
                </a:solidFill>
                <a:latin typeface="+mj-lt"/>
              </a:defRPr>
            </a:lvl9pPr>
          </a:lstStyle>
          <a:p>
            <a:pPr marL="114300" lvl="1" indent="0">
              <a:lnSpc>
                <a:spcPct val="90000"/>
              </a:lnSpc>
              <a:buNone/>
            </a:pPr>
            <a:r>
              <a:rPr lang="en-US" altLang="en-US" sz="2400" kern="0" dirty="0" smtClean="0"/>
              <a:t>There is almost no helium in ordinary air, so helium sprayed near a leak in a vacuum system will quickly show up in the output of a vacuum pump connected to such a system. You are designing a leak detector that uses a mass spectrometer to detect He</a:t>
            </a:r>
            <a:r>
              <a:rPr lang="en-US" altLang="en-US" sz="2400" kern="0" baseline="30000" dirty="0" smtClean="0"/>
              <a:t>+</a:t>
            </a:r>
            <a:r>
              <a:rPr lang="en-US" altLang="en-US" sz="2400" kern="0" dirty="0" smtClean="0"/>
              <a:t> ions (charge +e = +1.6 x 10</a:t>
            </a:r>
            <a:r>
              <a:rPr lang="en-US" altLang="en-US" sz="2400" kern="0" baseline="30000" dirty="0" smtClean="0"/>
              <a:t>-19</a:t>
            </a:r>
            <a:r>
              <a:rPr lang="en-US" altLang="en-US" sz="2400" kern="0" dirty="0" smtClean="0"/>
              <a:t> C, mass 6.65 </a:t>
            </a:r>
            <a:r>
              <a:rPr lang="en-US" altLang="en-US" sz="2400" kern="0" dirty="0">
                <a:solidFill>
                  <a:srgbClr val="000000"/>
                </a:solidFill>
              </a:rPr>
              <a:t>x </a:t>
            </a:r>
            <a:r>
              <a:rPr lang="en-US" altLang="en-US" sz="2400" kern="0" dirty="0" smtClean="0"/>
              <a:t>10</a:t>
            </a:r>
            <a:r>
              <a:rPr lang="en-US" altLang="en-US" sz="2400" kern="0" baseline="30000" dirty="0" smtClean="0"/>
              <a:t>-27</a:t>
            </a:r>
            <a:r>
              <a:rPr lang="en-US" altLang="en-US" sz="2400" kern="0" dirty="0" smtClean="0"/>
              <a:t> kg). The ions emerge from the velocity selector with a speed of 1</a:t>
            </a:r>
            <a:r>
              <a:rPr lang="en-US" altLang="en-US" sz="2400" kern="0" dirty="0">
                <a:solidFill>
                  <a:srgbClr val="000000"/>
                </a:solidFill>
              </a:rPr>
              <a:t> x </a:t>
            </a:r>
            <a:r>
              <a:rPr lang="en-US" altLang="en-US" sz="2400" kern="0" dirty="0" smtClean="0"/>
              <a:t>10</a:t>
            </a:r>
            <a:r>
              <a:rPr lang="en-US" altLang="en-US" sz="2400" kern="0" baseline="30000" dirty="0" smtClean="0"/>
              <a:t>5</a:t>
            </a:r>
            <a:r>
              <a:rPr lang="en-US" altLang="en-US" sz="2400" kern="0" dirty="0" smtClean="0"/>
              <a:t> m/s. They are curved in a semicircular path by a magnetic field B’ and are detected at a distance of 10.16 cm from the slit S</a:t>
            </a:r>
            <a:r>
              <a:rPr lang="en-US" altLang="en-US" sz="2400" kern="0" baseline="-25000" dirty="0" smtClean="0"/>
              <a:t>3</a:t>
            </a:r>
            <a:r>
              <a:rPr lang="en-US" altLang="en-US" sz="2400" kern="0" dirty="0" smtClean="0"/>
              <a:t>. Calculate the magnitude of the magnetic field B’.</a:t>
            </a:r>
          </a:p>
        </p:txBody>
      </p:sp>
    </p:spTree>
    <p:extLst>
      <p:ext uri="{BB962C8B-B14F-4D97-AF65-F5344CB8AC3E}">
        <p14:creationId xmlns:p14="http://schemas.microsoft.com/office/powerpoint/2010/main" val="3506516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304800" y="76200"/>
            <a:ext cx="8839200" cy="503238"/>
          </a:xfrm>
        </p:spPr>
        <p:txBody>
          <a:bodyPr/>
          <a:lstStyle/>
          <a:p>
            <a:r>
              <a:rPr lang="en-US" altLang="en-US" smtClean="0"/>
              <a:t>The magnetic force on a current-carrying conductor</a:t>
            </a:r>
          </a:p>
        </p:txBody>
      </p:sp>
      <mc:AlternateContent xmlns:mc="http://schemas.openxmlformats.org/markup-compatibility/2006" xmlns:a14="http://schemas.microsoft.com/office/drawing/2010/main">
        <mc:Choice Requires="a14">
          <p:sp>
            <p:nvSpPr>
              <p:cNvPr id="130051" name="Rectangle 3"/>
              <p:cNvSpPr>
                <a:spLocks noGrp="1" noChangeArrowheads="1"/>
              </p:cNvSpPr>
              <p:nvPr>
                <p:ph type="body" idx="1"/>
              </p:nvPr>
            </p:nvSpPr>
            <p:spPr>
              <a:xfrm>
                <a:off x="247650" y="685800"/>
                <a:ext cx="5391150" cy="5083058"/>
              </a:xfrm>
            </p:spPr>
            <p:txBody>
              <a:bodyPr/>
              <a:lstStyle/>
              <a:p>
                <a:pPr lvl="1">
                  <a:lnSpc>
                    <a:spcPct val="90000"/>
                  </a:lnSpc>
                  <a:buFontTx/>
                  <a:buChar char="•"/>
                </a:pPr>
                <a:r>
                  <a:rPr lang="en-US" altLang="en-US" sz="2200" dirty="0" smtClean="0"/>
                  <a:t>Top Figure shows the magnetic force on a moving positive charge in a conductor.</a:t>
                </a:r>
              </a:p>
              <a:p>
                <a:pPr marL="114300" lvl="1" indent="0">
                  <a:lnSpc>
                    <a:spcPct val="90000"/>
                  </a:lnSpc>
                  <a:buNone/>
                </a:pPr>
                <a14:m>
                  <m:oMathPara xmlns:m="http://schemas.openxmlformats.org/officeDocument/2006/math">
                    <m:oMathParaPr>
                      <m:jc m:val="centerGroup"/>
                    </m:oMathParaPr>
                    <m:oMath xmlns:m="http://schemas.openxmlformats.org/officeDocument/2006/math">
                      <m:acc>
                        <m:accPr>
                          <m:chr m:val="⃗"/>
                          <m:ctrlPr>
                            <a:rPr lang="en-US" altLang="en-US" sz="2200" i="1">
                              <a:latin typeface="Cambria Math" panose="02040503050406030204" pitchFamily="18" charset="0"/>
                            </a:rPr>
                          </m:ctrlPr>
                        </m:accPr>
                        <m:e>
                          <m:r>
                            <a:rPr lang="en-US" altLang="en-US" sz="2200" b="1" i="1">
                              <a:latin typeface="Cambria Math" panose="02040503050406030204" pitchFamily="18" charset="0"/>
                            </a:rPr>
                            <m:t>𝑭</m:t>
                          </m:r>
                        </m:e>
                      </m:acc>
                      <m:r>
                        <a:rPr lang="en-US" altLang="en-US" sz="2200" i="1">
                          <a:latin typeface="Cambria Math" panose="02040503050406030204" pitchFamily="18" charset="0"/>
                        </a:rPr>
                        <m:t>=</m:t>
                      </m:r>
                      <m:r>
                        <a:rPr lang="en-US" altLang="en-US" sz="2200" i="1">
                          <a:latin typeface="Cambria Math" panose="02040503050406030204" pitchFamily="18" charset="0"/>
                        </a:rPr>
                        <m:t>𝑞</m:t>
                      </m:r>
                      <m:acc>
                        <m:accPr>
                          <m:chr m:val="⃗"/>
                          <m:ctrlPr>
                            <a:rPr lang="en-US" altLang="en-US" sz="2200" i="1">
                              <a:latin typeface="Cambria Math" panose="02040503050406030204" pitchFamily="18" charset="0"/>
                            </a:rPr>
                          </m:ctrlPr>
                        </m:accPr>
                        <m:e>
                          <m:r>
                            <a:rPr lang="en-US" altLang="en-US" sz="2200" b="1" i="1">
                              <a:latin typeface="Cambria Math" panose="02040503050406030204" pitchFamily="18" charset="0"/>
                            </a:rPr>
                            <m:t>𝒗</m:t>
                          </m:r>
                        </m:e>
                      </m:acc>
                      <m:r>
                        <a:rPr lang="en-US" altLang="en-US" sz="2200" i="1">
                          <a:latin typeface="Cambria Math" panose="02040503050406030204" pitchFamily="18" charset="0"/>
                          <a:ea typeface="Cambria Math" panose="02040503050406030204" pitchFamily="18" charset="0"/>
                        </a:rPr>
                        <m:t>×</m:t>
                      </m:r>
                      <m:acc>
                        <m:accPr>
                          <m:chr m:val="⃗"/>
                          <m:ctrlPr>
                            <a:rPr lang="en-US" altLang="en-US" sz="2200" i="1">
                              <a:latin typeface="Cambria Math" panose="02040503050406030204" pitchFamily="18" charset="0"/>
                              <a:ea typeface="Cambria Math" panose="02040503050406030204" pitchFamily="18" charset="0"/>
                            </a:rPr>
                          </m:ctrlPr>
                        </m:accPr>
                        <m:e>
                          <m:r>
                            <a:rPr lang="en-US" altLang="en-US" sz="2200" b="1" i="1">
                              <a:latin typeface="Cambria Math" panose="02040503050406030204" pitchFamily="18" charset="0"/>
                              <a:ea typeface="Cambria Math" panose="02040503050406030204" pitchFamily="18" charset="0"/>
                            </a:rPr>
                            <m:t>𝑩</m:t>
                          </m:r>
                        </m:e>
                      </m:acc>
                    </m:oMath>
                  </m:oMathPara>
                </a14:m>
                <a:endParaRPr lang="en-US" altLang="en-US" sz="2200" dirty="0" smtClean="0"/>
              </a:p>
              <a:p>
                <a:pPr lvl="1">
                  <a:lnSpc>
                    <a:spcPct val="90000"/>
                  </a:lnSpc>
                  <a:buFontTx/>
                  <a:buChar char="•"/>
                </a:pPr>
                <a:r>
                  <a:rPr lang="en-US" altLang="en-US" sz="2200" dirty="0"/>
                  <a:t>M</a:t>
                </a:r>
                <a:r>
                  <a:rPr lang="en-US" altLang="en-US" sz="2200" dirty="0" smtClean="0"/>
                  <a:t>agnetic force on a straight wire segment with current I.</a:t>
                </a:r>
              </a:p>
              <a:p>
                <a:pPr marL="114300" lvl="1" indent="0">
                  <a:lnSpc>
                    <a:spcPct val="90000"/>
                  </a:lnSpc>
                  <a:buNone/>
                </a:pPr>
                <a:r>
                  <a:rPr lang="en-US" altLang="en-US" sz="2200" dirty="0" smtClean="0"/>
                  <a:t>	</a:t>
                </a:r>
                <a14:m>
                  <m:oMath xmlns:m="http://schemas.openxmlformats.org/officeDocument/2006/math">
                    <m:acc>
                      <m:accPr>
                        <m:chr m:val="⃗"/>
                        <m:ctrlPr>
                          <a:rPr lang="en-US" altLang="en-US" sz="2200" i="1">
                            <a:latin typeface="Cambria Math" panose="02040503050406030204" pitchFamily="18" charset="0"/>
                          </a:rPr>
                        </m:ctrlPr>
                      </m:accPr>
                      <m:e>
                        <m:r>
                          <a:rPr lang="en-US" altLang="en-US" sz="2200" b="1" i="1">
                            <a:latin typeface="Cambria Math" panose="02040503050406030204" pitchFamily="18" charset="0"/>
                          </a:rPr>
                          <m:t>𝑭</m:t>
                        </m:r>
                      </m:e>
                    </m:acc>
                    <m:r>
                      <a:rPr lang="en-US" altLang="en-US" sz="2200" i="1">
                        <a:latin typeface="Cambria Math" panose="02040503050406030204" pitchFamily="18" charset="0"/>
                      </a:rPr>
                      <m:t>=</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𝑛𝐴𝑙</m:t>
                        </m:r>
                      </m:e>
                    </m:d>
                    <m:r>
                      <a:rPr lang="en-US" altLang="en-US" sz="2200" b="0" i="1" smtClean="0">
                        <a:latin typeface="Cambria Math" panose="02040503050406030204" pitchFamily="18" charset="0"/>
                      </a:rPr>
                      <m:t> </m:t>
                    </m:r>
                    <m:r>
                      <a:rPr lang="en-US" altLang="en-US" sz="2200" i="1">
                        <a:latin typeface="Cambria Math" panose="02040503050406030204" pitchFamily="18" charset="0"/>
                      </a:rPr>
                      <m:t>𝑞</m:t>
                    </m:r>
                    <m:acc>
                      <m:accPr>
                        <m:chr m:val="⃗"/>
                        <m:ctrlPr>
                          <a:rPr lang="en-US" altLang="en-US" sz="2200" i="1">
                            <a:latin typeface="Cambria Math" panose="02040503050406030204" pitchFamily="18" charset="0"/>
                          </a:rPr>
                        </m:ctrlPr>
                      </m:accPr>
                      <m:e>
                        <m:r>
                          <a:rPr lang="en-US" altLang="en-US" sz="2200" b="1" i="1">
                            <a:latin typeface="Cambria Math" panose="02040503050406030204" pitchFamily="18" charset="0"/>
                          </a:rPr>
                          <m:t>𝒗</m:t>
                        </m:r>
                      </m:e>
                    </m:acc>
                    <m:r>
                      <a:rPr lang="en-US" altLang="en-US" sz="2200" i="1">
                        <a:latin typeface="Cambria Math" panose="02040503050406030204" pitchFamily="18" charset="0"/>
                        <a:ea typeface="Cambria Math" panose="02040503050406030204" pitchFamily="18" charset="0"/>
                      </a:rPr>
                      <m:t>×</m:t>
                    </m:r>
                    <m:acc>
                      <m:accPr>
                        <m:chr m:val="⃗"/>
                        <m:ctrlPr>
                          <a:rPr lang="en-US" altLang="en-US" sz="2200" i="1">
                            <a:latin typeface="Cambria Math" panose="02040503050406030204" pitchFamily="18" charset="0"/>
                            <a:ea typeface="Cambria Math" panose="02040503050406030204" pitchFamily="18" charset="0"/>
                          </a:rPr>
                        </m:ctrlPr>
                      </m:accPr>
                      <m:e>
                        <m:r>
                          <a:rPr lang="en-US" altLang="en-US" sz="2200" b="1" i="1">
                            <a:latin typeface="Cambria Math" panose="02040503050406030204" pitchFamily="18" charset="0"/>
                            <a:ea typeface="Cambria Math" panose="02040503050406030204" pitchFamily="18" charset="0"/>
                          </a:rPr>
                          <m:t>𝑩</m:t>
                        </m:r>
                      </m:e>
                    </m:acc>
                  </m:oMath>
                </a14:m>
                <a:endParaRPr lang="en-US" altLang="en-US" sz="2200" b="1" i="1" dirty="0" smtClean="0">
                  <a:latin typeface="Cambria Math" panose="02040503050406030204" pitchFamily="18" charset="0"/>
                  <a:ea typeface="Cambria Math" panose="02040503050406030204" pitchFamily="18" charset="0"/>
                </a:endParaRPr>
              </a:p>
              <a:p>
                <a:pPr marL="114300" lvl="1" indent="0">
                  <a:lnSpc>
                    <a:spcPct val="90000"/>
                  </a:lnSpc>
                  <a:buNone/>
                </a:pPr>
                <a:r>
                  <a:rPr lang="en-US" altLang="en-US" sz="2200" dirty="0" smtClean="0"/>
                  <a:t>	</a:t>
                </a:r>
                <a14:m>
                  <m:oMath xmlns:m="http://schemas.openxmlformats.org/officeDocument/2006/math">
                    <m:acc>
                      <m:accPr>
                        <m:chr m:val="⃗"/>
                        <m:ctrlPr>
                          <a:rPr lang="en-US" altLang="en-US" sz="2200" i="1">
                            <a:latin typeface="Cambria Math" panose="02040503050406030204" pitchFamily="18" charset="0"/>
                          </a:rPr>
                        </m:ctrlPr>
                      </m:accPr>
                      <m:e>
                        <m:r>
                          <a:rPr lang="en-US" altLang="en-US" sz="2200" b="1" i="1">
                            <a:latin typeface="Cambria Math" panose="02040503050406030204" pitchFamily="18" charset="0"/>
                          </a:rPr>
                          <m:t>𝑭</m:t>
                        </m:r>
                      </m:e>
                    </m:acc>
                    <m:r>
                      <a:rPr lang="en-US" altLang="en-US" sz="2200" i="1">
                        <a:latin typeface="Cambria Math" panose="02040503050406030204" pitchFamily="18" charset="0"/>
                      </a:rPr>
                      <m:t>=</m:t>
                    </m:r>
                    <m:d>
                      <m:dPr>
                        <m:ctrlPr>
                          <a:rPr lang="en-US" altLang="en-US" sz="2200" i="1">
                            <a:latin typeface="Cambria Math" panose="02040503050406030204" pitchFamily="18" charset="0"/>
                          </a:rPr>
                        </m:ctrlPr>
                      </m:dPr>
                      <m:e>
                        <m:r>
                          <a:rPr lang="en-US" altLang="en-US" sz="2200" i="1">
                            <a:latin typeface="Cambria Math" panose="02040503050406030204" pitchFamily="18" charset="0"/>
                          </a:rPr>
                          <m:t>𝐴𝑙</m:t>
                        </m:r>
                      </m:e>
                    </m:d>
                    <m:r>
                      <a:rPr lang="en-US" altLang="en-US" sz="2200" i="1">
                        <a:latin typeface="Cambria Math" panose="02040503050406030204" pitchFamily="18" charset="0"/>
                      </a:rPr>
                      <m:t> </m:t>
                    </m:r>
                    <m:acc>
                      <m:accPr>
                        <m:chr m:val="⃗"/>
                        <m:ctrlPr>
                          <a:rPr lang="en-US" altLang="en-US" sz="2200" i="1">
                            <a:latin typeface="Cambria Math" panose="02040503050406030204" pitchFamily="18" charset="0"/>
                          </a:rPr>
                        </m:ctrlPr>
                      </m:accPr>
                      <m:e>
                        <m:r>
                          <a:rPr lang="en-US" altLang="en-US" sz="2200" b="1" i="1" smtClean="0">
                            <a:latin typeface="Cambria Math" panose="02040503050406030204" pitchFamily="18" charset="0"/>
                          </a:rPr>
                          <m:t>𝑱</m:t>
                        </m:r>
                      </m:e>
                    </m:acc>
                    <m:r>
                      <a:rPr lang="en-US" altLang="en-US" sz="2200" i="1">
                        <a:latin typeface="Cambria Math" panose="02040503050406030204" pitchFamily="18" charset="0"/>
                        <a:ea typeface="Cambria Math" panose="02040503050406030204" pitchFamily="18" charset="0"/>
                      </a:rPr>
                      <m:t>×</m:t>
                    </m:r>
                    <m:acc>
                      <m:accPr>
                        <m:chr m:val="⃗"/>
                        <m:ctrlPr>
                          <a:rPr lang="en-US" altLang="en-US" sz="2200" i="1">
                            <a:latin typeface="Cambria Math" panose="02040503050406030204" pitchFamily="18" charset="0"/>
                            <a:ea typeface="Cambria Math" panose="02040503050406030204" pitchFamily="18" charset="0"/>
                          </a:rPr>
                        </m:ctrlPr>
                      </m:accPr>
                      <m:e>
                        <m:r>
                          <a:rPr lang="en-US" altLang="en-US" sz="2200" b="1" i="1">
                            <a:latin typeface="Cambria Math" panose="02040503050406030204" pitchFamily="18" charset="0"/>
                            <a:ea typeface="Cambria Math" panose="02040503050406030204" pitchFamily="18" charset="0"/>
                          </a:rPr>
                          <m:t>𝑩</m:t>
                        </m:r>
                      </m:e>
                    </m:acc>
                  </m:oMath>
                </a14:m>
                <a:endParaRPr lang="en-US" altLang="en-US" sz="2200" b="1" i="1" dirty="0" smtClean="0">
                  <a:latin typeface="Cambria Math" panose="02040503050406030204" pitchFamily="18" charset="0"/>
                  <a:ea typeface="Cambria Math" panose="02040503050406030204" pitchFamily="18" charset="0"/>
                </a:endParaRPr>
              </a:p>
              <a:p>
                <a:pPr marL="114300" lvl="1" indent="0">
                  <a:lnSpc>
                    <a:spcPct val="90000"/>
                  </a:lnSpc>
                  <a:buNone/>
                </a:pPr>
                <a:r>
                  <a:rPr lang="en-US" altLang="en-US" sz="2200" dirty="0" smtClean="0"/>
                  <a:t>	</a:t>
                </a:r>
                <a14:m>
                  <m:oMath xmlns:m="http://schemas.openxmlformats.org/officeDocument/2006/math">
                    <m:acc>
                      <m:accPr>
                        <m:chr m:val="⃗"/>
                        <m:ctrlPr>
                          <a:rPr lang="en-US" altLang="en-US" sz="2200" i="1">
                            <a:latin typeface="Cambria Math" panose="02040503050406030204" pitchFamily="18" charset="0"/>
                          </a:rPr>
                        </m:ctrlPr>
                      </m:accPr>
                      <m:e>
                        <m:r>
                          <a:rPr lang="en-US" altLang="en-US" sz="2200" b="1" i="1">
                            <a:latin typeface="Cambria Math" panose="02040503050406030204" pitchFamily="18" charset="0"/>
                          </a:rPr>
                          <m:t>𝑭</m:t>
                        </m:r>
                      </m:e>
                    </m:acc>
                    <m:r>
                      <a:rPr lang="en-US" altLang="en-US" sz="2200" i="1">
                        <a:latin typeface="Cambria Math" panose="02040503050406030204" pitchFamily="18" charset="0"/>
                      </a:rPr>
                      <m:t>=</m:t>
                    </m:r>
                    <m:r>
                      <a:rPr lang="en-US" altLang="en-US" sz="2200" b="0" i="1" smtClean="0">
                        <a:latin typeface="Cambria Math" panose="02040503050406030204" pitchFamily="18" charset="0"/>
                      </a:rPr>
                      <m:t>𝐼</m:t>
                    </m:r>
                    <m:acc>
                      <m:accPr>
                        <m:chr m:val="⃗"/>
                        <m:ctrlPr>
                          <a:rPr lang="en-US" altLang="en-US" sz="2200" i="1">
                            <a:latin typeface="Cambria Math" panose="02040503050406030204" pitchFamily="18" charset="0"/>
                          </a:rPr>
                        </m:ctrlPr>
                      </m:accPr>
                      <m:e>
                        <m:r>
                          <a:rPr lang="en-US" altLang="en-US" sz="2200" b="1" i="1" smtClean="0">
                            <a:latin typeface="Cambria Math" panose="02040503050406030204" pitchFamily="18" charset="0"/>
                          </a:rPr>
                          <m:t>𝒍</m:t>
                        </m:r>
                      </m:e>
                    </m:acc>
                    <m:r>
                      <a:rPr lang="en-US" altLang="en-US" sz="2200" i="1">
                        <a:latin typeface="Cambria Math" panose="02040503050406030204" pitchFamily="18" charset="0"/>
                        <a:ea typeface="Cambria Math" panose="02040503050406030204" pitchFamily="18" charset="0"/>
                      </a:rPr>
                      <m:t>×</m:t>
                    </m:r>
                    <m:acc>
                      <m:accPr>
                        <m:chr m:val="⃗"/>
                        <m:ctrlPr>
                          <a:rPr lang="en-US" altLang="en-US" sz="2200" i="1">
                            <a:latin typeface="Cambria Math" panose="02040503050406030204" pitchFamily="18" charset="0"/>
                            <a:ea typeface="Cambria Math" panose="02040503050406030204" pitchFamily="18" charset="0"/>
                          </a:rPr>
                        </m:ctrlPr>
                      </m:accPr>
                      <m:e>
                        <m:r>
                          <a:rPr lang="en-US" altLang="en-US" sz="2200" b="1" i="1">
                            <a:latin typeface="Cambria Math" panose="02040503050406030204" pitchFamily="18" charset="0"/>
                            <a:ea typeface="Cambria Math" panose="02040503050406030204" pitchFamily="18" charset="0"/>
                          </a:rPr>
                          <m:t>𝑩</m:t>
                        </m:r>
                      </m:e>
                    </m:acc>
                  </m:oMath>
                </a14:m>
                <a:endParaRPr lang="en-US" altLang="en-US" sz="2200" dirty="0" smtClean="0"/>
              </a:p>
              <a:p>
                <a:pPr marL="114300" lvl="1" indent="0">
                  <a:lnSpc>
                    <a:spcPct val="90000"/>
                  </a:lnSpc>
                  <a:buNone/>
                </a:pPr>
                <a:endParaRPr lang="en-US" altLang="en-US" sz="2200" dirty="0"/>
              </a:p>
              <a:p>
                <a:pPr lvl="1">
                  <a:lnSpc>
                    <a:spcPct val="90000"/>
                  </a:lnSpc>
                  <a:buFontTx/>
                  <a:buChar char="•"/>
                </a:pPr>
                <a:r>
                  <a:rPr lang="en-US" altLang="en-US" sz="2200" dirty="0" smtClean="0"/>
                  <a:t>Magnetic force on an infinitesimal wire section</a:t>
                </a:r>
              </a:p>
            </p:txBody>
          </p:sp>
        </mc:Choice>
        <mc:Fallback xmlns="">
          <p:sp>
            <p:nvSpPr>
              <p:cNvPr id="130051" name="Rectangle 3"/>
              <p:cNvSpPr>
                <a:spLocks noGrp="1" noRot="1" noChangeAspect="1" noMove="1" noResize="1" noEditPoints="1" noAdjustHandles="1" noChangeArrowheads="1" noChangeShapeType="1" noTextEdit="1"/>
              </p:cNvSpPr>
              <p:nvPr>
                <p:ph type="body" idx="1"/>
              </p:nvPr>
            </p:nvSpPr>
            <p:spPr>
              <a:xfrm>
                <a:off x="247650" y="685800"/>
                <a:ext cx="5391150" cy="5083058"/>
              </a:xfrm>
              <a:blipFill rotWithShape="0">
                <a:blip r:embed="rId3"/>
                <a:stretch>
                  <a:fillRect t="-1441" b="-1561"/>
                </a:stretch>
              </a:blipFill>
            </p:spPr>
            <p:txBody>
              <a:bodyPr/>
              <a:lstStyle/>
              <a:p>
                <a:r>
                  <a:rPr lang="en-US">
                    <a:noFill/>
                  </a:rPr>
                  <a:t> </a:t>
                </a:r>
              </a:p>
            </p:txBody>
          </p:sp>
        </mc:Fallback>
      </mc:AlternateContent>
      <p:pic>
        <p:nvPicPr>
          <p:cNvPr id="130052" name="Picture 4" descr="27_Figure25-I"/>
          <p:cNvPicPr>
            <a:picLocks noChangeAspect="1" noChangeArrowheads="1"/>
          </p:cNvPicPr>
          <p:nvPr/>
        </p:nvPicPr>
        <p:blipFill>
          <a:blip r:embed="rId4" cstate="print">
            <a:extLst>
              <a:ext uri="{28A0092B-C50C-407E-A947-70E740481C1C}">
                <a14:useLocalDpi xmlns:a14="http://schemas.microsoft.com/office/drawing/2010/main" val="0"/>
              </a:ext>
            </a:extLst>
          </a:blip>
          <a:srcRect b="2007"/>
          <a:stretch>
            <a:fillRect/>
          </a:stretch>
        </p:blipFill>
        <p:spPr bwMode="auto">
          <a:xfrm>
            <a:off x="6165850" y="685800"/>
            <a:ext cx="18288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30053" name="Picture 5" descr="27_Figure26-I"/>
          <p:cNvPicPr>
            <a:picLocks noChangeAspect="1" noChangeArrowheads="1"/>
          </p:cNvPicPr>
          <p:nvPr/>
        </p:nvPicPr>
        <p:blipFill>
          <a:blip r:embed="rId5" cstate="print">
            <a:extLst>
              <a:ext uri="{28A0092B-C50C-407E-A947-70E740481C1C}">
                <a14:useLocalDpi xmlns:a14="http://schemas.microsoft.com/office/drawing/2010/main" val="0"/>
              </a:ext>
            </a:extLst>
          </a:blip>
          <a:srcRect b="2515"/>
          <a:stretch>
            <a:fillRect/>
          </a:stretch>
        </p:blipFill>
        <p:spPr bwMode="auto">
          <a:xfrm>
            <a:off x="5867400" y="3538538"/>
            <a:ext cx="2681288" cy="28622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1143000" y="5778271"/>
                <a:ext cx="2052421" cy="516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𝑑</m:t>
                      </m:r>
                      <m:acc>
                        <m:accPr>
                          <m:chr m:val="⃗"/>
                          <m:ctrlPr>
                            <a:rPr lang="en-US" altLang="en-US" i="1" smtClean="0">
                              <a:latin typeface="Cambria Math" panose="02040503050406030204" pitchFamily="18" charset="0"/>
                            </a:rPr>
                          </m:ctrlPr>
                        </m:accPr>
                        <m:e>
                          <m:r>
                            <a:rPr lang="en-US" altLang="en-US" b="1" i="1">
                              <a:latin typeface="Cambria Math" panose="02040503050406030204" pitchFamily="18" charset="0"/>
                            </a:rPr>
                            <m:t>𝑭</m:t>
                          </m:r>
                        </m:e>
                      </m:acc>
                      <m:r>
                        <a:rPr lang="en-US" altLang="en-US" i="1">
                          <a:latin typeface="Cambria Math" panose="02040503050406030204" pitchFamily="18" charset="0"/>
                        </a:rPr>
                        <m:t>=</m:t>
                      </m:r>
                      <m:r>
                        <a:rPr lang="en-US" altLang="en-US" i="1">
                          <a:latin typeface="Cambria Math" panose="02040503050406030204" pitchFamily="18" charset="0"/>
                        </a:rPr>
                        <m:t>𝐼𝑑</m:t>
                      </m:r>
                      <m:acc>
                        <m:accPr>
                          <m:chr m:val="⃗"/>
                          <m:ctrlPr>
                            <a:rPr lang="en-US" altLang="en-US" i="1">
                              <a:latin typeface="Cambria Math" panose="02040503050406030204" pitchFamily="18" charset="0"/>
                            </a:rPr>
                          </m:ctrlPr>
                        </m:accPr>
                        <m:e>
                          <m:r>
                            <a:rPr lang="en-US" altLang="en-US" b="1" i="1">
                              <a:latin typeface="Cambria Math" panose="02040503050406030204" pitchFamily="18" charset="0"/>
                            </a:rPr>
                            <m:t>𝒍</m:t>
                          </m:r>
                        </m:e>
                      </m:acc>
                      <m:r>
                        <a:rPr lang="en-US" altLang="en-US" i="1">
                          <a:latin typeface="Cambria Math" panose="02040503050406030204" pitchFamily="18" charset="0"/>
                          <a:ea typeface="Cambria Math" panose="02040503050406030204" pitchFamily="18" charset="0"/>
                        </a:rPr>
                        <m:t>×</m:t>
                      </m:r>
                      <m:acc>
                        <m:accPr>
                          <m:chr m:val="⃗"/>
                          <m:ctrlPr>
                            <a:rPr lang="en-US" altLang="en-US" i="1">
                              <a:latin typeface="Cambria Math" panose="02040503050406030204" pitchFamily="18" charset="0"/>
                              <a:ea typeface="Cambria Math" panose="02040503050406030204" pitchFamily="18" charset="0"/>
                            </a:rPr>
                          </m:ctrlPr>
                        </m:accPr>
                        <m:e>
                          <m:r>
                            <a:rPr lang="en-US" altLang="en-US" b="1" i="1">
                              <a:latin typeface="Cambria Math" panose="02040503050406030204" pitchFamily="18" charset="0"/>
                              <a:ea typeface="Cambria Math" panose="02040503050406030204" pitchFamily="18" charset="0"/>
                            </a:rPr>
                            <m:t>𝑩</m:t>
                          </m:r>
                        </m:e>
                      </m:acc>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143000" y="5778271"/>
                <a:ext cx="2052421" cy="51648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90600" y="4508004"/>
                <a:ext cx="2115131"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m:t>
                      </m:r>
                      <m:r>
                        <a:rPr lang="en-US" altLang="en-US" b="0" i="1" smtClean="0">
                          <a:latin typeface="Cambria Math" panose="02040503050406030204" pitchFamily="18" charset="0"/>
                        </a:rPr>
                        <m:t>𝐹</m:t>
                      </m:r>
                      <m:r>
                        <a:rPr lang="en-US" altLang="en-US" b="0" i="1" smtClean="0">
                          <a:latin typeface="Cambria Math" panose="02040503050406030204" pitchFamily="18" charset="0"/>
                        </a:rPr>
                        <m:t>|=</m:t>
                      </m:r>
                      <m:r>
                        <a:rPr lang="en-US" altLang="en-US" i="1">
                          <a:latin typeface="Cambria Math" panose="02040503050406030204" pitchFamily="18" charset="0"/>
                        </a:rPr>
                        <m:t>𝐼𝑙</m:t>
                      </m:r>
                      <m:r>
                        <a:rPr lang="en-US" altLang="en-US" b="0" i="1" smtClean="0">
                          <a:latin typeface="Cambria Math" panose="02040503050406030204" pitchFamily="18" charset="0"/>
                        </a:rPr>
                        <m:t>𝐵𝑠𝑖𝑛</m:t>
                      </m:r>
                      <m:r>
                        <a:rPr lang="en-US" altLang="en-US" i="1">
                          <a:latin typeface="Cambria Math" panose="02040503050406030204" pitchFamily="18" charset="0"/>
                          <a:ea typeface="Cambria Math" panose="02040503050406030204" pitchFamily="18" charset="0"/>
                        </a:rPr>
                        <m:t>𝜙</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990600" y="4508004"/>
                <a:ext cx="2115131" cy="461665"/>
              </a:xfrm>
              <a:prstGeom prst="rect">
                <a:avLst/>
              </a:prstGeom>
              <a:blipFill rotWithShape="0">
                <a:blip r:embed="rId7"/>
                <a:stretch>
                  <a:fillRect b="-21333"/>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smtClean="0"/>
              <a:t>Introduction</a:t>
            </a:r>
          </a:p>
        </p:txBody>
      </p:sp>
      <p:sp>
        <p:nvSpPr>
          <p:cNvPr id="82947" name="Rectangle 3"/>
          <p:cNvSpPr>
            <a:spLocks noGrp="1" noChangeArrowheads="1"/>
          </p:cNvSpPr>
          <p:nvPr>
            <p:ph type="body" idx="1"/>
          </p:nvPr>
        </p:nvSpPr>
        <p:spPr>
          <a:xfrm>
            <a:off x="228600" y="703263"/>
            <a:ext cx="4800600" cy="5710237"/>
          </a:xfrm>
        </p:spPr>
        <p:txBody>
          <a:bodyPr/>
          <a:lstStyle/>
          <a:p>
            <a:pPr lvl="1"/>
            <a:r>
              <a:rPr lang="en-US" altLang="en-US" sz="2600" smtClean="0"/>
              <a:t>How does magnetic resonance imaging (MRI) allow us to see details in soft nonmagnetic tissue?</a:t>
            </a:r>
          </a:p>
          <a:p>
            <a:pPr lvl="1"/>
            <a:r>
              <a:rPr lang="en-US" altLang="en-US" sz="2600" smtClean="0"/>
              <a:t>How can magnetic forces, which act only on moving charges, explain the behavior of a compass needle?</a:t>
            </a:r>
          </a:p>
          <a:p>
            <a:pPr lvl="1"/>
            <a:r>
              <a:rPr lang="en-US" altLang="en-US" sz="2600" smtClean="0"/>
              <a:t>In this chapter, we will look at how magnetic fields affect charges.</a:t>
            </a:r>
          </a:p>
          <a:p>
            <a:pPr lvl="1"/>
            <a:endParaRPr lang="en-US" altLang="en-US" sz="2600" smtClean="0"/>
          </a:p>
        </p:txBody>
      </p:sp>
      <p:pic>
        <p:nvPicPr>
          <p:cNvPr id="82948" name="Picture 4" descr="27_00CO-P"/>
          <p:cNvPicPr>
            <a:picLocks noChangeAspect="1" noChangeArrowheads="1"/>
          </p:cNvPicPr>
          <p:nvPr/>
        </p:nvPicPr>
        <p:blipFill>
          <a:blip r:embed="rId3" cstate="print">
            <a:extLst>
              <a:ext uri="{28A0092B-C50C-407E-A947-70E740481C1C}">
                <a14:useLocalDpi xmlns:a14="http://schemas.microsoft.com/office/drawing/2010/main" val="0"/>
              </a:ext>
            </a:extLst>
          </a:blip>
          <a:srcRect b="3062"/>
          <a:stretch>
            <a:fillRect/>
          </a:stretch>
        </p:blipFill>
        <p:spPr bwMode="auto">
          <a:xfrm>
            <a:off x="5105400" y="914400"/>
            <a:ext cx="3733800" cy="2724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76200"/>
            <a:ext cx="8839200" cy="503238"/>
          </a:xfrm>
        </p:spPr>
        <p:txBody>
          <a:bodyPr/>
          <a:lstStyle/>
          <a:p>
            <a:r>
              <a:rPr lang="en-US" altLang="en-US" smtClean="0"/>
              <a:t>Magnetic force on a straight conductor</a:t>
            </a:r>
            <a:r>
              <a:rPr lang="en-US" altLang="en-US" sz="2800" smtClean="0"/>
              <a:t> </a:t>
            </a:r>
          </a:p>
        </p:txBody>
      </p:sp>
      <p:sp>
        <p:nvSpPr>
          <p:cNvPr id="134147" name="Rectangle 3"/>
          <p:cNvSpPr>
            <a:spLocks noGrp="1" noChangeArrowheads="1"/>
          </p:cNvSpPr>
          <p:nvPr>
            <p:ph type="body" idx="1"/>
          </p:nvPr>
        </p:nvSpPr>
        <p:spPr>
          <a:xfrm>
            <a:off x="228600" y="685800"/>
            <a:ext cx="8839200" cy="2973122"/>
          </a:xfrm>
        </p:spPr>
        <p:txBody>
          <a:bodyPr/>
          <a:lstStyle/>
          <a:p>
            <a:pPr marL="114300" lvl="1" indent="0">
              <a:lnSpc>
                <a:spcPct val="90000"/>
              </a:lnSpc>
              <a:buNone/>
            </a:pPr>
            <a:r>
              <a:rPr lang="en-US" altLang="en-US" sz="2600" dirty="0" smtClean="0">
                <a:solidFill>
                  <a:srgbClr val="0000FF"/>
                </a:solidFill>
              </a:rPr>
              <a:t>Example 27.7: </a:t>
            </a:r>
            <a:r>
              <a:rPr lang="en-US" altLang="en-US" sz="2600" dirty="0" smtClean="0"/>
              <a:t>A straight horizontal copper rod carries a current of 50 A from west to east in a region between the poles of a large electromagnet. In this region there is a horizontal magnetic field toward the northeast with magnitude 1.2 T. (a) Find the magnitude and direction of the force on a 1 m section of rod. (b) While keeping the rod horizontal, how should it be oriented to maximize the magnitude of the force? What is the force magnitude in this case?</a:t>
            </a:r>
          </a:p>
        </p:txBody>
      </p:sp>
      <p:pic>
        <p:nvPicPr>
          <p:cNvPr id="134148" name="Picture 4" descr="27_Figure29-I"/>
          <p:cNvPicPr>
            <a:picLocks noChangeAspect="1" noChangeArrowheads="1"/>
          </p:cNvPicPr>
          <p:nvPr/>
        </p:nvPicPr>
        <p:blipFill>
          <a:blip r:embed="rId3" cstate="print">
            <a:extLst>
              <a:ext uri="{28A0092B-C50C-407E-A947-70E740481C1C}">
                <a14:useLocalDpi xmlns:a14="http://schemas.microsoft.com/office/drawing/2010/main" val="0"/>
              </a:ext>
            </a:extLst>
          </a:blip>
          <a:srcRect b="4187"/>
          <a:stretch>
            <a:fillRect/>
          </a:stretch>
        </p:blipFill>
        <p:spPr bwMode="auto">
          <a:xfrm>
            <a:off x="3581400" y="3826871"/>
            <a:ext cx="4205287" cy="1844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5671546"/>
            <a:ext cx="1512786" cy="830997"/>
          </a:xfrm>
          <a:prstGeom prst="rect">
            <a:avLst/>
          </a:prstGeom>
          <a:noFill/>
        </p:spPr>
        <p:txBody>
          <a:bodyPr wrap="none" rtlCol="0">
            <a:spAutoFit/>
          </a:bodyPr>
          <a:lstStyle/>
          <a:p>
            <a:pPr marL="457200" indent="-457200" algn="l">
              <a:buAutoNum type="alphaLcParenR"/>
            </a:pPr>
            <a:r>
              <a:rPr lang="en-US" dirty="0" smtClean="0">
                <a:solidFill>
                  <a:srgbClr val="0000FF"/>
                </a:solidFill>
              </a:rPr>
              <a:t>42.4 T</a:t>
            </a:r>
          </a:p>
          <a:p>
            <a:pPr marL="457200" indent="-457200" algn="l">
              <a:buAutoNum type="alphaLcParenR"/>
            </a:pPr>
            <a:r>
              <a:rPr lang="en-US" dirty="0" smtClean="0">
                <a:solidFill>
                  <a:srgbClr val="0000FF"/>
                </a:solidFill>
              </a:rPr>
              <a:t>60 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04800" y="76200"/>
            <a:ext cx="8839200" cy="503238"/>
          </a:xfrm>
        </p:spPr>
        <p:txBody>
          <a:bodyPr/>
          <a:lstStyle/>
          <a:p>
            <a:r>
              <a:rPr lang="en-US" altLang="en-US" smtClean="0"/>
              <a:t>Loudspeaker</a:t>
            </a:r>
            <a:endParaRPr lang="en-US" altLang="en-US" sz="2800" smtClean="0"/>
          </a:p>
        </p:txBody>
      </p:sp>
      <p:sp>
        <p:nvSpPr>
          <p:cNvPr id="132099" name="Rectangle 3"/>
          <p:cNvSpPr>
            <a:spLocks noGrp="1" noChangeArrowheads="1"/>
          </p:cNvSpPr>
          <p:nvPr>
            <p:ph type="body" idx="1"/>
          </p:nvPr>
        </p:nvSpPr>
        <p:spPr>
          <a:xfrm>
            <a:off x="190500" y="762000"/>
            <a:ext cx="8763000" cy="812530"/>
          </a:xfrm>
        </p:spPr>
        <p:txBody>
          <a:bodyPr/>
          <a:lstStyle/>
          <a:p>
            <a:pPr lvl="1">
              <a:lnSpc>
                <a:spcPct val="90000"/>
              </a:lnSpc>
              <a:buFontTx/>
              <a:buChar char="•"/>
            </a:pPr>
            <a:r>
              <a:rPr lang="en-US" altLang="en-US" sz="2600" dirty="0" smtClean="0"/>
              <a:t>A loudspeaker design. If the current in the voice coil oscillates, the speaker cone oscillates at the same frequency.</a:t>
            </a:r>
            <a:endParaRPr lang="en-US" altLang="en-US" sz="2200" dirty="0" smtClean="0"/>
          </a:p>
        </p:txBody>
      </p:sp>
      <p:pic>
        <p:nvPicPr>
          <p:cNvPr id="132100" name="Picture 4" descr="27_Figure28-I"/>
          <p:cNvPicPr>
            <a:picLocks noChangeAspect="1" noChangeArrowheads="1"/>
          </p:cNvPicPr>
          <p:nvPr/>
        </p:nvPicPr>
        <p:blipFill>
          <a:blip r:embed="rId3">
            <a:extLst>
              <a:ext uri="{28A0092B-C50C-407E-A947-70E740481C1C}">
                <a14:useLocalDpi xmlns:a14="http://schemas.microsoft.com/office/drawing/2010/main" val="0"/>
              </a:ext>
            </a:extLst>
          </a:blip>
          <a:srcRect b="5341"/>
          <a:stretch>
            <a:fillRect/>
          </a:stretch>
        </p:blipFill>
        <p:spPr bwMode="auto">
          <a:xfrm>
            <a:off x="381000" y="2133600"/>
            <a:ext cx="8547100" cy="3179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04800" y="76200"/>
            <a:ext cx="8839200" cy="503238"/>
          </a:xfrm>
        </p:spPr>
        <p:txBody>
          <a:bodyPr/>
          <a:lstStyle/>
          <a:p>
            <a:r>
              <a:rPr lang="en-US" altLang="en-US" smtClean="0"/>
              <a:t>Magnetic force on a curved conductor</a:t>
            </a:r>
            <a:r>
              <a:rPr lang="en-US" altLang="en-US" sz="2800" smtClean="0"/>
              <a:t> </a:t>
            </a:r>
          </a:p>
        </p:txBody>
      </p:sp>
      <p:sp>
        <p:nvSpPr>
          <p:cNvPr id="136195" name="Rectangle 3"/>
          <p:cNvSpPr>
            <a:spLocks noGrp="1" noChangeArrowheads="1"/>
          </p:cNvSpPr>
          <p:nvPr>
            <p:ph type="body" idx="1"/>
          </p:nvPr>
        </p:nvSpPr>
        <p:spPr>
          <a:xfrm>
            <a:off x="152400" y="762000"/>
            <a:ext cx="8839200" cy="867930"/>
          </a:xfrm>
        </p:spPr>
        <p:txBody>
          <a:bodyPr/>
          <a:lstStyle/>
          <a:p>
            <a:pPr marL="114300" lvl="1" indent="0">
              <a:lnSpc>
                <a:spcPct val="90000"/>
              </a:lnSpc>
              <a:buNone/>
            </a:pPr>
            <a:r>
              <a:rPr lang="en-US" altLang="en-US" sz="2800" dirty="0" smtClean="0"/>
              <a:t>In which orientation, A or B, should the battery be placed in the circuit to move the bar to the right?</a:t>
            </a:r>
          </a:p>
        </p:txBody>
      </p:sp>
      <p:pic>
        <p:nvPicPr>
          <p:cNvPr id="5" name="Picture 3" descr="27_TYU_27-6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133600"/>
            <a:ext cx="4867275" cy="40621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04800" y="76200"/>
            <a:ext cx="8839200" cy="503238"/>
          </a:xfrm>
        </p:spPr>
        <p:txBody>
          <a:bodyPr/>
          <a:lstStyle/>
          <a:p>
            <a:r>
              <a:rPr lang="en-US" altLang="en-US" smtClean="0"/>
              <a:t>Magnetic force on a curved conductor</a:t>
            </a:r>
            <a:r>
              <a:rPr lang="en-US" altLang="en-US" sz="2800" smtClean="0"/>
              <a:t> </a:t>
            </a:r>
          </a:p>
        </p:txBody>
      </p:sp>
      <p:sp>
        <p:nvSpPr>
          <p:cNvPr id="136195" name="Rectangle 3"/>
          <p:cNvSpPr>
            <a:spLocks noGrp="1" noChangeArrowheads="1"/>
          </p:cNvSpPr>
          <p:nvPr>
            <p:ph type="body" idx="1"/>
          </p:nvPr>
        </p:nvSpPr>
        <p:spPr>
          <a:xfrm>
            <a:off x="228600" y="685800"/>
            <a:ext cx="8839200" cy="2613023"/>
          </a:xfrm>
        </p:spPr>
        <p:txBody>
          <a:bodyPr/>
          <a:lstStyle/>
          <a:p>
            <a:pPr marL="114300" lvl="1" indent="0">
              <a:lnSpc>
                <a:spcPct val="90000"/>
              </a:lnSpc>
              <a:buNone/>
            </a:pPr>
            <a:r>
              <a:rPr lang="en-US" altLang="en-US" sz="2600" dirty="0" smtClean="0">
                <a:solidFill>
                  <a:srgbClr val="0000FF"/>
                </a:solidFill>
              </a:rPr>
              <a:t>Example 27.8: </a:t>
            </a:r>
            <a:r>
              <a:rPr lang="en-US" altLang="en-US" sz="2600" dirty="0" smtClean="0"/>
              <a:t>The magnetic field B is uniform and perpendicular to the plane of the figure, pointing out of the page. The conductor carrying current I to the left, has three segments: (1) a straight segment with length L perpendicular to the plane of the figure, (2) a segment with radius R, and (3) another straight segment with length L parallel to the x-axis. Find the total magnetic force on this conductor.</a:t>
            </a:r>
          </a:p>
        </p:txBody>
      </p:sp>
      <p:pic>
        <p:nvPicPr>
          <p:cNvPr id="136196" name="Picture 4" descr="27_Figure30-I"/>
          <p:cNvPicPr>
            <a:picLocks noChangeAspect="1" noChangeArrowheads="1"/>
          </p:cNvPicPr>
          <p:nvPr/>
        </p:nvPicPr>
        <p:blipFill>
          <a:blip r:embed="rId3" cstate="print">
            <a:extLst>
              <a:ext uri="{28A0092B-C50C-407E-A947-70E740481C1C}">
                <a14:useLocalDpi xmlns:a14="http://schemas.microsoft.com/office/drawing/2010/main" val="0"/>
              </a:ext>
            </a:extLst>
          </a:blip>
          <a:srcRect b="3500"/>
          <a:stretch>
            <a:fillRect/>
          </a:stretch>
        </p:blipFill>
        <p:spPr bwMode="auto">
          <a:xfrm>
            <a:off x="1905000" y="3581400"/>
            <a:ext cx="4876800" cy="274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4722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04800" y="76200"/>
            <a:ext cx="8839200" cy="503238"/>
          </a:xfrm>
        </p:spPr>
        <p:txBody>
          <a:bodyPr/>
          <a:lstStyle/>
          <a:p>
            <a:r>
              <a:rPr lang="en-US" altLang="en-US" smtClean="0"/>
              <a:t>Force and torque on a current loop</a:t>
            </a:r>
          </a:p>
        </p:txBody>
      </p:sp>
      <mc:AlternateContent xmlns:mc="http://schemas.openxmlformats.org/markup-compatibility/2006" xmlns:a14="http://schemas.microsoft.com/office/drawing/2010/main">
        <mc:Choice Requires="a14">
          <p:sp>
            <p:nvSpPr>
              <p:cNvPr id="138243" name="Rectangle 3"/>
              <p:cNvSpPr>
                <a:spLocks noGrp="1" noChangeArrowheads="1"/>
              </p:cNvSpPr>
              <p:nvPr>
                <p:ph type="body" idx="1"/>
              </p:nvPr>
            </p:nvSpPr>
            <p:spPr>
              <a:xfrm>
                <a:off x="228600" y="685800"/>
                <a:ext cx="8839200" cy="1304396"/>
              </a:xfrm>
            </p:spPr>
            <p:txBody>
              <a:bodyPr/>
              <a:lstStyle/>
              <a:p>
                <a:pPr lvl="1">
                  <a:lnSpc>
                    <a:spcPct val="90000"/>
                  </a:lnSpc>
                  <a:buFontTx/>
                  <a:buChar char="•"/>
                </a:pPr>
                <a:r>
                  <a:rPr lang="en-US" altLang="en-US" sz="2200" dirty="0" smtClean="0"/>
                  <a:t>The net force on a current loop in a uniform magnetic field is zero. But the net torque is not, in general, equal to zero.</a:t>
                </a:r>
              </a:p>
              <a:p>
                <a:pPr lvl="1">
                  <a:lnSpc>
                    <a:spcPct val="90000"/>
                  </a:lnSpc>
                  <a:buFontTx/>
                  <a:buChar char="•"/>
                </a:pPr>
                <a:r>
                  <a:rPr lang="en-US" altLang="en-US" sz="2200" dirty="0" smtClean="0">
                    <a:ea typeface="Cambria Math" panose="02040503050406030204" pitchFamily="18" charset="0"/>
                  </a:rPr>
                  <a:t>Magnetic torque in a current loop:</a:t>
                </a:r>
                <a:r>
                  <a:rPr lang="en-US" altLang="en-US" sz="2200" dirty="0">
                    <a:ea typeface="Cambria Math" panose="02040503050406030204" pitchFamily="18" charset="0"/>
                  </a:rPr>
                  <a:t> </a:t>
                </a:r>
                <a14:m>
                  <m:oMath xmlns:m="http://schemas.openxmlformats.org/officeDocument/2006/math">
                    <m:acc>
                      <m:accPr>
                        <m:chr m:val="̅"/>
                        <m:ctrlPr>
                          <a:rPr lang="en-US" altLang="en-US" sz="2200" i="1" smtClean="0">
                            <a:latin typeface="Cambria Math" panose="02040503050406030204" pitchFamily="18" charset="0"/>
                            <a:ea typeface="Cambria Math" panose="02040503050406030204" pitchFamily="18" charset="0"/>
                          </a:rPr>
                        </m:ctrlPr>
                      </m:accPr>
                      <m:e>
                        <m:r>
                          <a:rPr lang="en-US" altLang="en-US" sz="2200" i="1" smtClean="0">
                            <a:latin typeface="Cambria Math" panose="02040503050406030204" pitchFamily="18" charset="0"/>
                            <a:ea typeface="Cambria Math" panose="02040503050406030204" pitchFamily="18" charset="0"/>
                          </a:rPr>
                          <m:t>𝜏</m:t>
                        </m:r>
                      </m:e>
                    </m:acc>
                    <m:r>
                      <a:rPr lang="en-US" altLang="en-US" sz="2200" b="0" i="1" smtClean="0">
                        <a:latin typeface="Cambria Math" panose="02040503050406030204" pitchFamily="18" charset="0"/>
                        <a:ea typeface="Cambria Math" panose="02040503050406030204" pitchFamily="18" charset="0"/>
                      </a:rPr>
                      <m:t>=</m:t>
                    </m:r>
                    <m:acc>
                      <m:accPr>
                        <m:chr m:val="̅"/>
                        <m:ctrlPr>
                          <a:rPr lang="en-US" altLang="en-US" sz="2200" b="0" i="1" smtClean="0">
                            <a:latin typeface="Cambria Math" panose="02040503050406030204" pitchFamily="18" charset="0"/>
                            <a:ea typeface="Cambria Math" panose="02040503050406030204" pitchFamily="18" charset="0"/>
                          </a:rPr>
                        </m:ctrlPr>
                      </m:accPr>
                      <m:e>
                        <m:r>
                          <a:rPr lang="en-US" altLang="en-US" sz="2200" b="0" i="1" smtClean="0">
                            <a:latin typeface="Cambria Math" panose="02040503050406030204" pitchFamily="18" charset="0"/>
                            <a:ea typeface="Cambria Math" panose="02040503050406030204" pitchFamily="18" charset="0"/>
                          </a:rPr>
                          <m:t>𝑟</m:t>
                        </m:r>
                      </m:e>
                    </m:acc>
                    <m:r>
                      <a:rPr lang="en-US" altLang="en-US" sz="2200" i="1" smtClean="0">
                        <a:latin typeface="Cambria Math" panose="02040503050406030204" pitchFamily="18" charset="0"/>
                        <a:ea typeface="Cambria Math" panose="02040503050406030204" pitchFamily="18" charset="0"/>
                      </a:rPr>
                      <m:t>×</m:t>
                    </m:r>
                    <m:acc>
                      <m:accPr>
                        <m:chr m:val="̅"/>
                        <m:ctrlPr>
                          <a:rPr lang="en-US" altLang="en-US" sz="2200" i="1" smtClean="0">
                            <a:latin typeface="Cambria Math" panose="02040503050406030204" pitchFamily="18" charset="0"/>
                            <a:ea typeface="Cambria Math" panose="02040503050406030204" pitchFamily="18" charset="0"/>
                          </a:rPr>
                        </m:ctrlPr>
                      </m:accPr>
                      <m:e>
                        <m:r>
                          <a:rPr lang="en-US" altLang="en-US" sz="2200" b="0" i="1" smtClean="0">
                            <a:latin typeface="Cambria Math" panose="02040503050406030204" pitchFamily="18" charset="0"/>
                            <a:ea typeface="Cambria Math" panose="02040503050406030204" pitchFamily="18" charset="0"/>
                          </a:rPr>
                          <m:t>𝐹</m:t>
                        </m:r>
                      </m:e>
                    </m:acc>
                    <m:r>
                      <a:rPr lang="en-US" altLang="en-US" sz="2200" b="0" i="0" smtClean="0">
                        <a:latin typeface="Cambria Math" panose="02040503050406030204" pitchFamily="18" charset="0"/>
                        <a:ea typeface="Cambria Math" panose="02040503050406030204" pitchFamily="18" charset="0"/>
                      </a:rPr>
                      <m:t>=</m:t>
                    </m:r>
                    <m:acc>
                      <m:accPr>
                        <m:chr m:val="̅"/>
                        <m:ctrlPr>
                          <a:rPr lang="en-US" altLang="en-US" sz="2200" i="1">
                            <a:latin typeface="Cambria Math" panose="02040503050406030204" pitchFamily="18" charset="0"/>
                            <a:ea typeface="Cambria Math" panose="02040503050406030204" pitchFamily="18" charset="0"/>
                          </a:rPr>
                        </m:ctrlPr>
                      </m:accPr>
                      <m:e>
                        <m:r>
                          <a:rPr lang="en-US" altLang="en-US" sz="2200" i="1">
                            <a:latin typeface="Cambria Math" panose="02040503050406030204" pitchFamily="18" charset="0"/>
                            <a:ea typeface="Cambria Math" panose="02040503050406030204" pitchFamily="18" charset="0"/>
                          </a:rPr>
                          <m:t>𝑟</m:t>
                        </m:r>
                      </m:e>
                    </m:acc>
                    <m:r>
                      <a:rPr lang="en-US" altLang="en-US" sz="2200" i="1">
                        <a:latin typeface="Cambria Math" panose="02040503050406030204" pitchFamily="18" charset="0"/>
                        <a:ea typeface="Cambria Math" panose="02040503050406030204" pitchFamily="18" charset="0"/>
                      </a:rPr>
                      <m:t>×</m:t>
                    </m:r>
                    <m:d>
                      <m:dPr>
                        <m:begChr m:val="["/>
                        <m:endChr m:val="]"/>
                        <m:ctrlPr>
                          <a:rPr lang="en-US" altLang="en-US" sz="2200" i="1" smtClean="0">
                            <a:latin typeface="Cambria Math" panose="02040503050406030204" pitchFamily="18" charset="0"/>
                            <a:ea typeface="Cambria Math" panose="02040503050406030204" pitchFamily="18" charset="0"/>
                          </a:rPr>
                        </m:ctrlPr>
                      </m:dPr>
                      <m:e>
                        <m:r>
                          <a:rPr lang="en-US" altLang="en-US" sz="2200" b="0" i="1" smtClean="0">
                            <a:latin typeface="Cambria Math" panose="02040503050406030204" pitchFamily="18" charset="0"/>
                            <a:ea typeface="Cambria Math" panose="02040503050406030204" pitchFamily="18" charset="0"/>
                          </a:rPr>
                          <m:t>𝐼</m:t>
                        </m:r>
                        <m:acc>
                          <m:accPr>
                            <m:chr m:val="̅"/>
                            <m:ctrlPr>
                              <a:rPr lang="en-US" altLang="en-US" sz="2200" b="0" i="1" smtClean="0">
                                <a:latin typeface="Cambria Math" panose="02040503050406030204" pitchFamily="18" charset="0"/>
                                <a:ea typeface="Cambria Math" panose="02040503050406030204" pitchFamily="18" charset="0"/>
                              </a:rPr>
                            </m:ctrlPr>
                          </m:accPr>
                          <m:e>
                            <m:r>
                              <a:rPr lang="en-US" altLang="en-US" sz="2200" b="0" i="1" smtClean="0">
                                <a:latin typeface="Cambria Math" panose="02040503050406030204" pitchFamily="18" charset="0"/>
                                <a:ea typeface="Cambria Math" panose="02040503050406030204" pitchFamily="18" charset="0"/>
                              </a:rPr>
                              <m:t>𝑙</m:t>
                            </m:r>
                          </m:e>
                        </m:acc>
                        <m:r>
                          <a:rPr lang="en-US" altLang="en-US" sz="2200" i="1">
                            <a:latin typeface="Cambria Math" panose="02040503050406030204" pitchFamily="18" charset="0"/>
                            <a:ea typeface="Cambria Math" panose="02040503050406030204" pitchFamily="18" charset="0"/>
                          </a:rPr>
                          <m:t>×</m:t>
                        </m:r>
                        <m:acc>
                          <m:accPr>
                            <m:chr m:val="̅"/>
                            <m:ctrlPr>
                              <a:rPr lang="en-US" altLang="en-US" sz="2200" i="1" smtClean="0">
                                <a:latin typeface="Cambria Math" panose="02040503050406030204" pitchFamily="18" charset="0"/>
                                <a:ea typeface="Cambria Math" panose="02040503050406030204" pitchFamily="18" charset="0"/>
                              </a:rPr>
                            </m:ctrlPr>
                          </m:accPr>
                          <m:e>
                            <m:r>
                              <a:rPr lang="en-US" altLang="en-US" sz="2200" b="0" i="1" smtClean="0">
                                <a:latin typeface="Cambria Math" panose="02040503050406030204" pitchFamily="18" charset="0"/>
                                <a:ea typeface="Cambria Math" panose="02040503050406030204" pitchFamily="18" charset="0"/>
                              </a:rPr>
                              <m:t>𝐵</m:t>
                            </m:r>
                          </m:e>
                        </m:acc>
                      </m:e>
                    </m:d>
                  </m:oMath>
                </a14:m>
                <a:endParaRPr lang="en-US" altLang="en-US" sz="2200" dirty="0" smtClean="0"/>
              </a:p>
            </p:txBody>
          </p:sp>
        </mc:Choice>
        <mc:Fallback xmlns="">
          <p:sp>
            <p:nvSpPr>
              <p:cNvPr id="138243" name="Rectangle 3"/>
              <p:cNvSpPr>
                <a:spLocks noGrp="1" noRot="1" noChangeAspect="1" noMove="1" noResize="1" noEditPoints="1" noAdjustHandles="1" noChangeArrowheads="1" noChangeShapeType="1" noTextEdit="1"/>
              </p:cNvSpPr>
              <p:nvPr>
                <p:ph type="body" idx="1"/>
              </p:nvPr>
            </p:nvSpPr>
            <p:spPr>
              <a:xfrm>
                <a:off x="228600" y="685800"/>
                <a:ext cx="8839200" cy="1304396"/>
              </a:xfrm>
              <a:blipFill rotWithShape="0">
                <a:blip r:embed="rId3"/>
                <a:stretch>
                  <a:fillRect t="-5634" b="-6103"/>
                </a:stretch>
              </a:blipFill>
            </p:spPr>
            <p:txBody>
              <a:bodyPr/>
              <a:lstStyle/>
              <a:p>
                <a:r>
                  <a:rPr lang="en-US">
                    <a:noFill/>
                  </a:rPr>
                  <a:t> </a:t>
                </a:r>
              </a:p>
            </p:txBody>
          </p:sp>
        </mc:Fallback>
      </mc:AlternateContent>
      <p:pic>
        <p:nvPicPr>
          <p:cNvPr id="138244" name="Picture 4" descr="27_Figure31-I"/>
          <p:cNvPicPr>
            <a:picLocks noChangeAspect="1" noChangeArrowheads="1"/>
          </p:cNvPicPr>
          <p:nvPr/>
        </p:nvPicPr>
        <p:blipFill>
          <a:blip r:embed="rId4">
            <a:extLst>
              <a:ext uri="{28A0092B-C50C-407E-A947-70E740481C1C}">
                <a14:useLocalDpi xmlns:a14="http://schemas.microsoft.com/office/drawing/2010/main" val="0"/>
              </a:ext>
            </a:extLst>
          </a:blip>
          <a:srcRect b="3358"/>
          <a:stretch>
            <a:fillRect/>
          </a:stretch>
        </p:blipFill>
        <p:spPr bwMode="auto">
          <a:xfrm>
            <a:off x="990600" y="2438400"/>
            <a:ext cx="7696200" cy="402812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4191000" y="1990196"/>
                <a:ext cx="2428998" cy="397032"/>
              </a:xfrm>
              <a:prstGeom prst="rect">
                <a:avLst/>
              </a:prstGeom>
            </p:spPr>
            <p:txBody>
              <a:bodyPr wrap="none">
                <a:spAutoFit/>
              </a:bodyPr>
              <a:lstStyle/>
              <a:p>
                <a:pPr lvl="1">
                  <a:lnSpc>
                    <a:spcPct val="90000"/>
                  </a:lnSpc>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ea typeface="Cambria Math" panose="02040503050406030204" pitchFamily="18" charset="0"/>
                        </a:rPr>
                        <m:t>𝜏</m:t>
                      </m:r>
                      <m:r>
                        <a:rPr lang="en-US" altLang="en-US" sz="2200" i="1">
                          <a:latin typeface="Cambria Math" panose="02040503050406030204" pitchFamily="18" charset="0"/>
                        </a:rPr>
                        <m:t>=</m:t>
                      </m:r>
                      <m:r>
                        <a:rPr lang="en-US" altLang="en-US" sz="2200" i="1">
                          <a:latin typeface="Cambria Math" panose="02040503050406030204" pitchFamily="18" charset="0"/>
                        </a:rPr>
                        <m:t>𝐼𝐵𝐴</m:t>
                      </m:r>
                      <m:r>
                        <a:rPr lang="en-US" altLang="en-US" sz="2200" i="1">
                          <a:latin typeface="Cambria Math" panose="02040503050406030204" pitchFamily="18" charset="0"/>
                        </a:rPr>
                        <m:t> </m:t>
                      </m:r>
                      <m:r>
                        <m:rPr>
                          <m:sty m:val="p"/>
                        </m:rPr>
                        <a:rPr lang="en-US" altLang="en-US" sz="2200">
                          <a:latin typeface="Cambria Math" panose="02040503050406030204" pitchFamily="18" charset="0"/>
                        </a:rPr>
                        <m:t>sin</m:t>
                      </m:r>
                      <m:r>
                        <a:rPr lang="en-US" altLang="en-US" sz="2200" i="1">
                          <a:latin typeface="Cambria Math" panose="02040503050406030204" pitchFamily="18" charset="0"/>
                        </a:rPr>
                        <m:t> </m:t>
                      </m:r>
                      <m:r>
                        <a:rPr lang="en-US" altLang="en-US" sz="2200" i="1">
                          <a:latin typeface="Cambria Math" panose="02040503050406030204" pitchFamily="18" charset="0"/>
                          <a:ea typeface="Cambria Math" panose="02040503050406030204" pitchFamily="18" charset="0"/>
                        </a:rPr>
                        <m:t>𝜙</m:t>
                      </m:r>
                    </m:oMath>
                  </m:oMathPara>
                </a14:m>
                <a:endParaRPr lang="en-US" altLang="en-US" sz="2200" dirty="0"/>
              </a:p>
            </p:txBody>
          </p:sp>
        </mc:Choice>
        <mc:Fallback xmlns="">
          <p:sp>
            <p:nvSpPr>
              <p:cNvPr id="2" name="Rectangle 1"/>
              <p:cNvSpPr>
                <a:spLocks noRot="1" noChangeAspect="1" noMove="1" noResize="1" noEditPoints="1" noAdjustHandles="1" noChangeArrowheads="1" noChangeShapeType="1" noTextEdit="1"/>
              </p:cNvSpPr>
              <p:nvPr/>
            </p:nvSpPr>
            <p:spPr>
              <a:xfrm>
                <a:off x="4191000" y="1990196"/>
                <a:ext cx="2428998" cy="397032"/>
              </a:xfrm>
              <a:prstGeom prst="rect">
                <a:avLst/>
              </a:prstGeom>
              <a:blipFill rotWithShape="0">
                <a:blip r:embed="rId5"/>
                <a:stretch>
                  <a:fillRect b="-18182"/>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304800" y="0"/>
            <a:ext cx="8534400" cy="503238"/>
          </a:xfrm>
        </p:spPr>
        <p:txBody>
          <a:bodyPr/>
          <a:lstStyle/>
          <a:p>
            <a:r>
              <a:rPr lang="en-US" altLang="en-US" smtClean="0"/>
              <a:t>Magnetic moment</a:t>
            </a:r>
          </a:p>
        </p:txBody>
      </p:sp>
      <mc:AlternateContent xmlns:mc="http://schemas.openxmlformats.org/markup-compatibility/2006" xmlns:a14="http://schemas.microsoft.com/office/drawing/2010/main">
        <mc:Choice Requires="a14">
          <p:sp>
            <p:nvSpPr>
              <p:cNvPr id="140291" name="Rectangle 3"/>
              <p:cNvSpPr>
                <a:spLocks noGrp="1" noChangeArrowheads="1"/>
              </p:cNvSpPr>
              <p:nvPr>
                <p:ph type="body" idx="1"/>
              </p:nvPr>
            </p:nvSpPr>
            <p:spPr>
              <a:xfrm>
                <a:off x="304800" y="685800"/>
                <a:ext cx="5181600" cy="7027758"/>
              </a:xfrm>
            </p:spPr>
            <p:txBody>
              <a:bodyPr/>
              <a:lstStyle/>
              <a:p>
                <a:pPr marL="341313" indent="-341313">
                  <a:buClr>
                    <a:srgbClr val="D33325"/>
                  </a:buClr>
                  <a:buFontTx/>
                  <a:buChar char="•"/>
                </a:pPr>
                <a:r>
                  <a:rPr lang="en-US" altLang="en-US" sz="2800" dirty="0" smtClean="0">
                    <a:latin typeface="Times New Roman" panose="02020603050405020304" pitchFamily="18" charset="0"/>
                  </a:rPr>
                  <a:t>Magnetic dipole moment or magnetic moment. </a:t>
                </a:r>
              </a:p>
              <a:p>
                <a:pPr marL="0" indent="0">
                  <a:buClr>
                    <a:srgbClr val="D33325"/>
                  </a:buClr>
                </a:pPr>
                <a:r>
                  <a:rPr lang="en-US" altLang="en-US" sz="2800" dirty="0">
                    <a:latin typeface="Times New Roman" panose="02020603050405020304" pitchFamily="18" charset="0"/>
                  </a:rPr>
                  <a:t>	</a:t>
                </a:r>
                <a14:m>
                  <m:oMath xmlns:m="http://schemas.openxmlformats.org/officeDocument/2006/math">
                    <m:r>
                      <a:rPr lang="en-US" altLang="en-US" sz="2800" b="0" i="1" smtClean="0">
                        <a:latin typeface="Cambria Math" panose="02040503050406030204" pitchFamily="18" charset="0"/>
                        <a:ea typeface="Cambria Math" panose="02040503050406030204" pitchFamily="18" charset="0"/>
                      </a:rPr>
                      <m:t>𝜇</m:t>
                    </m:r>
                    <m:r>
                      <a:rPr lang="en-US" altLang="en-US" sz="2800" b="0" i="1" smtClean="0">
                        <a:latin typeface="Cambria Math" panose="02040503050406030204" pitchFamily="18" charset="0"/>
                      </a:rPr>
                      <m:t>=</m:t>
                    </m:r>
                    <m:r>
                      <a:rPr lang="en-US" altLang="en-US" sz="2800" b="0" i="1" smtClean="0">
                        <a:latin typeface="Cambria Math" panose="02040503050406030204" pitchFamily="18" charset="0"/>
                      </a:rPr>
                      <m:t>𝐼𝐴</m:t>
                    </m:r>
                  </m:oMath>
                </a14:m>
                <a:endParaRPr lang="en-US" altLang="en-US" sz="2800" dirty="0" smtClean="0">
                  <a:latin typeface="Times New Roman" panose="02020603050405020304" pitchFamily="18" charset="0"/>
                </a:endParaRPr>
              </a:p>
              <a:p>
                <a:pPr marL="341313" indent="-341313">
                  <a:buClr>
                    <a:srgbClr val="D33325"/>
                  </a:buClr>
                  <a:buFontTx/>
                  <a:buChar char="•"/>
                </a:pPr>
                <a:r>
                  <a:rPr lang="en-US" altLang="en-US" sz="2800" dirty="0" smtClean="0">
                    <a:latin typeface="Times New Roman" panose="02020603050405020304" pitchFamily="18" charset="0"/>
                  </a:rPr>
                  <a:t>Magnetic torque vector</a:t>
                </a:r>
              </a:p>
              <a:p>
                <a:pPr marL="0" indent="0">
                  <a:buClr>
                    <a:srgbClr val="D33325"/>
                  </a:buClr>
                </a:pPr>
                <a:r>
                  <a:rPr lang="en-US" altLang="en-US" sz="2800" dirty="0">
                    <a:latin typeface="Times New Roman" panose="02020603050405020304" pitchFamily="18" charset="0"/>
                  </a:rPr>
                  <a:t>	</a:t>
                </a:r>
                <a14:m>
                  <m:oMath xmlns:m="http://schemas.openxmlformats.org/officeDocument/2006/math">
                    <m:acc>
                      <m:accPr>
                        <m:chr m:val="⃗"/>
                        <m:ctrlPr>
                          <a:rPr lang="en-US" altLang="en-US" sz="2800" i="1">
                            <a:latin typeface="Cambria Math" panose="02040503050406030204" pitchFamily="18" charset="0"/>
                          </a:rPr>
                        </m:ctrlPr>
                      </m:accPr>
                      <m:e>
                        <m:r>
                          <a:rPr lang="en-US" altLang="en-US" sz="2800" i="1">
                            <a:latin typeface="Cambria Math" panose="02040503050406030204" pitchFamily="18" charset="0"/>
                            <a:ea typeface="Cambria Math" panose="02040503050406030204" pitchFamily="18" charset="0"/>
                          </a:rPr>
                          <m:t>𝜏</m:t>
                        </m:r>
                      </m:e>
                    </m:acc>
                    <m:r>
                      <a:rPr lang="en-US" altLang="en-US" sz="2800" i="1">
                        <a:latin typeface="Cambria Math" panose="02040503050406030204" pitchFamily="18" charset="0"/>
                      </a:rPr>
                      <m:t>=</m:t>
                    </m:r>
                    <m:acc>
                      <m:accPr>
                        <m:chr m:val="⃗"/>
                        <m:ctrlPr>
                          <a:rPr lang="en-US" altLang="en-US" sz="2800" i="1">
                            <a:latin typeface="Cambria Math" panose="02040503050406030204" pitchFamily="18" charset="0"/>
                          </a:rPr>
                        </m:ctrlPr>
                      </m:accPr>
                      <m:e>
                        <m:r>
                          <a:rPr lang="en-US" altLang="en-US" sz="2800" i="1">
                            <a:latin typeface="Cambria Math" panose="02040503050406030204" pitchFamily="18" charset="0"/>
                            <a:ea typeface="Cambria Math" panose="02040503050406030204" pitchFamily="18" charset="0"/>
                          </a:rPr>
                          <m:t>𝜇</m:t>
                        </m:r>
                      </m:e>
                    </m:acc>
                    <m:r>
                      <a:rPr lang="en-US" altLang="en-US" sz="2800" i="1">
                        <a:latin typeface="Cambria Math" panose="02040503050406030204" pitchFamily="18" charset="0"/>
                        <a:ea typeface="Cambria Math" panose="02040503050406030204" pitchFamily="18" charset="0"/>
                      </a:rPr>
                      <m:t>×</m:t>
                    </m:r>
                    <m:acc>
                      <m:accPr>
                        <m:chr m:val="⃗"/>
                        <m:ctrlPr>
                          <a:rPr lang="en-US" altLang="en-US" sz="2800" i="1">
                            <a:latin typeface="Cambria Math" panose="02040503050406030204" pitchFamily="18" charset="0"/>
                            <a:ea typeface="Cambria Math" panose="02040503050406030204" pitchFamily="18" charset="0"/>
                          </a:rPr>
                        </m:ctrlPr>
                      </m:accPr>
                      <m:e>
                        <m:r>
                          <a:rPr lang="en-US" altLang="en-US" sz="2800" i="1">
                            <a:latin typeface="Cambria Math" panose="02040503050406030204" pitchFamily="18" charset="0"/>
                            <a:ea typeface="Cambria Math" panose="02040503050406030204" pitchFamily="18" charset="0"/>
                          </a:rPr>
                          <m:t>𝐵</m:t>
                        </m:r>
                      </m:e>
                    </m:acc>
                  </m:oMath>
                </a14:m>
                <a:endParaRPr lang="en-US" altLang="en-US" sz="2800" dirty="0" smtClean="0">
                  <a:latin typeface="Times New Roman" panose="02020603050405020304" pitchFamily="18" charset="0"/>
                </a:endParaRPr>
              </a:p>
              <a:p>
                <a:pPr marL="341313" indent="-341313">
                  <a:buClr>
                    <a:srgbClr val="D33325"/>
                  </a:buClr>
                  <a:buFontTx/>
                  <a:buChar char="•"/>
                </a:pPr>
                <a:r>
                  <a:rPr lang="en-US" altLang="en-US" sz="2800" dirty="0">
                    <a:latin typeface="Times New Roman" panose="02020603050405020304" pitchFamily="18" charset="0"/>
                  </a:rPr>
                  <a:t>Potential Energy for a magnetic </a:t>
                </a:r>
                <a:r>
                  <a:rPr lang="en-US" altLang="en-US" sz="2800" dirty="0" smtClean="0">
                    <a:latin typeface="Times New Roman" panose="02020603050405020304" pitchFamily="18" charset="0"/>
                  </a:rPr>
                  <a:t>dipole</a:t>
                </a:r>
              </a:p>
              <a:p>
                <a:pPr marL="0" indent="0">
                  <a:buClr>
                    <a:srgbClr val="D33325"/>
                  </a:buClr>
                </a:pPr>
                <a14:m>
                  <m:oMathPara xmlns:m="http://schemas.openxmlformats.org/officeDocument/2006/math">
                    <m:oMathParaPr>
                      <m:jc m:val="centerGroup"/>
                    </m:oMathParaPr>
                    <m:oMath xmlns:m="http://schemas.openxmlformats.org/officeDocument/2006/math">
                      <m:r>
                        <a:rPr lang="en-US" altLang="en-US" sz="2800" i="1">
                          <a:latin typeface="Cambria Math" panose="02040503050406030204" pitchFamily="18" charset="0"/>
                        </a:rPr>
                        <m:t>𝑈</m:t>
                      </m:r>
                      <m:r>
                        <a:rPr lang="en-US" altLang="en-US" sz="2800" i="1">
                          <a:latin typeface="Cambria Math" panose="02040503050406030204" pitchFamily="18" charset="0"/>
                        </a:rPr>
                        <m:t>=−</m:t>
                      </m:r>
                      <m:acc>
                        <m:accPr>
                          <m:chr m:val="⃗"/>
                          <m:ctrlPr>
                            <a:rPr lang="en-US" altLang="en-US" sz="2800" i="1">
                              <a:latin typeface="Cambria Math" panose="02040503050406030204" pitchFamily="18" charset="0"/>
                            </a:rPr>
                          </m:ctrlPr>
                        </m:accPr>
                        <m:e>
                          <m:r>
                            <a:rPr lang="en-US" altLang="en-US" sz="2800" i="1">
                              <a:latin typeface="Cambria Math" panose="02040503050406030204" pitchFamily="18" charset="0"/>
                              <a:ea typeface="Cambria Math" panose="02040503050406030204" pitchFamily="18" charset="0"/>
                            </a:rPr>
                            <m:t>𝜇</m:t>
                          </m:r>
                        </m:e>
                      </m:acc>
                      <m:r>
                        <a:rPr lang="en-US" altLang="en-US" sz="2800" i="1">
                          <a:latin typeface="Cambria Math" panose="02040503050406030204" pitchFamily="18" charset="0"/>
                          <a:ea typeface="Cambria Math" panose="02040503050406030204" pitchFamily="18" charset="0"/>
                        </a:rPr>
                        <m:t>⋅</m:t>
                      </m:r>
                      <m:acc>
                        <m:accPr>
                          <m:chr m:val="⃗"/>
                          <m:ctrlPr>
                            <a:rPr lang="en-US" altLang="en-US" sz="2800" i="1">
                              <a:latin typeface="Cambria Math" panose="02040503050406030204" pitchFamily="18" charset="0"/>
                              <a:ea typeface="Cambria Math" panose="02040503050406030204" pitchFamily="18" charset="0"/>
                            </a:rPr>
                          </m:ctrlPr>
                        </m:accPr>
                        <m:e>
                          <m:r>
                            <a:rPr lang="en-US" altLang="en-US" sz="2800" i="1">
                              <a:latin typeface="Cambria Math" panose="02040503050406030204" pitchFamily="18" charset="0"/>
                              <a:ea typeface="Cambria Math" panose="02040503050406030204" pitchFamily="18" charset="0"/>
                            </a:rPr>
                            <m:t>𝐵</m:t>
                          </m:r>
                        </m:e>
                      </m:acc>
                      <m:r>
                        <a:rPr lang="en-US" altLang="en-US" sz="2800">
                          <a:latin typeface="Cambria Math" panose="02040503050406030204" pitchFamily="18" charset="0"/>
                          <a:ea typeface="Cambria Math" panose="02040503050406030204" pitchFamily="18" charset="0"/>
                        </a:rPr>
                        <m:t>=−</m:t>
                      </m:r>
                      <m:r>
                        <a:rPr lang="el-GR" altLang="en-US" sz="2800" i="1">
                          <a:latin typeface="Cambria Math" panose="02040503050406030204" pitchFamily="18" charset="0"/>
                          <a:ea typeface="Cambria Math" panose="02040503050406030204" pitchFamily="18" charset="0"/>
                        </a:rPr>
                        <m:t>𝜇</m:t>
                      </m:r>
                      <m:r>
                        <a:rPr lang="en-US" altLang="en-US" sz="2800" i="1">
                          <a:latin typeface="Cambria Math" panose="02040503050406030204" pitchFamily="18" charset="0"/>
                          <a:ea typeface="Cambria Math" panose="02040503050406030204" pitchFamily="18" charset="0"/>
                        </a:rPr>
                        <m:t>𝐵</m:t>
                      </m:r>
                      <m:r>
                        <a:rPr lang="en-US" altLang="en-US" sz="2800">
                          <a:latin typeface="Cambria Math" panose="02040503050406030204" pitchFamily="18" charset="0"/>
                          <a:ea typeface="Cambria Math" panose="02040503050406030204" pitchFamily="18" charset="0"/>
                        </a:rPr>
                        <m:t> </m:t>
                      </m:r>
                      <m:r>
                        <m:rPr>
                          <m:sty m:val="p"/>
                        </m:rPr>
                        <a:rPr lang="en-US" altLang="en-US" sz="2800">
                          <a:latin typeface="Cambria Math" panose="02040503050406030204" pitchFamily="18" charset="0"/>
                          <a:ea typeface="Cambria Math" panose="02040503050406030204" pitchFamily="18" charset="0"/>
                        </a:rPr>
                        <m:t>cos</m:t>
                      </m:r>
                      <m:r>
                        <a:rPr lang="en-US" altLang="en-US" sz="2800" i="1">
                          <a:latin typeface="Cambria Math" panose="02040503050406030204" pitchFamily="18" charset="0"/>
                          <a:ea typeface="Cambria Math" panose="02040503050406030204" pitchFamily="18" charset="0"/>
                        </a:rPr>
                        <m:t> </m:t>
                      </m:r>
                      <m:r>
                        <a:rPr lang="en-US" altLang="en-US" sz="2800" i="1">
                          <a:latin typeface="Cambria Math" panose="02040503050406030204" pitchFamily="18" charset="0"/>
                          <a:ea typeface="Cambria Math" panose="02040503050406030204" pitchFamily="18" charset="0"/>
                        </a:rPr>
                        <m:t>𝜙</m:t>
                      </m:r>
                    </m:oMath>
                  </m:oMathPara>
                </a14:m>
                <a:endParaRPr lang="en-US" altLang="en-US" sz="2800" dirty="0">
                  <a:latin typeface="Times New Roman" panose="02020603050405020304" pitchFamily="18" charset="0"/>
                </a:endParaRPr>
              </a:p>
              <a:p>
                <a:pPr marL="0" indent="0">
                  <a:buClr>
                    <a:srgbClr val="D33325"/>
                  </a:buClr>
                </a:pPr>
                <a:endParaRPr lang="en-US" altLang="en-US" sz="2800" dirty="0">
                  <a:latin typeface="Times New Roman" panose="02020603050405020304" pitchFamily="18" charset="0"/>
                </a:endParaRPr>
              </a:p>
              <a:p>
                <a:pPr marL="341313" indent="-341313">
                  <a:buClr>
                    <a:srgbClr val="D33325"/>
                  </a:buClr>
                  <a:buFontTx/>
                  <a:buChar char="•"/>
                </a:pPr>
                <a:endParaRPr lang="en-US" altLang="en-US" sz="2800" dirty="0" smtClean="0">
                  <a:latin typeface="Times New Roman" panose="02020603050405020304" pitchFamily="18" charset="0"/>
                </a:endParaRPr>
              </a:p>
              <a:p>
                <a:pPr marL="0" indent="0">
                  <a:buClr>
                    <a:srgbClr val="D33325"/>
                  </a:buClr>
                </a:pPr>
                <a:r>
                  <a:rPr lang="en-US" altLang="en-US" sz="2800" dirty="0">
                    <a:latin typeface="Times New Roman" panose="02020603050405020304" pitchFamily="18" charset="0"/>
                  </a:rPr>
                  <a:t>	</a:t>
                </a:r>
                <a:endParaRPr lang="en-US" altLang="en-US" sz="2800" dirty="0" smtClean="0"/>
              </a:p>
            </p:txBody>
          </p:sp>
        </mc:Choice>
        <mc:Fallback xmlns="">
          <p:sp>
            <p:nvSpPr>
              <p:cNvPr id="140291" name="Rectangle 3"/>
              <p:cNvSpPr>
                <a:spLocks noGrp="1" noRot="1" noChangeAspect="1" noMove="1" noResize="1" noEditPoints="1" noAdjustHandles="1" noChangeArrowheads="1" noChangeShapeType="1" noTextEdit="1"/>
              </p:cNvSpPr>
              <p:nvPr>
                <p:ph type="body" idx="1"/>
              </p:nvPr>
            </p:nvSpPr>
            <p:spPr>
              <a:xfrm>
                <a:off x="304800" y="685800"/>
                <a:ext cx="5181600" cy="7027758"/>
              </a:xfrm>
              <a:blipFill rotWithShape="0">
                <a:blip r:embed="rId3"/>
                <a:stretch>
                  <a:fillRect l="-2118" t="-955" r="-1412"/>
                </a:stretch>
              </a:blipFill>
            </p:spPr>
            <p:txBody>
              <a:bodyPr/>
              <a:lstStyle/>
              <a:p>
                <a:r>
                  <a:rPr lang="en-US">
                    <a:noFill/>
                  </a:rPr>
                  <a:t> </a:t>
                </a:r>
              </a:p>
            </p:txBody>
          </p:sp>
        </mc:Fallback>
      </mc:AlternateContent>
      <p:pic>
        <p:nvPicPr>
          <p:cNvPr id="140293" name="Picture 5" descr="27_32_Fig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427" y="754509"/>
            <a:ext cx="3688773" cy="2689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27_34_Fig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3443734"/>
            <a:ext cx="2437945" cy="3065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en-US" smtClean="0"/>
              <a:t>Magnetic torque and potential energy of a coil</a:t>
            </a:r>
          </a:p>
        </p:txBody>
      </p:sp>
      <p:sp>
        <p:nvSpPr>
          <p:cNvPr id="142339" name="Rectangle 3"/>
          <p:cNvSpPr>
            <a:spLocks noGrp="1" noChangeArrowheads="1"/>
          </p:cNvSpPr>
          <p:nvPr>
            <p:ph type="body" idx="1"/>
          </p:nvPr>
        </p:nvSpPr>
        <p:spPr>
          <a:xfrm>
            <a:off x="304800" y="685800"/>
            <a:ext cx="8534400" cy="3539430"/>
          </a:xfrm>
        </p:spPr>
        <p:txBody>
          <a:bodyPr/>
          <a:lstStyle/>
          <a:p>
            <a:pPr marL="0" indent="0">
              <a:buClr>
                <a:srgbClr val="D33325"/>
              </a:buClr>
            </a:pPr>
            <a:r>
              <a:rPr lang="en-US" altLang="en-US" sz="2800" dirty="0" smtClean="0">
                <a:solidFill>
                  <a:srgbClr val="0000FF"/>
                </a:solidFill>
                <a:latin typeface="Times New Roman" panose="02020603050405020304" pitchFamily="18" charset="0"/>
              </a:rPr>
              <a:t>Example 27.9-10</a:t>
            </a:r>
            <a:r>
              <a:rPr lang="en-US" altLang="en-US" sz="2800" dirty="0" smtClean="0">
                <a:latin typeface="Times New Roman" panose="02020603050405020304" pitchFamily="18" charset="0"/>
              </a:rPr>
              <a:t>: A circular coil 0.05 m in radius, with 30 turns of wire, lies in a horizontal plane. It carries a counterclockwise current of 5 A. The coil is in a uniform 1.2 T magnetic field directed toward the right. Find the magnitude of the magnetic moment and the torque on the coil. If the coil rotates from its initial orientation to one in which its magnetic moment </a:t>
            </a:r>
            <a:r>
              <a:rPr lang="el-GR" altLang="en-US" sz="2800" dirty="0" smtClean="0">
                <a:latin typeface="Times New Roman" panose="02020603050405020304" pitchFamily="18" charset="0"/>
              </a:rPr>
              <a:t>μ</a:t>
            </a:r>
            <a:r>
              <a:rPr lang="en-US" altLang="en-US" sz="2800" dirty="0" smtClean="0">
                <a:latin typeface="Times New Roman" panose="02020603050405020304" pitchFamily="18" charset="0"/>
              </a:rPr>
              <a:t> is parallel to B, what is the change in potential energy?</a:t>
            </a:r>
            <a:endParaRPr lang="en-US" altLang="en-US" sz="2800" dirty="0" smtClean="0"/>
          </a:p>
        </p:txBody>
      </p:sp>
      <p:pic>
        <p:nvPicPr>
          <p:cNvPr id="142341" name="Picture 5" descr="27_35_Figure"/>
          <p:cNvPicPr>
            <a:picLocks noChangeAspect="1" noChangeArrowheads="1"/>
          </p:cNvPicPr>
          <p:nvPr/>
        </p:nvPicPr>
        <p:blipFill>
          <a:blip r:embed="rId3">
            <a:extLst>
              <a:ext uri="{28A0092B-C50C-407E-A947-70E740481C1C}">
                <a14:useLocalDpi xmlns:a14="http://schemas.microsoft.com/office/drawing/2010/main" val="0"/>
              </a:ext>
            </a:extLst>
          </a:blip>
          <a:srcRect b="6021"/>
          <a:stretch>
            <a:fillRect/>
          </a:stretch>
        </p:blipFill>
        <p:spPr bwMode="auto">
          <a:xfrm>
            <a:off x="4953000" y="4372432"/>
            <a:ext cx="3997325" cy="19458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en-US" altLang="en-US" smtClean="0"/>
              <a:t>How magnets work</a:t>
            </a:r>
          </a:p>
        </p:txBody>
      </p:sp>
      <p:sp>
        <p:nvSpPr>
          <p:cNvPr id="144387" name="Rectangle 3"/>
          <p:cNvSpPr>
            <a:spLocks noGrp="1" noChangeArrowheads="1"/>
          </p:cNvSpPr>
          <p:nvPr>
            <p:ph type="body" idx="1"/>
          </p:nvPr>
        </p:nvSpPr>
        <p:spPr>
          <a:xfrm>
            <a:off x="304800" y="685800"/>
            <a:ext cx="5334000" cy="1066800"/>
          </a:xfrm>
        </p:spPr>
        <p:txBody>
          <a:bodyPr/>
          <a:lstStyle/>
          <a:p>
            <a:pPr marL="341313" indent="-341313">
              <a:buClr>
                <a:srgbClr val="D33325"/>
              </a:buClr>
              <a:buFontTx/>
              <a:buChar char="•"/>
            </a:pPr>
            <a:r>
              <a:rPr lang="en-US" altLang="en-US" sz="2000" smtClean="0">
                <a:latin typeface="Times New Roman" panose="02020603050405020304" pitchFamily="18" charset="0"/>
              </a:rPr>
              <a:t>Follow the discussion in the text of magnetic dipoles and how magnets work. Use Figures 27.36 (below) and 27.37 (right).</a:t>
            </a:r>
            <a:r>
              <a:rPr lang="en-US" altLang="en-US" sz="2400" smtClean="0">
                <a:latin typeface="Times New Roman" panose="02020603050405020304" pitchFamily="18" charset="0"/>
              </a:rPr>
              <a:t> </a:t>
            </a:r>
            <a:endParaRPr lang="en-US" altLang="en-US" sz="2400" smtClean="0"/>
          </a:p>
        </p:txBody>
      </p:sp>
      <p:pic>
        <p:nvPicPr>
          <p:cNvPr id="144390" name="Picture 6" descr="27_36_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057400"/>
            <a:ext cx="3494088" cy="4362450"/>
          </a:xfrm>
          <a:prstGeom prst="rect">
            <a:avLst/>
          </a:prstGeom>
          <a:noFill/>
          <a:extLst>
            <a:ext uri="{909E8E84-426E-40DD-AFC4-6F175D3DCCD1}">
              <a14:hiddenFill xmlns:a14="http://schemas.microsoft.com/office/drawing/2010/main">
                <a:solidFill>
                  <a:srgbClr val="FFFFFF"/>
                </a:solidFill>
              </a14:hiddenFill>
            </a:ext>
          </a:extLst>
        </p:spPr>
      </p:pic>
      <p:pic>
        <p:nvPicPr>
          <p:cNvPr id="144394" name="Picture 10" descr="27_37_Figure"/>
          <p:cNvPicPr>
            <a:picLocks noChangeAspect="1" noChangeArrowheads="1"/>
          </p:cNvPicPr>
          <p:nvPr/>
        </p:nvPicPr>
        <p:blipFill>
          <a:blip r:embed="rId4">
            <a:extLst>
              <a:ext uri="{28A0092B-C50C-407E-A947-70E740481C1C}">
                <a14:useLocalDpi xmlns:a14="http://schemas.microsoft.com/office/drawing/2010/main" val="0"/>
              </a:ext>
            </a:extLst>
          </a:blip>
          <a:srcRect b="1639"/>
          <a:stretch>
            <a:fillRect/>
          </a:stretch>
        </p:blipFill>
        <p:spPr bwMode="auto">
          <a:xfrm>
            <a:off x="5791200" y="838200"/>
            <a:ext cx="2906713"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ltLang="en-US" dirty="0" smtClean="0"/>
              <a:t>The </a:t>
            </a:r>
            <a:r>
              <a:rPr lang="en-US" altLang="en-US" dirty="0" smtClean="0"/>
              <a:t>direct-current motor</a:t>
            </a:r>
          </a:p>
        </p:txBody>
      </p:sp>
      <p:sp>
        <p:nvSpPr>
          <p:cNvPr id="146435" name="Rectangle 3"/>
          <p:cNvSpPr>
            <a:spLocks noGrp="1" noChangeArrowheads="1"/>
          </p:cNvSpPr>
          <p:nvPr>
            <p:ph type="body" idx="1"/>
          </p:nvPr>
        </p:nvSpPr>
        <p:spPr>
          <a:xfrm>
            <a:off x="304800" y="685800"/>
            <a:ext cx="4267200" cy="2228850"/>
          </a:xfrm>
        </p:spPr>
        <p:txBody>
          <a:bodyPr/>
          <a:lstStyle/>
          <a:p>
            <a:pPr marL="341313" indent="-341313">
              <a:buClr>
                <a:srgbClr val="D33325"/>
              </a:buClr>
              <a:buFontTx/>
              <a:buChar char="•"/>
            </a:pPr>
            <a:r>
              <a:rPr lang="en-US" altLang="en-US" sz="2400" smtClean="0">
                <a:latin typeface="Times New Roman" panose="02020603050405020304" pitchFamily="18" charset="0"/>
              </a:rPr>
              <a:t>Follow the discussion in the text of the direct-current motor. Use Figures 27.38 (right) and 27.39 (below).</a:t>
            </a:r>
          </a:p>
          <a:p>
            <a:pPr marL="341313" indent="-341313">
              <a:buClr>
                <a:srgbClr val="D33325"/>
              </a:buClr>
              <a:buFontTx/>
              <a:buChar char="•"/>
            </a:pPr>
            <a:r>
              <a:rPr lang="en-US" altLang="en-US" sz="2400" smtClean="0">
                <a:latin typeface="Times New Roman" panose="02020603050405020304" pitchFamily="18" charset="0"/>
              </a:rPr>
              <a:t>Follow Example 27.11. </a:t>
            </a:r>
            <a:endParaRPr lang="en-US" altLang="en-US" sz="2400" smtClean="0"/>
          </a:p>
        </p:txBody>
      </p:sp>
      <p:pic>
        <p:nvPicPr>
          <p:cNvPr id="146438" name="Picture 6" descr="27_38_Fig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685799"/>
            <a:ext cx="1875439" cy="2300449"/>
          </a:xfrm>
          <a:prstGeom prst="rect">
            <a:avLst/>
          </a:prstGeom>
          <a:noFill/>
          <a:extLst>
            <a:ext uri="{909E8E84-426E-40DD-AFC4-6F175D3DCCD1}">
              <a14:hiddenFill xmlns:a14="http://schemas.microsoft.com/office/drawing/2010/main">
                <a:solidFill>
                  <a:srgbClr val="FFFFFF"/>
                </a:solidFill>
              </a14:hiddenFill>
            </a:ext>
          </a:extLst>
        </p:spPr>
      </p:pic>
      <p:pic>
        <p:nvPicPr>
          <p:cNvPr id="146440" name="Picture 8" descr="27_39_Figure"/>
          <p:cNvPicPr>
            <a:picLocks noChangeAspect="1" noChangeArrowheads="1"/>
          </p:cNvPicPr>
          <p:nvPr/>
        </p:nvPicPr>
        <p:blipFill>
          <a:blip r:embed="rId4">
            <a:extLst>
              <a:ext uri="{28A0092B-C50C-407E-A947-70E740481C1C}">
                <a14:useLocalDpi xmlns:a14="http://schemas.microsoft.com/office/drawing/2010/main" val="0"/>
              </a:ext>
            </a:extLst>
          </a:blip>
          <a:srcRect b="4561"/>
          <a:stretch>
            <a:fillRect/>
          </a:stretch>
        </p:blipFill>
        <p:spPr bwMode="auto">
          <a:xfrm>
            <a:off x="533399" y="3021012"/>
            <a:ext cx="8467873" cy="3425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ltLang="en-US" smtClean="0"/>
              <a:t>The Hall Effect</a:t>
            </a:r>
          </a:p>
        </p:txBody>
      </p:sp>
      <p:sp>
        <p:nvSpPr>
          <p:cNvPr id="148483" name="Rectangle 3"/>
          <p:cNvSpPr>
            <a:spLocks noGrp="1" noChangeArrowheads="1"/>
          </p:cNvSpPr>
          <p:nvPr>
            <p:ph type="body" idx="1"/>
          </p:nvPr>
        </p:nvSpPr>
        <p:spPr>
          <a:xfrm>
            <a:off x="76200" y="4495800"/>
            <a:ext cx="9095232" cy="1968500"/>
          </a:xfrm>
        </p:spPr>
        <p:txBody>
          <a:bodyPr/>
          <a:lstStyle/>
          <a:p>
            <a:pPr marL="0" indent="0">
              <a:buClr>
                <a:srgbClr val="D33325"/>
              </a:buClr>
            </a:pPr>
            <a:r>
              <a:rPr lang="en-US" altLang="en-US" sz="2400" dirty="0" smtClean="0">
                <a:solidFill>
                  <a:srgbClr val="0000FF"/>
                </a:solidFill>
                <a:latin typeface="Times New Roman" panose="02020603050405020304" pitchFamily="18" charset="0"/>
              </a:rPr>
              <a:t>Example 27.12: </a:t>
            </a:r>
            <a:r>
              <a:rPr lang="en-US" altLang="en-US" sz="2400" dirty="0" smtClean="0">
                <a:latin typeface="Times New Roman" panose="02020603050405020304" pitchFamily="18" charset="0"/>
              </a:rPr>
              <a:t>You place a strip of copper, 2 mm thick and 1.5 cm wide, in a uniform 0.4 T magnetic field as shown in figure (a). When you run a 75-A current in the +x-direction, you find that the potential at the bottom of the slab is 0.81 </a:t>
            </a:r>
            <a:r>
              <a:rPr lang="el-GR" altLang="en-US" sz="2400" dirty="0" smtClean="0">
                <a:latin typeface="Times New Roman" panose="02020603050405020304" pitchFamily="18" charset="0"/>
              </a:rPr>
              <a:t>μ</a:t>
            </a:r>
            <a:r>
              <a:rPr lang="en-US" altLang="en-US" sz="2400" dirty="0" smtClean="0">
                <a:latin typeface="Times New Roman" panose="02020603050405020304" pitchFamily="18" charset="0"/>
              </a:rPr>
              <a:t>V higher than at the top. From this measurement, determine the concentration of mobile electrons in copper.</a:t>
            </a:r>
            <a:endParaRPr lang="en-US" altLang="en-US" sz="2400" dirty="0" smtClean="0"/>
          </a:p>
        </p:txBody>
      </p:sp>
      <p:grpSp>
        <p:nvGrpSpPr>
          <p:cNvPr id="148484" name="Group 4"/>
          <p:cNvGrpSpPr>
            <a:grpSpLocks/>
          </p:cNvGrpSpPr>
          <p:nvPr/>
        </p:nvGrpSpPr>
        <p:grpSpPr bwMode="auto">
          <a:xfrm>
            <a:off x="838200" y="767251"/>
            <a:ext cx="7200900" cy="2631976"/>
            <a:chOff x="432" y="1486"/>
            <a:chExt cx="5040" cy="2200"/>
          </a:xfrm>
        </p:grpSpPr>
        <p:pic>
          <p:nvPicPr>
            <p:cNvPr id="148485" name="Picture 5" descr="27_Figure41a-I"/>
            <p:cNvPicPr>
              <a:picLocks noChangeAspect="1" noChangeArrowheads="1"/>
            </p:cNvPicPr>
            <p:nvPr/>
          </p:nvPicPr>
          <p:blipFill>
            <a:blip r:embed="rId3" cstate="print">
              <a:extLst>
                <a:ext uri="{28A0092B-C50C-407E-A947-70E740481C1C}">
                  <a14:useLocalDpi xmlns:a14="http://schemas.microsoft.com/office/drawing/2010/main" val="0"/>
                </a:ext>
              </a:extLst>
            </a:blip>
            <a:srcRect b="2916"/>
            <a:stretch>
              <a:fillRect/>
            </a:stretch>
          </p:blipFill>
          <p:spPr bwMode="auto">
            <a:xfrm>
              <a:off x="432" y="1486"/>
              <a:ext cx="2472" cy="2045"/>
            </a:xfrm>
            <a:prstGeom prst="rect">
              <a:avLst/>
            </a:prstGeom>
            <a:noFill/>
            <a:extLst>
              <a:ext uri="{909E8E84-426E-40DD-AFC4-6F175D3DCCD1}">
                <a14:hiddenFill xmlns:a14="http://schemas.microsoft.com/office/drawing/2010/main">
                  <a:solidFill>
                    <a:srgbClr val="FFFFFF"/>
                  </a:solidFill>
                </a14:hiddenFill>
              </a:ext>
            </a:extLst>
          </p:spPr>
        </p:pic>
        <p:pic>
          <p:nvPicPr>
            <p:cNvPr id="148486" name="Picture 6" descr="27_Figure41b-I"/>
            <p:cNvPicPr>
              <a:picLocks noChangeAspect="1" noChangeArrowheads="1"/>
            </p:cNvPicPr>
            <p:nvPr/>
          </p:nvPicPr>
          <p:blipFill>
            <a:blip r:embed="rId4" cstate="print">
              <a:extLst>
                <a:ext uri="{28A0092B-C50C-407E-A947-70E740481C1C}">
                  <a14:useLocalDpi xmlns:a14="http://schemas.microsoft.com/office/drawing/2010/main" val="0"/>
                </a:ext>
              </a:extLst>
            </a:blip>
            <a:srcRect b="2499"/>
            <a:stretch>
              <a:fillRect/>
            </a:stretch>
          </p:blipFill>
          <p:spPr bwMode="auto">
            <a:xfrm>
              <a:off x="3024" y="1488"/>
              <a:ext cx="2448" cy="2198"/>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xmlns:a14="http://schemas.microsoft.com/office/drawing/2010/main">
        <mc:Choice Requires="a14">
          <p:sp>
            <p:nvSpPr>
              <p:cNvPr id="2" name="TextBox 1"/>
              <p:cNvSpPr txBox="1"/>
              <p:nvPr/>
            </p:nvSpPr>
            <p:spPr>
              <a:xfrm>
                <a:off x="1295400" y="3763116"/>
                <a:ext cx="2345707" cy="398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𝑧</m:t>
                          </m:r>
                        </m:sub>
                      </m:sSub>
                      <m:r>
                        <a:rPr lang="en-US" b="0" i="1" smtClean="0">
                          <a:latin typeface="Cambria Math" panose="02040503050406030204" pitchFamily="18" charset="0"/>
                        </a:rPr>
                        <m:t>+</m:t>
                      </m:r>
                      <m:r>
                        <a:rPr lang="en-US" b="0" i="1" smtClean="0">
                          <a:latin typeface="Cambria Math" panose="02040503050406030204" pitchFamily="18" charset="0"/>
                        </a:rPr>
                        <m:t>𝑞</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𝑑</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𝑦</m:t>
                          </m:r>
                        </m:sub>
                      </m:sSub>
                      <m:r>
                        <a:rPr lang="en-US" b="0" i="1" smtClean="0">
                          <a:latin typeface="Cambria Math" panose="02040503050406030204" pitchFamily="18" charset="0"/>
                        </a:rPr>
                        <m:t>=0</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295400" y="3763116"/>
                <a:ext cx="2345707" cy="398507"/>
              </a:xfrm>
              <a:prstGeom prst="rect">
                <a:avLst/>
              </a:prstGeom>
              <a:blipFill rotWithShape="0">
                <a:blip r:embed="rId5"/>
                <a:stretch>
                  <a:fillRect l="-2344" r="-2344" b="-181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562600" y="3581400"/>
                <a:ext cx="1651734" cy="76194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𝑛𝑞</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𝐽</m:t>
                              </m:r>
                            </m:e>
                            <m:sub>
                              <m:r>
                                <a:rPr lang="en-US" b="0" i="1" smtClean="0">
                                  <a:latin typeface="Cambria Math" panose="02040503050406030204" pitchFamily="18" charset="0"/>
                                </a:rPr>
                                <m:t>𝑥</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𝑦</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𝑧</m:t>
                              </m:r>
                            </m:sub>
                          </m:sSub>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562600" y="3581400"/>
                <a:ext cx="1651734" cy="761940"/>
              </a:xfrm>
              <a:prstGeom prst="rect">
                <a:avLst/>
              </a:prstGeom>
              <a:blipFill rotWithShape="0">
                <a:blip r:embed="rId6"/>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76200"/>
            <a:ext cx="8839200" cy="503238"/>
          </a:xfrm>
        </p:spPr>
        <p:txBody>
          <a:bodyPr/>
          <a:lstStyle/>
          <a:p>
            <a:r>
              <a:rPr lang="en-US" altLang="en-US" dirty="0" smtClean="0"/>
              <a:t>Magnetization</a:t>
            </a:r>
          </a:p>
        </p:txBody>
      </p:sp>
      <p:pic>
        <p:nvPicPr>
          <p:cNvPr id="5" name="Picture 8" descr="09_08Figure-F"/>
          <p:cNvPicPr>
            <a:picLocks noChangeAspect="1" noChangeArrowheads="1"/>
          </p:cNvPicPr>
          <p:nvPr/>
        </p:nvPicPr>
        <p:blipFill>
          <a:blip r:embed="rId3">
            <a:extLst>
              <a:ext uri="{28A0092B-C50C-407E-A947-70E740481C1C}">
                <a14:useLocalDpi xmlns:a14="http://schemas.microsoft.com/office/drawing/2010/main" val="0"/>
              </a:ext>
            </a:extLst>
          </a:blip>
          <a:srcRect b="2116"/>
          <a:stretch>
            <a:fillRect/>
          </a:stretch>
        </p:blipFill>
        <p:spPr bwMode="auto">
          <a:xfrm>
            <a:off x="3962400" y="1219200"/>
            <a:ext cx="4876800" cy="486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11_06Figure-F"/>
          <p:cNvPicPr>
            <a:picLocks noChangeAspect="1" noChangeArrowheads="1"/>
          </p:cNvPicPr>
          <p:nvPr/>
        </p:nvPicPr>
        <p:blipFill>
          <a:blip r:embed="rId4">
            <a:extLst>
              <a:ext uri="{28A0092B-C50C-407E-A947-70E740481C1C}">
                <a14:useLocalDpi xmlns:a14="http://schemas.microsoft.com/office/drawing/2010/main" val="0"/>
              </a:ext>
            </a:extLst>
          </a:blip>
          <a:srcRect b="2531"/>
          <a:stretch>
            <a:fillRect/>
          </a:stretch>
        </p:blipFill>
        <p:spPr bwMode="auto">
          <a:xfrm>
            <a:off x="457200" y="1828800"/>
            <a:ext cx="28956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8600" y="4572000"/>
            <a:ext cx="2966906" cy="830997"/>
          </a:xfrm>
          <a:prstGeom prst="rect">
            <a:avLst/>
          </a:prstGeom>
          <a:noFill/>
        </p:spPr>
        <p:txBody>
          <a:bodyPr wrap="square" rtlCol="0">
            <a:spAutoFit/>
          </a:bodyPr>
          <a:lstStyle/>
          <a:p>
            <a:pPr algn="ctr"/>
            <a:r>
              <a:rPr lang="en-US" dirty="0" smtClean="0"/>
              <a:t>Electron Spin and Rotation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76200"/>
            <a:ext cx="8839200" cy="503238"/>
          </a:xfrm>
        </p:spPr>
        <p:txBody>
          <a:bodyPr/>
          <a:lstStyle/>
          <a:p>
            <a:r>
              <a:rPr lang="en-US" altLang="en-US" smtClean="0"/>
              <a:t>Magnetic poles</a:t>
            </a:r>
          </a:p>
        </p:txBody>
      </p:sp>
      <p:sp>
        <p:nvSpPr>
          <p:cNvPr id="84995" name="Rectangle 3"/>
          <p:cNvSpPr>
            <a:spLocks noGrp="1" noChangeArrowheads="1"/>
          </p:cNvSpPr>
          <p:nvPr>
            <p:ph type="body" idx="1"/>
          </p:nvPr>
        </p:nvSpPr>
        <p:spPr>
          <a:xfrm>
            <a:off x="228600" y="747713"/>
            <a:ext cx="7239000" cy="700087"/>
          </a:xfrm>
        </p:spPr>
        <p:txBody>
          <a:bodyPr/>
          <a:lstStyle/>
          <a:p>
            <a:pPr lvl="1"/>
            <a:r>
              <a:rPr lang="en-US" altLang="en-US" dirty="0" smtClean="0"/>
              <a:t>Forces between magnetic poles.</a:t>
            </a:r>
          </a:p>
        </p:txBody>
      </p:sp>
      <p:pic>
        <p:nvPicPr>
          <p:cNvPr id="84996" name="Picture 4" descr="27_Figure01-I"/>
          <p:cNvPicPr>
            <a:picLocks noChangeAspect="1" noChangeArrowheads="1"/>
          </p:cNvPicPr>
          <p:nvPr/>
        </p:nvPicPr>
        <p:blipFill>
          <a:blip r:embed="rId3" cstate="print">
            <a:extLst>
              <a:ext uri="{28A0092B-C50C-407E-A947-70E740481C1C}">
                <a14:useLocalDpi xmlns:a14="http://schemas.microsoft.com/office/drawing/2010/main" val="0"/>
              </a:ext>
            </a:extLst>
          </a:blip>
          <a:srcRect b="2155"/>
          <a:stretch>
            <a:fillRect/>
          </a:stretch>
        </p:blipFill>
        <p:spPr bwMode="auto">
          <a:xfrm>
            <a:off x="4876800" y="1828800"/>
            <a:ext cx="323373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820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76200"/>
            <a:ext cx="8839200" cy="503238"/>
          </a:xfrm>
        </p:spPr>
        <p:txBody>
          <a:bodyPr/>
          <a:lstStyle/>
          <a:p>
            <a:r>
              <a:rPr lang="en-US" altLang="en-US" smtClean="0"/>
              <a:t>Magnetism and certain metals</a:t>
            </a:r>
          </a:p>
        </p:txBody>
      </p:sp>
      <p:sp>
        <p:nvSpPr>
          <p:cNvPr id="87043" name="Rectangle 3"/>
          <p:cNvSpPr>
            <a:spLocks noGrp="1" noChangeArrowheads="1"/>
          </p:cNvSpPr>
          <p:nvPr>
            <p:ph type="body" idx="1"/>
          </p:nvPr>
        </p:nvSpPr>
        <p:spPr>
          <a:xfrm>
            <a:off x="219075" y="685800"/>
            <a:ext cx="3667125" cy="1815882"/>
          </a:xfrm>
        </p:spPr>
        <p:txBody>
          <a:bodyPr/>
          <a:lstStyle/>
          <a:p>
            <a:pPr lvl="1"/>
            <a:r>
              <a:rPr lang="en-US" altLang="en-US" sz="2800" dirty="0" smtClean="0"/>
              <a:t>Either pole of a permanent magnet will attract a metal like iron.</a:t>
            </a:r>
            <a:endParaRPr lang="en-US" altLang="en-US" sz="2400" dirty="0" smtClean="0"/>
          </a:p>
        </p:txBody>
      </p:sp>
      <p:pic>
        <p:nvPicPr>
          <p:cNvPr id="87044" name="Picture 4" descr="27_Figure02-I"/>
          <p:cNvPicPr>
            <a:picLocks noChangeAspect="1" noChangeArrowheads="1"/>
          </p:cNvPicPr>
          <p:nvPr/>
        </p:nvPicPr>
        <p:blipFill>
          <a:blip r:embed="rId3">
            <a:extLst>
              <a:ext uri="{28A0092B-C50C-407E-A947-70E740481C1C}">
                <a14:useLocalDpi xmlns:a14="http://schemas.microsoft.com/office/drawing/2010/main" val="0"/>
              </a:ext>
            </a:extLst>
          </a:blip>
          <a:srcRect b="2618"/>
          <a:stretch>
            <a:fillRect/>
          </a:stretch>
        </p:blipFill>
        <p:spPr bwMode="auto">
          <a:xfrm>
            <a:off x="4903788" y="733425"/>
            <a:ext cx="2554287" cy="571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04800" y="76200"/>
            <a:ext cx="8839200" cy="503238"/>
          </a:xfrm>
        </p:spPr>
        <p:txBody>
          <a:bodyPr/>
          <a:lstStyle/>
          <a:p>
            <a:r>
              <a:rPr lang="en-US" altLang="en-US" smtClean="0"/>
              <a:t>Magnetic field of the earth</a:t>
            </a:r>
          </a:p>
        </p:txBody>
      </p:sp>
      <p:sp>
        <p:nvSpPr>
          <p:cNvPr id="89091" name="Rectangle 3"/>
          <p:cNvSpPr>
            <a:spLocks noGrp="1" noChangeArrowheads="1"/>
          </p:cNvSpPr>
          <p:nvPr>
            <p:ph type="body" idx="1"/>
          </p:nvPr>
        </p:nvSpPr>
        <p:spPr>
          <a:xfrm>
            <a:off x="0" y="685800"/>
            <a:ext cx="9144000" cy="530225"/>
          </a:xfrm>
        </p:spPr>
        <p:txBody>
          <a:bodyPr/>
          <a:lstStyle/>
          <a:p>
            <a:pPr lvl="1"/>
            <a:r>
              <a:rPr lang="en-US" altLang="en-US" sz="2400" smtClean="0"/>
              <a:t>The earth itself is a magnet. Figure 27.3 shows its magnetic field.</a:t>
            </a:r>
          </a:p>
        </p:txBody>
      </p:sp>
      <p:pic>
        <p:nvPicPr>
          <p:cNvPr id="89092" name="Picture 4" descr="27_Figure03-I"/>
          <p:cNvPicPr>
            <a:picLocks noChangeAspect="1" noChangeArrowheads="1"/>
          </p:cNvPicPr>
          <p:nvPr/>
        </p:nvPicPr>
        <p:blipFill>
          <a:blip r:embed="rId3">
            <a:extLst>
              <a:ext uri="{28A0092B-C50C-407E-A947-70E740481C1C}">
                <a14:useLocalDpi xmlns:a14="http://schemas.microsoft.com/office/drawing/2010/main" val="0"/>
              </a:ext>
            </a:extLst>
          </a:blip>
          <a:srcRect b="2405"/>
          <a:stretch>
            <a:fillRect/>
          </a:stretch>
        </p:blipFill>
        <p:spPr bwMode="auto">
          <a:xfrm>
            <a:off x="1447800" y="1230313"/>
            <a:ext cx="6705600" cy="5148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76200"/>
            <a:ext cx="8839200" cy="503238"/>
          </a:xfrm>
        </p:spPr>
        <p:txBody>
          <a:bodyPr/>
          <a:lstStyle/>
          <a:p>
            <a:r>
              <a:rPr lang="en-US" altLang="en-US" smtClean="0"/>
              <a:t>Magnetic monopoles</a:t>
            </a:r>
          </a:p>
        </p:txBody>
      </p:sp>
      <p:sp>
        <p:nvSpPr>
          <p:cNvPr id="91139" name="Rectangle 3"/>
          <p:cNvSpPr>
            <a:spLocks noGrp="1" noChangeArrowheads="1"/>
          </p:cNvSpPr>
          <p:nvPr>
            <p:ph type="body" idx="1"/>
          </p:nvPr>
        </p:nvSpPr>
        <p:spPr>
          <a:xfrm>
            <a:off x="76200" y="762000"/>
            <a:ext cx="3124200" cy="4250394"/>
          </a:xfrm>
        </p:spPr>
        <p:txBody>
          <a:bodyPr/>
          <a:lstStyle/>
          <a:p>
            <a:pPr lvl="1">
              <a:buFontTx/>
              <a:buChar char="•"/>
            </a:pPr>
            <a:r>
              <a:rPr lang="en-US" altLang="en-US" sz="2800" dirty="0" smtClean="0"/>
              <a:t>Breaking a bar magnet does not separate its poles.</a:t>
            </a:r>
          </a:p>
          <a:p>
            <a:pPr lvl="1">
              <a:buFontTx/>
              <a:buChar char="•"/>
            </a:pPr>
            <a:r>
              <a:rPr lang="en-US" altLang="en-US" sz="2800" dirty="0" smtClean="0"/>
              <a:t>There is no experimental evidence for </a:t>
            </a:r>
            <a:r>
              <a:rPr lang="en-US" altLang="en-US" sz="2800" i="1" dirty="0" smtClean="0"/>
              <a:t>magnetic monopoles</a:t>
            </a:r>
            <a:r>
              <a:rPr lang="en-US" altLang="en-US" sz="2800" dirty="0" smtClean="0"/>
              <a:t>.</a:t>
            </a:r>
          </a:p>
        </p:txBody>
      </p:sp>
      <p:pic>
        <p:nvPicPr>
          <p:cNvPr id="91140" name="Picture 4" descr="27_Figure04-I"/>
          <p:cNvPicPr>
            <a:picLocks noChangeAspect="1" noChangeArrowheads="1"/>
          </p:cNvPicPr>
          <p:nvPr/>
        </p:nvPicPr>
        <p:blipFill>
          <a:blip r:embed="rId3">
            <a:extLst>
              <a:ext uri="{28A0092B-C50C-407E-A947-70E740481C1C}">
                <a14:useLocalDpi xmlns:a14="http://schemas.microsoft.com/office/drawing/2010/main" val="0"/>
              </a:ext>
            </a:extLst>
          </a:blip>
          <a:srcRect b="2405"/>
          <a:stretch>
            <a:fillRect/>
          </a:stretch>
        </p:blipFill>
        <p:spPr bwMode="auto">
          <a:xfrm>
            <a:off x="3505200" y="1281113"/>
            <a:ext cx="5486400" cy="45100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4800" y="76200"/>
            <a:ext cx="8839200" cy="503238"/>
          </a:xfrm>
        </p:spPr>
        <p:txBody>
          <a:bodyPr/>
          <a:lstStyle/>
          <a:p>
            <a:r>
              <a:rPr lang="en-US" altLang="en-US" smtClean="0"/>
              <a:t>Electric current and magnets</a:t>
            </a:r>
          </a:p>
        </p:txBody>
      </p:sp>
      <p:sp>
        <p:nvSpPr>
          <p:cNvPr id="93187" name="Rectangle 3"/>
          <p:cNvSpPr>
            <a:spLocks noGrp="1" noChangeArrowheads="1"/>
          </p:cNvSpPr>
          <p:nvPr>
            <p:ph type="body" idx="1"/>
          </p:nvPr>
        </p:nvSpPr>
        <p:spPr>
          <a:xfrm>
            <a:off x="242888" y="762000"/>
            <a:ext cx="4024312" cy="2991588"/>
          </a:xfrm>
        </p:spPr>
        <p:txBody>
          <a:bodyPr/>
          <a:lstStyle/>
          <a:p>
            <a:pPr lvl="1">
              <a:lnSpc>
                <a:spcPct val="90000"/>
              </a:lnSpc>
              <a:buFontTx/>
              <a:buChar char="•"/>
            </a:pPr>
            <a:r>
              <a:rPr lang="en-US" altLang="en-US" sz="2400" dirty="0" smtClean="0"/>
              <a:t>In 1820, Hans </a:t>
            </a:r>
            <a:r>
              <a:rPr lang="en-US" altLang="en-US" sz="2400" dirty="0" err="1" smtClean="0"/>
              <a:t>Oersted</a:t>
            </a:r>
            <a:r>
              <a:rPr lang="en-US" altLang="en-US" sz="2400" dirty="0" smtClean="0"/>
              <a:t> discovered that a current-carrying wire causes a compass to deflect.</a:t>
            </a:r>
          </a:p>
          <a:p>
            <a:pPr lvl="1">
              <a:lnSpc>
                <a:spcPct val="90000"/>
              </a:lnSpc>
              <a:buFontTx/>
              <a:buChar char="•"/>
            </a:pPr>
            <a:r>
              <a:rPr lang="en-US" altLang="en-US" sz="2400" dirty="0" smtClean="0"/>
              <a:t>This discovery revealed a connection between moving charge and magnetism.</a:t>
            </a:r>
          </a:p>
        </p:txBody>
      </p:sp>
      <p:pic>
        <p:nvPicPr>
          <p:cNvPr id="93188" name="Picture 4" descr="27_Figure05-I"/>
          <p:cNvPicPr>
            <a:picLocks noChangeAspect="1" noChangeArrowheads="1"/>
          </p:cNvPicPr>
          <p:nvPr/>
        </p:nvPicPr>
        <p:blipFill>
          <a:blip r:embed="rId3">
            <a:extLst>
              <a:ext uri="{28A0092B-C50C-407E-A947-70E740481C1C}">
                <a14:useLocalDpi xmlns:a14="http://schemas.microsoft.com/office/drawing/2010/main" val="0"/>
              </a:ext>
            </a:extLst>
          </a:blip>
          <a:srcRect b="2025"/>
          <a:stretch>
            <a:fillRect/>
          </a:stretch>
        </p:blipFill>
        <p:spPr bwMode="auto">
          <a:xfrm>
            <a:off x="4729163" y="838200"/>
            <a:ext cx="3386137"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ags/tag2.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C6eActiveLectureQuestions">
  <a:themeElements>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fontScheme name="C6eActiveLectureQuestion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0">
          <a:gsLst>
            <a:gs pos="0">
              <a:schemeClr val="accent1"/>
            </a:gs>
            <a:gs pos="100000">
              <a:schemeClr val="bg1"/>
            </a:gs>
          </a:gsLst>
          <a:lin ang="5400000" scaled="1"/>
        </a:gra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6eActiveLectur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6eActiveLectur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6eActiveLectur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6eActiveLectur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6eActiveLectur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6eActiveLectureQuestion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6eActiveLectur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6eActiveLectur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6eActiveLectur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6eActiveLectur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6eActiveLectur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6eActiveLectureQuestions 13">
        <a:dk1>
          <a:srgbClr val="000000"/>
        </a:dk1>
        <a:lt1>
          <a:srgbClr val="FFFFFF"/>
        </a:lt1>
        <a:dk2>
          <a:srgbClr val="005472"/>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6eActiveLectureQuestions 14">
        <a:dk1>
          <a:srgbClr val="000000"/>
        </a:dk1>
        <a:lt1>
          <a:srgbClr val="FFFFFF"/>
        </a:lt1>
        <a:dk2>
          <a:srgbClr val="333399"/>
        </a:dk2>
        <a:lt2>
          <a:srgbClr val="000000"/>
        </a:lt2>
        <a:accent1>
          <a:srgbClr val="B7DAB8"/>
        </a:accent1>
        <a:accent2>
          <a:srgbClr val="005472"/>
        </a:accent2>
        <a:accent3>
          <a:srgbClr val="FFFFFF"/>
        </a:accent3>
        <a:accent4>
          <a:srgbClr val="000000"/>
        </a:accent4>
        <a:accent5>
          <a:srgbClr val="D8EAD8"/>
        </a:accent5>
        <a:accent6>
          <a:srgbClr val="004B6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8583</TotalTime>
  <Words>1655</Words>
  <Application>Microsoft Office PowerPoint</Application>
  <PresentationFormat>On-screen Show (4:3)</PresentationFormat>
  <Paragraphs>138</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Cambria Math</vt:lpstr>
      <vt:lpstr>Symbol</vt:lpstr>
      <vt:lpstr>Times</vt:lpstr>
      <vt:lpstr>Times New Roman</vt:lpstr>
      <vt:lpstr>C6eActiveLectureQuestions</vt:lpstr>
      <vt:lpstr>Chapter 27</vt:lpstr>
      <vt:lpstr>Goals for Chapter 27</vt:lpstr>
      <vt:lpstr>Introduction</vt:lpstr>
      <vt:lpstr>Magnetization</vt:lpstr>
      <vt:lpstr>Magnetic poles</vt:lpstr>
      <vt:lpstr>Magnetism and certain metals</vt:lpstr>
      <vt:lpstr>Magnetic field of the earth</vt:lpstr>
      <vt:lpstr>Magnetic monopoles</vt:lpstr>
      <vt:lpstr>Electric current and magnets</vt:lpstr>
      <vt:lpstr>The magnetic field</vt:lpstr>
      <vt:lpstr>The magnetic force on a moving charge</vt:lpstr>
      <vt:lpstr>Magnetic force as a vector product</vt:lpstr>
      <vt:lpstr>Equal velocities but opposite signs</vt:lpstr>
      <vt:lpstr>Determining the direction of a magnetic field</vt:lpstr>
      <vt:lpstr>Magnetic force on a proton</vt:lpstr>
      <vt:lpstr>Magnetic field lines</vt:lpstr>
      <vt:lpstr>Magnetic field lines are not lines of force</vt:lpstr>
      <vt:lpstr>PowerPoint Presentation</vt:lpstr>
      <vt:lpstr>Magnetic flux</vt:lpstr>
      <vt:lpstr>Magnetic flux calculations</vt:lpstr>
      <vt:lpstr>Motion of charged particles in a magnetic field</vt:lpstr>
      <vt:lpstr>Helical motion</vt:lpstr>
      <vt:lpstr>A nonuniform magnetic field</vt:lpstr>
      <vt:lpstr>Example 27.3-4</vt:lpstr>
      <vt:lpstr>Velocity selector</vt:lpstr>
      <vt:lpstr>Thomson’s e/m experiment</vt:lpstr>
      <vt:lpstr>Mass spectrometer</vt:lpstr>
      <vt:lpstr>Example 27.6</vt:lpstr>
      <vt:lpstr>The magnetic force on a current-carrying conductor</vt:lpstr>
      <vt:lpstr>Magnetic force on a straight conductor </vt:lpstr>
      <vt:lpstr>Loudspeaker</vt:lpstr>
      <vt:lpstr>Magnetic force on a curved conductor </vt:lpstr>
      <vt:lpstr>Magnetic force on a curved conductor </vt:lpstr>
      <vt:lpstr>Force and torque on a current loop</vt:lpstr>
      <vt:lpstr>Magnetic moment</vt:lpstr>
      <vt:lpstr>Magnetic torque and potential energy of a coil</vt:lpstr>
      <vt:lpstr>How magnets work</vt:lpstr>
      <vt:lpstr>The direct-current motor</vt:lpstr>
      <vt:lpstr>The Hall Effect</vt:lpstr>
    </vt:vector>
  </TitlesOfParts>
  <Company>Benjamin Cummings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video slide</dc:title>
  <dc:creator>BCP User</dc:creator>
  <cp:lastModifiedBy>Mohamed Bingabr</cp:lastModifiedBy>
  <cp:revision>443</cp:revision>
  <cp:lastPrinted>2011-04-21T17:00:36Z</cp:lastPrinted>
  <dcterms:created xsi:type="dcterms:W3CDTF">2002-07-11T17:04:39Z</dcterms:created>
  <dcterms:modified xsi:type="dcterms:W3CDTF">2015-10-23T13:42:34Z</dcterms:modified>
</cp:coreProperties>
</file>