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8" r:id="rId15"/>
    <p:sldId id="279" r:id="rId16"/>
    <p:sldId id="280" r:id="rId17"/>
    <p:sldId id="281" r:id="rId18"/>
    <p:sldId id="282" r:id="rId19"/>
    <p:sldId id="283" r:id="rId20"/>
    <p:sldId id="284" r:id="rId21"/>
    <p:sldId id="289" r:id="rId22"/>
    <p:sldId id="285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">
          <p15:clr>
            <a:srgbClr val="A4A3A4"/>
          </p15:clr>
        </p15:guide>
        <p15:guide id="2" orient="horz" pos="1803">
          <p15:clr>
            <a:srgbClr val="A4A3A4"/>
          </p15:clr>
        </p15:guide>
        <p15:guide id="3" pos="2880">
          <p15:clr>
            <a:srgbClr val="A4A3A4"/>
          </p15:clr>
        </p15:guide>
        <p15:guide id="4" pos="192">
          <p15:clr>
            <a:srgbClr val="A4A3A4"/>
          </p15:clr>
        </p15:guide>
        <p15:guide id="5" pos="33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4A37"/>
    <a:srgbClr val="00417E"/>
    <a:srgbClr val="FFECD7"/>
    <a:srgbClr val="F7955A"/>
    <a:srgbClr val="666699"/>
    <a:srgbClr val="0066CC"/>
    <a:srgbClr val="00487A"/>
    <a:srgbClr val="D3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3202" autoAdjust="0"/>
  </p:normalViewPr>
  <p:slideViewPr>
    <p:cSldViewPr>
      <p:cViewPr varScale="1">
        <p:scale>
          <a:sx n="109" d="100"/>
          <a:sy n="109" d="100"/>
        </p:scale>
        <p:origin x="1248" y="114"/>
      </p:cViewPr>
      <p:guideLst>
        <p:guide orient="horz" pos="1209"/>
        <p:guide orient="horz" pos="1803"/>
        <p:guide pos="2880"/>
        <p:guide pos="192"/>
        <p:guide pos="3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anose="02020603050405020304" pitchFamily="18" charset="0"/>
              </a:defRPr>
            </a:lvl1pPr>
          </a:lstStyle>
          <a:p>
            <a:fld id="{3556F795-083D-4BEE-BE8D-87BF7069D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1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fld id="{0C891ACC-9BCD-4695-A9BD-87A91B64B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91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0BE20A-7BF5-4C30-87D3-5CD763531321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5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6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14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8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84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27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95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88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98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1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9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79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37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8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8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2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8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5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2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8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0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\\Ps14\ircd\50694_Young_Freedman_13e_IRDVD\Supplied\67546Young13e_marktg\Links\Calatrava-Bridge_sml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260350" y="50292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D33325"/>
                </a:solidFill>
                <a:latin typeface="Arial" charset="0"/>
              </a:rPr>
              <a:t>PowerPoint</a:t>
            </a:r>
            <a:r>
              <a:rPr lang="en-US" sz="1800" baseline="30000" dirty="0">
                <a:solidFill>
                  <a:srgbClr val="D33325"/>
                </a:solidFill>
                <a:latin typeface="Arial" charset="0"/>
              </a:rPr>
              <a:t>®</a:t>
            </a:r>
            <a:r>
              <a:rPr lang="en-US" sz="1800" dirty="0">
                <a:solidFill>
                  <a:srgbClr val="D33325"/>
                </a:solidFill>
                <a:latin typeface="Arial" charset="0"/>
              </a:rPr>
              <a:t> Lectures for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Arial" charset="0"/>
              </a:rPr>
              <a:t>University Physics, Thirteenth Edition</a:t>
            </a:r>
          </a:p>
          <a:p>
            <a:pPr algn="l">
              <a:defRPr/>
            </a:pPr>
            <a:r>
              <a:rPr lang="en-US" sz="1800" b="1" i="1" dirty="0">
                <a:solidFill>
                  <a:srgbClr val="D33325"/>
                </a:solidFill>
                <a:latin typeface="Times New Roman" charset="0"/>
              </a:rPr>
              <a:t>   – Hugh D. Young and Roger A. Freedman</a:t>
            </a: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254000" y="609600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 b="1">
                <a:solidFill>
                  <a:srgbClr val="D33325"/>
                </a:solidFill>
                <a:latin typeface="Times New Roman" panose="02020603050405020304" pitchFamily="18" charset="0"/>
              </a:rPr>
              <a:t>Lectures by Wayne Anderson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2441575"/>
            <a:ext cx="8677275" cy="1752600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066800"/>
            <a:ext cx="8709025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0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92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92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93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88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2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28600" y="6537325"/>
            <a:ext cx="548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j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j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2600">
          <a:solidFill>
            <a:schemeClr val="tx1"/>
          </a:solidFill>
          <a:latin typeface="+mj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600">
          <a:solidFill>
            <a:schemeClr val="tx1"/>
          </a:solidFill>
          <a:latin typeface="+mj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4" Type="http://schemas.openxmlformats.org/officeDocument/2006/relationships/image" Target="../media/image33.jpe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235075"/>
            <a:ext cx="8709025" cy="804863"/>
          </a:xfrm>
        </p:spPr>
        <p:txBody>
          <a:bodyPr/>
          <a:lstStyle/>
          <a:p>
            <a:pPr eaLnBrk="1" hangingPunct="1"/>
            <a:r>
              <a:rPr lang="en-US" altLang="en-US" sz="5200" dirty="0" smtClean="0">
                <a:latin typeface="Arial" panose="020B0604020202020204" pitchFamily="34" charset="0"/>
              </a:rPr>
              <a:t>Chapter 28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441575"/>
            <a:ext cx="6781800" cy="19367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889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/>
            <a:r>
              <a:rPr lang="en-US" altLang="en-US" dirty="0" smtClean="0">
                <a:latin typeface="Times New Roman" panose="02020603050405020304" pitchFamily="18" charset="0"/>
              </a:rPr>
              <a:t>Sources of </a:t>
            </a:r>
            <a:br>
              <a:rPr lang="en-US" altLang="en-US" dirty="0" smtClean="0">
                <a:latin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</a:rPr>
              <a:t>Magnetic Field</a:t>
            </a:r>
            <a:endParaRPr lang="en-US" altLang="en-US" sz="3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Force between parallel conductors</a:t>
            </a:r>
            <a:endParaRPr lang="en-US" altLang="en-US" sz="280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5638800" cy="1015663"/>
          </a:xfrm>
        </p:spPr>
        <p:txBody>
          <a:bodyPr/>
          <a:lstStyle/>
          <a:p>
            <a:pPr marL="349250" indent="-349250"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The force per unit length on each conductor is 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97284" name="Picture 4" descr="28_Figure09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213475" y="685800"/>
            <a:ext cx="27781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1839" y="4461808"/>
            <a:ext cx="58816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marL="349250" indent="-349250">
              <a:buClr>
                <a:srgbClr val="D33325"/>
              </a:buClr>
              <a:buFontTx/>
              <a:buChar char="•"/>
            </a:pPr>
            <a:r>
              <a:rPr lang="en-US" altLang="en-US" kern="0" dirty="0" smtClean="0">
                <a:latin typeface="Times New Roman" panose="02020603050405020304" pitchFamily="18" charset="0"/>
              </a:rPr>
              <a:t>The conductors attract each other if the currents are in the same direction and repel if they are in opposite directions.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1882396"/>
                <a:ext cx="1769138" cy="691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82396"/>
                <a:ext cx="1769138" cy="6914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33222" y="2983468"/>
                <a:ext cx="12781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222" y="2983468"/>
                <a:ext cx="127817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286" r="-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581400"/>
                <a:ext cx="1769138" cy="715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81400"/>
                <a:ext cx="1769138" cy="7153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2886366"/>
                <a:ext cx="1640898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86366"/>
                <a:ext cx="1640898" cy="4140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Forces between parallel wires</a:t>
            </a:r>
            <a:endParaRPr lang="en-US" altLang="en-US" sz="28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1938992"/>
          </a:xfrm>
        </p:spPr>
        <p:txBody>
          <a:bodyPr/>
          <a:lstStyle/>
          <a:p>
            <a:pPr marL="0" indent="0">
              <a:buClr>
                <a:srgbClr val="D33325"/>
              </a:buClr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Example 28.5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: Two straight, parallel, superconducting wires 4.5 mm apart carry equal current of 15,000 A in opposite directions. What force, per unit length, does each wire exert on the other? 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99333" name="Picture 5" descr="28_1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>
            <a:fillRect/>
          </a:stretch>
        </p:blipFill>
        <p:spPr bwMode="auto">
          <a:xfrm>
            <a:off x="457200" y="3028950"/>
            <a:ext cx="8229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638800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Answer: </a:t>
            </a:r>
            <a:r>
              <a:rPr lang="en-US" dirty="0" smtClean="0"/>
              <a:t>10,000 N/m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Magnetic field of a circular current loop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1338828"/>
          </a:xfrm>
        </p:spPr>
        <p:txBody>
          <a:bodyPr/>
          <a:lstStyle/>
          <a:p>
            <a:pPr marL="349250" indent="-349250">
              <a:lnSpc>
                <a:spcPct val="90000"/>
              </a:lnSpc>
              <a:buClr>
                <a:srgbClr val="D33325"/>
              </a:buClr>
              <a:buFont typeface="Times" panose="02020603050405020304" pitchFamily="18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The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Biot</a:t>
            </a:r>
            <a:r>
              <a:rPr lang="en-US" altLang="en-US" dirty="0" smtClean="0">
                <a:latin typeface="Times New Roman" panose="02020603050405020304" pitchFamily="18" charset="0"/>
              </a:rPr>
              <a:t> Savart law gives the magnetic field on the axis of the loop.</a:t>
            </a:r>
          </a:p>
        </p:txBody>
      </p:sp>
      <p:pic>
        <p:nvPicPr>
          <p:cNvPr id="101380" name="Picture 4" descr="28_Figure12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724400" y="1419124"/>
            <a:ext cx="4267200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035273"/>
            <a:ext cx="457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marL="349250" indent="-349250">
              <a:lnSpc>
                <a:spcPct val="90000"/>
              </a:lnSpc>
              <a:buClr>
                <a:srgbClr val="D33325"/>
              </a:buClr>
              <a:buFont typeface="Times" panose="02020603050405020304" pitchFamily="18" charset="0"/>
              <a:buChar char="•"/>
            </a:pPr>
            <a:r>
              <a:rPr lang="en-US" altLang="en-US" kern="0" dirty="0" smtClean="0">
                <a:latin typeface="Times New Roman" panose="02020603050405020304" pitchFamily="18" charset="0"/>
              </a:rPr>
              <a:t>At the center of </a:t>
            </a:r>
            <a:r>
              <a:rPr lang="en-US" altLang="en-US" i="1" kern="0" dirty="0" smtClean="0">
                <a:latin typeface="Times New Roman" panose="02020603050405020304" pitchFamily="18" charset="0"/>
              </a:rPr>
              <a:t>N</a:t>
            </a:r>
            <a:r>
              <a:rPr lang="en-US" altLang="en-US" kern="0" dirty="0" smtClean="0">
                <a:latin typeface="Times New Roman" panose="02020603050405020304" pitchFamily="18" charset="0"/>
              </a:rPr>
              <a:t> loops, the field on the axis is</a:t>
            </a:r>
            <a:endParaRPr lang="en-US" altLang="en-US" sz="2400" kern="0" baseline="-25000" dirty="0" smtClean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01505" y="2916615"/>
                <a:ext cx="3073790" cy="930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05" y="2916615"/>
                <a:ext cx="3073790" cy="9309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5334000"/>
                <a:ext cx="1723036" cy="806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𝑁𝐼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334000"/>
                <a:ext cx="1723036" cy="8065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4045" y="1774809"/>
                <a:ext cx="2358146" cy="1018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45" y="1774809"/>
                <a:ext cx="2358146" cy="10182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Magnetic field of a coil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3505200" cy="1532727"/>
          </a:xfrm>
        </p:spPr>
        <p:txBody>
          <a:bodyPr/>
          <a:lstStyle/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Figure 28.13 (top) shows the direction of the field using the right-hand rule.</a:t>
            </a:r>
          </a:p>
        </p:txBody>
      </p:sp>
      <p:pic>
        <p:nvPicPr>
          <p:cNvPr id="103430" name="Picture 6" descr="28_13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"/>
          <a:stretch>
            <a:fillRect/>
          </a:stretch>
        </p:blipFill>
        <p:spPr bwMode="auto">
          <a:xfrm>
            <a:off x="4800600" y="685800"/>
            <a:ext cx="36576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Magnetic field of a coil</a:t>
            </a:r>
          </a:p>
        </p:txBody>
      </p:sp>
      <p:pic>
        <p:nvPicPr>
          <p:cNvPr id="103429" name="Picture 5" descr="28_Figure14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105400" y="3529013"/>
            <a:ext cx="304800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850374"/>
            <a:ext cx="86868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D33325"/>
              </a:buClr>
            </a:pPr>
            <a:r>
              <a:rPr lang="en-US" altLang="en-US" sz="2600" kern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Example 28.6</a:t>
            </a:r>
            <a:r>
              <a:rPr lang="en-US" altLang="en-US" sz="2600" kern="0" dirty="0" smtClean="0">
                <a:latin typeface="Times New Roman" panose="02020603050405020304" pitchFamily="18" charset="0"/>
              </a:rPr>
              <a:t>: A coil consisting of 100 circular loops with radius 0.6 m carries a 5 A current. (a) Find the magnetic field at a point along the axis of the coil, 0.8 m from the enter. (b) Along the axis, at what distance from the center of the coil is the field magnitude 1/8 as great as it is at the center? </a:t>
            </a:r>
            <a:endParaRPr lang="en-US" altLang="en-US" sz="2400" kern="0" dirty="0" smtClean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3209925"/>
            <a:ext cx="42005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Ampere’s law (special case)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812530"/>
          </a:xfrm>
        </p:spPr>
        <p:txBody>
          <a:bodyPr/>
          <a:lstStyle/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Ampere’s law for a circular path around a long straight conductor.</a:t>
            </a:r>
            <a:endParaRPr lang="en-US" altLang="en-US" sz="2400" dirty="0" smtClean="0">
              <a:latin typeface="Times New Roman" panose="02020603050405020304" pitchFamily="18" charset="0"/>
            </a:endParaRPr>
          </a:p>
        </p:txBody>
      </p:sp>
      <p:pic>
        <p:nvPicPr>
          <p:cNvPr id="105478" name="Picture 6" descr="28_16_Fig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201988"/>
            <a:ext cx="2690812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9" name="Picture 7" descr="28_16_Figur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9"/>
          <a:stretch>
            <a:fillRect/>
          </a:stretch>
        </p:blipFill>
        <p:spPr bwMode="auto">
          <a:xfrm>
            <a:off x="3276600" y="3200400"/>
            <a:ext cx="2617788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Picture 8" descr="28_16_Figur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>
            <a:fillRect/>
          </a:stretch>
        </p:blipFill>
        <p:spPr bwMode="auto">
          <a:xfrm>
            <a:off x="6096000" y="3213100"/>
            <a:ext cx="28289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1800" y="1757281"/>
                <a:ext cx="1970091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757281"/>
                <a:ext cx="1970091" cy="9687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Ampere’s law (general statement)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452432"/>
          </a:xfrm>
        </p:spPr>
        <p:txBody>
          <a:bodyPr/>
          <a:lstStyle/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anose="02020603050405020304" pitchFamily="18" charset="0"/>
              </a:rPr>
              <a:t>G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eneral statement of Ampere’s law.</a:t>
            </a:r>
            <a:endParaRPr lang="en-US" altLang="en-US" sz="2400" dirty="0" smtClean="0">
              <a:latin typeface="Times New Roman" panose="02020603050405020304" pitchFamily="18" charset="0"/>
            </a:endParaRPr>
          </a:p>
        </p:txBody>
      </p:sp>
      <p:pic>
        <p:nvPicPr>
          <p:cNvPr id="107526" name="Picture 6" descr="28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676400"/>
            <a:ext cx="14382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7" name="Picture 7" descr="28_18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>
            <a:fillRect/>
          </a:stretch>
        </p:blipFill>
        <p:spPr bwMode="auto">
          <a:xfrm>
            <a:off x="6496050" y="1524000"/>
            <a:ext cx="22669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106" y="2619154"/>
                <a:ext cx="2514919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encl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06" y="2619154"/>
                <a:ext cx="2514919" cy="9687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Magnetic fields of long conductors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2674"/>
            <a:ext cx="8534400" cy="1754326"/>
          </a:xfrm>
        </p:spPr>
        <p:txBody>
          <a:bodyPr/>
          <a:lstStyle/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Example 28.8: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A cylindrical conductor with radius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carries a current I. The current is uniformly distributed over the cross-sectional area of the conductor. Find the magnetic field as a function of the distance r from the conductor axis for point both inside 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&lt;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 and outside (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&gt;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) the conductor.</a:t>
            </a:r>
          </a:p>
        </p:txBody>
      </p:sp>
      <p:pic>
        <p:nvPicPr>
          <p:cNvPr id="109572" name="Picture 4" descr="28_Figure20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"/>
          <a:stretch>
            <a:fillRect/>
          </a:stretch>
        </p:blipFill>
        <p:spPr bwMode="auto">
          <a:xfrm>
            <a:off x="228600" y="3344863"/>
            <a:ext cx="4038600" cy="29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28_Figure21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"/>
          <a:stretch>
            <a:fillRect/>
          </a:stretch>
        </p:blipFill>
        <p:spPr bwMode="auto">
          <a:xfrm>
            <a:off x="4800600" y="3124200"/>
            <a:ext cx="42767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28_Figure22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"/>
          <a:stretch>
            <a:fillRect/>
          </a:stretch>
        </p:blipFill>
        <p:spPr bwMode="auto">
          <a:xfrm>
            <a:off x="1684337" y="2206625"/>
            <a:ext cx="2887663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dirty="0" smtClean="0"/>
              <a:t>Field of a solenoid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8350"/>
            <a:ext cx="8458200" cy="1384995"/>
          </a:xfrm>
        </p:spPr>
        <p:txBody>
          <a:bodyPr/>
          <a:lstStyle/>
          <a:p>
            <a:pPr marL="349250" indent="-349250"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A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solenoid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consists of a helical winding of wire on a cylinder.</a:t>
            </a:r>
          </a:p>
          <a:p>
            <a:pPr marL="349250" indent="-349250">
              <a:lnSpc>
                <a:spcPct val="6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Example 28.9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: Find the magnetic field at or near the center of a </a:t>
            </a:r>
          </a:p>
          <a:p>
            <a:pPr marL="0" indent="0">
              <a:lnSpc>
                <a:spcPct val="60000"/>
              </a:lnSpc>
              <a:buClr>
                <a:srgbClr val="D33325"/>
              </a:buClr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solenoid if it has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turns per unit length and carries current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endParaRPr lang="en-US" altLang="en-US" sz="2800" dirty="0" smtClean="0">
              <a:latin typeface="Times New Roman" panose="02020603050405020304" pitchFamily="18" charset="0"/>
            </a:endParaRPr>
          </a:p>
        </p:txBody>
      </p:sp>
      <p:pic>
        <p:nvPicPr>
          <p:cNvPr id="111621" name="Picture 5" descr="28_Figure23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4"/>
          <a:stretch>
            <a:fillRect/>
          </a:stretch>
        </p:blipFill>
        <p:spPr bwMode="auto">
          <a:xfrm>
            <a:off x="914400" y="4038600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28_Figure24-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648200" y="2514600"/>
            <a:ext cx="4419600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1925" y="3607713"/>
                <a:ext cx="15306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25" y="3607713"/>
                <a:ext cx="153067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dirty="0" smtClean="0"/>
              <a:t>Field of a toroidal solenoid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57238"/>
            <a:ext cx="8534400" cy="1535805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 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toroidal solenoid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is a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doughnut-shaped solenoid.</a:t>
            </a:r>
          </a:p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Example 28.10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: Toroidal with 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turns of wire carrying a current 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Find the magnetic field at all points.</a:t>
            </a:r>
          </a:p>
        </p:txBody>
      </p:sp>
      <p:pic>
        <p:nvPicPr>
          <p:cNvPr id="113668" name="Picture 4" descr="28_Figure25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"/>
          <a:stretch>
            <a:fillRect/>
          </a:stretch>
        </p:blipFill>
        <p:spPr bwMode="auto">
          <a:xfrm>
            <a:off x="2978150" y="2438400"/>
            <a:ext cx="5784850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200400"/>
                <a:ext cx="1586781" cy="806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𝑁𝐼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0400"/>
                <a:ext cx="1586781" cy="806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Goals for Chapter 28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2000" cy="5788025"/>
          </a:xfrm>
        </p:spPr>
        <p:txBody>
          <a:bodyPr/>
          <a:lstStyle/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To determine the magnetic field  produced by a moving charge</a:t>
            </a:r>
          </a:p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To study the magnetic field of an element of a current-carrying conductor</a:t>
            </a:r>
          </a:p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To calculate the magnetic field of a long, straight, current-carrying conductor</a:t>
            </a:r>
          </a:p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To study the magnetic force between current-carrying wires</a:t>
            </a:r>
          </a:p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To determine the magnetic field of a circular loop</a:t>
            </a:r>
          </a:p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To use Ampere’s Law to calculate magnetic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dirty="0" smtClean="0"/>
              <a:t>The Bohr magneton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8025"/>
            <a:ext cx="8991600" cy="438582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5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Bohr magneton</a:t>
            </a:r>
            <a:r>
              <a:rPr lang="en-US" altLang="en-US" sz="25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sz="2500" i="1" dirty="0" smtClean="0">
                <a:latin typeface="Times New Roman" panose="02020603050405020304" pitchFamily="18" charset="0"/>
              </a:rPr>
              <a:t>μ</a:t>
            </a:r>
            <a:r>
              <a:rPr lang="en-US" altLang="en-US" sz="2500" i="1" baseline="-25000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2500" dirty="0" smtClean="0">
                <a:latin typeface="Times New Roman" panose="02020603050405020304" pitchFamily="18" charset="0"/>
              </a:rPr>
              <a:t> is a magnetic moment of a revolving electron.</a:t>
            </a:r>
          </a:p>
        </p:txBody>
      </p:sp>
      <p:pic>
        <p:nvPicPr>
          <p:cNvPr id="115716" name="Picture 4" descr="28_Figure26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3276600" y="3124200"/>
            <a:ext cx="23701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 descr="28_Table01-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6092092" y="1295400"/>
            <a:ext cx="3022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0956" y="5148512"/>
                <a:ext cx="183787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6" y="5148512"/>
                <a:ext cx="1837875" cy="4140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8074" y="3701534"/>
                <a:ext cx="1389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74" y="3701534"/>
                <a:ext cx="138941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947" r="-87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0614" y="2685618"/>
                <a:ext cx="3547573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3332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=9.274×</m:t>
                      </m:r>
                      <m:sSup>
                        <m:sSupPr>
                          <m:ctrlP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−24</m:t>
                          </m:r>
                        </m:sup>
                      </m:sSup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en-US" sz="2500" kern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14" y="2685618"/>
                <a:ext cx="3547573" cy="438582"/>
              </a:xfrm>
              <a:prstGeom prst="rect">
                <a:avLst/>
              </a:prstGeom>
              <a:blipFill rotWithShape="0">
                <a:blip r:embed="rId8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0956" y="1433456"/>
                <a:ext cx="4285917" cy="956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5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5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altLang="en-US" sz="25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en-US" sz="25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alt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𝑒h</m:t>
                          </m:r>
                        </m:num>
                        <m:den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6" y="1433456"/>
                <a:ext cx="4285917" cy="9567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dirty="0" smtClean="0"/>
              <a:t>Magnetic Behavior in Materials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8025"/>
            <a:ext cx="9024892" cy="2954655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5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Paramagnetism</a:t>
            </a:r>
            <a:r>
              <a:rPr lang="en-US" altLang="en-US" sz="2500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aterials which </a:t>
            </a:r>
            <a:r>
              <a:rPr lang="en-US" sz="2400" dirty="0">
                <a:latin typeface="+mj-lt"/>
              </a:rPr>
              <a:t>become magnetized in a magnetic field but their magnetism disappears when the field is removed</a:t>
            </a:r>
            <a:endParaRPr lang="en-US" altLang="en-US" sz="2400" dirty="0" smtClean="0">
              <a:latin typeface="+mj-lt"/>
            </a:endParaRPr>
          </a:p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5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Diamagnetism: </a:t>
            </a:r>
            <a:r>
              <a:rPr lang="en-US" sz="2400" dirty="0">
                <a:latin typeface="+mj-lt"/>
              </a:rPr>
              <a:t>Materials that create an induced magnetic field in a direction opposite to an externally applied magnetic field and are therefore repelled by the applied magnetic </a:t>
            </a:r>
            <a:r>
              <a:rPr lang="en-US" sz="2400" dirty="0" smtClean="0">
                <a:latin typeface="+mj-lt"/>
              </a:rPr>
              <a:t>field</a:t>
            </a:r>
            <a:endParaRPr lang="en-US" altLang="en-US" sz="2400" dirty="0">
              <a:latin typeface="+mj-lt"/>
            </a:endParaRPr>
          </a:p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5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Ferromagnetism</a:t>
            </a:r>
            <a:r>
              <a:rPr lang="en-US" altLang="en-US" sz="2500" dirty="0" smtClean="0">
                <a:latin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+mj-lt"/>
              </a:rPr>
              <a:t>Materials </a:t>
            </a:r>
            <a:r>
              <a:rPr lang="en-US" sz="2400" dirty="0">
                <a:latin typeface="+mj-lt"/>
              </a:rPr>
              <a:t>(such as iron and nickel) that can retain their magnetic properties when the magnetic field is removed</a:t>
            </a:r>
            <a:endParaRPr lang="en-US" altLang="en-US" sz="2100" dirty="0" smtClean="0">
              <a:latin typeface="+mj-lt"/>
            </a:endParaRPr>
          </a:p>
        </p:txBody>
      </p:sp>
      <p:pic>
        <p:nvPicPr>
          <p:cNvPr id="6" name="Picture 5" descr="28_TYU_28-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32743"/>
            <a:ext cx="3767092" cy="29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Diamagnetism and ferromagnetism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791200" cy="3546475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600" smtClean="0">
                <a:latin typeface="Times New Roman" panose="02020603050405020304" pitchFamily="18" charset="0"/>
              </a:rPr>
              <a:t>Follow the text discussion of </a:t>
            </a:r>
            <a:r>
              <a:rPr lang="en-US" altLang="en-US" sz="2600" i="1" smtClean="0">
                <a:latin typeface="Times New Roman" panose="02020603050405020304" pitchFamily="18" charset="0"/>
              </a:rPr>
              <a:t>diamagnetism</a:t>
            </a:r>
            <a:r>
              <a:rPr lang="en-US" altLang="en-US" sz="2600" smtClean="0">
                <a:latin typeface="Times New Roman" panose="02020603050405020304" pitchFamily="18" charset="0"/>
              </a:rPr>
              <a:t> and </a:t>
            </a:r>
            <a:r>
              <a:rPr lang="en-US" altLang="en-US" sz="2600" i="1" smtClean="0">
                <a:latin typeface="Times New Roman" panose="02020603050405020304" pitchFamily="18" charset="0"/>
              </a:rPr>
              <a:t>ferromagnetism</a:t>
            </a:r>
            <a:r>
              <a:rPr lang="en-US" altLang="en-US" sz="2600" smtClean="0">
                <a:latin typeface="Times New Roman" panose="02020603050405020304" pitchFamily="18" charset="0"/>
              </a:rPr>
              <a:t>.</a:t>
            </a:r>
          </a:p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600" smtClean="0">
                <a:latin typeface="Times New Roman" panose="02020603050405020304" pitchFamily="18" charset="0"/>
              </a:rPr>
              <a:t>Figure 28.27 at the right shows how </a:t>
            </a:r>
            <a:r>
              <a:rPr lang="en-US" altLang="en-US" sz="2600" i="1" smtClean="0">
                <a:latin typeface="Times New Roman" panose="02020603050405020304" pitchFamily="18" charset="0"/>
              </a:rPr>
              <a:t>magnetic domains</a:t>
            </a:r>
            <a:r>
              <a:rPr lang="en-US" altLang="en-US" sz="2600" smtClean="0">
                <a:latin typeface="Times New Roman" panose="02020603050405020304" pitchFamily="18" charset="0"/>
              </a:rPr>
              <a:t> react to an applied magnetic field.</a:t>
            </a:r>
          </a:p>
          <a:p>
            <a:pPr marL="341313" indent="-341313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600" smtClean="0">
                <a:latin typeface="Times New Roman" panose="02020603050405020304" pitchFamily="18" charset="0"/>
              </a:rPr>
              <a:t>Figure 28.28 below shows a magnetization curve for a ferromagnetic material.</a:t>
            </a:r>
          </a:p>
        </p:txBody>
      </p:sp>
      <p:pic>
        <p:nvPicPr>
          <p:cNvPr id="117764" name="Picture 4" descr="28_Figure2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>
            <a:fillRect/>
          </a:stretch>
        </p:blipFill>
        <p:spPr bwMode="auto">
          <a:xfrm>
            <a:off x="6083300" y="685800"/>
            <a:ext cx="26797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5" name="Picture 5" descr="28_Figure28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"/>
          <a:stretch>
            <a:fillRect/>
          </a:stretch>
        </p:blipFill>
        <p:spPr bwMode="auto">
          <a:xfrm>
            <a:off x="838200" y="4178300"/>
            <a:ext cx="35814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03263"/>
            <a:ext cx="4267200" cy="4895850"/>
          </a:xfrm>
        </p:spPr>
        <p:txBody>
          <a:bodyPr/>
          <a:lstStyle/>
          <a:p>
            <a:pPr marL="349250" indent="-349250"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What can we say about the magnetic field due to a solenoid?</a:t>
            </a:r>
          </a:p>
          <a:p>
            <a:pPr marL="349250" indent="-349250"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What actually creates magnetic fields?</a:t>
            </a:r>
          </a:p>
          <a:p>
            <a:pPr marL="349250" indent="-349250"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</a:rPr>
              <a:t>We will introduce Ampere’s law to calculate magnetic fields. </a:t>
            </a:r>
          </a:p>
        </p:txBody>
      </p:sp>
      <p:pic>
        <p:nvPicPr>
          <p:cNvPr id="82949" name="Picture 5" descr="28_00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"/>
          <a:stretch>
            <a:fillRect/>
          </a:stretch>
        </p:blipFill>
        <p:spPr bwMode="auto">
          <a:xfrm>
            <a:off x="4876800" y="796925"/>
            <a:ext cx="3965575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magnetic field of a moving charge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20750"/>
            <a:ext cx="5029200" cy="1292662"/>
          </a:xfrm>
        </p:spPr>
        <p:txBody>
          <a:bodyPr/>
          <a:lstStyle/>
          <a:p>
            <a:pPr marL="349250" indent="-349250">
              <a:buClr>
                <a:srgbClr val="D33325"/>
              </a:buClr>
              <a:buFontTx/>
              <a:buChar char="•"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A moving charge generates a magnetic field that depends on the velocity of the charge.</a:t>
            </a:r>
          </a:p>
        </p:txBody>
      </p:sp>
      <p:pic>
        <p:nvPicPr>
          <p:cNvPr id="84996" name="Picture 4" descr="28_Figure01a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203575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28_Figure01b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08" y="4538662"/>
            <a:ext cx="30480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9192" y="2554724"/>
                <a:ext cx="1990224" cy="728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92" y="2554724"/>
                <a:ext cx="1990224" cy="7286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57200" y="3261054"/>
            <a:ext cx="4327697" cy="701346"/>
            <a:chOff x="646512" y="3492176"/>
            <a:chExt cx="4327697" cy="701346"/>
          </a:xfrm>
        </p:grpSpPr>
        <p:sp>
          <p:nvSpPr>
            <p:cNvPr id="3" name="TextBox 2"/>
            <p:cNvSpPr txBox="1"/>
            <p:nvPr/>
          </p:nvSpPr>
          <p:spPr>
            <a:xfrm>
              <a:off x="646512" y="3657896"/>
              <a:ext cx="2050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Magnitude of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90800" y="3492176"/>
                  <a:ext cx="2383409" cy="7013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3492176"/>
                  <a:ext cx="2383409" cy="70134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457200" y="4054159"/>
            <a:ext cx="2881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 smtClean="0">
                <a:latin typeface="+mj-lt"/>
              </a:rPr>
              <a:t>µ</a:t>
            </a:r>
            <a:r>
              <a:rPr lang="en-US" baseline="-25000" dirty="0" smtClean="0"/>
              <a:t>0 </a:t>
            </a:r>
            <a:r>
              <a:rPr lang="en-US" dirty="0" smtClean="0"/>
              <a:t>= 4</a:t>
            </a:r>
            <a:r>
              <a:rPr lang="el-GR" i="1" dirty="0" smtClean="0">
                <a:latin typeface="+mj-lt"/>
              </a:rPr>
              <a:t>π</a:t>
            </a:r>
            <a:r>
              <a:rPr lang="en-US" i="1" dirty="0" smtClean="0">
                <a:latin typeface="+mj-lt"/>
              </a:rPr>
              <a:t> </a:t>
            </a:r>
            <a:r>
              <a:rPr lang="en-US" dirty="0" smtClean="0"/>
              <a:t>x 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  <a:r>
              <a:rPr lang="en-US" dirty="0" err="1" smtClean="0"/>
              <a:t>T.m</a:t>
            </a:r>
            <a:r>
              <a:rPr lang="en-US" dirty="0" smtClean="0"/>
              <a:t>/A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28_Figure02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159375" y="685800"/>
            <a:ext cx="39084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Magnetic force between moving protons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5562600" cy="3323987"/>
          </a:xfrm>
        </p:spPr>
        <p:txBody>
          <a:bodyPr/>
          <a:lstStyle/>
          <a:p>
            <a:pPr marL="0" indent="0">
              <a:buClr>
                <a:srgbClr val="D33325"/>
              </a:buClr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Example 28.1: </a:t>
            </a:r>
            <a:r>
              <a:rPr lang="en-US" altLang="en-US" dirty="0" smtClean="0">
                <a:latin typeface="Times New Roman" panose="02020603050405020304" pitchFamily="18" charset="0"/>
              </a:rPr>
              <a:t>Two protons move parallel to the x-axis in opposite directions at the same speed v. At the instant shown, find the electric and magnetic forces on the upper proton and compared their magnitude.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Magnetic field of a current element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419600" cy="189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9250" indent="-349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35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latin typeface="Times New Roman" panose="02020603050405020304" pitchFamily="18" charset="0"/>
              </a:rPr>
              <a:t>The total magnetic field of several moving charges is the vector sum of each field.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sz="2600" dirty="0" smtClean="0">
                <a:latin typeface="Times New Roman" panose="02020603050405020304" pitchFamily="18" charset="0"/>
              </a:rPr>
              <a:t>The </a:t>
            </a:r>
            <a:r>
              <a:rPr lang="en-US" altLang="en-US" sz="2600" i="1" dirty="0">
                <a:latin typeface="Times New Roman" panose="02020603050405020304" pitchFamily="18" charset="0"/>
              </a:rPr>
              <a:t>law of </a:t>
            </a:r>
            <a:r>
              <a:rPr lang="en-US" altLang="en-US" sz="2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Biot</a:t>
            </a:r>
            <a:r>
              <a:rPr lang="en-US" altLang="en-US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and Savart</a:t>
            </a:r>
            <a:r>
              <a:rPr lang="en-US" altLang="en-US" sz="26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89093" name="Picture 5" descr="28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5715000" y="762000"/>
            <a:ext cx="2390775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5321" y="2685630"/>
                <a:ext cx="2239972" cy="7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21" y="2685630"/>
                <a:ext cx="2239972" cy="7967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2254" y="3775243"/>
                <a:ext cx="2358146" cy="1018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54" y="3775243"/>
                <a:ext cx="2358146" cy="10182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Magnetic field of a current segment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686800" cy="209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9250" indent="-349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35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>
              <a:spcBef>
                <a:spcPct val="50000"/>
              </a:spcBef>
              <a:buClr>
                <a:srgbClr val="D33325"/>
              </a:buClr>
            </a:pPr>
            <a:r>
              <a:rPr lang="en-US" altLang="en-US" sz="2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Example 28.2: 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A copper wire carries a steady 125-A current to an electroplating tank. Find the magnetic field due to a 1 cm segment of this wire at a point 1.2 m away from it, if the point is (a) point P</a:t>
            </a:r>
            <a:r>
              <a:rPr lang="en-US" altLang="en-US" sz="26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, straight out to the side of the segment, and (b) point P</a:t>
            </a:r>
            <a:r>
              <a:rPr lang="en-US" altLang="en-US" sz="26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, in the </a:t>
            </a:r>
            <a:r>
              <a:rPr lang="en-US" altLang="en-US" sz="2600" dirty="0" err="1" smtClean="0">
                <a:latin typeface="Times New Roman" panose="02020603050405020304" pitchFamily="18" charset="0"/>
              </a:rPr>
              <a:t>xy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-plane and on a line at 30</a:t>
            </a:r>
            <a:r>
              <a:rPr lang="en-US" altLang="en-US" sz="2600" baseline="30000" dirty="0" smtClean="0">
                <a:latin typeface="Times New Roman" panose="02020603050405020304" pitchFamily="18" charset="0"/>
              </a:rPr>
              <a:t>o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 to the segment.</a:t>
            </a:r>
            <a:endParaRPr lang="en-US" altLang="en-US" sz="2600" dirty="0">
              <a:latin typeface="Times New Roman" panose="02020603050405020304" pitchFamily="18" charset="0"/>
            </a:endParaRPr>
          </a:p>
        </p:txBody>
      </p:sp>
      <p:pic>
        <p:nvPicPr>
          <p:cNvPr id="91140" name="Picture 4" descr="28_Figure04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"/>
          <a:stretch>
            <a:fillRect/>
          </a:stretch>
        </p:blipFill>
        <p:spPr bwMode="auto">
          <a:xfrm>
            <a:off x="1143000" y="2934540"/>
            <a:ext cx="6858000" cy="35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476250"/>
          </a:xfrm>
        </p:spPr>
        <p:txBody>
          <a:bodyPr/>
          <a:lstStyle/>
          <a:p>
            <a:r>
              <a:rPr lang="en-US" altLang="en-US" sz="2800" smtClean="0"/>
              <a:t>Magnetic field of a straight current-carrying conductor</a:t>
            </a:r>
          </a:p>
        </p:txBody>
      </p:sp>
      <p:pic>
        <p:nvPicPr>
          <p:cNvPr id="93188" name="Picture 4" descr="28_Figure05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165354" y="2590800"/>
            <a:ext cx="3185672" cy="39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28_Figure06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918485" y="2895600"/>
            <a:ext cx="3780028" cy="36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98424" y="1254496"/>
                <a:ext cx="1769138" cy="691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24" y="1254496"/>
                <a:ext cx="1769138" cy="6914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424732"/>
          </a:xfrm>
        </p:spPr>
        <p:txBody>
          <a:bodyPr/>
          <a:lstStyle/>
          <a:p>
            <a:pPr marL="349250" indent="-349250">
              <a:lnSpc>
                <a:spcPct val="9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Biot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and Savart Law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for a long straight conductor: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2169956"/>
            <a:ext cx="65532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D33325"/>
              </a:buClr>
            </a:pPr>
            <a:r>
              <a:rPr lang="en-US" altLang="en-US" sz="2400" kern="0" dirty="0" smtClean="0">
                <a:latin typeface="Times New Roman" panose="02020603050405020304" pitchFamily="18" charset="0"/>
              </a:rPr>
              <a:t>Direction of B is determined by the right-hand rule.</a:t>
            </a:r>
            <a:endParaRPr lang="en-US" altLang="en-US" sz="2800" kern="0" dirty="0" smtClean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1191973"/>
                <a:ext cx="2358146" cy="1018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91973"/>
                <a:ext cx="2358146" cy="10182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Magnetic fields of long wires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94873"/>
            <a:ext cx="8915400" cy="1643527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D33325"/>
              </a:buClr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Example 28.4: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Two straight wires perpendicular to the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xy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-plane, each carrying a current I but in opposite directions. (a) Find 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at points P</a:t>
            </a:r>
            <a:r>
              <a:rPr lang="en-US" altLang="en-US" sz="2800" baseline="-25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P</a:t>
            </a:r>
            <a:r>
              <a:rPr lang="en-US" altLang="en-US" sz="2800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and P</a:t>
            </a:r>
            <a:r>
              <a:rPr lang="en-US" altLang="en-US" sz="2800" baseline="-25000" dirty="0" smtClean="0">
                <a:latin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 (b) Find an expression for </a:t>
            </a:r>
            <a:r>
              <a:rPr lang="en-US" altLang="en-US" sz="2800" b="1" i="1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at any point on the x-axis to the right of wire 2.</a:t>
            </a:r>
            <a:endParaRPr lang="en-US" altLang="en-US" sz="2400" dirty="0" smtClean="0">
              <a:latin typeface="Times New Roman" panose="02020603050405020304" pitchFamily="18" charset="0"/>
            </a:endParaRPr>
          </a:p>
        </p:txBody>
      </p:sp>
      <p:pic>
        <p:nvPicPr>
          <p:cNvPr id="95236" name="Picture 4" descr="28_Figure0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"/>
          <a:stretch>
            <a:fillRect/>
          </a:stretch>
        </p:blipFill>
        <p:spPr bwMode="auto">
          <a:xfrm>
            <a:off x="525462" y="3048000"/>
            <a:ext cx="8237538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8532</TotalTime>
  <Words>924</Words>
  <Application>Microsoft Office PowerPoint</Application>
  <PresentationFormat>On-screen Show (4:3)</PresentationFormat>
  <Paragraphs>87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Symbol</vt:lpstr>
      <vt:lpstr>Times</vt:lpstr>
      <vt:lpstr>Times New Roman</vt:lpstr>
      <vt:lpstr>C6eActiveLectureQuestions</vt:lpstr>
      <vt:lpstr>Chapter 28</vt:lpstr>
      <vt:lpstr>Goals for Chapter 28</vt:lpstr>
      <vt:lpstr>Introduction</vt:lpstr>
      <vt:lpstr>The magnetic field of a moving charge</vt:lpstr>
      <vt:lpstr>Magnetic force between moving protons</vt:lpstr>
      <vt:lpstr>Magnetic field of a current element </vt:lpstr>
      <vt:lpstr>Magnetic field of a current segment</vt:lpstr>
      <vt:lpstr>Magnetic field of a straight current-carrying conductor</vt:lpstr>
      <vt:lpstr>Magnetic fields of long wires</vt:lpstr>
      <vt:lpstr>Force between parallel conductors</vt:lpstr>
      <vt:lpstr>Forces between parallel wires</vt:lpstr>
      <vt:lpstr>Magnetic field of a circular current loop</vt:lpstr>
      <vt:lpstr>Magnetic field of a coil</vt:lpstr>
      <vt:lpstr>Magnetic field of a coil</vt:lpstr>
      <vt:lpstr>Ampere’s law (special case)</vt:lpstr>
      <vt:lpstr>Ampere’s law (general statement)</vt:lpstr>
      <vt:lpstr>Magnetic fields of long conductors </vt:lpstr>
      <vt:lpstr>Field of a solenoid</vt:lpstr>
      <vt:lpstr>Field of a toroidal solenoid </vt:lpstr>
      <vt:lpstr>The Bohr magneton</vt:lpstr>
      <vt:lpstr>Magnetic Behavior in Materials</vt:lpstr>
      <vt:lpstr>Diamagnetism and ferromagnetism</vt:lpstr>
    </vt:vector>
  </TitlesOfParts>
  <Company>Benjamin Cummings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Mohamed Bingabr</cp:lastModifiedBy>
  <cp:revision>446</cp:revision>
  <cp:lastPrinted>2006-11-21T16:50:10Z</cp:lastPrinted>
  <dcterms:created xsi:type="dcterms:W3CDTF">2002-07-11T17:04:39Z</dcterms:created>
  <dcterms:modified xsi:type="dcterms:W3CDTF">2015-11-04T14:48:32Z</dcterms:modified>
</cp:coreProperties>
</file>