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</p:sldMasterIdLst>
  <p:notesMasterIdLst>
    <p:notesMasterId r:id="rId25"/>
  </p:notesMasterIdLst>
  <p:handoutMasterIdLst>
    <p:handoutMasterId r:id="rId26"/>
  </p:handoutMasterIdLst>
  <p:sldIdLst>
    <p:sldId id="262" r:id="rId2"/>
    <p:sldId id="267" r:id="rId3"/>
    <p:sldId id="268" r:id="rId4"/>
    <p:sldId id="269" r:id="rId5"/>
    <p:sldId id="270" r:id="rId6"/>
    <p:sldId id="271" r:id="rId7"/>
    <p:sldId id="272" r:id="rId8"/>
    <p:sldId id="273" r:id="rId9"/>
    <p:sldId id="280" r:id="rId10"/>
    <p:sldId id="274" r:id="rId11"/>
    <p:sldId id="275" r:id="rId12"/>
    <p:sldId id="276" r:id="rId13"/>
    <p:sldId id="277" r:id="rId14"/>
    <p:sldId id="278" r:id="rId15"/>
    <p:sldId id="281" r:id="rId16"/>
    <p:sldId id="289" r:id="rId17"/>
    <p:sldId id="282" r:id="rId18"/>
    <p:sldId id="283" r:id="rId19"/>
    <p:sldId id="290" r:id="rId20"/>
    <p:sldId id="284" r:id="rId21"/>
    <p:sldId id="285" r:id="rId22"/>
    <p:sldId id="286" r:id="rId23"/>
    <p:sldId id="287" r:id="rId24"/>
  </p:sldIdLst>
  <p:sldSz cx="9144000" cy="6858000" type="screen4x3"/>
  <p:notesSz cx="6858000" cy="9144000"/>
  <p:custDataLst>
    <p:tags r:id="rId27"/>
  </p:custDataLst>
  <p:defaultTextStyle>
    <a:defPPr>
      <a:defRPr lang="en-US"/>
    </a:defPPr>
    <a:lvl1pPr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09">
          <p15:clr>
            <a:srgbClr val="A4A3A4"/>
          </p15:clr>
        </p15:guide>
        <p15:guide id="2" orient="horz" pos="1803">
          <p15:clr>
            <a:srgbClr val="A4A3A4"/>
          </p15:clr>
        </p15:guide>
        <p15:guide id="3" pos="2880">
          <p15:clr>
            <a:srgbClr val="A4A3A4"/>
          </p15:clr>
        </p15:guide>
        <p15:guide id="4" pos="192">
          <p15:clr>
            <a:srgbClr val="A4A3A4"/>
          </p15:clr>
        </p15:guide>
        <p15:guide id="5" pos="332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00417E"/>
    <a:srgbClr val="004A37"/>
    <a:srgbClr val="FFECD7"/>
    <a:srgbClr val="F7955A"/>
    <a:srgbClr val="666699"/>
    <a:srgbClr val="0066CC"/>
    <a:srgbClr val="00487A"/>
    <a:srgbClr val="D333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47" autoAdjust="0"/>
    <p:restoredTop sz="93202" autoAdjust="0"/>
  </p:normalViewPr>
  <p:slideViewPr>
    <p:cSldViewPr>
      <p:cViewPr varScale="1">
        <p:scale>
          <a:sx n="109" d="100"/>
          <a:sy n="109" d="100"/>
        </p:scale>
        <p:origin x="1248" y="114"/>
      </p:cViewPr>
      <p:guideLst>
        <p:guide orient="horz" pos="1209"/>
        <p:guide orient="horz" pos="1803"/>
        <p:guide pos="2880"/>
        <p:guide pos="192"/>
        <p:guide pos="332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kumimoji="1"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1"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kumimoji="1"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1" sz="1200">
                <a:latin typeface="Times New Roman" panose="02020603050405020304" pitchFamily="18" charset="0"/>
              </a:defRPr>
            </a:lvl1pPr>
          </a:lstStyle>
          <a:p>
            <a:fld id="{D10CD7CE-4B38-4D87-B942-C8F675F01B4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83184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19" name="Rectangle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anose="02020603050405020304" pitchFamily="18" charset="0"/>
              </a:defRPr>
            </a:lvl1pPr>
          </a:lstStyle>
          <a:p>
            <a:fld id="{9CB9A256-35CE-40F9-A5EB-54001B7487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57185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7CF7B00-1814-4F62-BC12-269CDF5B120F}" type="slidenum">
              <a:rPr lang="en-US" altLang="en-US" sz="1200">
                <a:latin typeface="Times New Roman" panose="02020603050405020304" pitchFamily="18" charset="0"/>
              </a:rPr>
              <a:pPr/>
              <a:t>1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98491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16805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76996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54631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45431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80952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1161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66804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7033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89969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23850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97657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54043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4716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547481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01336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03523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13218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0084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3995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06797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76521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479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5" descr="\\Ps14\ircd\50694_Young_Freedman_13e_IRDVD\Supplied\67546Young13e_marktg\Links\Calatrava-Bridge_sml.jpg"/>
          <p:cNvPicPr>
            <a:picLocks noChangeAspect="1" noChangeArrowheads="1"/>
          </p:cNvPicPr>
          <p:nvPr userDrawn="1"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 b="25000"/>
          <a:stretch/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76225" y="6537325"/>
            <a:ext cx="46767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lang="en-US" sz="1000" smtClean="0">
                <a:latin typeface="Times New Roman" pitchFamily="84" charset="0"/>
              </a:rPr>
              <a:t>Copyright © 2012 Pearson Education Inc.</a:t>
            </a:r>
          </a:p>
        </p:txBody>
      </p:sp>
      <p:sp>
        <p:nvSpPr>
          <p:cNvPr id="6" name="Text Box 17"/>
          <p:cNvSpPr txBox="1">
            <a:spLocks noChangeArrowheads="1"/>
          </p:cNvSpPr>
          <p:nvPr userDrawn="1"/>
        </p:nvSpPr>
        <p:spPr bwMode="auto">
          <a:xfrm>
            <a:off x="260350" y="5029200"/>
            <a:ext cx="86868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5400" dist="25399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1800" dirty="0">
                <a:solidFill>
                  <a:srgbClr val="D33325"/>
                </a:solidFill>
                <a:latin typeface="Arial" charset="0"/>
              </a:rPr>
              <a:t>PowerPoint</a:t>
            </a:r>
            <a:r>
              <a:rPr lang="en-US" sz="1800" baseline="30000" dirty="0">
                <a:solidFill>
                  <a:srgbClr val="D33325"/>
                </a:solidFill>
                <a:latin typeface="Arial" charset="0"/>
              </a:rPr>
              <a:t>®</a:t>
            </a:r>
            <a:r>
              <a:rPr lang="en-US" sz="1800" dirty="0">
                <a:solidFill>
                  <a:srgbClr val="D33325"/>
                </a:solidFill>
                <a:latin typeface="Arial" charset="0"/>
              </a:rPr>
              <a:t> Lectures for</a:t>
            </a:r>
          </a:p>
          <a:p>
            <a:pPr algn="l">
              <a:defRPr/>
            </a:pPr>
            <a:r>
              <a:rPr lang="en-US" sz="1800" b="1" i="1" dirty="0">
                <a:solidFill>
                  <a:srgbClr val="D33325"/>
                </a:solidFill>
                <a:latin typeface="Arial" charset="0"/>
              </a:rPr>
              <a:t>University Physics, Thirteenth Edition</a:t>
            </a:r>
          </a:p>
          <a:p>
            <a:pPr algn="l">
              <a:defRPr/>
            </a:pPr>
            <a:r>
              <a:rPr lang="en-US" sz="1800" b="1" i="1" dirty="0">
                <a:solidFill>
                  <a:srgbClr val="D33325"/>
                </a:solidFill>
                <a:latin typeface="Times New Roman" charset="0"/>
              </a:rPr>
              <a:t>   – Hugh D. Young and Roger A. Freedman</a:t>
            </a:r>
          </a:p>
        </p:txBody>
      </p:sp>
      <p:sp>
        <p:nvSpPr>
          <p:cNvPr id="7" name="Text Box 23"/>
          <p:cNvSpPr txBox="1">
            <a:spLocks noChangeArrowheads="1"/>
          </p:cNvSpPr>
          <p:nvPr userDrawn="1"/>
        </p:nvSpPr>
        <p:spPr bwMode="auto">
          <a:xfrm>
            <a:off x="254000" y="6096000"/>
            <a:ext cx="30861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1800" b="1">
                <a:solidFill>
                  <a:srgbClr val="D33325"/>
                </a:solidFill>
                <a:latin typeface="Times New Roman" panose="02020603050405020304" pitchFamily="18" charset="0"/>
              </a:rPr>
              <a:t>Lectures by Wayne Anderson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8125" y="2441575"/>
            <a:ext cx="8677275" cy="1752600"/>
          </a:xfrm>
        </p:spPr>
        <p:txBody>
          <a:bodyPr/>
          <a:lstStyle>
            <a:lvl1pPr algn="r">
              <a:defRPr sz="5500">
                <a:solidFill>
                  <a:srgbClr val="D33325"/>
                </a:solidFill>
                <a:latin typeface="Times New Roman" charset="0"/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58377" name="Rectangle 9"/>
          <p:cNvSpPr>
            <a:spLocks noGrp="1" noChangeArrowheads="1"/>
          </p:cNvSpPr>
          <p:nvPr>
            <p:ph type="ctrTitle"/>
          </p:nvPr>
        </p:nvSpPr>
        <p:spPr>
          <a:xfrm>
            <a:off x="206375" y="1066800"/>
            <a:ext cx="8709025" cy="1143000"/>
          </a:xfrm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marL="0" indent="0">
              <a:defRPr sz="5000">
                <a:latin typeface="Arial" charset="0"/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49270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797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76200"/>
            <a:ext cx="2152650" cy="39227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76200"/>
            <a:ext cx="6305550" cy="39227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834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62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22123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685800"/>
            <a:ext cx="4229100" cy="3313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685800"/>
            <a:ext cx="4229100" cy="3313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65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082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059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7683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17064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8865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76200"/>
            <a:ext cx="8534400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Box 4"/>
          <p:cNvSpPr txBox="1">
            <a:spLocks noChangeArrowheads="1"/>
          </p:cNvSpPr>
          <p:nvPr/>
        </p:nvSpPr>
        <p:spPr bwMode="auto">
          <a:xfrm>
            <a:off x="228600" y="6537325"/>
            <a:ext cx="54864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lang="en-US" sz="1000" smtClean="0">
                <a:latin typeface="Times New Roman" pitchFamily="84" charset="0"/>
              </a:rPr>
              <a:t>Copyright © 2012 Pearson Education Inc.</a:t>
            </a:r>
          </a:p>
        </p:txBody>
      </p:sp>
      <p:sp>
        <p:nvSpPr>
          <p:cNvPr id="1028" name="Line 5"/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rgbClr val="00487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9" name="Line 6"/>
          <p:cNvSpPr>
            <a:spLocks noChangeShapeType="1"/>
          </p:cNvSpPr>
          <p:nvPr/>
        </p:nvSpPr>
        <p:spPr bwMode="auto">
          <a:xfrm>
            <a:off x="304800" y="609600"/>
            <a:ext cx="8534400" cy="0"/>
          </a:xfrm>
          <a:prstGeom prst="line">
            <a:avLst/>
          </a:prstGeom>
          <a:noFill/>
          <a:ln w="50800">
            <a:solidFill>
              <a:srgbClr val="00487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0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685800"/>
            <a:ext cx="8610600" cy="331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1"/>
            <a:r>
              <a:rPr lang="en-US" altLang="en-US" smtClean="0"/>
              <a:t>Click to edit Master text styles</a:t>
            </a:r>
          </a:p>
          <a:p>
            <a:pPr lvl="2"/>
            <a:r>
              <a:rPr lang="en-US" altLang="en-US" smtClean="0"/>
              <a:t>Second level</a:t>
            </a:r>
          </a:p>
          <a:p>
            <a:pPr lvl="3"/>
            <a:r>
              <a:rPr lang="en-US" altLang="en-US" smtClean="0"/>
              <a:t>Third level</a:t>
            </a:r>
          </a:p>
          <a:p>
            <a:pPr lvl="4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iming>
    <p:tnLst>
      <p:par>
        <p:cTn id="1" dur="indefinite" restart="never" nodeType="tmRoot"/>
      </p:par>
    </p:tnLst>
  </p:timing>
  <p:txStyles>
    <p:titleStyle>
      <a:lvl1pPr marL="450850" indent="-45085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D33325"/>
          </a:solidFill>
          <a:latin typeface="+mj-lt"/>
          <a:ea typeface="+mj-ea"/>
          <a:cs typeface="+mj-cs"/>
        </a:defRPr>
      </a:lvl1pPr>
      <a:lvl2pPr marL="450850" indent="-45085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D33325"/>
          </a:solidFill>
          <a:latin typeface="Times New Roman" charset="0"/>
        </a:defRPr>
      </a:lvl2pPr>
      <a:lvl3pPr marL="450850" indent="-45085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D33325"/>
          </a:solidFill>
          <a:latin typeface="Times New Roman" charset="0"/>
        </a:defRPr>
      </a:lvl3pPr>
      <a:lvl4pPr marL="450850" indent="-45085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D33325"/>
          </a:solidFill>
          <a:latin typeface="Times New Roman" charset="0"/>
        </a:defRPr>
      </a:lvl4pPr>
      <a:lvl5pPr marL="450850" indent="-45085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D33325"/>
          </a:solidFill>
          <a:latin typeface="Times New Roman" charset="0"/>
        </a:defRPr>
      </a:lvl5pPr>
      <a:lvl6pPr marL="908050" indent="-45085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D33325"/>
          </a:solidFill>
          <a:latin typeface="Times New Roman" charset="0"/>
        </a:defRPr>
      </a:lvl6pPr>
      <a:lvl7pPr marL="1365250" indent="-45085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D33325"/>
          </a:solidFill>
          <a:latin typeface="Times New Roman" charset="0"/>
        </a:defRPr>
      </a:lvl7pPr>
      <a:lvl8pPr marL="1822450" indent="-45085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D33325"/>
          </a:solidFill>
          <a:latin typeface="Times New Roman" charset="0"/>
        </a:defRPr>
      </a:lvl8pPr>
      <a:lvl9pPr marL="2279650" indent="-45085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D33325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45000"/>
        </a:spcBef>
        <a:spcAft>
          <a:spcPct val="20000"/>
        </a:spcAft>
        <a:buClr>
          <a:srgbClr val="0066CC"/>
        </a:buClr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400050" algn="l" rtl="0" eaLnBrk="0" fontAlgn="base" hangingPunct="0">
        <a:spcBef>
          <a:spcPct val="45000"/>
        </a:spcBef>
        <a:spcAft>
          <a:spcPct val="20000"/>
        </a:spcAft>
        <a:buClr>
          <a:srgbClr val="D33325"/>
        </a:buClr>
        <a:buFont typeface="Times" panose="02020603050405020304" pitchFamily="18" charset="0"/>
        <a:buChar char="•"/>
        <a:defRPr sz="3000">
          <a:solidFill>
            <a:schemeClr val="tx1"/>
          </a:solidFill>
          <a:latin typeface="+mj-lt"/>
        </a:defRPr>
      </a:lvl2pPr>
      <a:lvl3pPr marL="1254125" indent="-450850" algn="l" rtl="0" eaLnBrk="0" fontAlgn="base" hangingPunct="0">
        <a:spcBef>
          <a:spcPct val="45000"/>
        </a:spcBef>
        <a:spcAft>
          <a:spcPct val="20000"/>
        </a:spcAft>
        <a:buClr>
          <a:srgbClr val="D33325"/>
        </a:buClr>
        <a:buFont typeface="Times New Roman" panose="02020603050405020304" pitchFamily="18" charset="0"/>
        <a:buChar char="–"/>
        <a:defRPr sz="2800">
          <a:solidFill>
            <a:schemeClr val="tx1"/>
          </a:solidFill>
          <a:latin typeface="+mj-lt"/>
        </a:defRPr>
      </a:lvl3pPr>
      <a:lvl4pPr marL="1828800" indent="-342900" algn="l" rtl="0" eaLnBrk="0" fontAlgn="base" hangingPunct="0">
        <a:spcBef>
          <a:spcPct val="45000"/>
        </a:spcBef>
        <a:spcAft>
          <a:spcPct val="20000"/>
        </a:spcAft>
        <a:buClr>
          <a:srgbClr val="D33325"/>
        </a:buClr>
        <a:buFont typeface="Times" panose="02020603050405020304" pitchFamily="18" charset="0"/>
        <a:buChar char="•"/>
        <a:defRPr sz="2600">
          <a:solidFill>
            <a:schemeClr val="tx1"/>
          </a:solidFill>
          <a:latin typeface="+mj-lt"/>
        </a:defRPr>
      </a:lvl4pPr>
      <a:lvl5pPr marL="2286000" indent="-334963" algn="l" rtl="0" eaLnBrk="0" fontAlgn="base" hangingPunct="0">
        <a:spcBef>
          <a:spcPct val="45000"/>
        </a:spcBef>
        <a:spcAft>
          <a:spcPct val="20000"/>
        </a:spcAft>
        <a:buClr>
          <a:srgbClr val="D33325"/>
        </a:buClr>
        <a:buFont typeface="Times New Roman" panose="02020603050405020304" pitchFamily="18" charset="0"/>
        <a:buChar char="–"/>
        <a:defRPr sz="2600">
          <a:solidFill>
            <a:schemeClr val="tx1"/>
          </a:solidFill>
          <a:latin typeface="+mj-lt"/>
        </a:defRPr>
      </a:lvl5pPr>
      <a:lvl6pPr marL="2743200" indent="-334963" algn="l" rtl="0" fontAlgn="base">
        <a:spcBef>
          <a:spcPct val="45000"/>
        </a:spcBef>
        <a:spcAft>
          <a:spcPct val="20000"/>
        </a:spcAft>
        <a:buClr>
          <a:srgbClr val="D33325"/>
        </a:buClr>
        <a:buFont typeface="Times New Roman" charset="0"/>
        <a:buChar char="–"/>
        <a:defRPr sz="2600">
          <a:solidFill>
            <a:schemeClr val="tx1"/>
          </a:solidFill>
          <a:latin typeface="+mj-lt"/>
        </a:defRPr>
      </a:lvl6pPr>
      <a:lvl7pPr marL="3200400" indent="-334963" algn="l" rtl="0" fontAlgn="base">
        <a:spcBef>
          <a:spcPct val="45000"/>
        </a:spcBef>
        <a:spcAft>
          <a:spcPct val="20000"/>
        </a:spcAft>
        <a:buClr>
          <a:srgbClr val="D33325"/>
        </a:buClr>
        <a:buFont typeface="Times New Roman" charset="0"/>
        <a:buChar char="–"/>
        <a:defRPr sz="2600">
          <a:solidFill>
            <a:schemeClr val="tx1"/>
          </a:solidFill>
          <a:latin typeface="+mj-lt"/>
        </a:defRPr>
      </a:lvl7pPr>
      <a:lvl8pPr marL="3657600" indent="-334963" algn="l" rtl="0" fontAlgn="base">
        <a:spcBef>
          <a:spcPct val="45000"/>
        </a:spcBef>
        <a:spcAft>
          <a:spcPct val="20000"/>
        </a:spcAft>
        <a:buClr>
          <a:srgbClr val="D33325"/>
        </a:buClr>
        <a:buFont typeface="Times New Roman" charset="0"/>
        <a:buChar char="–"/>
        <a:defRPr sz="2600">
          <a:solidFill>
            <a:schemeClr val="tx1"/>
          </a:solidFill>
          <a:latin typeface="+mj-lt"/>
        </a:defRPr>
      </a:lvl8pPr>
      <a:lvl9pPr marL="4114800" indent="-334963" algn="l" rtl="0" fontAlgn="base">
        <a:spcBef>
          <a:spcPct val="45000"/>
        </a:spcBef>
        <a:spcAft>
          <a:spcPct val="20000"/>
        </a:spcAft>
        <a:buClr>
          <a:srgbClr val="D33325"/>
        </a:buClr>
        <a:buFont typeface="Times New Roman" charset="0"/>
        <a:buChar char="–"/>
        <a:defRPr sz="2600">
          <a:solidFill>
            <a:schemeClr val="tx1"/>
          </a:solidFill>
          <a:latin typeface="+mj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jpe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6375" y="1235075"/>
            <a:ext cx="8709025" cy="804863"/>
          </a:xfrm>
        </p:spPr>
        <p:txBody>
          <a:bodyPr/>
          <a:lstStyle/>
          <a:p>
            <a:pPr eaLnBrk="1" hangingPunct="1"/>
            <a:r>
              <a:rPr lang="en-US" altLang="en-US" sz="5200" smtClean="0">
                <a:latin typeface="Arial" panose="020B0604020202020204" pitchFamily="34" charset="0"/>
              </a:rPr>
              <a:t>Chapter 29</a:t>
            </a:r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2441575"/>
            <a:ext cx="6781800" cy="193675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889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eaLnBrk="1" hangingPunct="1"/>
            <a:r>
              <a:rPr lang="en-US" altLang="en-US" smtClean="0">
                <a:latin typeface="Times New Roman" panose="02020603050405020304" pitchFamily="18" charset="0"/>
              </a:rPr>
              <a:t>Electromagnetic Induction</a:t>
            </a:r>
            <a:endParaRPr lang="en-US" altLang="en-US" sz="300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839200" cy="476250"/>
          </a:xfrm>
        </p:spPr>
        <p:txBody>
          <a:bodyPr/>
          <a:lstStyle/>
          <a:p>
            <a:r>
              <a:rPr lang="en-US" altLang="en-US" sz="2800" smtClean="0"/>
              <a:t>Magnitude and direction of an induced emf</a:t>
            </a:r>
          </a:p>
        </p:txBody>
      </p:sp>
      <p:pic>
        <p:nvPicPr>
          <p:cNvPr id="95236" name="Picture 4" descr="29_Figure07-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88"/>
          <a:stretch>
            <a:fillRect/>
          </a:stretch>
        </p:blipFill>
        <p:spPr bwMode="auto">
          <a:xfrm>
            <a:off x="2895600" y="3361944"/>
            <a:ext cx="6019800" cy="3100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200" y="684288"/>
            <a:ext cx="8991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0000FF"/>
                </a:solidFill>
              </a:rPr>
              <a:t>Example 29.2</a:t>
            </a:r>
            <a:r>
              <a:rPr lang="en-US" sz="2800" dirty="0"/>
              <a:t>: A 500-loop circular wire coil with radius 4 cm is placed between the poles of a large electromagnet. The magnetic field is uniform and makes an angle of 60</a:t>
            </a:r>
            <a:r>
              <a:rPr lang="en-US" sz="2800" baseline="30000" dirty="0"/>
              <a:t>o</a:t>
            </a:r>
            <a:r>
              <a:rPr lang="en-US" sz="2800" dirty="0"/>
              <a:t> with the plane of coil; it decrease at 0.2 T/s. What are the magnitude and direction of the induced </a:t>
            </a:r>
            <a:r>
              <a:rPr lang="en-US" sz="2800" dirty="0" err="1"/>
              <a:t>emf</a:t>
            </a:r>
            <a:r>
              <a:rPr lang="en-US" sz="2800" dirty="0" smtClean="0"/>
              <a:t>?</a:t>
            </a:r>
            <a:endParaRPr lang="en-US" sz="2800" dirty="0"/>
          </a:p>
        </p:txBody>
      </p:sp>
      <p:sp>
        <p:nvSpPr>
          <p:cNvPr id="3" name="Oval 2"/>
          <p:cNvSpPr/>
          <p:nvPr/>
        </p:nvSpPr>
        <p:spPr bwMode="auto">
          <a:xfrm rot="1812974">
            <a:off x="5491594" y="3721856"/>
            <a:ext cx="614323" cy="2262379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516621" y="4953000"/>
                <a:ext cx="1647567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indent="0" algn="l">
                  <a:spcBef>
                    <a:spcPct val="50000"/>
                  </a:spcBef>
                  <a:buClr>
                    <a:srgbClr val="D33325"/>
                  </a:buClr>
                </a:pPr>
                <a:r>
                  <a:rPr lang="en-US" altLang="en-US" dirty="0" smtClean="0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Answer</a:t>
                </a:r>
              </a:p>
              <a:p>
                <a:pPr marL="0" indent="0" algn="l">
                  <a:spcBef>
                    <a:spcPct val="50000"/>
                  </a:spcBef>
                  <a:buClr>
                    <a:srgbClr val="D33325"/>
                  </a:buClr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altLang="en-US" dirty="0" smtClean="0">
                    <a:latin typeface="Times New Roman" panose="02020603050405020304" pitchFamily="18" charset="0"/>
                  </a:rPr>
                  <a:t> = 0.435 V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621" y="4953000"/>
                <a:ext cx="1647567" cy="1015663"/>
              </a:xfrm>
              <a:prstGeom prst="rect">
                <a:avLst/>
              </a:prstGeom>
              <a:blipFill rotWithShape="0">
                <a:blip r:embed="rId4"/>
                <a:stretch>
                  <a:fillRect l="-5926" t="-4819" r="-4444" b="-12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839200" cy="476250"/>
          </a:xfrm>
        </p:spPr>
        <p:txBody>
          <a:bodyPr/>
          <a:lstStyle/>
          <a:p>
            <a:r>
              <a:rPr lang="en-US" altLang="en-US" sz="2800" smtClean="0"/>
              <a:t>A simple alternator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1" y="917491"/>
            <a:ext cx="6096000" cy="2031325"/>
          </a:xfrm>
        </p:spPr>
        <p:txBody>
          <a:bodyPr/>
          <a:lstStyle/>
          <a:p>
            <a:pPr marL="114300" lvl="1" indent="0">
              <a:lnSpc>
                <a:spcPct val="90000"/>
              </a:lnSpc>
              <a:buNone/>
            </a:pPr>
            <a:r>
              <a:rPr lang="en-US" altLang="en-US" sz="2800" dirty="0" smtClean="0">
                <a:solidFill>
                  <a:srgbClr val="0000FF"/>
                </a:solidFill>
              </a:rPr>
              <a:t>Example 29.3: </a:t>
            </a:r>
            <a:r>
              <a:rPr lang="en-US" altLang="en-US" sz="2800" dirty="0" smtClean="0"/>
              <a:t>A rectangular loop is rotated with constant angular speed </a:t>
            </a:r>
            <a:r>
              <a:rPr lang="el-GR" altLang="en-US" sz="2800" dirty="0" smtClean="0"/>
              <a:t>ω</a:t>
            </a:r>
            <a:r>
              <a:rPr lang="en-US" altLang="en-US" sz="2800" dirty="0" smtClean="0"/>
              <a:t> about the axis shown. The magnitude field </a:t>
            </a:r>
            <a:r>
              <a:rPr lang="en-US" altLang="en-US" sz="2800" b="1" i="1" dirty="0" smtClean="0"/>
              <a:t>B</a:t>
            </a:r>
            <a:r>
              <a:rPr lang="en-US" altLang="en-US" sz="2800" dirty="0" smtClean="0"/>
              <a:t> is uniform and constant. At time </a:t>
            </a:r>
            <a:r>
              <a:rPr lang="en-US" altLang="en-US" sz="2800" i="1" dirty="0" smtClean="0"/>
              <a:t>t</a:t>
            </a:r>
            <a:r>
              <a:rPr lang="en-US" altLang="en-US" sz="2800" dirty="0" smtClean="0"/>
              <a:t> = 0, </a:t>
            </a:r>
            <a:r>
              <a:rPr lang="el-GR" altLang="en-US" sz="2800" i="1" dirty="0" smtClean="0"/>
              <a:t>ϕ</a:t>
            </a:r>
            <a:r>
              <a:rPr lang="en-US" altLang="en-US" sz="2800" dirty="0" smtClean="0"/>
              <a:t> = 0. Determine the induced </a:t>
            </a:r>
            <a:r>
              <a:rPr lang="en-US" altLang="en-US" sz="2800" dirty="0" err="1" smtClean="0"/>
              <a:t>emf</a:t>
            </a:r>
            <a:r>
              <a:rPr lang="en-US" altLang="en-US" sz="2800" dirty="0" smtClean="0"/>
              <a:t>. </a:t>
            </a:r>
          </a:p>
        </p:txBody>
      </p:sp>
      <p:pic>
        <p:nvPicPr>
          <p:cNvPr id="97284" name="Picture 4" descr="29_Figure08-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44"/>
          <a:stretch>
            <a:fillRect/>
          </a:stretch>
        </p:blipFill>
        <p:spPr bwMode="auto">
          <a:xfrm>
            <a:off x="111154" y="3047585"/>
            <a:ext cx="8651846" cy="3423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285" name="Picture 5" descr="29_Figure09-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95"/>
          <a:stretch>
            <a:fillRect/>
          </a:stretch>
        </p:blipFill>
        <p:spPr bwMode="auto">
          <a:xfrm>
            <a:off x="6095110" y="780299"/>
            <a:ext cx="2972690" cy="2232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839200" cy="476250"/>
          </a:xfrm>
        </p:spPr>
        <p:txBody>
          <a:bodyPr/>
          <a:lstStyle/>
          <a:p>
            <a:r>
              <a:rPr lang="en-US" altLang="en-US" sz="2800" smtClean="0"/>
              <a:t>DC generator and back emf in a motor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6225" y="750888"/>
            <a:ext cx="8458200" cy="1532727"/>
          </a:xfrm>
        </p:spPr>
        <p:txBody>
          <a:bodyPr/>
          <a:lstStyle/>
          <a:p>
            <a:pPr marL="114300" lvl="1" indent="0">
              <a:lnSpc>
                <a:spcPct val="90000"/>
              </a:lnSpc>
              <a:buNone/>
            </a:pPr>
            <a:r>
              <a:rPr lang="en-US" altLang="en-US" sz="2600" dirty="0" smtClean="0">
                <a:solidFill>
                  <a:srgbClr val="0000FF"/>
                </a:solidFill>
              </a:rPr>
              <a:t>Example 29.4</a:t>
            </a:r>
            <a:r>
              <a:rPr lang="en-US" altLang="en-US" sz="2600" dirty="0" smtClean="0"/>
              <a:t>: Consider a motor with a square, 500 turn coil 10 cm on a side. If the magnetic field has magnitude 0.2 T, at what rotation speed is the average back </a:t>
            </a:r>
            <a:r>
              <a:rPr lang="en-US" altLang="en-US" sz="2600" dirty="0" err="1" smtClean="0"/>
              <a:t>emf</a:t>
            </a:r>
            <a:r>
              <a:rPr lang="en-US" altLang="en-US" sz="2600" dirty="0" smtClean="0"/>
              <a:t> of the motor equal to 112 V?</a:t>
            </a:r>
          </a:p>
        </p:txBody>
      </p:sp>
      <p:pic>
        <p:nvPicPr>
          <p:cNvPr id="99332" name="Picture 4" descr="29_Figure10-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27"/>
          <a:stretch>
            <a:fillRect/>
          </a:stretch>
        </p:blipFill>
        <p:spPr bwMode="auto">
          <a:xfrm>
            <a:off x="298450" y="3733800"/>
            <a:ext cx="8547100" cy="2620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839200" cy="476250"/>
          </a:xfrm>
        </p:spPr>
        <p:txBody>
          <a:bodyPr/>
          <a:lstStyle/>
          <a:p>
            <a:r>
              <a:rPr lang="en-US" altLang="en-US" sz="2800" smtClean="0"/>
              <a:t>Slidewire generator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7175" y="762000"/>
            <a:ext cx="8839200" cy="2806922"/>
          </a:xfrm>
        </p:spPr>
        <p:txBody>
          <a:bodyPr/>
          <a:lstStyle/>
          <a:p>
            <a:pPr marL="114300" lvl="1" indent="0">
              <a:lnSpc>
                <a:spcPct val="90000"/>
              </a:lnSpc>
              <a:buNone/>
            </a:pPr>
            <a:r>
              <a:rPr lang="en-US" altLang="en-US" sz="2800" dirty="0" smtClean="0">
                <a:solidFill>
                  <a:srgbClr val="0000FF"/>
                </a:solidFill>
              </a:rPr>
              <a:t>Example 29.5</a:t>
            </a:r>
            <a:r>
              <a:rPr lang="en-US" altLang="en-US" sz="2800" dirty="0" smtClean="0"/>
              <a:t>: A U-shaped conductor in a uniform magnetic field </a:t>
            </a:r>
            <a:r>
              <a:rPr lang="en-US" altLang="en-US" sz="2800" b="1" i="1" dirty="0" smtClean="0"/>
              <a:t>B</a:t>
            </a:r>
            <a:r>
              <a:rPr lang="en-US" altLang="en-US" sz="2800" dirty="0" smtClean="0"/>
              <a:t> perpendicular to the plane of the figure and directed into the page. We lay a metal rod (the </a:t>
            </a:r>
            <a:r>
              <a:rPr lang="en-US" altLang="en-US" sz="2800" dirty="0" err="1" smtClean="0"/>
              <a:t>slidewire</a:t>
            </a:r>
            <a:r>
              <a:rPr lang="en-US" altLang="en-US" sz="2800" dirty="0" smtClean="0"/>
              <a:t>) with length L across the two arms of the conductor, forming a circuit, and move it to the right with constant velocity </a:t>
            </a:r>
            <a:r>
              <a:rPr lang="en-US" altLang="en-US" sz="2800" i="1" dirty="0" smtClean="0"/>
              <a:t>v</a:t>
            </a:r>
            <a:r>
              <a:rPr lang="en-US" altLang="en-US" sz="2800" dirty="0" smtClean="0"/>
              <a:t>. Find the magnitude and direction of the resulting induced </a:t>
            </a:r>
            <a:r>
              <a:rPr lang="en-US" altLang="en-US" sz="2800" dirty="0" err="1" smtClean="0"/>
              <a:t>emf</a:t>
            </a:r>
            <a:r>
              <a:rPr lang="en-US" altLang="en-US" sz="2800" dirty="0" smtClean="0"/>
              <a:t>.</a:t>
            </a:r>
          </a:p>
        </p:txBody>
      </p:sp>
      <p:pic>
        <p:nvPicPr>
          <p:cNvPr id="101380" name="Picture 4" descr="29_Figure11-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07"/>
          <a:stretch>
            <a:fillRect/>
          </a:stretch>
        </p:blipFill>
        <p:spPr bwMode="auto">
          <a:xfrm>
            <a:off x="3810000" y="3394174"/>
            <a:ext cx="5181600" cy="308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762000" y="5334000"/>
            <a:ext cx="1484701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4300" lvl="1" indent="0">
              <a:lnSpc>
                <a:spcPct val="90000"/>
              </a:lnSpc>
              <a:buNone/>
            </a:pPr>
            <a:r>
              <a:rPr lang="en-US" altLang="en-US" i="1" dirty="0">
                <a:sym typeface="Symbol" panose="05050102010706020507" pitchFamily="18" charset="2"/>
              </a:rPr>
              <a:t></a:t>
            </a:r>
            <a:r>
              <a:rPr lang="en-US" altLang="en-US" dirty="0"/>
              <a:t> </a:t>
            </a:r>
            <a:r>
              <a:rPr lang="en-US" altLang="en-US" i="1" dirty="0"/>
              <a:t>= </a:t>
            </a:r>
            <a:r>
              <a:rPr lang="en-US" altLang="en-US" i="1" dirty="0" err="1"/>
              <a:t>vBL</a:t>
            </a:r>
            <a:r>
              <a:rPr lang="en-US" altLang="en-US" dirty="0"/>
              <a:t>. </a:t>
            </a:r>
          </a:p>
        </p:txBody>
      </p:sp>
      <p:sp>
        <p:nvSpPr>
          <p:cNvPr id="3" name="Rectangle 2"/>
          <p:cNvSpPr/>
          <p:nvPr/>
        </p:nvSpPr>
        <p:spPr>
          <a:xfrm>
            <a:off x="609600" y="4792128"/>
            <a:ext cx="12971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 smtClean="0">
                <a:solidFill>
                  <a:srgbClr val="0000FF"/>
                </a:solidFill>
              </a:rPr>
              <a:t>Answer: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839200" cy="476250"/>
          </a:xfrm>
        </p:spPr>
        <p:txBody>
          <a:bodyPr/>
          <a:lstStyle/>
          <a:p>
            <a:r>
              <a:rPr lang="en-US" altLang="en-US" sz="2800" dirty="0" smtClean="0"/>
              <a:t>Work and power in the </a:t>
            </a:r>
            <a:r>
              <a:rPr lang="en-US" altLang="en-US" sz="2800" dirty="0" err="1" smtClean="0"/>
              <a:t>slidewire</a:t>
            </a:r>
            <a:r>
              <a:rPr lang="en-US" altLang="en-US" sz="2800" dirty="0" smtClean="0"/>
              <a:t> generator </a:t>
            </a:r>
          </a:p>
        </p:txBody>
      </p:sp>
      <p:sp>
        <p:nvSpPr>
          <p:cNvPr id="103427" name="Text Box 3"/>
          <p:cNvSpPr txBox="1">
            <a:spLocks noChangeArrowheads="1"/>
          </p:cNvSpPr>
          <p:nvPr/>
        </p:nvSpPr>
        <p:spPr bwMode="auto">
          <a:xfrm>
            <a:off x="347663" y="685800"/>
            <a:ext cx="8534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marL="234950" indent="-2349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  <a:buClr>
                <a:srgbClr val="D33325"/>
              </a:buClr>
              <a:buFontTx/>
              <a:buChar char="•"/>
            </a:pP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Read 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Example 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29.6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03428" name="Picture 4" descr="29_Figure12-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10"/>
          <a:stretch>
            <a:fillRect/>
          </a:stretch>
        </p:blipFill>
        <p:spPr bwMode="auto">
          <a:xfrm>
            <a:off x="757238" y="1933575"/>
            <a:ext cx="7620000" cy="425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839200" cy="476250"/>
          </a:xfrm>
        </p:spPr>
        <p:txBody>
          <a:bodyPr/>
          <a:lstStyle/>
          <a:p>
            <a:r>
              <a:rPr lang="en-US" altLang="en-US" sz="2800" smtClean="0"/>
              <a:t>Motional electromotive force 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3363" y="685800"/>
            <a:ext cx="8610600" cy="1329595"/>
          </a:xfrm>
        </p:spPr>
        <p:txBody>
          <a:bodyPr/>
          <a:lstStyle/>
          <a:p>
            <a:pPr marL="457200" lvl="1" indent="-342900">
              <a:lnSpc>
                <a:spcPct val="90000"/>
              </a:lnSpc>
              <a:buFontTx/>
              <a:buChar char="•"/>
            </a:pPr>
            <a:r>
              <a:rPr lang="en-US" altLang="en-US" sz="2400" dirty="0" smtClean="0"/>
              <a:t>The </a:t>
            </a:r>
            <a:r>
              <a:rPr lang="en-US" altLang="en-US" sz="2400" i="1" dirty="0" smtClean="0"/>
              <a:t>motional electromotive force</a:t>
            </a:r>
            <a:r>
              <a:rPr lang="en-US" altLang="en-US" sz="2400" dirty="0" smtClean="0"/>
              <a:t> across the ends of a rod moving perpendicular to a magnetic field is </a:t>
            </a:r>
          </a:p>
          <a:p>
            <a:pPr marL="114300" lvl="1" indent="0">
              <a:lnSpc>
                <a:spcPct val="90000"/>
              </a:lnSpc>
              <a:buNone/>
            </a:pPr>
            <a:r>
              <a:rPr lang="en-US" altLang="en-US" sz="2400" i="1" dirty="0">
                <a:sym typeface="Symbol" panose="05050102010706020507" pitchFamily="18" charset="2"/>
              </a:rPr>
              <a:t>	</a:t>
            </a:r>
            <a:r>
              <a:rPr lang="en-US" altLang="en-US" sz="2400" i="1" dirty="0" smtClean="0">
                <a:sym typeface="Symbol" panose="05050102010706020507" pitchFamily="18" charset="2"/>
              </a:rPr>
              <a:t>	</a:t>
            </a:r>
            <a:r>
              <a:rPr lang="en-US" altLang="en-US" sz="2400" dirty="0" smtClean="0"/>
              <a:t> </a:t>
            </a:r>
            <a:r>
              <a:rPr lang="en-US" altLang="en-US" sz="2400" i="1" dirty="0" smtClean="0"/>
              <a:t>= </a:t>
            </a:r>
            <a:r>
              <a:rPr lang="en-US" altLang="en-US" sz="2400" i="1" dirty="0" err="1" smtClean="0"/>
              <a:t>vBL</a:t>
            </a:r>
            <a:r>
              <a:rPr lang="en-US" altLang="en-US" sz="2400" dirty="0" smtClean="0"/>
              <a:t>. </a:t>
            </a:r>
          </a:p>
        </p:txBody>
      </p:sp>
      <p:pic>
        <p:nvPicPr>
          <p:cNvPr id="109572" name="Picture 4" descr="29_Figure15-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662"/>
          <a:stretch>
            <a:fillRect/>
          </a:stretch>
        </p:blipFill>
        <p:spPr bwMode="auto">
          <a:xfrm>
            <a:off x="457200" y="2712519"/>
            <a:ext cx="3962400" cy="3697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573" name="Picture 5" descr="29_Figure15-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098" b="3186"/>
          <a:stretch>
            <a:fillRect/>
          </a:stretch>
        </p:blipFill>
        <p:spPr bwMode="auto">
          <a:xfrm>
            <a:off x="5105400" y="2712519"/>
            <a:ext cx="3886200" cy="2601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628350" y="1378306"/>
                <a:ext cx="2420150" cy="9687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∮"/>
                          <m:limLoc m:val="undOvr"/>
                          <m:subHide m:val="on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acc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</m:acc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</m:e>
                          </m:acc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8350" y="1378306"/>
                <a:ext cx="2420150" cy="96872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839200" cy="476250"/>
          </a:xfrm>
        </p:spPr>
        <p:txBody>
          <a:bodyPr/>
          <a:lstStyle/>
          <a:p>
            <a:r>
              <a:rPr lang="en-US" altLang="en-US" sz="2800" dirty="0" smtClean="0"/>
              <a:t>Motional electromotive force of the </a:t>
            </a:r>
            <a:r>
              <a:rPr lang="en-US" altLang="en-US" sz="2800" dirty="0" err="1" smtClean="0"/>
              <a:t>slidewire</a:t>
            </a:r>
            <a:r>
              <a:rPr lang="en-US" altLang="en-US" sz="2800" dirty="0" smtClean="0"/>
              <a:t> generator 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3363" y="864072"/>
            <a:ext cx="8610600" cy="1421928"/>
          </a:xfrm>
        </p:spPr>
        <p:txBody>
          <a:bodyPr/>
          <a:lstStyle/>
          <a:p>
            <a:pPr marL="114300" lvl="1" indent="0">
              <a:lnSpc>
                <a:spcPct val="90000"/>
              </a:lnSpc>
              <a:buNone/>
            </a:pPr>
            <a:r>
              <a:rPr lang="en-US" altLang="en-US" sz="2400" dirty="0" smtClean="0">
                <a:solidFill>
                  <a:srgbClr val="0000FF"/>
                </a:solidFill>
              </a:rPr>
              <a:t>Example 29.9:</a:t>
            </a:r>
            <a:r>
              <a:rPr lang="en-US" altLang="en-US" sz="2400" dirty="0" smtClean="0"/>
              <a:t> The length of the moving rod is 0.1 m, the velocity v is 2.5 m/s, the total resistance of the loop is 0.03 </a:t>
            </a:r>
            <a:r>
              <a:rPr lang="el-GR" altLang="en-US" sz="2400" dirty="0" smtClean="0"/>
              <a:t>Ω</a:t>
            </a:r>
            <a:r>
              <a:rPr lang="en-US" altLang="en-US" sz="2400" dirty="0" smtClean="0"/>
              <a:t>, and B is 0.6 T. Find the motional </a:t>
            </a:r>
            <a:r>
              <a:rPr lang="en-US" altLang="en-US" sz="2400" dirty="0" err="1" smtClean="0"/>
              <a:t>emf</a:t>
            </a:r>
            <a:r>
              <a:rPr lang="en-US" altLang="en-US" sz="2400" dirty="0" smtClean="0"/>
              <a:t>, the induced current, and the force acting on the rod.</a:t>
            </a:r>
          </a:p>
        </p:txBody>
      </p:sp>
      <p:pic>
        <p:nvPicPr>
          <p:cNvPr id="109573" name="Picture 5" descr="29_Figure15-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098" b="3186"/>
          <a:stretch>
            <a:fillRect/>
          </a:stretch>
        </p:blipFill>
        <p:spPr bwMode="auto">
          <a:xfrm>
            <a:off x="4800600" y="2427288"/>
            <a:ext cx="3886200" cy="2601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7455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839200" cy="476250"/>
          </a:xfrm>
        </p:spPr>
        <p:txBody>
          <a:bodyPr/>
          <a:lstStyle/>
          <a:p>
            <a:r>
              <a:rPr lang="en-US" altLang="en-US" sz="2800" dirty="0" smtClean="0"/>
              <a:t>The Faraday disk dynamo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7175" y="714375"/>
            <a:ext cx="8839200" cy="1421928"/>
          </a:xfrm>
        </p:spPr>
        <p:txBody>
          <a:bodyPr/>
          <a:lstStyle/>
          <a:p>
            <a:pPr marL="114300" lvl="1" indent="0">
              <a:lnSpc>
                <a:spcPct val="90000"/>
              </a:lnSpc>
              <a:buNone/>
            </a:pPr>
            <a:r>
              <a:rPr lang="en-US" altLang="en-US" sz="2400" dirty="0" smtClean="0">
                <a:solidFill>
                  <a:srgbClr val="0000FF"/>
                </a:solidFill>
              </a:rPr>
              <a:t>Example 29.10:</a:t>
            </a:r>
            <a:r>
              <a:rPr lang="en-US" altLang="en-US" sz="2400" dirty="0" smtClean="0"/>
              <a:t> A conducting disk with radius R that lies in the </a:t>
            </a:r>
            <a:r>
              <a:rPr lang="en-US" altLang="en-US" sz="2400" dirty="0" err="1" smtClean="0"/>
              <a:t>xy</a:t>
            </a:r>
            <a:r>
              <a:rPr lang="en-US" altLang="en-US" sz="2400" dirty="0" smtClean="0"/>
              <a:t>-plane and rotates with constant angular velocity </a:t>
            </a:r>
            <a:r>
              <a:rPr lang="el-GR" altLang="en-US" sz="2400" dirty="0" smtClean="0"/>
              <a:t>ω</a:t>
            </a:r>
            <a:r>
              <a:rPr lang="en-US" altLang="en-US" sz="2400" dirty="0" smtClean="0"/>
              <a:t> about the z-axis. The disk is in a uniform, constant </a:t>
            </a:r>
            <a:r>
              <a:rPr lang="en-US" altLang="en-US" sz="2400" b="1" dirty="0" smtClean="0"/>
              <a:t>B</a:t>
            </a:r>
            <a:r>
              <a:rPr lang="en-US" altLang="en-US" sz="2400" dirty="0" smtClean="0"/>
              <a:t> field in the z-direction. Find the induced </a:t>
            </a:r>
            <a:r>
              <a:rPr lang="en-US" altLang="en-US" sz="2400" dirty="0" err="1" smtClean="0"/>
              <a:t>emf</a:t>
            </a:r>
            <a:r>
              <a:rPr lang="en-US" altLang="en-US" sz="2400" dirty="0" smtClean="0"/>
              <a:t> between the center and rim of the disk.</a:t>
            </a:r>
          </a:p>
        </p:txBody>
      </p:sp>
      <p:pic>
        <p:nvPicPr>
          <p:cNvPr id="111620" name="Picture 4" descr="29_Figure16-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43"/>
          <a:stretch>
            <a:fillRect/>
          </a:stretch>
        </p:blipFill>
        <p:spPr bwMode="auto">
          <a:xfrm>
            <a:off x="4137025" y="2057400"/>
            <a:ext cx="4778375" cy="443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9922" y="2895600"/>
            <a:ext cx="2334293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4300" lvl="1" indent="0">
              <a:lnSpc>
                <a:spcPct val="90000"/>
              </a:lnSpc>
              <a:buNone/>
            </a:pPr>
            <a:r>
              <a:rPr lang="en-US" altLang="en-US" i="1" dirty="0">
                <a:sym typeface="Symbol" panose="05050102010706020507" pitchFamily="18" charset="2"/>
              </a:rPr>
              <a:t></a:t>
            </a:r>
            <a:r>
              <a:rPr lang="en-US" altLang="en-US" dirty="0"/>
              <a:t> </a:t>
            </a:r>
            <a:r>
              <a:rPr lang="en-US" altLang="en-US" i="1" dirty="0"/>
              <a:t>= </a:t>
            </a:r>
            <a:r>
              <a:rPr lang="en-US" altLang="en-US" dirty="0" smtClean="0"/>
              <a:t>0.5 </a:t>
            </a:r>
            <a:r>
              <a:rPr lang="el-GR" altLang="en-US" dirty="0" smtClean="0"/>
              <a:t>ω</a:t>
            </a:r>
            <a:r>
              <a:rPr lang="en-US" altLang="en-US" dirty="0" smtClean="0"/>
              <a:t> B R</a:t>
            </a:r>
            <a:r>
              <a:rPr lang="en-US" altLang="en-US" baseline="30000" dirty="0" smtClean="0"/>
              <a:t>2</a:t>
            </a:r>
            <a:r>
              <a:rPr lang="en-US" altLang="en-US" dirty="0" smtClean="0"/>
              <a:t> </a:t>
            </a:r>
            <a:endParaRPr lang="en-US" altLang="en-US" dirty="0"/>
          </a:p>
        </p:txBody>
      </p:sp>
      <p:sp>
        <p:nvSpPr>
          <p:cNvPr id="3" name="Rectangle 2"/>
          <p:cNvSpPr/>
          <p:nvPr/>
        </p:nvSpPr>
        <p:spPr>
          <a:xfrm>
            <a:off x="257175" y="2501491"/>
            <a:ext cx="12121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 smtClean="0">
                <a:solidFill>
                  <a:srgbClr val="0000FF"/>
                </a:solidFill>
              </a:rPr>
              <a:t>Answer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839200" cy="476250"/>
          </a:xfrm>
        </p:spPr>
        <p:txBody>
          <a:bodyPr/>
          <a:lstStyle/>
          <a:p>
            <a:r>
              <a:rPr lang="en-US" altLang="en-US" sz="2800" smtClean="0"/>
              <a:t>Induced electric fields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3363" y="714375"/>
            <a:ext cx="4338637" cy="1089529"/>
          </a:xfrm>
        </p:spPr>
        <p:txBody>
          <a:bodyPr/>
          <a:lstStyle/>
          <a:p>
            <a:pPr marL="457200" lvl="1" indent="-342900">
              <a:lnSpc>
                <a:spcPct val="90000"/>
              </a:lnSpc>
              <a:buFontTx/>
              <a:buChar char="•"/>
            </a:pPr>
            <a:r>
              <a:rPr lang="en-US" altLang="en-US" sz="2400" dirty="0" smtClean="0"/>
              <a:t>Changing magnetic flux causes an </a:t>
            </a:r>
            <a:r>
              <a:rPr lang="en-US" altLang="en-US" sz="2400" i="1" dirty="0" smtClean="0"/>
              <a:t>induced electric field</a:t>
            </a:r>
            <a:r>
              <a:rPr lang="en-US" altLang="en-US" sz="2400" dirty="0" smtClean="0"/>
              <a:t>.</a:t>
            </a:r>
          </a:p>
        </p:txBody>
      </p:sp>
      <p:pic>
        <p:nvPicPr>
          <p:cNvPr id="113669" name="Picture 5" descr="29_17_Fig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3725" y="838200"/>
            <a:ext cx="3394075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838200" y="2133600"/>
                <a:ext cx="1656928" cy="9687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∮"/>
                          <m:limLoc m:val="undOvr"/>
                          <m:subHide m:val="on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acc>
                            <m:accPr>
                              <m:chr m:val="⃗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</m:acc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</m:e>
                          </m:acc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133600"/>
                <a:ext cx="1656928" cy="96872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38200" y="3102327"/>
                <a:ext cx="1515671" cy="6988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Φ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102327"/>
                <a:ext cx="1515671" cy="69884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10802" y="4071054"/>
                <a:ext cx="2389052" cy="9687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∮"/>
                          <m:limLoc m:val="undOvr"/>
                          <m:subHide m:val="on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</m:acc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</m:e>
                          </m:acc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Φ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802" y="4071054"/>
                <a:ext cx="2389052" cy="96872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69879" y="5330210"/>
                <a:ext cx="2049535" cy="8217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Φ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𝑑𝑡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879" y="5330210"/>
                <a:ext cx="2049535" cy="82176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839200" cy="476250"/>
          </a:xfrm>
        </p:spPr>
        <p:txBody>
          <a:bodyPr/>
          <a:lstStyle/>
          <a:p>
            <a:r>
              <a:rPr lang="en-US" altLang="en-US" sz="2800" smtClean="0"/>
              <a:t>Induced electric fields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3363" y="714375"/>
            <a:ext cx="5253037" cy="2751522"/>
          </a:xfrm>
        </p:spPr>
        <p:txBody>
          <a:bodyPr/>
          <a:lstStyle/>
          <a:p>
            <a:pPr marL="114300" lvl="1" indent="0">
              <a:lnSpc>
                <a:spcPct val="90000"/>
              </a:lnSpc>
              <a:buNone/>
            </a:pPr>
            <a:r>
              <a:rPr lang="en-US" altLang="en-US" sz="2400" dirty="0" smtClean="0">
                <a:solidFill>
                  <a:srgbClr val="0000FF"/>
                </a:solidFill>
              </a:rPr>
              <a:t>Example 29.11: </a:t>
            </a:r>
            <a:r>
              <a:rPr lang="en-US" altLang="en-US" sz="2400" dirty="0" smtClean="0">
                <a:solidFill>
                  <a:schemeClr val="bg2"/>
                </a:solidFill>
              </a:rPr>
              <a:t>A long solenoid has 500 turns per meter and cross-sectional area 4 cm</a:t>
            </a:r>
            <a:r>
              <a:rPr lang="en-US" altLang="en-US" sz="2400" baseline="30000" dirty="0" smtClean="0">
                <a:solidFill>
                  <a:schemeClr val="bg2"/>
                </a:solidFill>
              </a:rPr>
              <a:t>2</a:t>
            </a:r>
            <a:r>
              <a:rPr lang="en-US" altLang="en-US" sz="2400" dirty="0" smtClean="0">
                <a:solidFill>
                  <a:schemeClr val="bg2"/>
                </a:solidFill>
              </a:rPr>
              <a:t>. The current in its windings is increasing at 100A/s. (a) Find the magnitude of the induced </a:t>
            </a:r>
            <a:r>
              <a:rPr lang="en-US" altLang="en-US" sz="2400" dirty="0" err="1" smtClean="0">
                <a:solidFill>
                  <a:schemeClr val="bg2"/>
                </a:solidFill>
              </a:rPr>
              <a:t>emf</a:t>
            </a:r>
            <a:r>
              <a:rPr lang="en-US" altLang="en-US" sz="2400" dirty="0" smtClean="0">
                <a:solidFill>
                  <a:schemeClr val="bg2"/>
                </a:solidFill>
              </a:rPr>
              <a:t> in the wire loop outside the solenoid. (b) Find the magnitude of the induced electric field within the loop if its radius is 2 cm.</a:t>
            </a:r>
            <a:endParaRPr lang="en-US" altLang="en-US" sz="2400" dirty="0" smtClean="0">
              <a:solidFill>
                <a:srgbClr val="0000FF"/>
              </a:solidFill>
            </a:endParaRPr>
          </a:p>
        </p:txBody>
      </p:sp>
      <p:pic>
        <p:nvPicPr>
          <p:cNvPr id="113669" name="Picture 5" descr="29_17_Fig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3725" y="838200"/>
            <a:ext cx="3394075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1172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Goals for Chapter 29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704850"/>
            <a:ext cx="8763000" cy="5837238"/>
          </a:xfrm>
        </p:spPr>
        <p:txBody>
          <a:bodyPr/>
          <a:lstStyle/>
          <a:p>
            <a:pPr lvl="1">
              <a:buFontTx/>
              <a:buChar char="•"/>
            </a:pPr>
            <a:r>
              <a:rPr lang="en-US" altLang="en-US" sz="2800" smtClean="0"/>
              <a:t>To examine experimental evidence that a changing magnetic field induces an emf</a:t>
            </a:r>
          </a:p>
          <a:p>
            <a:pPr lvl="1">
              <a:buFontTx/>
              <a:buChar char="•"/>
            </a:pPr>
            <a:r>
              <a:rPr lang="en-US" altLang="en-US" sz="2800" smtClean="0"/>
              <a:t>To learn how Faraday’s law relates the induced emf to the change in flux</a:t>
            </a:r>
          </a:p>
          <a:p>
            <a:pPr lvl="1">
              <a:buFontTx/>
              <a:buChar char="•"/>
            </a:pPr>
            <a:r>
              <a:rPr lang="en-US" altLang="en-US" sz="2800" smtClean="0"/>
              <a:t>To determine the direction of an induced emf</a:t>
            </a:r>
          </a:p>
          <a:p>
            <a:pPr lvl="1">
              <a:buFontTx/>
              <a:buChar char="•"/>
            </a:pPr>
            <a:r>
              <a:rPr lang="en-US" altLang="en-US" sz="2800" smtClean="0"/>
              <a:t>To calculate the emf induced by a moving conductor</a:t>
            </a:r>
          </a:p>
          <a:p>
            <a:pPr lvl="1">
              <a:buFontTx/>
              <a:buChar char="•"/>
            </a:pPr>
            <a:r>
              <a:rPr lang="en-US" altLang="en-US" sz="2800" smtClean="0"/>
              <a:t>To learn how a changing magnetic flux generates an electric field</a:t>
            </a:r>
          </a:p>
          <a:p>
            <a:pPr lvl="1">
              <a:buFontTx/>
              <a:buChar char="•"/>
            </a:pPr>
            <a:r>
              <a:rPr lang="en-US" altLang="en-US" sz="2800" smtClean="0"/>
              <a:t>To study the four fundamental equations that describe electricity and magnetism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2" descr="29_Figure19-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4"/>
          <a:stretch>
            <a:fillRect/>
          </a:stretch>
        </p:blipFill>
        <p:spPr bwMode="auto">
          <a:xfrm>
            <a:off x="5029200" y="685800"/>
            <a:ext cx="3079750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715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839200" cy="476250"/>
          </a:xfrm>
        </p:spPr>
        <p:txBody>
          <a:bodyPr/>
          <a:lstStyle/>
          <a:p>
            <a:r>
              <a:rPr lang="en-US" altLang="en-US" sz="2800" smtClean="0"/>
              <a:t>Eddy currents</a:t>
            </a:r>
          </a:p>
        </p:txBody>
      </p:sp>
      <p:sp>
        <p:nvSpPr>
          <p:cNvPr id="11571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23838" y="762000"/>
            <a:ext cx="3967162" cy="1714500"/>
          </a:xfrm>
        </p:spPr>
        <p:txBody>
          <a:bodyPr/>
          <a:lstStyle/>
          <a:p>
            <a:pPr lvl="1">
              <a:lnSpc>
                <a:spcPct val="90000"/>
              </a:lnSpc>
              <a:buFontTx/>
              <a:buChar char="•"/>
            </a:pPr>
            <a:r>
              <a:rPr lang="en-US" altLang="en-US" sz="2800" smtClean="0"/>
              <a:t>Follow the text discussion of </a:t>
            </a:r>
            <a:r>
              <a:rPr lang="en-US" altLang="en-US" sz="2800" i="1" smtClean="0"/>
              <a:t>eddy currents</a:t>
            </a:r>
            <a:r>
              <a:rPr lang="en-US" altLang="en-US" sz="2800" smtClean="0"/>
              <a:t>, using Figure 29.19 at the right.</a:t>
            </a:r>
            <a:endParaRPr lang="en-US" alt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2" descr="29_Figure20-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52"/>
          <a:stretch>
            <a:fillRect/>
          </a:stretch>
        </p:blipFill>
        <p:spPr bwMode="auto">
          <a:xfrm>
            <a:off x="304800" y="1905000"/>
            <a:ext cx="8458200" cy="422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7763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839200" cy="476250"/>
          </a:xfrm>
        </p:spPr>
        <p:txBody>
          <a:bodyPr/>
          <a:lstStyle/>
          <a:p>
            <a:r>
              <a:rPr lang="en-US" altLang="en-US" sz="2800" smtClean="0"/>
              <a:t>Using eddy currents</a:t>
            </a:r>
          </a:p>
        </p:txBody>
      </p:sp>
      <p:sp>
        <p:nvSpPr>
          <p:cNvPr id="11776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23838" y="762000"/>
            <a:ext cx="8767762" cy="1150938"/>
          </a:xfrm>
        </p:spPr>
        <p:txBody>
          <a:bodyPr/>
          <a:lstStyle/>
          <a:p>
            <a:pPr lvl="1">
              <a:lnSpc>
                <a:spcPct val="90000"/>
              </a:lnSpc>
              <a:buFontTx/>
              <a:buChar char="•"/>
            </a:pPr>
            <a:r>
              <a:rPr lang="en-US" altLang="en-US" sz="2400" smtClean="0"/>
              <a:t>Figure 29.20 below illustrates an airport metal detector and a portable metal detector, both of which use eddy currents in their design.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839200" cy="476250"/>
          </a:xfrm>
        </p:spPr>
        <p:txBody>
          <a:bodyPr/>
          <a:lstStyle/>
          <a:p>
            <a:r>
              <a:rPr lang="en-US" altLang="en-US" sz="2800" smtClean="0"/>
              <a:t>Displacement current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7175" y="762000"/>
            <a:ext cx="8763000" cy="822325"/>
          </a:xfrm>
        </p:spPr>
        <p:txBody>
          <a:bodyPr/>
          <a:lstStyle/>
          <a:p>
            <a:pPr lvl="1">
              <a:lnSpc>
                <a:spcPct val="90000"/>
              </a:lnSpc>
              <a:buFontTx/>
              <a:buChar char="•"/>
            </a:pPr>
            <a:r>
              <a:rPr lang="en-US" altLang="en-US" sz="2400" dirty="0" smtClean="0"/>
              <a:t>Follow the text discussion displacement current using Figures 29.21 and 29.22 below.</a:t>
            </a:r>
          </a:p>
        </p:txBody>
      </p:sp>
      <p:pic>
        <p:nvPicPr>
          <p:cNvPr id="119812" name="Picture 4" descr="29_Figure22-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18"/>
          <a:stretch>
            <a:fillRect/>
          </a:stretch>
        </p:blipFill>
        <p:spPr bwMode="auto">
          <a:xfrm>
            <a:off x="304800" y="1752600"/>
            <a:ext cx="3429000" cy="271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9813" name="Picture 5" descr="29_Figure23-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35"/>
          <a:stretch>
            <a:fillRect/>
          </a:stretch>
        </p:blipFill>
        <p:spPr bwMode="auto">
          <a:xfrm>
            <a:off x="4695825" y="1758951"/>
            <a:ext cx="3686175" cy="342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59931" y="4662509"/>
                <a:ext cx="4435894" cy="6938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𝐶𝑣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𝐸𝑑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𝜖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𝜖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931" y="4662509"/>
                <a:ext cx="4435894" cy="69384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04800" y="5551637"/>
                <a:ext cx="2352567" cy="7012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𝑑𝑞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𝜖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Φ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5551637"/>
                <a:ext cx="2352567" cy="70121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966779" y="1447800"/>
                <a:ext cx="2496068" cy="9687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∮"/>
                          <m:limLoc m:val="undOvr"/>
                          <m:subHide m:val="on"/>
                          <m:supHide m:val="on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acc>
                            <m:accPr>
                              <m:chr m:val="⃗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acc>
                          <m:r>
                            <m:rPr>
                              <m:brk/>
                            </m:r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</m:e>
                          </m:acc>
                          <m:r>
                            <m:rPr>
                              <m:brk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encl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6779" y="1447800"/>
                <a:ext cx="2496068" cy="96872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016936" y="5417882"/>
                <a:ext cx="3508332" cy="9687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∮"/>
                          <m:limLoc m:val="undOvr"/>
                          <m:subHide m:val="on"/>
                          <m:supHide m:val="on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acc>
                            <m:accPr>
                              <m:chr m:val="⃗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acc>
                          <m:r>
                            <m:rPr>
                              <m:brk/>
                            </m:r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</m:e>
                          </m:acc>
                          <m:r>
                            <m:rPr>
                              <m:brk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𝐷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encl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6936" y="5417882"/>
                <a:ext cx="3508332" cy="96872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839200" cy="476250"/>
          </a:xfrm>
        </p:spPr>
        <p:txBody>
          <a:bodyPr/>
          <a:lstStyle/>
          <a:p>
            <a:r>
              <a:rPr lang="en-US" altLang="en-US" sz="2800" smtClean="0"/>
              <a:t>Maxwell’s equations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7175" y="762000"/>
            <a:ext cx="8582025" cy="4071938"/>
          </a:xfrm>
        </p:spPr>
        <p:txBody>
          <a:bodyPr/>
          <a:lstStyle/>
          <a:p>
            <a:pPr lvl="1">
              <a:lnSpc>
                <a:spcPct val="90000"/>
              </a:lnSpc>
              <a:buFontTx/>
              <a:buChar char="•"/>
            </a:pPr>
            <a:r>
              <a:rPr lang="en-US" altLang="en-US" sz="2800" i="1" smtClean="0"/>
              <a:t>Maxwell’s equations</a:t>
            </a:r>
            <a:r>
              <a:rPr lang="en-US" altLang="en-US" sz="2800" smtClean="0"/>
              <a:t> consist of </a:t>
            </a:r>
          </a:p>
          <a:p>
            <a:pPr lvl="2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altLang="en-US" sz="2600" smtClean="0"/>
              <a:t>Gauss’s law for the electric field</a:t>
            </a:r>
          </a:p>
          <a:p>
            <a:pPr lvl="2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altLang="en-US" sz="2600" smtClean="0"/>
              <a:t>Gauss’s law for the magnetic field </a:t>
            </a:r>
          </a:p>
          <a:p>
            <a:pPr lvl="2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altLang="en-US" sz="2600" smtClean="0"/>
              <a:t>Ampere’s law</a:t>
            </a:r>
          </a:p>
          <a:p>
            <a:pPr lvl="2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altLang="en-US" sz="2600" smtClean="0"/>
              <a:t>Faraday’s law.</a:t>
            </a:r>
          </a:p>
          <a:p>
            <a:pPr lvl="1">
              <a:lnSpc>
                <a:spcPct val="90000"/>
              </a:lnSpc>
              <a:buFontTx/>
              <a:buChar char="•"/>
            </a:pPr>
            <a:r>
              <a:rPr lang="en-US" altLang="en-US" sz="2800" smtClean="0"/>
              <a:t>Follow the text discussion for the mathematical form of these four fundamental laws.</a:t>
            </a:r>
            <a:endParaRPr lang="en-US" alt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Introduction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38200"/>
            <a:ext cx="4724400" cy="5418138"/>
          </a:xfrm>
        </p:spPr>
        <p:txBody>
          <a:bodyPr/>
          <a:lstStyle/>
          <a:p>
            <a:pPr lvl="1">
              <a:lnSpc>
                <a:spcPct val="90000"/>
              </a:lnSpc>
            </a:pPr>
            <a:r>
              <a:rPr lang="en-US" altLang="en-US" sz="2700" smtClean="0"/>
              <a:t>How is a credit card reader related to magnetism? </a:t>
            </a:r>
          </a:p>
          <a:p>
            <a:pPr lvl="1">
              <a:lnSpc>
                <a:spcPct val="90000"/>
              </a:lnSpc>
            </a:pPr>
            <a:r>
              <a:rPr lang="en-US" altLang="en-US" sz="2700" smtClean="0"/>
              <a:t>Energy conversion makes use of electromagnetic induction.</a:t>
            </a:r>
          </a:p>
          <a:p>
            <a:pPr lvl="1">
              <a:lnSpc>
                <a:spcPct val="90000"/>
              </a:lnSpc>
            </a:pPr>
            <a:r>
              <a:rPr lang="en-US" altLang="en-US" sz="2700" smtClean="0"/>
              <a:t>Faraday’s law and Lenz’s law tell us about induced currents.</a:t>
            </a:r>
          </a:p>
          <a:p>
            <a:pPr lvl="1">
              <a:lnSpc>
                <a:spcPct val="90000"/>
              </a:lnSpc>
            </a:pPr>
            <a:r>
              <a:rPr lang="en-US" altLang="en-US" sz="2700" smtClean="0"/>
              <a:t>Maxwell’s equations describe the behavior of electric and magnetic fields in </a:t>
            </a:r>
            <a:r>
              <a:rPr lang="en-US" altLang="en-US" sz="2700" i="1" smtClean="0"/>
              <a:t>any</a:t>
            </a:r>
            <a:r>
              <a:rPr lang="en-US" altLang="en-US" sz="2700" smtClean="0"/>
              <a:t> situation.</a:t>
            </a:r>
          </a:p>
        </p:txBody>
      </p:sp>
      <p:pic>
        <p:nvPicPr>
          <p:cNvPr id="82949" name="Picture 5" descr="29_00_Figu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68"/>
          <a:stretch>
            <a:fillRect/>
          </a:stretch>
        </p:blipFill>
        <p:spPr bwMode="auto">
          <a:xfrm>
            <a:off x="4724400" y="838200"/>
            <a:ext cx="4117975" cy="265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839200" cy="503238"/>
          </a:xfrm>
        </p:spPr>
        <p:txBody>
          <a:bodyPr/>
          <a:lstStyle/>
          <a:p>
            <a:r>
              <a:rPr lang="en-US" altLang="en-US" smtClean="0"/>
              <a:t>Induced current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712788"/>
            <a:ext cx="8686800" cy="1071062"/>
          </a:xfrm>
        </p:spPr>
        <p:txBody>
          <a:bodyPr/>
          <a:lstStyle/>
          <a:p>
            <a:pPr lvl="1"/>
            <a:r>
              <a:rPr lang="en-US" altLang="en-US" sz="2400" dirty="0" smtClean="0"/>
              <a:t>A changing magnetic flux causes an </a:t>
            </a:r>
            <a:r>
              <a:rPr lang="en-US" altLang="en-US" sz="2400" i="1" dirty="0" smtClean="0"/>
              <a:t>induced current</a:t>
            </a:r>
            <a:r>
              <a:rPr lang="en-US" altLang="en-US" sz="2400" dirty="0" smtClean="0"/>
              <a:t>. </a:t>
            </a:r>
          </a:p>
          <a:p>
            <a:pPr lvl="1"/>
            <a:r>
              <a:rPr lang="en-US" altLang="en-US" sz="2400" dirty="0" smtClean="0"/>
              <a:t>The </a:t>
            </a:r>
            <a:r>
              <a:rPr lang="en-US" altLang="en-US" sz="2400" i="1" dirty="0" smtClean="0"/>
              <a:t>induced </a:t>
            </a:r>
            <a:r>
              <a:rPr lang="en-US" altLang="en-US" sz="2400" i="1" dirty="0" err="1" smtClean="0"/>
              <a:t>emf</a:t>
            </a:r>
            <a:r>
              <a:rPr lang="en-US" altLang="en-US" sz="2400" dirty="0" smtClean="0"/>
              <a:t> is the corresponding </a:t>
            </a:r>
            <a:r>
              <a:rPr lang="en-US" altLang="en-US" sz="2400" dirty="0" err="1" smtClean="0"/>
              <a:t>emf</a:t>
            </a:r>
            <a:r>
              <a:rPr lang="en-US" altLang="en-US" sz="2400" dirty="0" smtClean="0"/>
              <a:t> causing the current.</a:t>
            </a:r>
          </a:p>
        </p:txBody>
      </p:sp>
      <p:pic>
        <p:nvPicPr>
          <p:cNvPr id="84996" name="Picture 4" descr="29_Figure01-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84"/>
          <a:stretch>
            <a:fillRect/>
          </a:stretch>
        </p:blipFill>
        <p:spPr bwMode="auto">
          <a:xfrm>
            <a:off x="328613" y="2376488"/>
            <a:ext cx="8486775" cy="3414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839200" cy="503238"/>
          </a:xfrm>
        </p:spPr>
        <p:txBody>
          <a:bodyPr/>
          <a:lstStyle/>
          <a:p>
            <a:r>
              <a:rPr lang="en-US" altLang="en-US" smtClean="0"/>
              <a:t>Magnetic flux through an area element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685800"/>
            <a:ext cx="8991600" cy="523220"/>
          </a:xfrm>
        </p:spPr>
        <p:txBody>
          <a:bodyPr/>
          <a:lstStyle/>
          <a:p>
            <a:pPr marL="114300" lvl="1" indent="0">
              <a:buNone/>
            </a:pPr>
            <a:r>
              <a:rPr lang="en-US" altLang="en-US" sz="2800" dirty="0" smtClean="0"/>
              <a:t>Magnetic flux through an element of area.</a:t>
            </a:r>
            <a:endParaRPr lang="en-US" altLang="en-US" sz="2400" dirty="0" smtClean="0"/>
          </a:p>
        </p:txBody>
      </p:sp>
      <p:pic>
        <p:nvPicPr>
          <p:cNvPr id="87044" name="Picture 4" descr="29_Figure03-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7"/>
          <a:stretch>
            <a:fillRect/>
          </a:stretch>
        </p:blipFill>
        <p:spPr bwMode="auto">
          <a:xfrm>
            <a:off x="4267200" y="1811632"/>
            <a:ext cx="4343400" cy="4167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33400" y="2057400"/>
                <a:ext cx="4805162" cy="4165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acc>
                        <m:accPr>
                          <m:chr m:val="⃗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⊥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𝐵𝑑𝐴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cos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2057400"/>
                <a:ext cx="4805162" cy="41652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62000" y="2719692"/>
                <a:ext cx="2017732" cy="9687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acc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2719692"/>
                <a:ext cx="2017732" cy="96872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34786" y="3920580"/>
                <a:ext cx="2635978" cy="9687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cos</m:t>
                          </m:r>
                          <m:r>
                            <m:rPr>
                              <m:nor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𝑑𝐴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786" y="3920580"/>
                <a:ext cx="2635978" cy="96872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839200" cy="503238"/>
          </a:xfrm>
        </p:spPr>
        <p:txBody>
          <a:bodyPr/>
          <a:lstStyle/>
          <a:p>
            <a:r>
              <a:rPr lang="en-US" altLang="en-US" smtClean="0"/>
              <a:t>Faraday’s law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6225" y="685800"/>
            <a:ext cx="8562975" cy="2228850"/>
          </a:xfrm>
        </p:spPr>
        <p:txBody>
          <a:bodyPr/>
          <a:lstStyle/>
          <a:p>
            <a:pPr lvl="1"/>
            <a:r>
              <a:rPr lang="en-US" altLang="en-US" sz="2400" dirty="0" smtClean="0"/>
              <a:t>The flux depends on the orientation of the surface with respect to the magnetic field.</a:t>
            </a:r>
          </a:p>
          <a:p>
            <a:pPr lvl="1"/>
            <a:r>
              <a:rPr lang="en-US" altLang="en-US" sz="2400" i="1" dirty="0" smtClean="0"/>
              <a:t>Faraday’s law</a:t>
            </a:r>
            <a:r>
              <a:rPr lang="en-US" altLang="en-US" sz="2400" dirty="0" smtClean="0"/>
              <a:t>: The induced </a:t>
            </a:r>
            <a:r>
              <a:rPr lang="en-US" altLang="en-US" sz="2400" dirty="0" err="1" smtClean="0"/>
              <a:t>emf</a:t>
            </a:r>
            <a:r>
              <a:rPr lang="en-US" altLang="en-US" sz="2400" dirty="0" smtClean="0"/>
              <a:t> in a closed loop equals the negative of the time rate of change of magnetic flux through the loop,</a:t>
            </a:r>
          </a:p>
        </p:txBody>
      </p:sp>
      <p:pic>
        <p:nvPicPr>
          <p:cNvPr id="89092" name="Picture 4" descr="29_Figure04-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71"/>
          <a:stretch>
            <a:fillRect/>
          </a:stretch>
        </p:blipFill>
        <p:spPr bwMode="auto">
          <a:xfrm>
            <a:off x="78223" y="3429000"/>
            <a:ext cx="8958978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971800" y="2565227"/>
                <a:ext cx="1515671" cy="6988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Φ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800" y="2565227"/>
                <a:ext cx="1515671" cy="69884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40" name="Picture 4" descr="29_Figure05-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15"/>
          <a:stretch>
            <a:fillRect/>
          </a:stretch>
        </p:blipFill>
        <p:spPr bwMode="auto">
          <a:xfrm>
            <a:off x="2895600" y="2928205"/>
            <a:ext cx="6172200" cy="3527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839200" cy="476250"/>
          </a:xfrm>
        </p:spPr>
        <p:txBody>
          <a:bodyPr/>
          <a:lstStyle/>
          <a:p>
            <a:r>
              <a:rPr lang="en-US" altLang="en-US" sz="2800" smtClean="0"/>
              <a:t>Emf and the current induced in a loop  </a:t>
            </a:r>
          </a:p>
        </p:txBody>
      </p:sp>
      <p:sp>
        <p:nvSpPr>
          <p:cNvPr id="91139" name="Text Box 3"/>
          <p:cNvSpPr txBox="1">
            <a:spLocks noChangeArrowheads="1"/>
          </p:cNvSpPr>
          <p:nvPr/>
        </p:nvSpPr>
        <p:spPr bwMode="auto">
          <a:xfrm>
            <a:off x="228600" y="685800"/>
            <a:ext cx="8839200" cy="2493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>
            <a:lvl1pPr marL="234950" indent="-234950">
              <a:tabLst>
                <a:tab pos="2905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2905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2905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2905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2905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2905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2905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2905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2905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l">
              <a:spcBef>
                <a:spcPct val="50000"/>
              </a:spcBef>
              <a:buClr>
                <a:srgbClr val="D33325"/>
              </a:buClr>
            </a:pPr>
            <a:r>
              <a:rPr lang="en-US" altLang="en-US" sz="26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Example 29.1</a:t>
            </a:r>
            <a:r>
              <a:rPr lang="en-US" altLang="en-US" sz="2600" dirty="0" smtClean="0">
                <a:solidFill>
                  <a:srgbClr val="00417E"/>
                </a:solidFill>
                <a:latin typeface="Times New Roman" panose="02020603050405020304" pitchFamily="18" charset="0"/>
              </a:rPr>
              <a:t>:</a:t>
            </a:r>
            <a:r>
              <a:rPr lang="en-US" altLang="en-US" sz="2600" dirty="0" smtClean="0">
                <a:latin typeface="Times New Roman" panose="02020603050405020304" pitchFamily="18" charset="0"/>
              </a:rPr>
              <a:t> The magnetic field between the poles of the electromagnet is uniform at any time, but its magnitude is increasing at the rate of 0.02 T/s. The area of the conducting loop in the field is 120 cm</a:t>
            </a:r>
            <a:r>
              <a:rPr lang="en-US" altLang="en-US" sz="2600" baseline="30000" dirty="0" smtClean="0">
                <a:latin typeface="Times New Roman" panose="02020603050405020304" pitchFamily="18" charset="0"/>
              </a:rPr>
              <a:t>2</a:t>
            </a:r>
            <a:r>
              <a:rPr lang="en-US" altLang="en-US" sz="2600" dirty="0" smtClean="0">
                <a:latin typeface="Times New Roman" panose="02020603050405020304" pitchFamily="18" charset="0"/>
              </a:rPr>
              <a:t>, and the total circuit resistance, including the meter, is 5 </a:t>
            </a:r>
            <a:r>
              <a:rPr lang="el-GR" altLang="en-US" sz="2600" dirty="0" smtClean="0">
                <a:latin typeface="Times New Roman" panose="02020603050405020304" pitchFamily="18" charset="0"/>
              </a:rPr>
              <a:t>Ω</a:t>
            </a:r>
            <a:r>
              <a:rPr lang="en-US" altLang="en-US" sz="2600" dirty="0" smtClean="0">
                <a:latin typeface="Times New Roman" panose="02020603050405020304" pitchFamily="18" charset="0"/>
              </a:rPr>
              <a:t>. Find the induced </a:t>
            </a:r>
            <a:r>
              <a:rPr lang="en-US" altLang="en-US" sz="2600" dirty="0" err="1" smtClean="0">
                <a:latin typeface="Times New Roman" panose="02020603050405020304" pitchFamily="18" charset="0"/>
              </a:rPr>
              <a:t>emf</a:t>
            </a:r>
            <a:r>
              <a:rPr lang="en-US" altLang="en-US" sz="2600" dirty="0" smtClean="0">
                <a:latin typeface="Times New Roman" panose="02020603050405020304" pitchFamily="18" charset="0"/>
              </a:rPr>
              <a:t> and the induced current in the circuit.</a:t>
            </a:r>
            <a:endParaRPr lang="en-US" altLang="en-US" sz="2600" dirty="0">
              <a:latin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16621" y="4953000"/>
                <a:ext cx="1845377" cy="15696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indent="0" algn="l">
                  <a:spcBef>
                    <a:spcPct val="50000"/>
                  </a:spcBef>
                  <a:buClr>
                    <a:srgbClr val="D33325"/>
                  </a:buClr>
                </a:pPr>
                <a:r>
                  <a:rPr lang="en-US" altLang="en-US" dirty="0" smtClean="0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Answer</a:t>
                </a:r>
              </a:p>
              <a:p>
                <a:pPr marL="0" indent="0" algn="l">
                  <a:spcBef>
                    <a:spcPct val="50000"/>
                  </a:spcBef>
                  <a:buClr>
                    <a:srgbClr val="D33325"/>
                  </a:buClr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altLang="en-US" dirty="0" smtClean="0">
                    <a:latin typeface="Times New Roman" panose="02020603050405020304" pitchFamily="18" charset="0"/>
                  </a:rPr>
                  <a:t> = 0.24 mV</a:t>
                </a:r>
              </a:p>
              <a:p>
                <a:pPr marL="0" indent="0" algn="l">
                  <a:spcBef>
                    <a:spcPct val="50000"/>
                  </a:spcBef>
                  <a:buClr>
                    <a:srgbClr val="D33325"/>
                  </a:buClr>
                </a:pPr>
                <a:r>
                  <a:rPr lang="en-US" altLang="en-US" dirty="0" smtClean="0">
                    <a:latin typeface="Times New Roman" panose="02020603050405020304" pitchFamily="18" charset="0"/>
                  </a:rPr>
                  <a:t>I = 0.048 mA</a:t>
                </a:r>
                <a:endParaRPr lang="en-US" altLang="en-US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621" y="4953000"/>
                <a:ext cx="1845377" cy="1569660"/>
              </a:xfrm>
              <a:prstGeom prst="rect">
                <a:avLst/>
              </a:prstGeom>
              <a:blipFill rotWithShape="0">
                <a:blip r:embed="rId4"/>
                <a:stretch>
                  <a:fillRect l="-5298" t="-3113" r="-3311" b="-77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839200" cy="476250"/>
          </a:xfrm>
        </p:spPr>
        <p:txBody>
          <a:bodyPr/>
          <a:lstStyle/>
          <a:p>
            <a:r>
              <a:rPr lang="en-US" altLang="en-US" sz="2800" smtClean="0"/>
              <a:t>Direction of the induced emf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733425"/>
            <a:ext cx="8763000" cy="757130"/>
          </a:xfrm>
        </p:spPr>
        <p:txBody>
          <a:bodyPr/>
          <a:lstStyle/>
          <a:p>
            <a:pPr marL="457200" lvl="1" indent="-342900">
              <a:lnSpc>
                <a:spcPct val="90000"/>
              </a:lnSpc>
              <a:buFontTx/>
              <a:buChar char="•"/>
            </a:pPr>
            <a:r>
              <a:rPr lang="en-US" altLang="en-US" sz="2400" dirty="0" smtClean="0"/>
              <a:t>Point the right hand thumb along vector </a:t>
            </a:r>
            <a:r>
              <a:rPr lang="en-US" altLang="en-US" sz="2400" b="1" dirty="0" smtClean="0"/>
              <a:t>A</a:t>
            </a:r>
            <a:r>
              <a:rPr lang="en-US" altLang="en-US" sz="2400" dirty="0" smtClean="0"/>
              <a:t>, if the </a:t>
            </a:r>
            <a:r>
              <a:rPr lang="en-US" altLang="en-US" sz="2400" dirty="0" err="1" smtClean="0"/>
              <a:t>emf</a:t>
            </a:r>
            <a:r>
              <a:rPr lang="en-US" altLang="en-US" sz="2400" dirty="0" smtClean="0"/>
              <a:t> is positive then the </a:t>
            </a:r>
            <a:r>
              <a:rPr lang="en-US" altLang="en-US" sz="2400" dirty="0" err="1" smtClean="0"/>
              <a:t>emf</a:t>
            </a:r>
            <a:r>
              <a:rPr lang="en-US" altLang="en-US" sz="2400" dirty="0" smtClean="0"/>
              <a:t> and current are in the direction of the curled fingers.</a:t>
            </a:r>
          </a:p>
        </p:txBody>
      </p:sp>
      <p:pic>
        <p:nvPicPr>
          <p:cNvPr id="93188" name="Picture 4" descr="29_Figure06-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70"/>
          <a:stretch>
            <a:fillRect/>
          </a:stretch>
        </p:blipFill>
        <p:spPr bwMode="auto">
          <a:xfrm>
            <a:off x="533400" y="1555750"/>
            <a:ext cx="6019800" cy="487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629400" y="3995737"/>
                <a:ext cx="1515671" cy="6988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Φ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400" y="3995737"/>
                <a:ext cx="1515671" cy="69884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355622" y="2454099"/>
                <a:ext cx="2635978" cy="9687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cos</m:t>
                          </m:r>
                          <m:r>
                            <m:rPr>
                              <m:nor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𝑑𝐴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5622" y="2454099"/>
                <a:ext cx="2635978" cy="96872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839200" cy="476250"/>
          </a:xfrm>
        </p:spPr>
        <p:txBody>
          <a:bodyPr/>
          <a:lstStyle/>
          <a:p>
            <a:r>
              <a:rPr lang="en-US" altLang="en-US" sz="2800" smtClean="0"/>
              <a:t>Lenz’s law and the direction of induced current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9743" y="1758280"/>
            <a:ext cx="6324600" cy="1219200"/>
          </a:xfrm>
        </p:spPr>
        <p:txBody>
          <a:bodyPr/>
          <a:lstStyle/>
          <a:p>
            <a:pPr marL="114300" lvl="1" indent="0">
              <a:lnSpc>
                <a:spcPct val="90000"/>
              </a:lnSpc>
              <a:buNone/>
            </a:pPr>
            <a:r>
              <a:rPr lang="en-US" altLang="en-US" sz="2800" dirty="0" smtClean="0"/>
              <a:t>Example 29.8: use Lenz’s law to determine the direction of the resulting induced current. </a:t>
            </a:r>
          </a:p>
        </p:txBody>
      </p:sp>
      <p:pic>
        <p:nvPicPr>
          <p:cNvPr id="107524" name="Picture 4" descr="29_Figure14-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83"/>
          <a:stretch>
            <a:fillRect/>
          </a:stretch>
        </p:blipFill>
        <p:spPr bwMode="auto">
          <a:xfrm>
            <a:off x="381000" y="3352800"/>
            <a:ext cx="8547100" cy="3113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526" name="Picture 6" descr="29_13_Figur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56"/>
          <a:stretch>
            <a:fillRect/>
          </a:stretch>
        </p:blipFill>
        <p:spPr bwMode="auto">
          <a:xfrm>
            <a:off x="6471557" y="1166813"/>
            <a:ext cx="2590800" cy="202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704850"/>
            <a:ext cx="8991600" cy="867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45000"/>
              </a:spcBef>
              <a:spcAft>
                <a:spcPct val="20000"/>
              </a:spcAft>
              <a:buClr>
                <a:srgbClr val="0066CC"/>
              </a:buClr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400050" algn="l" rtl="0" eaLnBrk="0" fontAlgn="base" hangingPunct="0">
              <a:spcBef>
                <a:spcPct val="45000"/>
              </a:spcBef>
              <a:spcAft>
                <a:spcPct val="20000"/>
              </a:spcAft>
              <a:buClr>
                <a:srgbClr val="D33325"/>
              </a:buClr>
              <a:buFont typeface="Times" panose="02020603050405020304" pitchFamily="18" charset="0"/>
              <a:buChar char="•"/>
              <a:defRPr sz="3000">
                <a:solidFill>
                  <a:schemeClr val="tx1"/>
                </a:solidFill>
                <a:latin typeface="+mj-lt"/>
              </a:defRPr>
            </a:lvl2pPr>
            <a:lvl3pPr marL="1254125" indent="-450850" algn="l" rtl="0" eaLnBrk="0" fontAlgn="base" hangingPunct="0">
              <a:spcBef>
                <a:spcPct val="45000"/>
              </a:spcBef>
              <a:spcAft>
                <a:spcPct val="20000"/>
              </a:spcAft>
              <a:buClr>
                <a:srgbClr val="D33325"/>
              </a:buClr>
              <a:buFont typeface="Times New Roman" panose="02020603050405020304" pitchFamily="18" charset="0"/>
              <a:buChar char="–"/>
              <a:defRPr sz="2800">
                <a:solidFill>
                  <a:schemeClr val="tx1"/>
                </a:solidFill>
                <a:latin typeface="+mj-lt"/>
              </a:defRPr>
            </a:lvl3pPr>
            <a:lvl4pPr marL="1828800" indent="-342900" algn="l" rtl="0" eaLnBrk="0" fontAlgn="base" hangingPunct="0">
              <a:spcBef>
                <a:spcPct val="45000"/>
              </a:spcBef>
              <a:spcAft>
                <a:spcPct val="20000"/>
              </a:spcAft>
              <a:buClr>
                <a:srgbClr val="D33325"/>
              </a:buClr>
              <a:buFont typeface="Times" panose="02020603050405020304" pitchFamily="18" charset="0"/>
              <a:buChar char="•"/>
              <a:defRPr sz="2600">
                <a:solidFill>
                  <a:schemeClr val="tx1"/>
                </a:solidFill>
                <a:latin typeface="+mj-lt"/>
              </a:defRPr>
            </a:lvl4pPr>
            <a:lvl5pPr marL="2286000" indent="-334963" algn="l" rtl="0" eaLnBrk="0" fontAlgn="base" hangingPunct="0">
              <a:spcBef>
                <a:spcPct val="45000"/>
              </a:spcBef>
              <a:spcAft>
                <a:spcPct val="20000"/>
              </a:spcAft>
              <a:buClr>
                <a:srgbClr val="D33325"/>
              </a:buClr>
              <a:buFont typeface="Times New Roman" panose="02020603050405020304" pitchFamily="18" charset="0"/>
              <a:buChar char="–"/>
              <a:defRPr sz="2600">
                <a:solidFill>
                  <a:schemeClr val="tx1"/>
                </a:solidFill>
                <a:latin typeface="+mj-lt"/>
              </a:defRPr>
            </a:lvl5pPr>
            <a:lvl6pPr marL="2743200" indent="-334963" algn="l" rtl="0" fontAlgn="base">
              <a:spcBef>
                <a:spcPct val="45000"/>
              </a:spcBef>
              <a:spcAft>
                <a:spcPct val="20000"/>
              </a:spcAft>
              <a:buClr>
                <a:srgbClr val="D33325"/>
              </a:buClr>
              <a:buFont typeface="Times New Roman" charset="0"/>
              <a:buChar char="–"/>
              <a:defRPr sz="2600">
                <a:solidFill>
                  <a:schemeClr val="tx1"/>
                </a:solidFill>
                <a:latin typeface="+mj-lt"/>
              </a:defRPr>
            </a:lvl6pPr>
            <a:lvl7pPr marL="3200400" indent="-334963" algn="l" rtl="0" fontAlgn="base">
              <a:spcBef>
                <a:spcPct val="45000"/>
              </a:spcBef>
              <a:spcAft>
                <a:spcPct val="20000"/>
              </a:spcAft>
              <a:buClr>
                <a:srgbClr val="D33325"/>
              </a:buClr>
              <a:buFont typeface="Times New Roman" charset="0"/>
              <a:buChar char="–"/>
              <a:defRPr sz="2600">
                <a:solidFill>
                  <a:schemeClr val="tx1"/>
                </a:solidFill>
                <a:latin typeface="+mj-lt"/>
              </a:defRPr>
            </a:lvl7pPr>
            <a:lvl8pPr marL="3657600" indent="-334963" algn="l" rtl="0" fontAlgn="base">
              <a:spcBef>
                <a:spcPct val="45000"/>
              </a:spcBef>
              <a:spcAft>
                <a:spcPct val="20000"/>
              </a:spcAft>
              <a:buClr>
                <a:srgbClr val="D33325"/>
              </a:buClr>
              <a:buFont typeface="Times New Roman" charset="0"/>
              <a:buChar char="–"/>
              <a:defRPr sz="2600">
                <a:solidFill>
                  <a:schemeClr val="tx1"/>
                </a:solidFill>
                <a:latin typeface="+mj-lt"/>
              </a:defRPr>
            </a:lvl8pPr>
            <a:lvl9pPr marL="4114800" indent="-334963" algn="l" rtl="0" fontAlgn="base">
              <a:spcBef>
                <a:spcPct val="45000"/>
              </a:spcBef>
              <a:spcAft>
                <a:spcPct val="20000"/>
              </a:spcAft>
              <a:buClr>
                <a:srgbClr val="D33325"/>
              </a:buClr>
              <a:buFont typeface="Times New Roman" charset="0"/>
              <a:buChar char="–"/>
              <a:defRPr sz="2600">
                <a:solidFill>
                  <a:schemeClr val="tx1"/>
                </a:solidFill>
                <a:latin typeface="+mj-lt"/>
              </a:defRPr>
            </a:lvl9pPr>
          </a:lstStyle>
          <a:p>
            <a:pPr marL="114300" lvl="1" indent="0">
              <a:lnSpc>
                <a:spcPct val="90000"/>
              </a:lnSpc>
              <a:buNone/>
            </a:pPr>
            <a:r>
              <a:rPr lang="en-US" altLang="en-US" sz="2800" i="1" kern="0" dirty="0" smtClean="0">
                <a:solidFill>
                  <a:srgbClr val="0000FF"/>
                </a:solidFill>
              </a:rPr>
              <a:t>Lenz’s law</a:t>
            </a:r>
            <a:r>
              <a:rPr lang="en-US" altLang="en-US" sz="2800" kern="0" dirty="0" smtClean="0">
                <a:solidFill>
                  <a:srgbClr val="0000FF"/>
                </a:solidFill>
              </a:rPr>
              <a:t>: </a:t>
            </a:r>
            <a:r>
              <a:rPr lang="en-US" altLang="en-US" sz="2800" kern="0" dirty="0" smtClean="0"/>
              <a:t>The direction of any magnetic induction effect is such as to oppose the cause of the effect.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VERSION" val="XP"/>
  <p:tag name="ISGAMESHOW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BTEXT" val=""/>
</p:tagLst>
</file>

<file path=ppt/theme/theme1.xml><?xml version="1.0" encoding="utf-8"?>
<a:theme xmlns:a="http://schemas.openxmlformats.org/drawingml/2006/main" name="C6eActiveLectureQuestions">
  <a:themeElements>
    <a:clrScheme name="C6eActiveLectureQuestions 14">
      <a:dk1>
        <a:srgbClr val="000000"/>
      </a:dk1>
      <a:lt1>
        <a:srgbClr val="FFFFFF"/>
      </a:lt1>
      <a:dk2>
        <a:srgbClr val="333399"/>
      </a:dk2>
      <a:lt2>
        <a:srgbClr val="000000"/>
      </a:lt2>
      <a:accent1>
        <a:srgbClr val="B7DAB8"/>
      </a:accent1>
      <a:accent2>
        <a:srgbClr val="005472"/>
      </a:accent2>
      <a:accent3>
        <a:srgbClr val="FFFFFF"/>
      </a:accent3>
      <a:accent4>
        <a:srgbClr val="000000"/>
      </a:accent4>
      <a:accent5>
        <a:srgbClr val="D8EAD8"/>
      </a:accent5>
      <a:accent6>
        <a:srgbClr val="004B67"/>
      </a:accent6>
      <a:hlink>
        <a:srgbClr val="009999"/>
      </a:hlink>
      <a:folHlink>
        <a:srgbClr val="99CC00"/>
      </a:folHlink>
    </a:clrScheme>
    <a:fontScheme name="C6eActiveLectureQuestions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bg1"/>
            </a:gs>
          </a:gsLst>
          <a:lin ang="5400000" scaled="1"/>
        </a:gradFill>
        <a:ln w="349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bg1"/>
            </a:gs>
          </a:gsLst>
          <a:lin ang="5400000" scaled="1"/>
        </a:gradFill>
        <a:ln w="349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6eActiveLectureQuestion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6eActiveLectureQuestion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6eActiveLectureQuestion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6eActiveLectureQuestion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6eActiveLectureQuestion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6eActiveLectureQuestion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6eActiveLectureQuestion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6eActiveLectureQuestion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6eActiveLectureQuestion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6eActiveLectureQuestion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6eActiveLectureQuestion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6eActiveLectureQuestion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6eActiveLectureQuestions 13">
        <a:dk1>
          <a:srgbClr val="000000"/>
        </a:dk1>
        <a:lt1>
          <a:srgbClr val="FFFFFF"/>
        </a:lt1>
        <a:dk2>
          <a:srgbClr val="005472"/>
        </a:dk2>
        <a:lt2>
          <a:srgbClr val="00000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6eActiveLectureQuestions 14">
        <a:dk1>
          <a:srgbClr val="000000"/>
        </a:dk1>
        <a:lt1>
          <a:srgbClr val="FFFFFF"/>
        </a:lt1>
        <a:dk2>
          <a:srgbClr val="333399"/>
        </a:dk2>
        <a:lt2>
          <a:srgbClr val="000000"/>
        </a:lt2>
        <a:accent1>
          <a:srgbClr val="B7DAB8"/>
        </a:accent1>
        <a:accent2>
          <a:srgbClr val="005472"/>
        </a:accent2>
        <a:accent3>
          <a:srgbClr val="FFFFFF"/>
        </a:accent3>
        <a:accent4>
          <a:srgbClr val="000000"/>
        </a:accent4>
        <a:accent5>
          <a:srgbClr val="D8EAD8"/>
        </a:accent5>
        <a:accent6>
          <a:srgbClr val="004B67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8552</TotalTime>
  <Words>964</Words>
  <Application>Microsoft Office PowerPoint</Application>
  <PresentationFormat>On-screen Show (4:3)</PresentationFormat>
  <Paragraphs>88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Cambria Math</vt:lpstr>
      <vt:lpstr>Symbol</vt:lpstr>
      <vt:lpstr>Times</vt:lpstr>
      <vt:lpstr>Times New Roman</vt:lpstr>
      <vt:lpstr>Wingdings</vt:lpstr>
      <vt:lpstr>C6eActiveLectureQuestions</vt:lpstr>
      <vt:lpstr>Chapter 29</vt:lpstr>
      <vt:lpstr>Goals for Chapter 29</vt:lpstr>
      <vt:lpstr>Introduction</vt:lpstr>
      <vt:lpstr>Induced current</vt:lpstr>
      <vt:lpstr>Magnetic flux through an area element</vt:lpstr>
      <vt:lpstr>Faraday’s law</vt:lpstr>
      <vt:lpstr>Emf and the current induced in a loop  </vt:lpstr>
      <vt:lpstr>Direction of the induced emf</vt:lpstr>
      <vt:lpstr>Lenz’s law and the direction of induced current</vt:lpstr>
      <vt:lpstr>Magnitude and direction of an induced emf</vt:lpstr>
      <vt:lpstr>A simple alternator</vt:lpstr>
      <vt:lpstr>DC generator and back emf in a motor</vt:lpstr>
      <vt:lpstr>Slidewire generator</vt:lpstr>
      <vt:lpstr>Work and power in the slidewire generator </vt:lpstr>
      <vt:lpstr>Motional electromotive force </vt:lpstr>
      <vt:lpstr>Motional electromotive force of the slidewire generator </vt:lpstr>
      <vt:lpstr>The Faraday disk dynamo</vt:lpstr>
      <vt:lpstr>Induced electric fields</vt:lpstr>
      <vt:lpstr>Induced electric fields</vt:lpstr>
      <vt:lpstr>Eddy currents</vt:lpstr>
      <vt:lpstr>Using eddy currents</vt:lpstr>
      <vt:lpstr>Displacement current</vt:lpstr>
      <vt:lpstr>Maxwell’s equations</vt:lpstr>
    </vt:vector>
  </TitlesOfParts>
  <Company>Benjamin Cummings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video slide</dc:title>
  <dc:creator>BCP User</dc:creator>
  <cp:lastModifiedBy>Mohamed Bingabr</cp:lastModifiedBy>
  <cp:revision>434</cp:revision>
  <cp:lastPrinted>2006-11-21T16:50:10Z</cp:lastPrinted>
  <dcterms:created xsi:type="dcterms:W3CDTF">2002-07-11T17:04:39Z</dcterms:created>
  <dcterms:modified xsi:type="dcterms:W3CDTF">2015-11-11T14:35:09Z</dcterms:modified>
</cp:coreProperties>
</file>