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7" r:id="rId3"/>
    <p:sldId id="268" r:id="rId4"/>
    <p:sldId id="269" r:id="rId5"/>
    <p:sldId id="270" r:id="rId6"/>
    <p:sldId id="282" r:id="rId7"/>
    <p:sldId id="271" r:id="rId8"/>
    <p:sldId id="273" r:id="rId9"/>
    <p:sldId id="272" r:id="rId10"/>
    <p:sldId id="274" r:id="rId11"/>
    <p:sldId id="275" r:id="rId12"/>
    <p:sldId id="276" r:id="rId13"/>
    <p:sldId id="283" r:id="rId14"/>
    <p:sldId id="277" r:id="rId15"/>
    <p:sldId id="284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5" d="100"/>
          <a:sy n="105" d="100"/>
        </p:scale>
        <p:origin x="1368" y="102"/>
      </p:cViewPr>
      <p:guideLst>
        <p:guide orient="horz" pos="1209"/>
        <p:guide orient="horz" pos="1824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fld id="{ABB18CF2-0CEB-4A5C-9346-2501005C5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8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84884157-AD87-4C4F-AC7E-A153BFB5E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4B9D5C-15EE-4CCF-9DBC-091E97A09EB7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9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7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9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2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01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92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40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1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1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1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7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6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4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1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49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2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1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6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6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latin typeface="Arial" panose="020B0604020202020204" pitchFamily="34" charset="0"/>
              </a:rPr>
              <a:t>Chapter 30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098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Times New Roman" panose="02020603050405020304" pitchFamily="18" charset="0"/>
              </a:rPr>
              <a:t>Inductance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Magnetic field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7175" y="685800"/>
                <a:ext cx="8153400" cy="3764364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800" dirty="0" smtClean="0"/>
                  <a:t>The energy stored in an inductor is </a:t>
                </a:r>
              </a:p>
              <a:p>
                <a:pPr marL="803275" lvl="2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600" dirty="0" smtClean="0"/>
              </a:p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800" dirty="0" smtClean="0"/>
                  <a:t>Magnetic energy density in vacuum</a:t>
                </a:r>
              </a:p>
              <a:p>
                <a:pPr marL="114300" lvl="1" indent="0">
                  <a:lnSpc>
                    <a:spcPct val="90000"/>
                  </a:lnSpc>
                  <a:buNone/>
                </a:pPr>
                <a:r>
                  <a:rPr lang="en-US" altLang="en-US" sz="2800" i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800" i="1" dirty="0" smtClean="0"/>
                  <a:t>	</a:t>
                </a:r>
                <a:r>
                  <a:rPr lang="en-US" altLang="en-US" sz="2800" dirty="0" smtClean="0"/>
                  <a:t>J/m</a:t>
                </a:r>
                <a:r>
                  <a:rPr lang="en-US" altLang="en-US" sz="2800" baseline="30000" dirty="0" smtClean="0"/>
                  <a:t>3</a:t>
                </a:r>
                <a:endParaRPr lang="en-US" altLang="en-US" sz="2800" baseline="30000" dirty="0"/>
              </a:p>
              <a:p>
                <a:pPr marL="114300" lvl="1" indent="0">
                  <a:lnSpc>
                    <a:spcPct val="90000"/>
                  </a:lnSpc>
                  <a:buNone/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by </a:t>
                </a:r>
                <a:r>
                  <a:rPr lang="el-GR" altLang="en-US" sz="2800" i="1" dirty="0" smtClean="0">
                    <a:sym typeface="Symbol" panose="05050102010706020507" pitchFamily="18" charset="2"/>
                  </a:rPr>
                  <a:t>μ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 for material.</a:t>
                </a:r>
                <a:endParaRPr lang="en-US" altLang="en-US" sz="2800" dirty="0" smtClean="0"/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7175" y="685800"/>
                <a:ext cx="8153400" cy="3764364"/>
              </a:xfrm>
              <a:blipFill rotWithShape="0">
                <a:blip r:embed="rId3"/>
                <a:stretch>
                  <a:fillRect l="-75" t="-2917" b="-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237" name="Picture 5" descr="30_09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 bwMode="auto">
          <a:xfrm>
            <a:off x="5140290" y="3657600"/>
            <a:ext cx="385131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The </a:t>
            </a:r>
            <a:r>
              <a:rPr lang="en-US" altLang="en-US" sz="2800" i="1" smtClean="0"/>
              <a:t>R-L</a:t>
            </a:r>
            <a:r>
              <a:rPr lang="en-US" altLang="en-US" sz="2800" smtClean="0"/>
              <a:t> circuit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3588"/>
            <a:ext cx="4343400" cy="1994392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An </a:t>
            </a:r>
            <a:r>
              <a:rPr lang="en-US" altLang="en-US" sz="2400" i="1" dirty="0" smtClean="0"/>
              <a:t>R-L circuit</a:t>
            </a:r>
            <a:r>
              <a:rPr lang="en-US" altLang="en-US" sz="2400" dirty="0" smtClean="0"/>
              <a:t> contains a resistor and inductor and possibly an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source.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Figure 30.11 at the right shows a typical </a:t>
            </a:r>
            <a:r>
              <a:rPr lang="en-US" altLang="en-US" sz="2400" i="1" dirty="0" smtClean="0"/>
              <a:t>R-L</a:t>
            </a:r>
            <a:r>
              <a:rPr lang="en-US" altLang="en-US" sz="2400" dirty="0" smtClean="0"/>
              <a:t> circuit.</a:t>
            </a:r>
          </a:p>
        </p:txBody>
      </p:sp>
      <p:pic>
        <p:nvPicPr>
          <p:cNvPr id="97284" name="Picture 4" descr="30_Figure11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"/>
          <a:stretch>
            <a:fillRect/>
          </a:stretch>
        </p:blipFill>
        <p:spPr bwMode="auto">
          <a:xfrm>
            <a:off x="4679950" y="838200"/>
            <a:ext cx="39417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Current growth in an </a:t>
            </a:r>
            <a:r>
              <a:rPr lang="en-US" altLang="en-US" sz="2800" i="1" smtClean="0"/>
              <a:t>R-L</a:t>
            </a:r>
            <a:r>
              <a:rPr lang="en-US" altLang="en-US" sz="2800" smtClean="0"/>
              <a:t>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763588"/>
                <a:ext cx="4648200" cy="5396606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400" dirty="0" smtClean="0"/>
                  <a:t>Current across inductor when switch is closed and initial energy in inductor is zero.</a:t>
                </a:r>
              </a:p>
              <a:p>
                <a:pPr marL="1143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en-US" sz="2400" dirty="0" smtClean="0"/>
              </a:p>
              <a:p>
                <a:pPr marL="1143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altLang="en-US" sz="2400" dirty="0" smtClean="0"/>
              </a:p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400" dirty="0" smtClean="0"/>
                  <a:t>The </a:t>
                </a:r>
                <a:r>
                  <a:rPr lang="en-US" altLang="en-US" sz="2400" i="1" dirty="0" smtClean="0"/>
                  <a:t>time constant</a:t>
                </a:r>
                <a:r>
                  <a:rPr lang="en-US" altLang="en-US" sz="2400" dirty="0" smtClean="0"/>
                  <a:t> for an </a:t>
                </a:r>
                <a:r>
                  <a:rPr lang="en-US" altLang="en-US" sz="2400" i="1" dirty="0" smtClean="0"/>
                  <a:t>R-L</a:t>
                </a:r>
                <a:r>
                  <a:rPr lang="en-US" altLang="en-US" sz="2400" dirty="0" smtClean="0"/>
                  <a:t> circuit is 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 = L/R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.</a:t>
                </a:r>
              </a:p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400" dirty="0" smtClean="0">
                    <a:sym typeface="Symbol" panose="05050102010706020507" pitchFamily="18" charset="2"/>
                  </a:rPr>
                  <a:t>Figure 30.12 at the right shows a graph of the current as a function of time in an 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R-L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 circuit containing an </a:t>
                </a:r>
                <a:r>
                  <a:rPr lang="en-US" altLang="en-US" sz="2400" dirty="0" err="1" smtClean="0">
                    <a:sym typeface="Symbol" panose="05050102010706020507" pitchFamily="18" charset="2"/>
                  </a:rPr>
                  <a:t>emf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 source.</a:t>
                </a:r>
              </a:p>
            </p:txBody>
          </p:sp>
        </mc:Choice>
        <mc:Fallback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763588"/>
                <a:ext cx="4648200" cy="5396606"/>
              </a:xfrm>
              <a:blipFill rotWithShape="0">
                <a:blip r:embed="rId3"/>
                <a:stretch>
                  <a:fillRect t="-1580" r="-131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2" name="Picture 4" descr="30_Figure12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"/>
          <a:stretch>
            <a:fillRect/>
          </a:stretch>
        </p:blipFill>
        <p:spPr bwMode="auto">
          <a:xfrm>
            <a:off x="5308600" y="914400"/>
            <a:ext cx="3530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Current growth in an </a:t>
            </a:r>
            <a:r>
              <a:rPr lang="en-US" altLang="en-US" sz="2800" i="1" smtClean="0"/>
              <a:t>R-L</a:t>
            </a:r>
            <a:r>
              <a:rPr lang="en-US" altLang="en-US" sz="2800" smtClean="0"/>
              <a:t> circuit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3588"/>
            <a:ext cx="8763000" cy="2751522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Example 30.6: </a:t>
            </a:r>
            <a:r>
              <a:rPr lang="en-US" altLang="en-US" sz="2400" dirty="0" smtClean="0">
                <a:sym typeface="Symbol" panose="05050102010706020507" pitchFamily="18" charset="2"/>
              </a:rPr>
              <a:t>A sensitive electronic device of resistance R =  175 </a:t>
            </a:r>
            <a:r>
              <a:rPr lang="el-GR" altLang="en-US" sz="2400" dirty="0" smtClean="0">
                <a:sym typeface="Symbol" panose="05050102010706020507" pitchFamily="18" charset="2"/>
              </a:rPr>
              <a:t>Ω</a:t>
            </a:r>
            <a:r>
              <a:rPr lang="en-US" altLang="en-US" sz="2400" dirty="0" smtClean="0">
                <a:sym typeface="Symbol" panose="05050102010706020507" pitchFamily="18" charset="2"/>
              </a:rPr>
              <a:t> is to be connected to a source of </a:t>
            </a:r>
            <a:r>
              <a:rPr lang="en-US" altLang="en-US" sz="2400" dirty="0" err="1" smtClean="0">
                <a:sym typeface="Symbol" panose="05050102010706020507" pitchFamily="18" charset="2"/>
              </a:rPr>
              <a:t>emf</a:t>
            </a:r>
            <a:r>
              <a:rPr lang="en-US" altLang="en-US" sz="2400" dirty="0" smtClean="0">
                <a:sym typeface="Symbol" panose="05050102010706020507" pitchFamily="18" charset="2"/>
              </a:rPr>
              <a:t> (of negligible internal resistance) by a switch S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altLang="en-US" sz="2400" dirty="0" smtClean="0">
                <a:sym typeface="Symbol" panose="05050102010706020507" pitchFamily="18" charset="2"/>
              </a:rPr>
              <a:t>. The device is designed to operate with a 36-mA current, but to avoid damage to the device, the current can rise to no more than 4.9 mA in the first 58 </a:t>
            </a:r>
            <a:r>
              <a:rPr lang="el-GR" altLang="en-US" sz="2400" dirty="0" smtClean="0">
                <a:sym typeface="Symbol" panose="05050102010706020507" pitchFamily="18" charset="2"/>
              </a:rPr>
              <a:t>μ</a:t>
            </a:r>
            <a:r>
              <a:rPr lang="en-US" altLang="en-US" sz="2400" dirty="0" smtClean="0">
                <a:sym typeface="Symbol" panose="05050102010706020507" pitchFamily="18" charset="2"/>
              </a:rPr>
              <a:t>s after the switch is closed. An inductor is therefore connected in series with the device, as shown in figure. (a) What is the required source </a:t>
            </a:r>
            <a:r>
              <a:rPr lang="en-US" altLang="en-US" sz="2400" dirty="0" err="1" smtClean="0">
                <a:sym typeface="Symbol" panose="05050102010706020507" pitchFamily="18" charset="2"/>
              </a:rPr>
              <a:t>emf</a:t>
            </a:r>
            <a:r>
              <a:rPr lang="en-US" altLang="en-US" sz="2400" dirty="0" smtClean="0">
                <a:sym typeface="Symbol" panose="05050102010706020507" pitchFamily="18" charset="2"/>
              </a:rPr>
              <a:t> ? (b) What is the required inductance L? (c) What is the R-L time constant ? </a:t>
            </a: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26248"/>
            <a:ext cx="2581275" cy="2343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74" y="5943600"/>
            <a:ext cx="6301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Answer: </a:t>
            </a:r>
            <a:r>
              <a:rPr lang="en-US" altLang="en-US" dirty="0" smtClean="0">
                <a:sym typeface="Symbol" panose="05050102010706020507" pitchFamily="18" charset="2"/>
              </a:rPr>
              <a:t> = 6.3 V	L = 69 </a:t>
            </a:r>
            <a:r>
              <a:rPr lang="en-US" altLang="en-US" dirty="0" err="1" smtClean="0">
                <a:sym typeface="Symbol" panose="05050102010706020507" pitchFamily="18" charset="2"/>
              </a:rPr>
              <a:t>mH</a:t>
            </a:r>
            <a:r>
              <a:rPr lang="en-US" altLang="en-US" dirty="0" smtClean="0">
                <a:sym typeface="Symbol" panose="05050102010706020507" pitchFamily="18" charset="2"/>
              </a:rPr>
              <a:t>	 = 390 </a:t>
            </a:r>
            <a:r>
              <a:rPr lang="el-GR" altLang="en-US" dirty="0" smtClean="0">
                <a:sym typeface="Symbol" panose="05050102010706020507" pitchFamily="18" charset="2"/>
              </a:rPr>
              <a:t>μ</a:t>
            </a:r>
            <a:r>
              <a:rPr lang="en-US" altLang="en-US" dirty="0" smtClean="0">
                <a:sym typeface="Symbol" panose="05050102010706020507" pitchFamily="18" charset="2"/>
              </a:rPr>
              <a:t>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Current decay in an </a:t>
            </a:r>
            <a:r>
              <a:rPr lang="en-US" altLang="en-US" sz="2800" i="1" smtClean="0"/>
              <a:t>R-L</a:t>
            </a:r>
            <a:r>
              <a:rPr lang="en-US" altLang="en-US" sz="2800" smtClean="0"/>
              <a:t>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3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838200"/>
                <a:ext cx="8839200" cy="1530804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800" dirty="0" smtClean="0"/>
                  <a:t>Current across inductor when switch S</a:t>
                </a:r>
                <a:r>
                  <a:rPr lang="en-US" altLang="en-US" sz="2800" baseline="-25000" dirty="0" smtClean="0"/>
                  <a:t>2</a:t>
                </a:r>
                <a:r>
                  <a:rPr lang="en-US" altLang="en-US" sz="2800" dirty="0" smtClean="0"/>
                  <a:t> is </a:t>
                </a:r>
                <a:r>
                  <a:rPr lang="en-US" altLang="en-US" sz="2800" dirty="0"/>
                  <a:t>closed and </a:t>
                </a:r>
                <a:r>
                  <a:rPr lang="en-US" altLang="en-US" sz="2800" dirty="0" smtClean="0"/>
                  <a:t>inductor start discharging:</a:t>
                </a:r>
                <a:endParaRPr lang="en-US" altLang="en-US" sz="2600" dirty="0" smtClean="0"/>
              </a:p>
              <a:p>
                <a:pPr marL="114300" lvl="1" indent="0">
                  <a:lnSpc>
                    <a:spcPct val="90000"/>
                  </a:lnSpc>
                  <a:buNone/>
                </a:pPr>
                <a:r>
                  <a:rPr lang="en-US" altLang="en-US" sz="26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60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en-US" altLang="en-US" sz="2600" dirty="0" smtClean="0"/>
              </a:p>
            </p:txBody>
          </p:sp>
        </mc:Choice>
        <mc:Fallback>
          <p:sp>
            <p:nvSpPr>
              <p:cNvPr id="10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838200"/>
                <a:ext cx="8839200" cy="1530804"/>
              </a:xfrm>
              <a:blipFill rotWithShape="0">
                <a:blip r:embed="rId3"/>
                <a:stretch>
                  <a:fillRect t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354184"/>
            <a:ext cx="7010400" cy="3122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588035"/>
            <a:ext cx="4843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i="1" dirty="0" smtClean="0">
                <a:latin typeface="+mj-lt"/>
              </a:rPr>
              <a:t>I</a:t>
            </a:r>
            <a:r>
              <a:rPr lang="en-US" altLang="en-US" baseline="-25000" dirty="0" smtClean="0">
                <a:latin typeface="+mj-lt"/>
              </a:rPr>
              <a:t>0</a:t>
            </a:r>
            <a:r>
              <a:rPr lang="en-US" altLang="en-US" dirty="0" smtClean="0">
                <a:latin typeface="+mj-lt"/>
              </a:rPr>
              <a:t> is the initial current in the inductor.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1914746"/>
            <a:ext cx="1148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+mj-lt"/>
                <a:sym typeface="Symbol" panose="05050102010706020507" pitchFamily="18" charset="2"/>
              </a:rPr>
              <a:t> = L/R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Current decay in an </a:t>
            </a:r>
            <a:r>
              <a:rPr lang="en-US" altLang="en-US" sz="2800" i="1" smtClean="0"/>
              <a:t>R-L</a:t>
            </a:r>
            <a:r>
              <a:rPr lang="en-US" altLang="en-US" sz="2800" smtClean="0"/>
              <a:t> circuit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839200" cy="1172629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600" dirty="0" smtClean="0">
                <a:solidFill>
                  <a:srgbClr val="0000FF"/>
                </a:solidFill>
              </a:rPr>
              <a:t>Example 30.7</a:t>
            </a:r>
            <a:r>
              <a:rPr lang="en-US" altLang="en-US" sz="2600" dirty="0" smtClean="0"/>
              <a:t>: When the current in an R-L circuit is decaying, what fraction of the original energy stored in the inductor has been dissipated after 2.3 time constants?</a:t>
            </a:r>
            <a:endParaRPr lang="en-US" altLang="en-US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24011"/>
            <a:ext cx="3810000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91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The last two sections </a:t>
            </a:r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3.5 and 3.6 will not be in the quiz or the final exam.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95" y="5116648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Answer: </a:t>
            </a:r>
            <a:r>
              <a:rPr lang="en-US" altLang="en-US" dirty="0" smtClean="0">
                <a:sym typeface="Symbol" panose="05050102010706020507" pitchFamily="18" charset="2"/>
              </a:rPr>
              <a:t>U = 0.01U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976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The </a:t>
            </a:r>
            <a:r>
              <a:rPr lang="en-US" altLang="en-US" sz="2800" i="1" smtClean="0"/>
              <a:t>L-C</a:t>
            </a:r>
            <a:r>
              <a:rPr lang="en-US" altLang="en-US" sz="2800" smtClean="0"/>
              <a:t> circuit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762000"/>
            <a:ext cx="8610600" cy="8223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An </a:t>
            </a:r>
            <a:r>
              <a:rPr lang="en-US" altLang="en-US" sz="2400" i="1" smtClean="0"/>
              <a:t>L-C circuit</a:t>
            </a:r>
            <a:r>
              <a:rPr lang="en-US" altLang="en-US" sz="2400" smtClean="0"/>
              <a:t> contains an inductor and a capacitor and is an </a:t>
            </a:r>
            <a:r>
              <a:rPr lang="en-US" altLang="en-US" sz="2400" i="1" smtClean="0"/>
              <a:t>oscillating</a:t>
            </a:r>
            <a:r>
              <a:rPr lang="en-US" altLang="en-US" sz="2400" smtClean="0"/>
              <a:t> circuit. See Figure 30.14 below.</a:t>
            </a:r>
          </a:p>
        </p:txBody>
      </p:sp>
      <p:pic>
        <p:nvPicPr>
          <p:cNvPr id="103428" name="Picture 4" descr="30_Figure1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>
            <a:fillRect/>
          </a:stretch>
        </p:blipFill>
        <p:spPr bwMode="auto">
          <a:xfrm>
            <a:off x="247650" y="1600200"/>
            <a:ext cx="86106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Electrical oscillations in an </a:t>
            </a:r>
            <a:r>
              <a:rPr lang="en-US" altLang="en-US" sz="2800" i="1" smtClean="0"/>
              <a:t>L-C</a:t>
            </a:r>
            <a:r>
              <a:rPr lang="en-US" altLang="en-US" sz="2800" smtClean="0"/>
              <a:t> circuit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28613" y="762000"/>
            <a:ext cx="454818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Follow the text analysis of electrical oscillations and energy in an </a:t>
            </a:r>
            <a:r>
              <a:rPr lang="en-US" altLang="en-US" sz="2800" i="1">
                <a:latin typeface="Times New Roman" panose="02020603050405020304" pitchFamily="18" charset="0"/>
              </a:rPr>
              <a:t>L-C</a:t>
            </a:r>
            <a:r>
              <a:rPr lang="en-US" altLang="en-US" sz="2800">
                <a:latin typeface="Times New Roman" panose="02020603050405020304" pitchFamily="18" charset="0"/>
              </a:rPr>
              <a:t> circuit using Figure 30.15 at the right.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05476" name="Picture 4" descr="30_Figure1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>
            <a:fillRect/>
          </a:stretch>
        </p:blipFill>
        <p:spPr bwMode="auto">
          <a:xfrm>
            <a:off x="5791200" y="838200"/>
            <a:ext cx="22177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Electrical and mechanical oscillations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28613" y="762000"/>
            <a:ext cx="4114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Table 30.1 summarizes the analogies between SHM and </a:t>
            </a:r>
            <a:r>
              <a:rPr lang="en-US" altLang="en-US" i="1">
                <a:latin typeface="Times New Roman" panose="02020603050405020304" pitchFamily="18" charset="0"/>
              </a:rPr>
              <a:t>L-C</a:t>
            </a:r>
            <a:r>
              <a:rPr lang="en-US" altLang="en-US">
                <a:latin typeface="Times New Roman" panose="02020603050405020304" pitchFamily="18" charset="0"/>
              </a:rPr>
              <a:t> circuit oscillations.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Follow Example 30.8.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Follow Example 30.9.</a:t>
            </a:r>
          </a:p>
        </p:txBody>
      </p:sp>
      <p:pic>
        <p:nvPicPr>
          <p:cNvPr id="107524" name="Picture 4" descr="30_Table01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"/>
          <a:stretch>
            <a:fillRect/>
          </a:stretch>
        </p:blipFill>
        <p:spPr bwMode="auto">
          <a:xfrm>
            <a:off x="5056188" y="762000"/>
            <a:ext cx="30972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The </a:t>
            </a:r>
            <a:r>
              <a:rPr lang="en-US" altLang="en-US" sz="2800" i="1" smtClean="0"/>
              <a:t>L-R-C</a:t>
            </a:r>
            <a:r>
              <a:rPr lang="en-US" altLang="en-US" sz="2800" smtClean="0"/>
              <a:t> series circuit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749300"/>
            <a:ext cx="4419600" cy="3086999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Follow the text analysis of an </a:t>
            </a:r>
            <a:r>
              <a:rPr lang="en-US" altLang="en-US" sz="2800" i="1" dirty="0" smtClean="0"/>
              <a:t>L-R-C</a:t>
            </a:r>
            <a:r>
              <a:rPr lang="en-US" altLang="en-US" sz="2800" dirty="0" smtClean="0"/>
              <a:t> circuit.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An </a:t>
            </a:r>
            <a:r>
              <a:rPr lang="en-US" altLang="en-US" sz="2800" i="1" dirty="0" smtClean="0"/>
              <a:t>L-R-C</a:t>
            </a:r>
            <a:r>
              <a:rPr lang="en-US" altLang="en-US" sz="2800" dirty="0" smtClean="0"/>
              <a:t> circuit exhibits </a:t>
            </a:r>
            <a:r>
              <a:rPr lang="en-US" altLang="en-US" sz="2800" i="1" dirty="0" smtClean="0"/>
              <a:t>damped harmonic motion </a:t>
            </a:r>
            <a:r>
              <a:rPr lang="en-US" altLang="en-US" sz="2800" dirty="0" smtClean="0"/>
              <a:t>if the resistance is not too large. (See graphs in Figure 30.16 at the right</a:t>
            </a:r>
            <a:r>
              <a:rPr lang="en-US" altLang="en-US" sz="2800" dirty="0" smtClean="0"/>
              <a:t>.)</a:t>
            </a:r>
            <a:endParaRPr lang="en-US" altLang="en-US" sz="2800" dirty="0" smtClean="0"/>
          </a:p>
        </p:txBody>
      </p:sp>
      <p:pic>
        <p:nvPicPr>
          <p:cNvPr id="109573" name="Picture 5" descr="30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181600" y="685800"/>
            <a:ext cx="2736850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Chapter 30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8025"/>
            <a:ext cx="8682037" cy="5838825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z="3200" smtClean="0"/>
              <a:t>To learn how current in one coil can induce an emf in another unconnected coil</a:t>
            </a:r>
          </a:p>
          <a:p>
            <a:pPr lvl="1">
              <a:buFontTx/>
              <a:buChar char="•"/>
            </a:pPr>
            <a:r>
              <a:rPr lang="en-US" altLang="en-US" sz="3200" smtClean="0"/>
              <a:t>To relate the induced emf to the rate of change of the current</a:t>
            </a:r>
          </a:p>
          <a:p>
            <a:pPr lvl="1">
              <a:buFontTx/>
              <a:buChar char="•"/>
            </a:pPr>
            <a:r>
              <a:rPr lang="en-US" altLang="en-US" sz="3200" smtClean="0"/>
              <a:t>To calculate the energy in a magnetic field</a:t>
            </a:r>
          </a:p>
          <a:p>
            <a:pPr lvl="1">
              <a:buFontTx/>
              <a:buChar char="•"/>
            </a:pPr>
            <a:r>
              <a:rPr lang="en-US" altLang="en-US" sz="3200" smtClean="0"/>
              <a:t>To analyze circuits containing resistors and inductors</a:t>
            </a:r>
          </a:p>
          <a:p>
            <a:pPr lvl="1">
              <a:buFontTx/>
              <a:buChar char="•"/>
            </a:pPr>
            <a:r>
              <a:rPr lang="en-US" altLang="en-US" sz="3200" smtClean="0"/>
              <a:t>To describe electrical oscillations in circuits and why the oscillations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703263"/>
            <a:ext cx="4614862" cy="5260975"/>
          </a:xfrm>
        </p:spPr>
        <p:txBody>
          <a:bodyPr/>
          <a:lstStyle/>
          <a:p>
            <a:pPr lvl="1"/>
            <a:r>
              <a:rPr lang="en-US" altLang="en-US" sz="2400" smtClean="0"/>
              <a:t>How does a coil induce a current in a neighboring coil.</a:t>
            </a:r>
          </a:p>
          <a:p>
            <a:pPr lvl="1"/>
            <a:r>
              <a:rPr lang="en-US" altLang="en-US" sz="2400" smtClean="0"/>
              <a:t>A sensor triggers the traffic light to change when a car arrives at an intersection. How does it do this?</a:t>
            </a:r>
          </a:p>
          <a:p>
            <a:pPr lvl="1"/>
            <a:r>
              <a:rPr lang="en-US" altLang="en-US" sz="2400" smtClean="0"/>
              <a:t>Why does a coil of metal behave very differently from a straight wire of the same metal? </a:t>
            </a:r>
          </a:p>
          <a:p>
            <a:pPr lvl="1"/>
            <a:r>
              <a:rPr lang="en-US" altLang="en-US" sz="2400" smtClean="0"/>
              <a:t>We’ll learn how circuits can be coupled without being connected together.</a:t>
            </a:r>
          </a:p>
        </p:txBody>
      </p:sp>
      <p:pic>
        <p:nvPicPr>
          <p:cNvPr id="82949" name="Picture 5" descr="30_0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>
            <a:fillRect/>
          </a:stretch>
        </p:blipFill>
        <p:spPr bwMode="auto">
          <a:xfrm>
            <a:off x="4876800" y="762000"/>
            <a:ext cx="39655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Mutual inductance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719138"/>
            <a:ext cx="3962400" cy="1692771"/>
          </a:xfrm>
        </p:spPr>
        <p:txBody>
          <a:bodyPr/>
          <a:lstStyle/>
          <a:p>
            <a:pPr lvl="1"/>
            <a:r>
              <a:rPr lang="en-US" altLang="en-US" sz="2600" i="1" dirty="0" smtClean="0"/>
              <a:t>Mutual inductance</a:t>
            </a:r>
            <a:r>
              <a:rPr lang="en-US" altLang="en-US" sz="2600" dirty="0" smtClean="0"/>
              <a:t>:</a:t>
            </a:r>
            <a:r>
              <a:rPr lang="en-US" altLang="en-US" sz="2600" i="1" dirty="0" smtClean="0"/>
              <a:t> </a:t>
            </a:r>
            <a:r>
              <a:rPr lang="en-US" altLang="en-US" sz="2600" dirty="0" smtClean="0"/>
              <a:t>A changing current in one coil induces a current in a neighboring coil.</a:t>
            </a:r>
          </a:p>
        </p:txBody>
      </p:sp>
      <p:pic>
        <p:nvPicPr>
          <p:cNvPr id="84996" name="Picture 4" descr="30_Figure0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>
            <a:fillRect/>
          </a:stretch>
        </p:blipFill>
        <p:spPr bwMode="auto">
          <a:xfrm>
            <a:off x="5510212" y="728663"/>
            <a:ext cx="3557588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551609"/>
                <a:ext cx="1732077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51609"/>
                <a:ext cx="1732077" cy="698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199" y="3557587"/>
                <a:ext cx="1732077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557587"/>
                <a:ext cx="1732077" cy="6988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199" y="4563565"/>
                <a:ext cx="290707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563565"/>
                <a:ext cx="2907078" cy="7518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9550" y="5569543"/>
            <a:ext cx="5300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solidFill>
                  <a:srgbClr val="0000FF"/>
                </a:solidFill>
              </a:rPr>
              <a:t>Mutual inductance </a:t>
            </a:r>
            <a:r>
              <a:rPr lang="en-US" altLang="en-US" i="1" dirty="0" smtClean="0">
                <a:latin typeface="+mj-lt"/>
              </a:rPr>
              <a:t>M</a:t>
            </a:r>
            <a:r>
              <a:rPr lang="en-US" altLang="en-US" dirty="0" smtClean="0"/>
              <a:t> depends on the geometry of coils. Its unit is </a:t>
            </a:r>
            <a:r>
              <a:rPr lang="en-US" altLang="en-US" dirty="0" smtClean="0">
                <a:solidFill>
                  <a:srgbClr val="0000FF"/>
                </a:solidFill>
              </a:rPr>
              <a:t>Henry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Mutual inductance</a:t>
            </a:r>
            <a:r>
              <a:rPr lang="en-US" altLang="en-US" smtClean="0">
                <a:cs typeface="Times New Roman" panose="02020603050405020304" pitchFamily="18" charset="0"/>
              </a:rPr>
              <a:t> </a:t>
            </a:r>
            <a:r>
              <a:rPr lang="en-US" altLang="en-US" smtClean="0"/>
              <a:t>examples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685800"/>
            <a:ext cx="8772525" cy="1200329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30.1</a:t>
            </a:r>
            <a:r>
              <a:rPr lang="en-US" altLang="en-US" sz="2400" dirty="0" smtClean="0"/>
              <a:t>: A long solenoid with length </a:t>
            </a:r>
            <a:r>
              <a:rPr lang="en-US" altLang="en-US" sz="2400" i="1" dirty="0" smtClean="0"/>
              <a:t>l</a:t>
            </a:r>
            <a:r>
              <a:rPr lang="en-US" altLang="en-US" sz="2400" dirty="0" smtClean="0"/>
              <a:t> and cross-sectional area </a:t>
            </a:r>
            <a:r>
              <a:rPr lang="en-US" altLang="en-US" sz="2400" i="1" dirty="0" smtClean="0"/>
              <a:t>A</a:t>
            </a:r>
            <a:r>
              <a:rPr lang="en-US" altLang="en-US" sz="2400" dirty="0" smtClean="0"/>
              <a:t> is closely wound with </a:t>
            </a:r>
            <a:r>
              <a:rPr lang="en-US" altLang="en-US" sz="2400" i="1" dirty="0" smtClean="0"/>
              <a:t>N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 turns of wire. A coil with </a:t>
            </a:r>
            <a:r>
              <a:rPr lang="en-US" altLang="en-US" sz="2400" i="1" dirty="0" smtClean="0"/>
              <a:t>N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turns surrounds it at its center. Find the mutual inductance </a:t>
            </a:r>
            <a:r>
              <a:rPr lang="en-US" altLang="en-US" sz="2400" i="1" dirty="0" smtClean="0"/>
              <a:t>M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87045" name="Picture 5" descr="30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2286000"/>
            <a:ext cx="6408737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219" y="2170069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Answer: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2055167"/>
                <a:ext cx="194251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55167"/>
                <a:ext cx="1942518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3219" y="4800600"/>
            <a:ext cx="487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latin typeface="+mj-lt"/>
              </a:rPr>
              <a:t>Find </a:t>
            </a:r>
            <a:r>
              <a:rPr lang="en-US" altLang="en-US" i="1" dirty="0" smtClean="0">
                <a:latin typeface="+mj-lt"/>
              </a:rPr>
              <a:t>M</a:t>
            </a:r>
            <a:r>
              <a:rPr lang="en-US" altLang="en-US" dirty="0" smtClean="0">
                <a:latin typeface="+mj-lt"/>
              </a:rPr>
              <a:t> if </a:t>
            </a:r>
            <a:r>
              <a:rPr lang="en-US" altLang="en-US" i="1" dirty="0" smtClean="0">
                <a:latin typeface="+mj-lt"/>
              </a:rPr>
              <a:t>l </a:t>
            </a:r>
            <a:r>
              <a:rPr lang="en-US" altLang="en-US" dirty="0" smtClean="0">
                <a:latin typeface="+mj-lt"/>
              </a:rPr>
              <a:t>= 0.5 m, </a:t>
            </a:r>
            <a:r>
              <a:rPr lang="en-US" altLang="en-US" i="1" dirty="0" smtClean="0">
                <a:latin typeface="+mj-lt"/>
              </a:rPr>
              <a:t>A</a:t>
            </a:r>
            <a:r>
              <a:rPr lang="en-US" altLang="en-US" dirty="0" smtClean="0">
                <a:latin typeface="+mj-lt"/>
              </a:rPr>
              <a:t> =10 cm</a:t>
            </a:r>
            <a:r>
              <a:rPr lang="en-US" altLang="en-US" baseline="30000" dirty="0" smtClean="0">
                <a:latin typeface="+mj-lt"/>
              </a:rPr>
              <a:t>2</a:t>
            </a:r>
            <a:r>
              <a:rPr lang="en-US" altLang="en-US" dirty="0" smtClean="0">
                <a:latin typeface="+mj-lt"/>
              </a:rPr>
              <a:t>, </a:t>
            </a:r>
            <a:r>
              <a:rPr lang="en-US" altLang="en-US" i="1" dirty="0" smtClean="0">
                <a:latin typeface="+mj-lt"/>
              </a:rPr>
              <a:t>N</a:t>
            </a:r>
            <a:r>
              <a:rPr lang="en-US" altLang="en-US" baseline="-25000" dirty="0" smtClean="0">
                <a:latin typeface="+mj-lt"/>
              </a:rPr>
              <a:t>1</a:t>
            </a:r>
            <a:r>
              <a:rPr lang="en-US" altLang="en-US" dirty="0" smtClean="0">
                <a:latin typeface="+mj-lt"/>
              </a:rPr>
              <a:t>=1000 turns, and </a:t>
            </a:r>
            <a:r>
              <a:rPr lang="en-US" altLang="en-US" i="1" dirty="0" smtClean="0">
                <a:latin typeface="+mj-lt"/>
              </a:rPr>
              <a:t>N</a:t>
            </a:r>
            <a:r>
              <a:rPr lang="en-US" altLang="en-US" baseline="-25000" dirty="0" smtClean="0">
                <a:latin typeface="+mj-lt"/>
              </a:rPr>
              <a:t>2</a:t>
            </a:r>
            <a:r>
              <a:rPr lang="en-US" altLang="en-US" dirty="0" smtClean="0">
                <a:latin typeface="+mj-lt"/>
              </a:rPr>
              <a:t> = 10 turns. 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5829597"/>
            <a:ext cx="281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Answer: </a:t>
            </a:r>
            <a:r>
              <a:rPr lang="en-US" altLang="en-US" i="1" dirty="0" smtClean="0">
                <a:latin typeface="+mj-lt"/>
              </a:rPr>
              <a:t>M</a:t>
            </a:r>
            <a:r>
              <a:rPr lang="en-US" altLang="en-US" dirty="0" smtClean="0">
                <a:latin typeface="+mj-lt"/>
              </a:rPr>
              <a:t> = 25 </a:t>
            </a:r>
            <a:r>
              <a:rPr lang="el-GR" altLang="en-US" i="1" dirty="0" smtClean="0">
                <a:latin typeface="+mj-lt"/>
              </a:rPr>
              <a:t>μ</a:t>
            </a:r>
            <a:r>
              <a:rPr lang="en-US" altLang="en-US" dirty="0" smtClean="0">
                <a:latin typeface="+mj-lt"/>
              </a:rPr>
              <a:t>H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Mutual inductance</a:t>
            </a:r>
            <a:r>
              <a:rPr lang="en-US" altLang="en-US" smtClean="0">
                <a:cs typeface="Times New Roman" panose="02020603050405020304" pitchFamily="18" charset="0"/>
              </a:rPr>
              <a:t> </a:t>
            </a:r>
            <a:r>
              <a:rPr lang="en-US" altLang="en-US" smtClean="0"/>
              <a:t>examples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685800"/>
            <a:ext cx="8772525" cy="1569660"/>
          </a:xfrm>
        </p:spPr>
        <p:txBody>
          <a:bodyPr/>
          <a:lstStyle/>
          <a:p>
            <a:pPr marL="1143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30.2</a:t>
            </a:r>
            <a:r>
              <a:rPr lang="en-US" altLang="en-US" sz="2400" dirty="0" smtClean="0"/>
              <a:t>: Suppose the current </a:t>
            </a:r>
            <a:r>
              <a:rPr lang="en-US" altLang="en-US" sz="2400" i="1" dirty="0" smtClean="0"/>
              <a:t>i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in the outer coil is given by </a:t>
            </a:r>
          </a:p>
          <a:p>
            <a:pPr marL="1143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i="1" dirty="0" smtClean="0"/>
              <a:t>i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= 2</a:t>
            </a:r>
            <a:r>
              <a:rPr lang="en-US" altLang="en-US" sz="2400" i="1" dirty="0" smtClean="0"/>
              <a:t>t</a:t>
            </a:r>
            <a:r>
              <a:rPr lang="en-US" altLang="en-US" sz="2400" dirty="0" smtClean="0"/>
              <a:t> million A/s. (a) at </a:t>
            </a:r>
            <a:r>
              <a:rPr lang="en-US" altLang="en-US" sz="2400" i="1" dirty="0" smtClean="0"/>
              <a:t>t</a:t>
            </a:r>
            <a:r>
              <a:rPr lang="en-US" altLang="en-US" sz="2400" dirty="0" smtClean="0"/>
              <a:t> = 3 </a:t>
            </a:r>
            <a:r>
              <a:rPr lang="el-GR" altLang="en-US" sz="2400" i="1" dirty="0" smtClean="0"/>
              <a:t>μ</a:t>
            </a:r>
            <a:r>
              <a:rPr lang="en-US" altLang="en-US" sz="2400" dirty="0" smtClean="0"/>
              <a:t>s, what is the average magnetic flux through each turn of the solenoid (coil 1) due to the current in the outer coil? (b) What is the induced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in the solenoid?</a:t>
            </a:r>
          </a:p>
        </p:txBody>
      </p:sp>
      <p:pic>
        <p:nvPicPr>
          <p:cNvPr id="87045" name="Picture 5" descr="30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2286000"/>
            <a:ext cx="6408737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587" y="4576217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Answer: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9767" y="5068422"/>
                <a:ext cx="29461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67" y="5068422"/>
                <a:ext cx="294619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56" r="-1863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5495176"/>
                <a:ext cx="14566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495176"/>
                <a:ext cx="145668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74" r="-376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0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Self-inductance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685800"/>
            <a:ext cx="8772525" cy="830997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sz="2400" i="1" dirty="0" smtClean="0">
                <a:solidFill>
                  <a:srgbClr val="0000FF"/>
                </a:solidFill>
              </a:rPr>
              <a:t>Self-inductance</a:t>
            </a:r>
            <a:r>
              <a:rPr lang="en-US" altLang="en-US" sz="2400" dirty="0" smtClean="0">
                <a:solidFill>
                  <a:srgbClr val="0000FF"/>
                </a:solidFill>
              </a:rPr>
              <a:t>: </a:t>
            </a:r>
            <a:r>
              <a:rPr lang="en-US" altLang="en-US" sz="2400" dirty="0" smtClean="0"/>
              <a:t>A varying current in a circuit induces an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in that same circuit. See Figure 30.4 below.</a:t>
            </a:r>
          </a:p>
        </p:txBody>
      </p:sp>
      <p:pic>
        <p:nvPicPr>
          <p:cNvPr id="89092" name="Picture 4" descr="30_Figure04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"/>
          <a:stretch>
            <a:fillRect/>
          </a:stretch>
        </p:blipFill>
        <p:spPr bwMode="auto">
          <a:xfrm>
            <a:off x="4419600" y="2057400"/>
            <a:ext cx="42672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905000"/>
                <a:ext cx="13015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5000"/>
                <a:ext cx="1301574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1654" y="3423329"/>
                <a:ext cx="1391920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4" y="3423329"/>
                <a:ext cx="1391920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6003" y="2753841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i="1" dirty="0" smtClean="0">
                <a:solidFill>
                  <a:srgbClr val="0000FF"/>
                </a:solidFill>
                <a:latin typeface="+mj-lt"/>
              </a:rPr>
              <a:t>Self-induced </a:t>
            </a:r>
            <a:r>
              <a:rPr lang="en-US" altLang="en-US" i="1" dirty="0" err="1" smtClean="0">
                <a:solidFill>
                  <a:srgbClr val="0000FF"/>
                </a:solidFill>
                <a:latin typeface="+mj-lt"/>
              </a:rPr>
              <a:t>emf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Calculating self-inductance and self-induced emf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762000"/>
            <a:ext cx="8415337" cy="4949047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30.3</a:t>
            </a:r>
            <a:r>
              <a:rPr lang="en-US" altLang="en-US" sz="2400" dirty="0" smtClean="0"/>
              <a:t>: Determine the self-inductance of a toroidal solenoid with cross sectional area </a:t>
            </a:r>
            <a:r>
              <a:rPr lang="en-US" altLang="en-US" sz="2400" i="1" dirty="0" smtClean="0"/>
              <a:t>A</a:t>
            </a:r>
            <a:r>
              <a:rPr lang="en-US" altLang="en-US" sz="2400" dirty="0" smtClean="0"/>
              <a:t> and mean radius </a:t>
            </a:r>
            <a:r>
              <a:rPr lang="en-US" altLang="en-US" sz="2400" i="1" dirty="0" smtClean="0"/>
              <a:t>r</a:t>
            </a:r>
            <a:r>
              <a:rPr lang="en-US" altLang="en-US" sz="2400" dirty="0" smtClean="0"/>
              <a:t> closely wound with 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turn of wire on a nonmagnetic core. Assume that </a:t>
            </a:r>
            <a:r>
              <a:rPr lang="en-US" altLang="en-US" sz="2400" i="1" dirty="0" smtClean="0"/>
              <a:t>B</a:t>
            </a:r>
            <a:r>
              <a:rPr lang="en-US" altLang="en-US" sz="2400" dirty="0" smtClean="0"/>
              <a:t> is uniform across a cross section.</a:t>
            </a:r>
          </a:p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= 200 turns, </a:t>
            </a:r>
            <a:r>
              <a:rPr lang="en-US" altLang="en-US" sz="2400" i="1" dirty="0" smtClean="0"/>
              <a:t>A</a:t>
            </a:r>
            <a:r>
              <a:rPr lang="en-US" altLang="en-US" sz="2400" dirty="0" smtClean="0"/>
              <a:t> = 5 cm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r</a:t>
            </a:r>
            <a:r>
              <a:rPr lang="en-US" altLang="en-US" sz="2400" dirty="0" smtClean="0"/>
              <a:t> = 0.1 m</a:t>
            </a:r>
          </a:p>
          <a:p>
            <a:pPr marL="1143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114300" lvl="1" indent="0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1143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30.4</a:t>
            </a:r>
            <a:r>
              <a:rPr lang="en-US" altLang="en-US" sz="2400" dirty="0" smtClean="0"/>
              <a:t>: If the current in the toroidal solenoid in example 30.3 increases uniformly from 0 to 6 A in 3 </a:t>
            </a:r>
            <a:r>
              <a:rPr lang="el-GR" altLang="en-US" sz="2400" i="1" dirty="0" smtClean="0"/>
              <a:t>μ</a:t>
            </a:r>
            <a:r>
              <a:rPr lang="en-US" altLang="en-US" sz="2400" dirty="0" smtClean="0"/>
              <a:t>s find the magnitude and direction of the self-induced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. </a:t>
            </a:r>
          </a:p>
        </p:txBody>
      </p:sp>
      <p:pic>
        <p:nvPicPr>
          <p:cNvPr id="93188" name="Picture 4" descr="30_Figure08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"/>
          <a:stretch>
            <a:fillRect/>
          </a:stretch>
        </p:blipFill>
        <p:spPr bwMode="auto">
          <a:xfrm>
            <a:off x="5286170" y="1931987"/>
            <a:ext cx="362923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dirty="0" smtClean="0"/>
              <a:t>Potential across an inductor and Kirchhoff’s rule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685800"/>
            <a:ext cx="4200525" cy="5857875"/>
          </a:xfrm>
        </p:spPr>
        <p:txBody>
          <a:bodyPr/>
          <a:lstStyle/>
          <a:p>
            <a:pPr lvl="1"/>
            <a:r>
              <a:rPr lang="en-US" altLang="en-US" sz="2800" smtClean="0"/>
              <a:t>The potential across an inductor depends on the rate of change of the current through it. </a:t>
            </a:r>
          </a:p>
          <a:p>
            <a:pPr lvl="1"/>
            <a:r>
              <a:rPr lang="en-US" altLang="en-US" sz="2800" smtClean="0"/>
              <a:t>Figure 30.6 at the right compares the behavior of the potential across a resistor and an inductor.</a:t>
            </a:r>
          </a:p>
          <a:p>
            <a:pPr lvl="1"/>
            <a:r>
              <a:rPr lang="en-US" altLang="en-US" sz="2800" smtClean="0"/>
              <a:t>The self-induced emf does </a:t>
            </a:r>
            <a:r>
              <a:rPr lang="en-US" altLang="en-US" sz="2800" i="1" smtClean="0"/>
              <a:t>not</a:t>
            </a:r>
            <a:r>
              <a:rPr lang="en-US" altLang="en-US" sz="2800" smtClean="0"/>
              <a:t> oppose current, but opposes a </a:t>
            </a:r>
            <a:r>
              <a:rPr lang="en-US" altLang="en-US" sz="2800" i="1" smtClean="0"/>
              <a:t>change</a:t>
            </a:r>
            <a:r>
              <a:rPr lang="en-US" altLang="en-US" sz="2800" smtClean="0"/>
              <a:t> in the current.</a:t>
            </a:r>
          </a:p>
        </p:txBody>
      </p:sp>
      <p:pic>
        <p:nvPicPr>
          <p:cNvPr id="91141" name="Picture 5" descr="30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"/>
          <a:stretch>
            <a:fillRect/>
          </a:stretch>
        </p:blipFill>
        <p:spPr bwMode="auto">
          <a:xfrm>
            <a:off x="5186363" y="717550"/>
            <a:ext cx="336550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8486</TotalTime>
  <Words>901</Words>
  <Application>Microsoft Office PowerPoint</Application>
  <PresentationFormat>On-screen Show (4:3)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Symbol</vt:lpstr>
      <vt:lpstr>Times</vt:lpstr>
      <vt:lpstr>Times New Roman</vt:lpstr>
      <vt:lpstr>C6eActiveLectureQuestions</vt:lpstr>
      <vt:lpstr>Chapter 30</vt:lpstr>
      <vt:lpstr>Goals for Chapter 30</vt:lpstr>
      <vt:lpstr>Introduction</vt:lpstr>
      <vt:lpstr>Mutual inductance</vt:lpstr>
      <vt:lpstr>Mutual inductance examples</vt:lpstr>
      <vt:lpstr>Mutual inductance examples</vt:lpstr>
      <vt:lpstr>Self-inductance</vt:lpstr>
      <vt:lpstr>Calculating self-inductance and self-induced emf</vt:lpstr>
      <vt:lpstr>Potential across an inductor and Kirchhoff’s rule</vt:lpstr>
      <vt:lpstr>Magnetic field energy</vt:lpstr>
      <vt:lpstr>The R-L circuit</vt:lpstr>
      <vt:lpstr>Current growth in an R-L circuit</vt:lpstr>
      <vt:lpstr>Current growth in an R-L circuit</vt:lpstr>
      <vt:lpstr>Current decay in an R-L circuit</vt:lpstr>
      <vt:lpstr>Current decay in an R-L circuit</vt:lpstr>
      <vt:lpstr>The L-C circuit</vt:lpstr>
      <vt:lpstr>Electrical oscillations in an L-C circuit </vt:lpstr>
      <vt:lpstr>Electrical and mechanical oscillations</vt:lpstr>
      <vt:lpstr>The L-R-C series circuit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Mohamed Bingabr</cp:lastModifiedBy>
  <cp:revision>431</cp:revision>
  <cp:lastPrinted>2006-11-21T16:50:10Z</cp:lastPrinted>
  <dcterms:created xsi:type="dcterms:W3CDTF">2002-07-11T17:04:39Z</dcterms:created>
  <dcterms:modified xsi:type="dcterms:W3CDTF">2015-11-17T17:46:50Z</dcterms:modified>
</cp:coreProperties>
</file>