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3"/>
  </p:notesMasterIdLst>
  <p:handoutMasterIdLst>
    <p:handoutMasterId r:id="rId34"/>
  </p:handoutMasterIdLst>
  <p:sldIdLst>
    <p:sldId id="262"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97" r:id="rId20"/>
    <p:sldId id="285" r:id="rId21"/>
    <p:sldId id="296" r:id="rId22"/>
    <p:sldId id="286" r:id="rId23"/>
    <p:sldId id="287" r:id="rId24"/>
    <p:sldId id="288" r:id="rId25"/>
    <p:sldId id="289" r:id="rId26"/>
    <p:sldId id="290" r:id="rId27"/>
    <p:sldId id="291" r:id="rId28"/>
    <p:sldId id="292" r:id="rId29"/>
    <p:sldId id="293" r:id="rId30"/>
    <p:sldId id="294" r:id="rId31"/>
    <p:sldId id="295" r:id="rId32"/>
  </p:sldIdLst>
  <p:sldSz cx="9144000" cy="6858000" type="screen4x3"/>
  <p:notesSz cx="6858000" cy="9144000"/>
  <p:custDataLst>
    <p:tags r:id="rId35"/>
  </p:custDataLst>
  <p:defaultTex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
          <p15:clr>
            <a:srgbClr val="A4A3A4"/>
          </p15:clr>
        </p15:guide>
        <p15:guide id="2" orient="horz" pos="1803">
          <p15:clr>
            <a:srgbClr val="A4A3A4"/>
          </p15:clr>
        </p15:guide>
        <p15:guide id="3" pos="2880">
          <p15:clr>
            <a:srgbClr val="A4A3A4"/>
          </p15:clr>
        </p15:guide>
        <p15:guide id="4" pos="192">
          <p15:clr>
            <a:srgbClr val="A4A3A4"/>
          </p15:clr>
        </p15:guide>
        <p15:guide id="5" pos="3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4A37"/>
    <a:srgbClr val="00417E"/>
    <a:srgbClr val="FFECD7"/>
    <a:srgbClr val="F7955A"/>
    <a:srgbClr val="666699"/>
    <a:srgbClr val="0066CC"/>
    <a:srgbClr val="00487A"/>
    <a:srgbClr val="D33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3202" autoAdjust="0"/>
  </p:normalViewPr>
  <p:slideViewPr>
    <p:cSldViewPr>
      <p:cViewPr varScale="1">
        <p:scale>
          <a:sx n="105" d="100"/>
          <a:sy n="105" d="100"/>
        </p:scale>
        <p:origin x="1368" y="108"/>
      </p:cViewPr>
      <p:guideLst>
        <p:guide orient="horz" pos="1209"/>
        <p:guide orient="horz" pos="1803"/>
        <p:guide pos="2880"/>
        <p:guide pos="192"/>
        <p:guide pos="33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charset="0"/>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charset="0"/>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charset="0"/>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fld id="{9B829785-AE63-49A1-99E2-3D93D2D203CC}" type="slidenum">
              <a:rPr lang="en-US" altLang="en-US"/>
              <a:pPr/>
              <a:t>‹#›</a:t>
            </a:fld>
            <a:endParaRPr lang="en-US" altLang="en-US"/>
          </a:p>
        </p:txBody>
      </p:sp>
    </p:spTree>
    <p:extLst>
      <p:ext uri="{BB962C8B-B14F-4D97-AF65-F5344CB8AC3E}">
        <p14:creationId xmlns:p14="http://schemas.microsoft.com/office/powerpoint/2010/main" val="35106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3481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fld id="{6BF76E8E-5001-4255-8945-7C21E9C5A8D5}" type="slidenum">
              <a:rPr lang="en-US" altLang="en-US"/>
              <a:pPr/>
              <a:t>‹#›</a:t>
            </a:fld>
            <a:endParaRPr lang="en-US" altLang="en-US"/>
          </a:p>
        </p:txBody>
      </p:sp>
    </p:spTree>
    <p:extLst>
      <p:ext uri="{BB962C8B-B14F-4D97-AF65-F5344CB8AC3E}">
        <p14:creationId xmlns:p14="http://schemas.microsoft.com/office/powerpoint/2010/main" val="117673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0D6B1C5B-D0B5-4399-AB98-D852B6888212}"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5297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2967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259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89116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4996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7845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1144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3776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6917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3154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3670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2244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6334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9383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22435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79789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24109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35290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89598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9378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0108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6055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3360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6787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6228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0369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6434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8842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1549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9769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8217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Ps14\ircd\50694_Young_Freedman_13e_IRDVD\Supplied\67546Young13e_marktg\Links\Calatrava-Bridge_sml.jpg"/>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25000" b="2500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6" name="Text Box 17"/>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pPr algn="l">
              <a:defRPr/>
            </a:pPr>
            <a:r>
              <a:rPr lang="en-US" sz="1800" dirty="0">
                <a:solidFill>
                  <a:srgbClr val="D33325"/>
                </a:solidFill>
                <a:latin typeface="Arial" charset="0"/>
              </a:rPr>
              <a:t>PowerPoint</a:t>
            </a:r>
            <a:r>
              <a:rPr lang="en-US" sz="1800" baseline="30000" dirty="0">
                <a:solidFill>
                  <a:srgbClr val="D33325"/>
                </a:solidFill>
                <a:latin typeface="Arial" charset="0"/>
              </a:rPr>
              <a:t>®</a:t>
            </a:r>
            <a:r>
              <a:rPr lang="en-US" sz="1800" dirty="0">
                <a:solidFill>
                  <a:srgbClr val="D33325"/>
                </a:solidFill>
                <a:latin typeface="Arial" charset="0"/>
              </a:rPr>
              <a:t> Lectures for</a:t>
            </a:r>
          </a:p>
          <a:p>
            <a:pPr algn="l">
              <a:defRPr/>
            </a:pPr>
            <a:r>
              <a:rPr lang="en-US" sz="1800" b="1" i="1" dirty="0">
                <a:solidFill>
                  <a:srgbClr val="D33325"/>
                </a:solidFill>
                <a:latin typeface="Arial" charset="0"/>
              </a:rPr>
              <a:t>University Physics, Thirteenth Edition</a:t>
            </a:r>
          </a:p>
          <a:p>
            <a:pPr algn="l">
              <a:defRPr/>
            </a:pPr>
            <a:r>
              <a:rPr lang="en-US" sz="1800" b="1" i="1" dirty="0">
                <a:solidFill>
                  <a:srgbClr val="D33325"/>
                </a:solidFill>
                <a:latin typeface="Times New Roman" charset="0"/>
              </a:rPr>
              <a:t>   – Hugh D. Young and Roger A. Freedman</a:t>
            </a:r>
          </a:p>
        </p:txBody>
      </p:sp>
      <p:sp>
        <p:nvSpPr>
          <p:cNvPr id="7" name="Text Box 23"/>
          <p:cNvSpPr txBox="1">
            <a:spLocks noChangeArrowheads="1"/>
          </p:cNvSpPr>
          <p:nvPr userDrawn="1"/>
        </p:nvSpPr>
        <p:spPr bwMode="auto">
          <a:xfrm>
            <a:off x="254000" y="6096000"/>
            <a:ext cx="30861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b="1">
                <a:solidFill>
                  <a:srgbClr val="D33325"/>
                </a:solidFill>
                <a:latin typeface="Times New Roman" panose="02020603050405020304" pitchFamily="18" charset="0"/>
              </a:rPr>
              <a:t>Lectures by Wayne Anderson</a:t>
            </a:r>
          </a:p>
        </p:txBody>
      </p:sp>
      <p:sp>
        <p:nvSpPr>
          <p:cNvPr id="58371" name="Rectangle 3"/>
          <p:cNvSpPr>
            <a:spLocks noGrp="1" noChangeArrowheads="1"/>
          </p:cNvSpPr>
          <p:nvPr>
            <p:ph type="subTitle" idx="1"/>
          </p:nvPr>
        </p:nvSpPr>
        <p:spPr>
          <a:xfrm>
            <a:off x="238125" y="2441575"/>
            <a:ext cx="8677275" cy="1752600"/>
          </a:xfrm>
        </p:spPr>
        <p:txBody>
          <a:bodyPr/>
          <a:lstStyle>
            <a:lvl1pPr algn="r">
              <a:defRPr sz="5500">
                <a:solidFill>
                  <a:srgbClr val="D33325"/>
                </a:solidFill>
                <a:latin typeface="Times New Roman" charset="0"/>
              </a:defRPr>
            </a:lvl1pPr>
          </a:lstStyle>
          <a:p>
            <a:pPr lvl="0"/>
            <a:r>
              <a:rPr lang="en-US" noProof="0" smtClean="0"/>
              <a:t>Click to edit Master subtitle style</a:t>
            </a:r>
          </a:p>
        </p:txBody>
      </p:sp>
      <p:sp>
        <p:nvSpPr>
          <p:cNvPr id="58377" name="Rectangle 9"/>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atin typeface="Arial" charset="0"/>
              </a:defRPr>
            </a:lvl1pPr>
          </a:lstStyle>
          <a:p>
            <a:pPr lvl="0"/>
            <a:r>
              <a:rPr lang="en-US" noProof="0" dirty="0" smtClean="0"/>
              <a:t>Click to edit Master title style</a:t>
            </a:r>
          </a:p>
        </p:txBody>
      </p:sp>
    </p:spTree>
    <p:extLst>
      <p:ext uri="{BB962C8B-B14F-4D97-AF65-F5344CB8AC3E}">
        <p14:creationId xmlns:p14="http://schemas.microsoft.com/office/powerpoint/2010/main" val="288443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29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92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92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00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48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392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152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622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637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82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408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674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Box 4"/>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1028" name="Line 5"/>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6"/>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9"/>
          <p:cNvSpPr>
            <a:spLocks noGrp="1" noChangeArrowheads="1"/>
          </p:cNvSpPr>
          <p:nvPr>
            <p:ph type="body" idx="1"/>
          </p:nvPr>
        </p:nvSpPr>
        <p:spPr bwMode="auto">
          <a:xfrm>
            <a:off x="228600" y="685800"/>
            <a:ext cx="86106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smtClean="0"/>
              <a:t>Click to edit Master text styles</a:t>
            </a:r>
          </a:p>
          <a:p>
            <a:pPr lvl="2"/>
            <a:r>
              <a:rPr lang="en-US" altLang="en-US" smtClean="0"/>
              <a:t>Second level</a:t>
            </a:r>
          </a:p>
          <a:p>
            <a:pPr lvl="3"/>
            <a:r>
              <a:rPr lang="en-US" altLang="en-US" smtClean="0"/>
              <a:t>Third level</a:t>
            </a:r>
          </a:p>
          <a:p>
            <a:pPr lvl="4"/>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rgbClr val="D33325"/>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rgbClr val="D33325"/>
          </a:solidFill>
          <a:latin typeface="Times New Roman" charset="0"/>
        </a:defRPr>
      </a:lvl2pPr>
      <a:lvl3pPr marL="450850" indent="-450850" algn="l" rtl="0" eaLnBrk="0" fontAlgn="base" hangingPunct="0">
        <a:lnSpc>
          <a:spcPct val="90000"/>
        </a:lnSpc>
        <a:spcBef>
          <a:spcPct val="0"/>
        </a:spcBef>
        <a:spcAft>
          <a:spcPct val="0"/>
        </a:spcAft>
        <a:defRPr sz="3000" b="1">
          <a:solidFill>
            <a:srgbClr val="D33325"/>
          </a:solidFill>
          <a:latin typeface="Times New Roman" charset="0"/>
        </a:defRPr>
      </a:lvl3pPr>
      <a:lvl4pPr marL="450850" indent="-450850" algn="l" rtl="0" eaLnBrk="0" fontAlgn="base" hangingPunct="0">
        <a:lnSpc>
          <a:spcPct val="90000"/>
        </a:lnSpc>
        <a:spcBef>
          <a:spcPct val="0"/>
        </a:spcBef>
        <a:spcAft>
          <a:spcPct val="0"/>
        </a:spcAft>
        <a:defRPr sz="3000" b="1">
          <a:solidFill>
            <a:srgbClr val="D33325"/>
          </a:solidFill>
          <a:latin typeface="Times New Roman" charset="0"/>
        </a:defRPr>
      </a:lvl4pPr>
      <a:lvl5pPr marL="450850" indent="-450850" algn="l" rtl="0" eaLnBrk="0" fontAlgn="base" hangingPunct="0">
        <a:lnSpc>
          <a:spcPct val="90000"/>
        </a:lnSpc>
        <a:spcBef>
          <a:spcPct val="0"/>
        </a:spcBef>
        <a:spcAft>
          <a:spcPct val="0"/>
        </a:spcAft>
        <a:defRPr sz="3000" b="1">
          <a:solidFill>
            <a:srgbClr val="D33325"/>
          </a:solidFill>
          <a:latin typeface="Times New Roman" charset="0"/>
        </a:defRPr>
      </a:lvl5pPr>
      <a:lvl6pPr marL="908050" indent="-450850" algn="l" rtl="0" fontAlgn="base">
        <a:lnSpc>
          <a:spcPct val="90000"/>
        </a:lnSpc>
        <a:spcBef>
          <a:spcPct val="0"/>
        </a:spcBef>
        <a:spcAft>
          <a:spcPct val="0"/>
        </a:spcAft>
        <a:defRPr sz="3000" b="1">
          <a:solidFill>
            <a:srgbClr val="D33325"/>
          </a:solidFill>
          <a:latin typeface="Times New Roman" charset="0"/>
        </a:defRPr>
      </a:lvl6pPr>
      <a:lvl7pPr marL="1365250" indent="-450850" algn="l" rtl="0" fontAlgn="base">
        <a:lnSpc>
          <a:spcPct val="90000"/>
        </a:lnSpc>
        <a:spcBef>
          <a:spcPct val="0"/>
        </a:spcBef>
        <a:spcAft>
          <a:spcPct val="0"/>
        </a:spcAft>
        <a:defRPr sz="3000" b="1">
          <a:solidFill>
            <a:srgbClr val="D33325"/>
          </a:solidFill>
          <a:latin typeface="Times New Roman" charset="0"/>
        </a:defRPr>
      </a:lvl7pPr>
      <a:lvl8pPr marL="1822450" indent="-450850" algn="l" rtl="0" fontAlgn="base">
        <a:lnSpc>
          <a:spcPct val="90000"/>
        </a:lnSpc>
        <a:spcBef>
          <a:spcPct val="0"/>
        </a:spcBef>
        <a:spcAft>
          <a:spcPct val="0"/>
        </a:spcAft>
        <a:defRPr sz="3000" b="1">
          <a:solidFill>
            <a:srgbClr val="D33325"/>
          </a:solidFill>
          <a:latin typeface="Times New Roman" charset="0"/>
        </a:defRPr>
      </a:lvl8pPr>
      <a:lvl9pPr marL="2279650" indent="-450850" algn="l" rtl="0" fontAlgn="base">
        <a:lnSpc>
          <a:spcPct val="90000"/>
        </a:lnSpc>
        <a:spcBef>
          <a:spcPct val="0"/>
        </a:spcBef>
        <a:spcAft>
          <a:spcPct val="0"/>
        </a:spcAft>
        <a:defRPr sz="3000" b="1">
          <a:solidFill>
            <a:srgbClr val="D33325"/>
          </a:solidFill>
          <a:latin typeface="Times New Roman" charset="0"/>
        </a:defRPr>
      </a:lvl9pPr>
    </p:titleStyle>
    <p:body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235075"/>
            <a:ext cx="8709025" cy="804863"/>
          </a:xfrm>
        </p:spPr>
        <p:txBody>
          <a:bodyPr/>
          <a:lstStyle/>
          <a:p>
            <a:pPr eaLnBrk="1" hangingPunct="1"/>
            <a:r>
              <a:rPr lang="en-US" altLang="en-US" sz="5200" smtClean="0">
                <a:latin typeface="Arial" panose="020B0604020202020204" pitchFamily="34" charset="0"/>
              </a:rPr>
              <a:t>Chapter 33</a:t>
            </a:r>
            <a:endParaRPr lang="en-US" altLang="en-US" smtClean="0">
              <a:latin typeface="Arial" panose="020B0604020202020204" pitchFamily="34" charset="0"/>
            </a:endParaRPr>
          </a:p>
        </p:txBody>
      </p:sp>
      <p:sp>
        <p:nvSpPr>
          <p:cNvPr id="79875" name="Rectangle 3"/>
          <p:cNvSpPr>
            <a:spLocks noGrp="1" noChangeArrowheads="1"/>
          </p:cNvSpPr>
          <p:nvPr>
            <p:ph type="subTitle" idx="1"/>
          </p:nvPr>
        </p:nvSpPr>
        <p:spPr>
          <a:xfrm>
            <a:off x="2133600" y="2441575"/>
            <a:ext cx="6781800" cy="193675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marL="0" indent="0" eaLnBrk="1" hangingPunct="1"/>
            <a:r>
              <a:rPr lang="en-US" altLang="en-US" smtClean="0">
                <a:latin typeface="Times New Roman" panose="02020603050405020304" pitchFamily="18" charset="0"/>
              </a:rPr>
              <a:t>The Nature and Propagation of Light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4800" y="76200"/>
            <a:ext cx="8839200" cy="503238"/>
          </a:xfrm>
        </p:spPr>
        <p:txBody>
          <a:bodyPr/>
          <a:lstStyle/>
          <a:p>
            <a:r>
              <a:rPr lang="en-US" altLang="en-US" smtClean="0"/>
              <a:t>Some indexes of refraction</a:t>
            </a:r>
          </a:p>
        </p:txBody>
      </p:sp>
      <p:pic>
        <p:nvPicPr>
          <p:cNvPr id="97283" name="Picture 3" descr="33_Table01-T"/>
          <p:cNvPicPr>
            <a:picLocks noChangeAspect="1" noChangeArrowheads="1"/>
          </p:cNvPicPr>
          <p:nvPr/>
        </p:nvPicPr>
        <p:blipFill>
          <a:blip r:embed="rId3">
            <a:extLst>
              <a:ext uri="{28A0092B-C50C-407E-A947-70E740481C1C}">
                <a14:useLocalDpi xmlns:a14="http://schemas.microsoft.com/office/drawing/2010/main" val="0"/>
              </a:ext>
            </a:extLst>
          </a:blip>
          <a:srcRect b="2196"/>
          <a:stretch>
            <a:fillRect/>
          </a:stretch>
        </p:blipFill>
        <p:spPr bwMode="auto">
          <a:xfrm>
            <a:off x="3124200" y="685800"/>
            <a:ext cx="3316288"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76200"/>
            <a:ext cx="8839200" cy="503238"/>
          </a:xfrm>
        </p:spPr>
        <p:txBody>
          <a:bodyPr/>
          <a:lstStyle/>
          <a:p>
            <a:r>
              <a:rPr lang="en-US" altLang="en-US" smtClean="0"/>
              <a:t>An example of reflection and refraction</a:t>
            </a:r>
          </a:p>
        </p:txBody>
      </p:sp>
      <p:sp>
        <p:nvSpPr>
          <p:cNvPr id="99331" name="Rectangle 3"/>
          <p:cNvSpPr>
            <a:spLocks noGrp="1" noChangeArrowheads="1"/>
          </p:cNvSpPr>
          <p:nvPr>
            <p:ph type="body" idx="1"/>
          </p:nvPr>
        </p:nvSpPr>
        <p:spPr>
          <a:xfrm>
            <a:off x="247650" y="747713"/>
            <a:ext cx="8686800" cy="1089529"/>
          </a:xfrm>
        </p:spPr>
        <p:txBody>
          <a:bodyPr/>
          <a:lstStyle/>
          <a:p>
            <a:pPr marL="114300" lvl="1" indent="0">
              <a:lnSpc>
                <a:spcPct val="90000"/>
              </a:lnSpc>
              <a:buNone/>
            </a:pPr>
            <a:r>
              <a:rPr lang="en-US" altLang="en-US" sz="2400" dirty="0" smtClean="0">
                <a:solidFill>
                  <a:srgbClr val="0000FF"/>
                </a:solidFill>
              </a:rPr>
              <a:t>Example 33.1</a:t>
            </a:r>
            <a:r>
              <a:rPr lang="en-US" altLang="en-US" sz="2400" dirty="0" smtClean="0"/>
              <a:t>: Material </a:t>
            </a:r>
            <a:r>
              <a:rPr lang="en-US" altLang="en-US" sz="2400" b="1" dirty="0" smtClean="0"/>
              <a:t>a</a:t>
            </a:r>
            <a:r>
              <a:rPr lang="en-US" altLang="en-US" sz="2400" dirty="0" smtClean="0"/>
              <a:t> is water and material </a:t>
            </a:r>
            <a:r>
              <a:rPr lang="en-US" altLang="en-US" sz="2400" b="1" dirty="0" smtClean="0"/>
              <a:t>b</a:t>
            </a:r>
            <a:r>
              <a:rPr lang="en-US" altLang="en-US" sz="2400" dirty="0" smtClean="0"/>
              <a:t> is glass with index of refraction 1.52. The incident ray makes an angle of 60.0</a:t>
            </a:r>
            <a:r>
              <a:rPr lang="en-US" altLang="en-US" sz="2400" baseline="30000" dirty="0" smtClean="0"/>
              <a:t>o</a:t>
            </a:r>
            <a:r>
              <a:rPr lang="en-US" altLang="en-US" sz="2400" dirty="0" smtClean="0"/>
              <a:t> with the normal; find the directions of the reflected and refracted rays.</a:t>
            </a:r>
          </a:p>
        </p:txBody>
      </p:sp>
      <p:pic>
        <p:nvPicPr>
          <p:cNvPr id="99333" name="Picture 5" descr="33_11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5761038" cy="2996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52400" y="4982691"/>
            <a:ext cx="86868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lvl="1" indent="0">
              <a:lnSpc>
                <a:spcPct val="90000"/>
              </a:lnSpc>
              <a:buFont typeface="Times" panose="02020603050405020304" pitchFamily="18" charset="0"/>
              <a:buNone/>
            </a:pPr>
            <a:r>
              <a:rPr lang="en-US" altLang="en-US" sz="2400" kern="0" dirty="0" smtClean="0">
                <a:solidFill>
                  <a:srgbClr val="0000FF"/>
                </a:solidFill>
              </a:rPr>
              <a:t>Example 33.2</a:t>
            </a:r>
            <a:r>
              <a:rPr lang="en-US" altLang="en-US" sz="2400" kern="0" dirty="0" smtClean="0"/>
              <a:t>: The wavelength of the red light from a helium-neon laser is 633 nm in air but 474 nm in the aqueous humor inside your eyeball. Calculate the index of refraction of the aqueous humor and the speed and frequency of the light in it.</a:t>
            </a:r>
          </a:p>
        </p:txBody>
      </p:sp>
      <mc:AlternateContent xmlns:mc="http://schemas.openxmlformats.org/markup-compatibility/2006" xmlns:a14="http://schemas.microsoft.com/office/drawing/2010/main">
        <mc:Choice Requires="a14">
          <p:sp>
            <p:nvSpPr>
              <p:cNvPr id="2" name="TextBox 1"/>
              <p:cNvSpPr txBox="1"/>
              <p:nvPr/>
            </p:nvSpPr>
            <p:spPr>
              <a:xfrm>
                <a:off x="349843" y="3724887"/>
                <a:ext cx="1501308" cy="433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49.3</m:t>
                          </m:r>
                        </m:e>
                        <m:sup>
                          <m:r>
                            <m:rPr>
                              <m:nor/>
                            </m:rPr>
                            <a:rPr lang="en-US">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49843" y="3724887"/>
                <a:ext cx="1501308" cy="433708"/>
              </a:xfrm>
              <a:prstGeom prst="rect">
                <a:avLst/>
              </a:prstGeom>
              <a:blipFill rotWithShape="0">
                <a:blip r:embed="rId4"/>
                <a:stretch>
                  <a:fillRect/>
                </a:stretch>
              </a:blipFill>
            </p:spPr>
            <p:txBody>
              <a:bodyPr/>
              <a:lstStyle/>
              <a:p>
                <a:r>
                  <a:rPr lang="en-US">
                    <a:noFill/>
                  </a:rPr>
                  <a:t> </a:t>
                </a:r>
              </a:p>
            </p:txBody>
          </p:sp>
        </mc:Fallback>
      </mc:AlternateContent>
      <p:sp>
        <p:nvSpPr>
          <p:cNvPr id="3" name="Rectangle 2"/>
          <p:cNvSpPr/>
          <p:nvPr/>
        </p:nvSpPr>
        <p:spPr>
          <a:xfrm>
            <a:off x="331555" y="3263222"/>
            <a:ext cx="1212190" cy="461665"/>
          </a:xfrm>
          <a:prstGeom prst="rect">
            <a:avLst/>
          </a:prstGeom>
        </p:spPr>
        <p:txBody>
          <a:bodyPr wrap="none">
            <a:spAutoFit/>
          </a:bodyPr>
          <a:lstStyle/>
          <a:p>
            <a:r>
              <a:rPr lang="en-US" altLang="en-US" kern="0" dirty="0" smtClean="0">
                <a:solidFill>
                  <a:srgbClr val="0000FF"/>
                </a:solidFill>
              </a:rPr>
              <a:t>Answer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
            <a:ext cx="8839200" cy="503238"/>
          </a:xfrm>
        </p:spPr>
        <p:txBody>
          <a:bodyPr/>
          <a:lstStyle/>
          <a:p>
            <a:r>
              <a:rPr lang="en-US" altLang="en-US" smtClean="0"/>
              <a:t>The eye and two mirrors</a:t>
            </a:r>
          </a:p>
        </p:txBody>
      </p:sp>
      <p:sp>
        <p:nvSpPr>
          <p:cNvPr id="101379" name="Rectangle 3"/>
          <p:cNvSpPr>
            <a:spLocks noGrp="1" noChangeArrowheads="1"/>
          </p:cNvSpPr>
          <p:nvPr>
            <p:ph type="body" idx="1"/>
          </p:nvPr>
        </p:nvSpPr>
        <p:spPr>
          <a:xfrm>
            <a:off x="247650" y="747713"/>
            <a:ext cx="8686800" cy="1421928"/>
          </a:xfrm>
        </p:spPr>
        <p:txBody>
          <a:bodyPr/>
          <a:lstStyle/>
          <a:p>
            <a:pPr marL="114300" lvl="1" indent="0">
              <a:lnSpc>
                <a:spcPct val="90000"/>
              </a:lnSpc>
              <a:buNone/>
            </a:pPr>
            <a:r>
              <a:rPr lang="en-US" altLang="en-US" sz="2400" dirty="0" smtClean="0">
                <a:solidFill>
                  <a:srgbClr val="0000FF"/>
                </a:solidFill>
              </a:rPr>
              <a:t>Example 33.3:  </a:t>
            </a:r>
            <a:r>
              <a:rPr lang="en-US" altLang="en-US" sz="2400" dirty="0" smtClean="0"/>
              <a:t>Two mirrors are perpendicular to each other. A ray traveling in a plane perpendicular to both mirrors is reflected from one mirror, then the other, as shown in Figure below. What is the ray’s final direction relative to its original direction?</a:t>
            </a:r>
          </a:p>
        </p:txBody>
      </p:sp>
      <p:pic>
        <p:nvPicPr>
          <p:cNvPr id="101381" name="Picture 5" descr="33_12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940"/>
          <a:stretch>
            <a:fillRect/>
          </a:stretch>
        </p:blipFill>
        <p:spPr bwMode="auto">
          <a:xfrm>
            <a:off x="4826000" y="2362200"/>
            <a:ext cx="4117975" cy="409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76200"/>
            <a:ext cx="8839200" cy="503238"/>
          </a:xfrm>
        </p:spPr>
        <p:txBody>
          <a:bodyPr/>
          <a:lstStyle/>
          <a:p>
            <a:r>
              <a:rPr lang="en-US" altLang="en-US" smtClean="0"/>
              <a:t>Total internal reflection</a:t>
            </a:r>
          </a:p>
        </p:txBody>
      </p:sp>
      <p:sp>
        <p:nvSpPr>
          <p:cNvPr id="103427" name="Rectangle 3"/>
          <p:cNvSpPr>
            <a:spLocks noGrp="1" noChangeArrowheads="1"/>
          </p:cNvSpPr>
          <p:nvPr>
            <p:ph type="body" idx="1"/>
          </p:nvPr>
        </p:nvSpPr>
        <p:spPr>
          <a:xfrm>
            <a:off x="247650" y="747713"/>
            <a:ext cx="8686800" cy="997196"/>
          </a:xfrm>
        </p:spPr>
        <p:txBody>
          <a:bodyPr/>
          <a:lstStyle/>
          <a:p>
            <a:pPr lvl="1">
              <a:lnSpc>
                <a:spcPct val="90000"/>
              </a:lnSpc>
              <a:buFontTx/>
              <a:buChar char="•"/>
            </a:pPr>
            <a:r>
              <a:rPr lang="en-US" altLang="en-US" sz="2400" dirty="0" smtClean="0"/>
              <a:t>Light striking at the </a:t>
            </a:r>
            <a:r>
              <a:rPr lang="en-US" altLang="en-US" sz="2400" i="1" dirty="0" smtClean="0"/>
              <a:t>critical angle</a:t>
            </a:r>
            <a:r>
              <a:rPr lang="en-US" altLang="en-US" sz="2400" dirty="0" smtClean="0"/>
              <a:t> emerges tangent to the surface. </a:t>
            </a:r>
            <a:endParaRPr lang="en-US" altLang="en-US" sz="2400" dirty="0"/>
          </a:p>
          <a:p>
            <a:pPr lvl="1">
              <a:lnSpc>
                <a:spcPct val="90000"/>
              </a:lnSpc>
              <a:buFontTx/>
              <a:buChar char="•"/>
            </a:pPr>
            <a:r>
              <a:rPr lang="en-US" altLang="en-US" sz="2400" dirty="0" smtClean="0"/>
              <a:t>If </a:t>
            </a:r>
            <a:r>
              <a:rPr lang="en-US" altLang="en-US" sz="2400" i="1" dirty="0" smtClean="0">
                <a:sym typeface="Symbol" panose="05050102010706020507" pitchFamily="18" charset="2"/>
              </a:rPr>
              <a:t></a:t>
            </a:r>
            <a:r>
              <a:rPr lang="en-US" altLang="en-US" sz="2400" i="1" baseline="-25000" dirty="0" smtClean="0">
                <a:sym typeface="Symbol" panose="05050102010706020507" pitchFamily="18" charset="2"/>
              </a:rPr>
              <a:t>a</a:t>
            </a:r>
            <a:r>
              <a:rPr lang="en-US" altLang="en-US" sz="2400" i="1" dirty="0" smtClean="0">
                <a:sym typeface="Symbol" panose="05050102010706020507" pitchFamily="18" charset="2"/>
              </a:rPr>
              <a:t> &gt; </a:t>
            </a:r>
            <a:r>
              <a:rPr lang="en-US" altLang="en-US" sz="2400" baseline="-25000" dirty="0" err="1" smtClean="0">
                <a:sym typeface="Symbol" panose="05050102010706020507" pitchFamily="18" charset="2"/>
              </a:rPr>
              <a:t>crit</a:t>
            </a:r>
            <a:r>
              <a:rPr lang="en-US" altLang="en-US" sz="2400" dirty="0" smtClean="0">
                <a:sym typeface="Symbol" panose="05050102010706020507" pitchFamily="18" charset="2"/>
              </a:rPr>
              <a:t>, the light is undergoes </a:t>
            </a:r>
            <a:r>
              <a:rPr lang="en-US" altLang="en-US" sz="2400" i="1" dirty="0" smtClean="0">
                <a:sym typeface="Symbol" panose="05050102010706020507" pitchFamily="18" charset="2"/>
              </a:rPr>
              <a:t>total internal reflection</a:t>
            </a:r>
            <a:r>
              <a:rPr lang="en-US" altLang="en-US" sz="2400" dirty="0" smtClean="0">
                <a:sym typeface="Symbol" panose="05050102010706020507" pitchFamily="18" charset="2"/>
              </a:rPr>
              <a:t>.</a:t>
            </a:r>
            <a:endParaRPr lang="en-US" altLang="en-US" sz="2400" i="1" dirty="0" smtClean="0">
              <a:sym typeface="Symbol" panose="05050102010706020507" pitchFamily="18" charset="2"/>
            </a:endParaRPr>
          </a:p>
        </p:txBody>
      </p:sp>
      <p:pic>
        <p:nvPicPr>
          <p:cNvPr id="103428" name="Picture 4" descr="33_Figure13-I"/>
          <p:cNvPicPr>
            <a:picLocks noChangeAspect="1" noChangeArrowheads="1"/>
          </p:cNvPicPr>
          <p:nvPr/>
        </p:nvPicPr>
        <p:blipFill>
          <a:blip r:embed="rId3">
            <a:extLst>
              <a:ext uri="{28A0092B-C50C-407E-A947-70E740481C1C}">
                <a14:useLocalDpi xmlns:a14="http://schemas.microsoft.com/office/drawing/2010/main" val="0"/>
              </a:ext>
            </a:extLst>
          </a:blip>
          <a:srcRect b="3949"/>
          <a:stretch>
            <a:fillRect/>
          </a:stretch>
        </p:blipFill>
        <p:spPr bwMode="auto">
          <a:xfrm>
            <a:off x="300038" y="2362200"/>
            <a:ext cx="8547100" cy="401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
            <a:ext cx="8839200" cy="503238"/>
          </a:xfrm>
        </p:spPr>
        <p:txBody>
          <a:bodyPr/>
          <a:lstStyle/>
          <a:p>
            <a:r>
              <a:rPr lang="en-US" altLang="en-US" smtClean="0"/>
              <a:t>Some applications of total internal reflection</a:t>
            </a:r>
          </a:p>
        </p:txBody>
      </p:sp>
      <p:sp>
        <p:nvSpPr>
          <p:cNvPr id="105475" name="Rectangle 3"/>
          <p:cNvSpPr>
            <a:spLocks noGrp="1" noChangeArrowheads="1"/>
          </p:cNvSpPr>
          <p:nvPr>
            <p:ph type="body" idx="1"/>
          </p:nvPr>
        </p:nvSpPr>
        <p:spPr>
          <a:xfrm>
            <a:off x="228600" y="738188"/>
            <a:ext cx="5791200" cy="1150937"/>
          </a:xfrm>
        </p:spPr>
        <p:txBody>
          <a:bodyPr/>
          <a:lstStyle/>
          <a:p>
            <a:pPr lvl="1">
              <a:lnSpc>
                <a:spcPct val="90000"/>
              </a:lnSpc>
              <a:buFontTx/>
              <a:buChar char="•"/>
            </a:pPr>
            <a:r>
              <a:rPr lang="en-US" altLang="en-US" sz="2400" dirty="0" smtClean="0"/>
              <a:t>A binocular using </a:t>
            </a:r>
            <a:r>
              <a:rPr lang="en-US" altLang="en-US" sz="2400" dirty="0" err="1" smtClean="0"/>
              <a:t>Porro</a:t>
            </a:r>
            <a:r>
              <a:rPr lang="en-US" altLang="en-US" sz="2400" dirty="0" smtClean="0"/>
              <a:t> prisms (below) and a “light pipe” (right) make use of total internal reflection in their design.</a:t>
            </a:r>
          </a:p>
        </p:txBody>
      </p:sp>
      <p:pic>
        <p:nvPicPr>
          <p:cNvPr id="105476" name="Picture 4" descr="33_Figure15-I"/>
          <p:cNvPicPr>
            <a:picLocks noChangeAspect="1" noChangeArrowheads="1"/>
          </p:cNvPicPr>
          <p:nvPr/>
        </p:nvPicPr>
        <p:blipFill>
          <a:blip r:embed="rId3" cstate="print">
            <a:extLst>
              <a:ext uri="{28A0092B-C50C-407E-A947-70E740481C1C}">
                <a14:useLocalDpi xmlns:a14="http://schemas.microsoft.com/office/drawing/2010/main" val="0"/>
              </a:ext>
            </a:extLst>
          </a:blip>
          <a:srcRect b="3529"/>
          <a:stretch>
            <a:fillRect/>
          </a:stretch>
        </p:blipFill>
        <p:spPr bwMode="auto">
          <a:xfrm>
            <a:off x="6272213" y="685800"/>
            <a:ext cx="26431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5477" name="Picture 5" descr="33_Figure14-I"/>
          <p:cNvPicPr>
            <a:picLocks noChangeAspect="1" noChangeArrowheads="1"/>
          </p:cNvPicPr>
          <p:nvPr/>
        </p:nvPicPr>
        <p:blipFill>
          <a:blip r:embed="rId4">
            <a:extLst>
              <a:ext uri="{28A0092B-C50C-407E-A947-70E740481C1C}">
                <a14:useLocalDpi xmlns:a14="http://schemas.microsoft.com/office/drawing/2010/main" val="0"/>
              </a:ext>
            </a:extLst>
          </a:blip>
          <a:srcRect b="2747"/>
          <a:stretch>
            <a:fillRect/>
          </a:stretch>
        </p:blipFill>
        <p:spPr bwMode="auto">
          <a:xfrm>
            <a:off x="685800" y="1905000"/>
            <a:ext cx="5176838" cy="4551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 y="76200"/>
            <a:ext cx="8839200" cy="503238"/>
          </a:xfrm>
        </p:spPr>
        <p:txBody>
          <a:bodyPr/>
          <a:lstStyle/>
          <a:p>
            <a:r>
              <a:rPr lang="en-US" altLang="en-US" smtClean="0"/>
              <a:t>A diamond and a periscope</a:t>
            </a:r>
          </a:p>
        </p:txBody>
      </p:sp>
      <p:sp>
        <p:nvSpPr>
          <p:cNvPr id="107523" name="Rectangle 3"/>
          <p:cNvSpPr>
            <a:spLocks noGrp="1" noChangeArrowheads="1"/>
          </p:cNvSpPr>
          <p:nvPr>
            <p:ph type="body" idx="1"/>
          </p:nvPr>
        </p:nvSpPr>
        <p:spPr>
          <a:xfrm>
            <a:off x="242888" y="728663"/>
            <a:ext cx="8686800" cy="1389062"/>
          </a:xfrm>
        </p:spPr>
        <p:txBody>
          <a:bodyPr/>
          <a:lstStyle/>
          <a:p>
            <a:pPr lvl="1">
              <a:lnSpc>
                <a:spcPct val="90000"/>
              </a:lnSpc>
              <a:buFontTx/>
              <a:buChar char="•"/>
            </a:pPr>
            <a:r>
              <a:rPr lang="en-US" altLang="en-US" sz="2400" smtClean="0"/>
              <a:t>Diamonds sparkle because they are cut so that total internal reflection occurs on their back surfaces. See Figure 33.17 below.</a:t>
            </a:r>
          </a:p>
          <a:p>
            <a:pPr lvl="1">
              <a:lnSpc>
                <a:spcPct val="90000"/>
              </a:lnSpc>
              <a:buFontTx/>
              <a:buChar char="•"/>
            </a:pPr>
            <a:r>
              <a:rPr lang="en-US" altLang="en-US" sz="2400" smtClean="0"/>
              <a:t>Follow Conceptual Example 33.4.</a:t>
            </a:r>
          </a:p>
        </p:txBody>
      </p:sp>
      <p:pic>
        <p:nvPicPr>
          <p:cNvPr id="107525" name="Picture 5" descr="33_17_Figure"/>
          <p:cNvPicPr>
            <a:picLocks noChangeAspect="1" noChangeArrowheads="1"/>
          </p:cNvPicPr>
          <p:nvPr/>
        </p:nvPicPr>
        <p:blipFill>
          <a:blip r:embed="rId3">
            <a:extLst>
              <a:ext uri="{28A0092B-C50C-407E-A947-70E740481C1C}">
                <a14:useLocalDpi xmlns:a14="http://schemas.microsoft.com/office/drawing/2010/main" val="0"/>
              </a:ext>
            </a:extLst>
          </a:blip>
          <a:srcRect b="3763"/>
          <a:stretch>
            <a:fillRect/>
          </a:stretch>
        </p:blipFill>
        <p:spPr bwMode="auto">
          <a:xfrm>
            <a:off x="1139825" y="2260600"/>
            <a:ext cx="6861175"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76200"/>
            <a:ext cx="8839200" cy="503238"/>
          </a:xfrm>
        </p:spPr>
        <p:txBody>
          <a:bodyPr/>
          <a:lstStyle/>
          <a:p>
            <a:r>
              <a:rPr lang="en-US" altLang="en-US" smtClean="0"/>
              <a:t>Dispersion</a:t>
            </a:r>
          </a:p>
        </p:txBody>
      </p:sp>
      <p:sp>
        <p:nvSpPr>
          <p:cNvPr id="109571" name="Rectangle 3"/>
          <p:cNvSpPr>
            <a:spLocks noGrp="1" noChangeArrowheads="1"/>
          </p:cNvSpPr>
          <p:nvPr>
            <p:ph type="body" idx="1"/>
          </p:nvPr>
        </p:nvSpPr>
        <p:spPr>
          <a:xfrm>
            <a:off x="0" y="685800"/>
            <a:ext cx="5943600" cy="2376488"/>
          </a:xfrm>
        </p:spPr>
        <p:txBody>
          <a:bodyPr/>
          <a:lstStyle/>
          <a:p>
            <a:pPr lvl="1">
              <a:lnSpc>
                <a:spcPct val="90000"/>
              </a:lnSpc>
              <a:buFontTx/>
              <a:buChar char="•"/>
            </a:pPr>
            <a:r>
              <a:rPr lang="en-US" altLang="en-US" sz="2800" i="1" dirty="0" smtClean="0"/>
              <a:t>Dispersion</a:t>
            </a:r>
            <a:r>
              <a:rPr lang="en-US" altLang="en-US" sz="2800" dirty="0" smtClean="0"/>
              <a:t>: The index of refraction depends on the wavelength of the light. See Figure right.</a:t>
            </a:r>
          </a:p>
          <a:p>
            <a:pPr lvl="1">
              <a:lnSpc>
                <a:spcPct val="90000"/>
              </a:lnSpc>
              <a:buFontTx/>
              <a:buChar char="•"/>
            </a:pPr>
            <a:r>
              <a:rPr lang="en-US" altLang="en-US" sz="2800" dirty="0" smtClean="0"/>
              <a:t>Figure below shows dispersion by a prism.</a:t>
            </a:r>
          </a:p>
        </p:txBody>
      </p:sp>
      <p:pic>
        <p:nvPicPr>
          <p:cNvPr id="109572" name="Picture 4" descr="33_Figure18-I"/>
          <p:cNvPicPr>
            <a:picLocks noChangeAspect="1" noChangeArrowheads="1"/>
          </p:cNvPicPr>
          <p:nvPr/>
        </p:nvPicPr>
        <p:blipFill>
          <a:blip r:embed="rId3" cstate="print">
            <a:extLst>
              <a:ext uri="{28A0092B-C50C-407E-A947-70E740481C1C}">
                <a14:useLocalDpi xmlns:a14="http://schemas.microsoft.com/office/drawing/2010/main" val="0"/>
              </a:ext>
            </a:extLst>
          </a:blip>
          <a:srcRect b="2463"/>
          <a:stretch>
            <a:fillRect/>
          </a:stretch>
        </p:blipFill>
        <p:spPr bwMode="auto">
          <a:xfrm>
            <a:off x="6097588" y="685800"/>
            <a:ext cx="2817812"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9574" name="Picture 6" descr="33_19_Figure"/>
          <p:cNvPicPr>
            <a:picLocks noChangeAspect="1" noChangeArrowheads="1"/>
          </p:cNvPicPr>
          <p:nvPr/>
        </p:nvPicPr>
        <p:blipFill>
          <a:blip r:embed="rId4" cstate="print">
            <a:extLst>
              <a:ext uri="{28A0092B-C50C-407E-A947-70E740481C1C}">
                <a14:useLocalDpi xmlns:a14="http://schemas.microsoft.com/office/drawing/2010/main" val="0"/>
              </a:ext>
            </a:extLst>
          </a:blip>
          <a:srcRect b="4854"/>
          <a:stretch>
            <a:fillRect/>
          </a:stretch>
        </p:blipFill>
        <p:spPr bwMode="auto">
          <a:xfrm>
            <a:off x="341376" y="3062288"/>
            <a:ext cx="5483225" cy="25781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6705600" y="5334000"/>
                <a:ext cx="968021"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0</m:t>
                              </m:r>
                            </m:sub>
                          </m:sSub>
                        </m:num>
                        <m:den>
                          <m:r>
                            <a:rPr lang="en-US" b="0" i="1" smtClean="0">
                              <a:latin typeface="Cambria Math" panose="02040503050406030204" pitchFamily="18" charset="0"/>
                              <a:ea typeface="Cambria Math" panose="02040503050406030204" pitchFamily="18" charset="0"/>
                            </a:rPr>
                            <m:t>𝜆</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705600" y="5334000"/>
                <a:ext cx="968021" cy="6989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77733" y="5683487"/>
                <a:ext cx="2465867" cy="787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en-US">
                          <a:latin typeface="Cambria Math" panose="02040503050406030204" pitchFamily="18" charset="0"/>
                        </a:rPr>
                        <m:t>sin</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𝜃</m:t>
                          </m:r>
                        </m:e>
                        <m:sub>
                          <m:r>
                            <a:rPr lang="en-US" altLang="en-US" i="1">
                              <a:latin typeface="Cambria Math" panose="02040503050406030204" pitchFamily="18" charset="0"/>
                            </a:rPr>
                            <m:t>𝑎</m:t>
                          </m:r>
                        </m:sub>
                      </m:sSub>
                      <m:r>
                        <a:rPr lang="en-US" altLang="en-US" i="1">
                          <a:latin typeface="Cambria Math" panose="02040503050406030204" pitchFamily="18" charset="0"/>
                        </a:rPr>
                        <m:t>=</m:t>
                      </m:r>
                      <m:f>
                        <m:fPr>
                          <m:ctrlPr>
                            <a:rPr lang="en-US" altLang="en-US" i="1" smtClean="0">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i="1">
                                  <a:latin typeface="Cambria Math" panose="02040503050406030204" pitchFamily="18" charset="0"/>
                                </a:rPr>
                                <m:t>𝑏</m:t>
                              </m:r>
                            </m:sub>
                          </m:sSub>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i="1">
                                  <a:latin typeface="Cambria Math" panose="02040503050406030204" pitchFamily="18" charset="0"/>
                                </a:rPr>
                                <m:t>𝑎</m:t>
                              </m:r>
                            </m:sub>
                          </m:sSub>
                        </m:den>
                      </m:f>
                      <m:r>
                        <m:rPr>
                          <m:nor/>
                        </m:rPr>
                        <a:rPr lang="en-US" altLang="en-US">
                          <a:latin typeface="Cambria Math" panose="02040503050406030204" pitchFamily="18" charset="0"/>
                        </a:rPr>
                        <m:t>sin</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𝜃</m:t>
                          </m:r>
                        </m:e>
                        <m:sub>
                          <m:r>
                            <a:rPr lang="en-US" altLang="en-US" i="1">
                              <a:latin typeface="Cambria Math" panose="02040503050406030204" pitchFamily="18" charset="0"/>
                            </a:rPr>
                            <m:t>𝑏</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477733" y="5683487"/>
                <a:ext cx="2465867" cy="787267"/>
              </a:xfrm>
              <a:prstGeom prst="rect">
                <a:avLst/>
              </a:prstGeom>
              <a:blipFill rotWithShape="0">
                <a:blip r:embed="rId6"/>
                <a:stretch>
                  <a:fillRect/>
                </a:stretch>
              </a:blipFill>
            </p:spPr>
            <p:txBody>
              <a:bodyPr/>
              <a:lstStyle/>
              <a:p>
                <a:r>
                  <a:rPr lang="en-US">
                    <a:noFill/>
                  </a:rPr>
                  <a:t> </a:t>
                </a:r>
              </a:p>
            </p:txBody>
          </p:sp>
        </mc:Fallback>
      </mc:AlternateContent>
      <p:sp>
        <p:nvSpPr>
          <p:cNvPr id="4" name="TextBox 3"/>
          <p:cNvSpPr txBox="1"/>
          <p:nvPr/>
        </p:nvSpPr>
        <p:spPr>
          <a:xfrm>
            <a:off x="589788" y="4645967"/>
            <a:ext cx="304800" cy="461665"/>
          </a:xfrm>
          <a:prstGeom prst="rect">
            <a:avLst/>
          </a:prstGeom>
          <a:solidFill>
            <a:schemeClr val="bg1"/>
          </a:solidFill>
        </p:spPr>
        <p:txBody>
          <a:bodyPr wrap="square" rtlCol="0">
            <a:spAutoFit/>
          </a:bodyPr>
          <a:lstStyle/>
          <a:p>
            <a:r>
              <a:rPr lang="en-US" i="1" dirty="0" smtClean="0">
                <a:latin typeface="+mj-lt"/>
              </a:rPr>
              <a:t>a</a:t>
            </a:r>
            <a:endParaRPr lang="en-US" i="1" dirty="0">
              <a:latin typeface="+mj-lt"/>
            </a:endParaRPr>
          </a:p>
        </p:txBody>
      </p:sp>
      <p:sp>
        <p:nvSpPr>
          <p:cNvPr id="9" name="TextBox 8"/>
          <p:cNvSpPr txBox="1"/>
          <p:nvPr/>
        </p:nvSpPr>
        <p:spPr>
          <a:xfrm>
            <a:off x="1752600" y="4680098"/>
            <a:ext cx="304800" cy="461665"/>
          </a:xfrm>
          <a:prstGeom prst="rect">
            <a:avLst/>
          </a:prstGeom>
          <a:solidFill>
            <a:schemeClr val="bg1"/>
          </a:solidFill>
        </p:spPr>
        <p:txBody>
          <a:bodyPr wrap="square" rtlCol="0">
            <a:spAutoFit/>
          </a:bodyPr>
          <a:lstStyle/>
          <a:p>
            <a:r>
              <a:rPr lang="en-US" i="1" dirty="0" smtClean="0">
                <a:latin typeface="+mj-lt"/>
              </a:rPr>
              <a:t>b</a:t>
            </a:r>
            <a:endParaRPr lang="en-US" i="1" dirty="0">
              <a:latin typeface="+mj-lt"/>
            </a:endParaRPr>
          </a:p>
        </p:txBody>
      </p:sp>
      <mc:AlternateContent xmlns:mc="http://schemas.openxmlformats.org/markup-compatibility/2006" xmlns:a14="http://schemas.microsoft.com/office/drawing/2010/main">
        <mc:Choice Requires="a14">
          <p:sp>
            <p:nvSpPr>
              <p:cNvPr id="10" name="Rectangle 9"/>
              <p:cNvSpPr/>
              <p:nvPr/>
            </p:nvSpPr>
            <p:spPr>
              <a:xfrm>
                <a:off x="130867" y="5689733"/>
                <a:ext cx="2465867" cy="787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en-US" smtClean="0">
                          <a:latin typeface="Cambria Math" panose="02040503050406030204" pitchFamily="18" charset="0"/>
                        </a:rPr>
                        <m:t>sin</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𝜃</m:t>
                          </m:r>
                        </m:e>
                        <m:sub>
                          <m:r>
                            <a:rPr lang="en-US" altLang="en-US" b="0" i="1" smtClean="0">
                              <a:latin typeface="Cambria Math" panose="02040503050406030204" pitchFamily="18" charset="0"/>
                            </a:rPr>
                            <m:t>𝑏</m:t>
                          </m:r>
                        </m:sub>
                      </m:sSub>
                      <m:r>
                        <a:rPr lang="en-US" altLang="en-US" i="1">
                          <a:latin typeface="Cambria Math" panose="02040503050406030204" pitchFamily="18" charset="0"/>
                        </a:rPr>
                        <m:t>=</m:t>
                      </m:r>
                      <m:f>
                        <m:fPr>
                          <m:ctrlPr>
                            <a:rPr lang="en-US" altLang="en-US" i="1" smtClean="0">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b="0" i="1" smtClean="0">
                                  <a:latin typeface="Cambria Math" panose="02040503050406030204" pitchFamily="18" charset="0"/>
                                </a:rPr>
                                <m:t>𝑎</m:t>
                              </m:r>
                            </m:sub>
                          </m:sSub>
                        </m:num>
                        <m:den>
                          <m:sSub>
                            <m:sSubPr>
                              <m:ctrlPr>
                                <a:rPr lang="en-US" altLang="en-US" i="1">
                                  <a:latin typeface="Cambria Math" panose="02040503050406030204" pitchFamily="18" charset="0"/>
                                </a:rPr>
                              </m:ctrlPr>
                            </m:sSubPr>
                            <m:e>
                              <m:r>
                                <a:rPr lang="en-US" altLang="en-US" i="1">
                                  <a:latin typeface="Cambria Math" panose="02040503050406030204" pitchFamily="18" charset="0"/>
                                </a:rPr>
                                <m:t>𝑛</m:t>
                              </m:r>
                            </m:e>
                            <m:sub>
                              <m:r>
                                <a:rPr lang="en-US" altLang="en-US" b="0" i="1" smtClean="0">
                                  <a:latin typeface="Cambria Math" panose="02040503050406030204" pitchFamily="18" charset="0"/>
                                </a:rPr>
                                <m:t>𝑏</m:t>
                              </m:r>
                            </m:sub>
                          </m:sSub>
                        </m:den>
                      </m:f>
                      <m:r>
                        <m:rPr>
                          <m:nor/>
                        </m:rPr>
                        <a:rPr lang="en-US" altLang="en-US">
                          <a:latin typeface="Cambria Math" panose="02040503050406030204" pitchFamily="18" charset="0"/>
                        </a:rPr>
                        <m:t>sin</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𝜃</m:t>
                          </m:r>
                        </m:e>
                        <m:sub>
                          <m:r>
                            <a:rPr lang="en-US" altLang="en-US" b="0" i="1" smtClean="0">
                              <a:latin typeface="Cambria Math" panose="02040503050406030204" pitchFamily="18" charset="0"/>
                            </a:rPr>
                            <m:t>𝑎</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30867" y="5689733"/>
                <a:ext cx="2465867" cy="787267"/>
              </a:xfrm>
              <a:prstGeom prst="rect">
                <a:avLst/>
              </a:prstGeom>
              <a:blipFill rotWithShape="0">
                <a:blip r:embed="rId7"/>
                <a:stretch>
                  <a:fillRect/>
                </a:stretch>
              </a:blipFill>
            </p:spPr>
            <p:txBody>
              <a:bodyPr/>
              <a:lstStyle/>
              <a:p>
                <a:r>
                  <a:rPr lang="en-US">
                    <a:noFill/>
                  </a:rPr>
                  <a:t> </a:t>
                </a:r>
              </a:p>
            </p:txBody>
          </p:sp>
        </mc:Fallback>
      </mc:AlternateContent>
      <p:cxnSp>
        <p:nvCxnSpPr>
          <p:cNvPr id="6" name="Straight Connector 5"/>
          <p:cNvCxnSpPr/>
          <p:nvPr/>
        </p:nvCxnSpPr>
        <p:spPr bwMode="auto">
          <a:xfrm>
            <a:off x="1363800" y="3635761"/>
            <a:ext cx="541200" cy="250439"/>
          </a:xfrm>
          <a:prstGeom prst="line">
            <a:avLst/>
          </a:prstGeom>
          <a:gradFill rotWithShape="0">
            <a:gsLst>
              <a:gs pos="0">
                <a:schemeClr val="accent1"/>
              </a:gs>
              <a:gs pos="100000">
                <a:schemeClr val="bg1"/>
              </a:gs>
            </a:gsLst>
            <a:lin ang="5400000" scaled="1"/>
          </a:gradFill>
          <a:ln w="349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2111186" y="3741898"/>
            <a:ext cx="485548" cy="245600"/>
          </a:xfrm>
          <a:prstGeom prst="line">
            <a:avLst/>
          </a:prstGeom>
          <a:gradFill rotWithShape="0">
            <a:gsLst>
              <a:gs pos="0">
                <a:schemeClr val="accent1"/>
              </a:gs>
              <a:gs pos="100000">
                <a:schemeClr val="bg1"/>
              </a:gs>
            </a:gsLst>
            <a:lin ang="5400000" scaled="1"/>
          </a:gradFill>
          <a:ln w="349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76200"/>
            <a:ext cx="8839200" cy="503238"/>
          </a:xfrm>
        </p:spPr>
        <p:txBody>
          <a:bodyPr/>
          <a:lstStyle/>
          <a:p>
            <a:r>
              <a:rPr lang="en-US" altLang="en-US" dirty="0" smtClean="0"/>
              <a:t>Rainbows—I</a:t>
            </a:r>
          </a:p>
        </p:txBody>
      </p:sp>
      <p:sp>
        <p:nvSpPr>
          <p:cNvPr id="111619" name="Rectangle 3"/>
          <p:cNvSpPr>
            <a:spLocks noGrp="1" noChangeArrowheads="1"/>
          </p:cNvSpPr>
          <p:nvPr>
            <p:ph type="body" idx="1"/>
          </p:nvPr>
        </p:nvSpPr>
        <p:spPr>
          <a:xfrm>
            <a:off x="214313" y="704850"/>
            <a:ext cx="8853487" cy="954107"/>
          </a:xfrm>
        </p:spPr>
        <p:txBody>
          <a:bodyPr/>
          <a:lstStyle/>
          <a:p>
            <a:pPr lvl="1">
              <a:buFontTx/>
              <a:buChar char="•"/>
            </a:pPr>
            <a:r>
              <a:rPr lang="en-US" altLang="en-US" sz="2800" dirty="0" smtClean="0"/>
              <a:t>The formation of a rainbow is due to the combined effects of dispersion, refraction, and reflection.</a:t>
            </a:r>
          </a:p>
        </p:txBody>
      </p:sp>
      <p:pic>
        <p:nvPicPr>
          <p:cNvPr id="111622" name="Picture 6" descr="33_20_FigureA"/>
          <p:cNvPicPr>
            <a:picLocks noChangeAspect="1" noChangeArrowheads="1"/>
          </p:cNvPicPr>
          <p:nvPr/>
        </p:nvPicPr>
        <p:blipFill>
          <a:blip r:embed="rId3">
            <a:extLst>
              <a:ext uri="{28A0092B-C50C-407E-A947-70E740481C1C}">
                <a14:useLocalDpi xmlns:a14="http://schemas.microsoft.com/office/drawing/2010/main" val="0"/>
              </a:ext>
            </a:extLst>
          </a:blip>
          <a:srcRect b="6378"/>
          <a:stretch>
            <a:fillRect/>
          </a:stretch>
        </p:blipFill>
        <p:spPr bwMode="auto">
          <a:xfrm>
            <a:off x="487363" y="2057400"/>
            <a:ext cx="2865437" cy="4418665"/>
          </a:xfrm>
          <a:prstGeom prst="rect">
            <a:avLst/>
          </a:prstGeom>
          <a:noFill/>
          <a:extLst>
            <a:ext uri="{909E8E84-426E-40DD-AFC4-6F175D3DCCD1}">
              <a14:hiddenFill xmlns:a14="http://schemas.microsoft.com/office/drawing/2010/main">
                <a:solidFill>
                  <a:srgbClr val="FFFFFF"/>
                </a:solidFill>
              </a14:hiddenFill>
            </a:ext>
          </a:extLst>
        </p:spPr>
      </p:pic>
      <p:pic>
        <p:nvPicPr>
          <p:cNvPr id="111623" name="Picture 7" descr="33_20_FigureB"/>
          <p:cNvPicPr>
            <a:picLocks noChangeAspect="1" noChangeArrowheads="1"/>
          </p:cNvPicPr>
          <p:nvPr/>
        </p:nvPicPr>
        <p:blipFill>
          <a:blip r:embed="rId4">
            <a:extLst>
              <a:ext uri="{28A0092B-C50C-407E-A947-70E740481C1C}">
                <a14:useLocalDpi xmlns:a14="http://schemas.microsoft.com/office/drawing/2010/main" val="0"/>
              </a:ext>
            </a:extLst>
          </a:blip>
          <a:srcRect b="5359"/>
          <a:stretch>
            <a:fillRect/>
          </a:stretch>
        </p:blipFill>
        <p:spPr bwMode="auto">
          <a:xfrm>
            <a:off x="3487418" y="2057400"/>
            <a:ext cx="5580382" cy="4171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76200"/>
            <a:ext cx="8839200" cy="503238"/>
          </a:xfrm>
        </p:spPr>
        <p:txBody>
          <a:bodyPr/>
          <a:lstStyle/>
          <a:p>
            <a:r>
              <a:rPr lang="en-US" altLang="en-US" smtClean="0"/>
              <a:t>Rainbows—II</a:t>
            </a:r>
          </a:p>
        </p:txBody>
      </p:sp>
      <p:pic>
        <p:nvPicPr>
          <p:cNvPr id="113670" name="Picture 6" descr="33_20_FigureC"/>
          <p:cNvPicPr>
            <a:picLocks noChangeAspect="1" noChangeArrowheads="1"/>
          </p:cNvPicPr>
          <p:nvPr/>
        </p:nvPicPr>
        <p:blipFill>
          <a:blip r:embed="rId3">
            <a:extLst>
              <a:ext uri="{28A0092B-C50C-407E-A947-70E740481C1C}">
                <a14:useLocalDpi xmlns:a14="http://schemas.microsoft.com/office/drawing/2010/main" val="0"/>
              </a:ext>
            </a:extLst>
          </a:blip>
          <a:srcRect b="4720"/>
          <a:stretch>
            <a:fillRect/>
          </a:stretch>
        </p:blipFill>
        <p:spPr bwMode="auto">
          <a:xfrm>
            <a:off x="304800" y="990600"/>
            <a:ext cx="471646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3671" name="Picture 7" descr="33_20_FigureD"/>
          <p:cNvPicPr>
            <a:picLocks noChangeAspect="1" noChangeArrowheads="1"/>
          </p:cNvPicPr>
          <p:nvPr/>
        </p:nvPicPr>
        <p:blipFill>
          <a:blip r:embed="rId4">
            <a:extLst>
              <a:ext uri="{28A0092B-C50C-407E-A947-70E740481C1C}">
                <a14:useLocalDpi xmlns:a14="http://schemas.microsoft.com/office/drawing/2010/main" val="0"/>
              </a:ext>
            </a:extLst>
          </a:blip>
          <a:srcRect b="8745"/>
          <a:stretch>
            <a:fillRect/>
          </a:stretch>
        </p:blipFill>
        <p:spPr bwMode="auto">
          <a:xfrm>
            <a:off x="5194300" y="990600"/>
            <a:ext cx="30829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3672" name="Picture 8" descr="33_20_FigureE"/>
          <p:cNvPicPr>
            <a:picLocks noChangeAspect="1" noChangeArrowheads="1"/>
          </p:cNvPicPr>
          <p:nvPr/>
        </p:nvPicPr>
        <p:blipFill>
          <a:blip r:embed="rId5">
            <a:extLst>
              <a:ext uri="{28A0092B-C50C-407E-A947-70E740481C1C}">
                <a14:useLocalDpi xmlns:a14="http://schemas.microsoft.com/office/drawing/2010/main" val="0"/>
              </a:ext>
            </a:extLst>
          </a:blip>
          <a:srcRect b="8049"/>
          <a:stretch>
            <a:fillRect/>
          </a:stretch>
        </p:blipFill>
        <p:spPr bwMode="auto">
          <a:xfrm>
            <a:off x="4953000" y="3789363"/>
            <a:ext cx="3124200" cy="2611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76200"/>
            <a:ext cx="8839200" cy="476250"/>
          </a:xfrm>
        </p:spPr>
        <p:txBody>
          <a:bodyPr/>
          <a:lstStyle/>
          <a:p>
            <a:r>
              <a:rPr lang="en-US" altLang="en-US" sz="2800" smtClean="0"/>
              <a:t>Polarization</a:t>
            </a:r>
          </a:p>
        </p:txBody>
      </p:sp>
      <p:sp>
        <p:nvSpPr>
          <p:cNvPr id="115715" name="Rectangle 3"/>
          <p:cNvSpPr>
            <a:spLocks noGrp="1" noChangeArrowheads="1"/>
          </p:cNvSpPr>
          <p:nvPr>
            <p:ph type="body" idx="1"/>
          </p:nvPr>
        </p:nvSpPr>
        <p:spPr>
          <a:xfrm>
            <a:off x="0" y="704850"/>
            <a:ext cx="4495800" cy="1532727"/>
          </a:xfrm>
        </p:spPr>
        <p:txBody>
          <a:bodyPr/>
          <a:lstStyle/>
          <a:p>
            <a:pPr lvl="1">
              <a:lnSpc>
                <a:spcPct val="90000"/>
              </a:lnSpc>
              <a:buFontTx/>
              <a:buChar char="•"/>
            </a:pPr>
            <a:r>
              <a:rPr lang="en-US" altLang="en-US" sz="2600" dirty="0" smtClean="0"/>
              <a:t>An electromagnetic wave is </a:t>
            </a:r>
            <a:r>
              <a:rPr lang="en-US" altLang="en-US" sz="2600" i="1" dirty="0" smtClean="0"/>
              <a:t>linearly polarized</a:t>
            </a:r>
            <a:r>
              <a:rPr lang="en-US" altLang="en-US" sz="2600" dirty="0" smtClean="0"/>
              <a:t> if the electric field has only one component.</a:t>
            </a:r>
          </a:p>
        </p:txBody>
      </p:sp>
      <p:pic>
        <p:nvPicPr>
          <p:cNvPr id="115716" name="Picture 4" descr="33_Figure23-I"/>
          <p:cNvPicPr>
            <a:picLocks noChangeAspect="1" noChangeArrowheads="1"/>
          </p:cNvPicPr>
          <p:nvPr/>
        </p:nvPicPr>
        <p:blipFill>
          <a:blip r:embed="rId3">
            <a:extLst>
              <a:ext uri="{28A0092B-C50C-407E-A947-70E740481C1C}">
                <a14:useLocalDpi xmlns:a14="http://schemas.microsoft.com/office/drawing/2010/main" val="0"/>
              </a:ext>
            </a:extLst>
          </a:blip>
          <a:srcRect b="2751"/>
          <a:stretch>
            <a:fillRect/>
          </a:stretch>
        </p:blipFill>
        <p:spPr bwMode="auto">
          <a:xfrm>
            <a:off x="5357707" y="704850"/>
            <a:ext cx="3710093" cy="5334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99178" y="4814604"/>
                <a:ext cx="3878049"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𝐽</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m:rPr>
                              <m:sty m:val="p"/>
                            </m:rPr>
                            <a:rPr lang="en-US" b="0" i="1" smtClean="0">
                              <a:latin typeface="Cambria Math" panose="02040503050406030204" pitchFamily="18" charset="0"/>
                            </a:rPr>
                            <m:t>max</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99178" y="4814604"/>
                <a:ext cx="3878049" cy="41408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1376" y="5377112"/>
                <a:ext cx="3938899"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𝑘</m:t>
                          </m:r>
                        </m:e>
                      </m:acc>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1" smtClean="0">
                              <a:latin typeface="Cambria Math" panose="02040503050406030204" pitchFamily="18" charset="0"/>
                            </a:rPr>
                            <m:t>max</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𝑘𝑥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1376" y="5377112"/>
                <a:ext cx="3938899" cy="414088"/>
              </a:xfrm>
              <a:prstGeom prst="rect">
                <a:avLst/>
              </a:prstGeom>
              <a:blipFill rotWithShape="0">
                <a:blip r:embed="rId5"/>
                <a:stretch>
                  <a:fillRect/>
                </a:stretch>
              </a:blipFill>
            </p:spPr>
            <p:txBody>
              <a:bodyPr/>
              <a:lstStyle/>
              <a:p>
                <a:r>
                  <a:rPr lang="en-US">
                    <a:noFill/>
                  </a:rPr>
                  <a:t> </a:t>
                </a:r>
              </a:p>
            </p:txBody>
          </p:sp>
        </mc:Fallback>
      </mc:AlternateContent>
      <p:sp>
        <p:nvSpPr>
          <p:cNvPr id="7" name="Rectangle 3"/>
          <p:cNvSpPr txBox="1">
            <a:spLocks noChangeArrowheads="1"/>
          </p:cNvSpPr>
          <p:nvPr/>
        </p:nvSpPr>
        <p:spPr bwMode="auto">
          <a:xfrm>
            <a:off x="152400" y="6038850"/>
            <a:ext cx="8577072" cy="4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lvl="1">
              <a:lnSpc>
                <a:spcPct val="90000"/>
              </a:lnSpc>
              <a:buFontTx/>
              <a:buChar char="•"/>
            </a:pPr>
            <a:r>
              <a:rPr lang="en-US" altLang="en-US" sz="2600" kern="0" dirty="0" smtClean="0"/>
              <a:t>Figure at the right shows a Polaroid </a:t>
            </a:r>
            <a:r>
              <a:rPr lang="en-US" altLang="en-US" sz="2600" i="1" kern="0" dirty="0" smtClean="0"/>
              <a:t>polarizing filter</a:t>
            </a:r>
            <a:r>
              <a:rPr lang="en-US" altLang="en-US" sz="2600" kern="0" dirty="0" smtClean="0"/>
              <a:t>.</a:t>
            </a:r>
            <a:endParaRPr lang="en-US" altLang="en-US" sz="2200" kern="0" dirty="0" smtClean="0"/>
          </a:p>
        </p:txBody>
      </p:sp>
      <p:pic>
        <p:nvPicPr>
          <p:cNvPr id="8" name="Picture 3" descr="32_Figure13-I"/>
          <p:cNvPicPr>
            <a:picLocks noChangeAspect="1" noChangeArrowheads="1"/>
          </p:cNvPicPr>
          <p:nvPr/>
        </p:nvPicPr>
        <p:blipFill>
          <a:blip r:embed="rId6" cstate="print">
            <a:extLst>
              <a:ext uri="{28A0092B-C50C-407E-A947-70E740481C1C}">
                <a14:useLocalDpi xmlns:a14="http://schemas.microsoft.com/office/drawing/2010/main" val="0"/>
              </a:ext>
            </a:extLst>
          </a:blip>
          <a:srcRect b="2646"/>
          <a:stretch>
            <a:fillRect/>
          </a:stretch>
        </p:blipFill>
        <p:spPr bwMode="auto">
          <a:xfrm>
            <a:off x="2260092" y="1882482"/>
            <a:ext cx="2921508" cy="274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7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Goals for Chapter 33</a:t>
            </a:r>
          </a:p>
        </p:txBody>
      </p:sp>
      <p:sp>
        <p:nvSpPr>
          <p:cNvPr id="80899" name="Rectangle 3"/>
          <p:cNvSpPr>
            <a:spLocks noGrp="1" noChangeArrowheads="1"/>
          </p:cNvSpPr>
          <p:nvPr>
            <p:ph type="body" idx="1"/>
          </p:nvPr>
        </p:nvSpPr>
        <p:spPr>
          <a:xfrm>
            <a:off x="228600" y="685800"/>
            <a:ext cx="8686800" cy="4376738"/>
          </a:xfrm>
        </p:spPr>
        <p:txBody>
          <a:bodyPr/>
          <a:lstStyle/>
          <a:p>
            <a:pPr lvl="1">
              <a:buFontTx/>
              <a:buChar char="•"/>
            </a:pPr>
            <a:r>
              <a:rPr lang="en-US" altLang="en-US" sz="3200" dirty="0" smtClean="0"/>
              <a:t>To understand light rays and </a:t>
            </a:r>
            <a:r>
              <a:rPr lang="en-US" altLang="en-US" sz="3200" dirty="0" err="1" smtClean="0"/>
              <a:t>wavefronts</a:t>
            </a:r>
            <a:endParaRPr lang="en-US" altLang="en-US" sz="3200" dirty="0" smtClean="0"/>
          </a:p>
          <a:p>
            <a:pPr lvl="1">
              <a:buFontTx/>
              <a:buChar char="•"/>
            </a:pPr>
            <a:r>
              <a:rPr lang="en-US" altLang="en-US" sz="3200" dirty="0" smtClean="0"/>
              <a:t>To analyze reflection and refraction of light</a:t>
            </a:r>
          </a:p>
          <a:p>
            <a:pPr lvl="1">
              <a:buFontTx/>
              <a:buChar char="•"/>
            </a:pPr>
            <a:r>
              <a:rPr lang="en-US" altLang="en-US" sz="3200" dirty="0" smtClean="0"/>
              <a:t>To understand total internal reflection</a:t>
            </a:r>
          </a:p>
          <a:p>
            <a:pPr lvl="1">
              <a:buFontTx/>
              <a:buChar char="•"/>
            </a:pPr>
            <a:r>
              <a:rPr lang="en-US" altLang="en-US" sz="3200" dirty="0" smtClean="0"/>
              <a:t>To analyze the polarization of light</a:t>
            </a:r>
          </a:p>
          <a:p>
            <a:pPr lvl="1">
              <a:buFontTx/>
              <a:buChar char="•"/>
            </a:pPr>
            <a:r>
              <a:rPr lang="en-US" altLang="en-US" sz="3200" dirty="0" smtClean="0"/>
              <a:t>To use Huygens’s principle to analyze reflection and refraction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76200"/>
            <a:ext cx="8839200" cy="503238"/>
          </a:xfrm>
        </p:spPr>
        <p:txBody>
          <a:bodyPr/>
          <a:lstStyle/>
          <a:p>
            <a:r>
              <a:rPr lang="en-US" altLang="en-US" smtClean="0"/>
              <a:t>Malus’s law</a:t>
            </a:r>
            <a:r>
              <a:rPr lang="en-US" altLang="en-US" sz="2800" smtClean="0"/>
              <a:t> </a:t>
            </a:r>
          </a:p>
        </p:txBody>
      </p:sp>
      <mc:AlternateContent xmlns:mc="http://schemas.openxmlformats.org/markup-compatibility/2006" xmlns:a14="http://schemas.microsoft.com/office/drawing/2010/main">
        <mc:Choice Requires="a14">
          <p:sp>
            <p:nvSpPr>
              <p:cNvPr id="117763" name="Rectangle 3"/>
              <p:cNvSpPr>
                <a:spLocks noGrp="1" noChangeArrowheads="1"/>
              </p:cNvSpPr>
              <p:nvPr>
                <p:ph type="body" idx="1"/>
              </p:nvPr>
            </p:nvSpPr>
            <p:spPr>
              <a:xfrm>
                <a:off x="76200" y="747713"/>
                <a:ext cx="8991600" cy="2139304"/>
              </a:xfrm>
            </p:spPr>
            <p:txBody>
              <a:bodyPr/>
              <a:lstStyle/>
              <a:p>
                <a:pPr lvl="1">
                  <a:lnSpc>
                    <a:spcPct val="90000"/>
                  </a:lnSpc>
                  <a:buFontTx/>
                  <a:buChar char="•"/>
                </a:pPr>
                <a:r>
                  <a:rPr lang="en-US" altLang="en-US" sz="2400" dirty="0" smtClean="0"/>
                  <a:t>Figure 33.25 below shows a polarizer and an analyzer.</a:t>
                </a:r>
              </a:p>
              <a:p>
                <a:pPr lvl="1">
                  <a:lnSpc>
                    <a:spcPct val="90000"/>
                  </a:lnSpc>
                  <a:buFontTx/>
                  <a:buChar char="•"/>
                </a:pPr>
                <a:r>
                  <a:rPr lang="en-US" altLang="en-US" sz="2400" dirty="0" smtClean="0"/>
                  <a:t>Intensity of EM wave </a:t>
                </a:r>
                <a14:m>
                  <m:oMath xmlns:m="http://schemas.openxmlformats.org/officeDocument/2006/math">
                    <m:r>
                      <a:rPr lang="en-US" altLang="en-US" sz="2800" b="0" i="1" smtClean="0">
                        <a:latin typeface="Cambria Math" panose="02040503050406030204" pitchFamily="18" charset="0"/>
                      </a:rPr>
                      <m:t>𝐼</m:t>
                    </m:r>
                    <m:r>
                      <a:rPr lang="en-US" altLang="en-US" sz="2800" b="0" i="1" smtClean="0">
                        <a:latin typeface="Cambria Math" panose="02040503050406030204" pitchFamily="18" charset="0"/>
                      </a:rPr>
                      <m:t>=</m:t>
                    </m:r>
                    <m:f>
                      <m:fPr>
                        <m:ctrlPr>
                          <a:rPr lang="en-US" altLang="en-US" sz="2800" b="0" i="1" smtClean="0">
                            <a:latin typeface="Cambria Math" panose="02040503050406030204" pitchFamily="18" charset="0"/>
                          </a:rPr>
                        </m:ctrlPr>
                      </m:fPr>
                      <m:num>
                        <m:sSub>
                          <m:sSubPr>
                            <m:ctrlPr>
                              <a:rPr lang="en-US" altLang="en-US" sz="2800" b="0" i="1" smtClean="0">
                                <a:latin typeface="Cambria Math" panose="02040503050406030204" pitchFamily="18" charset="0"/>
                              </a:rPr>
                            </m:ctrlPr>
                          </m:sSubPr>
                          <m:e>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𝐸</m:t>
                                </m:r>
                              </m:e>
                              <m:sub>
                                <m:r>
                                  <m:rPr>
                                    <m:sty m:val="p"/>
                                  </m:rPr>
                                  <a:rPr lang="en-US" altLang="en-US" sz="2800" i="1">
                                    <a:latin typeface="Cambria Math" panose="02040503050406030204" pitchFamily="18" charset="0"/>
                                  </a:rPr>
                                  <m:t>max</m:t>
                                </m:r>
                              </m:sub>
                            </m:sSub>
                            <m:r>
                              <a:rPr lang="en-US" altLang="en-US" sz="2800" b="0" i="1" smtClean="0">
                                <a:latin typeface="Cambria Math" panose="02040503050406030204" pitchFamily="18" charset="0"/>
                              </a:rPr>
                              <m:t>𝐵</m:t>
                            </m:r>
                          </m:e>
                          <m:sub>
                            <m:r>
                              <m:rPr>
                                <m:sty m:val="p"/>
                              </m:rPr>
                              <a:rPr lang="en-US" altLang="en-US" sz="2800" b="0" i="1" smtClean="0">
                                <a:latin typeface="Cambria Math" panose="02040503050406030204" pitchFamily="18" charset="0"/>
                              </a:rPr>
                              <m:t>max</m:t>
                            </m:r>
                          </m:sub>
                        </m:sSub>
                      </m:num>
                      <m:den>
                        <m:r>
                          <a:rPr lang="en-US" altLang="en-US" sz="2800" b="0" i="1" smtClean="0">
                            <a:latin typeface="Cambria Math" panose="02040503050406030204" pitchFamily="18" charset="0"/>
                          </a:rPr>
                          <m:t>2</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ea typeface="Cambria Math" panose="02040503050406030204" pitchFamily="18" charset="0"/>
                              </a:rPr>
                              <m:t>𝜇</m:t>
                            </m:r>
                          </m:e>
                          <m:sub>
                            <m:r>
                              <a:rPr lang="en-US" altLang="en-US" sz="2800" b="0" i="1" smtClean="0">
                                <a:latin typeface="Cambria Math" panose="02040503050406030204" pitchFamily="18" charset="0"/>
                              </a:rPr>
                              <m:t>0</m:t>
                            </m:r>
                          </m:sub>
                        </m:sSub>
                      </m:den>
                    </m:f>
                    <m:r>
                      <a:rPr lang="en-US" altLang="en-US" sz="2800" b="0" i="1" smtClean="0">
                        <a:latin typeface="Cambria Math" panose="02040503050406030204" pitchFamily="18" charset="0"/>
                      </a:rPr>
                      <m:t>=</m:t>
                    </m:r>
                    <m:f>
                      <m:fPr>
                        <m:ctrlPr>
                          <a:rPr lang="en-US" altLang="en-US" sz="2800" i="1">
                            <a:latin typeface="Cambria Math" panose="02040503050406030204" pitchFamily="18" charset="0"/>
                          </a:rPr>
                        </m:ctrlPr>
                      </m:fPr>
                      <m:num>
                        <m:sSup>
                          <m:sSupPr>
                            <m:ctrlPr>
                              <a:rPr lang="en-US" altLang="en-US" sz="2800" i="1" smtClean="0">
                                <a:latin typeface="Cambria Math" panose="02040503050406030204" pitchFamily="18" charset="0"/>
                              </a:rPr>
                            </m:ctrlPr>
                          </m:sSupPr>
                          <m:e>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𝐸</m:t>
                                </m:r>
                              </m:e>
                              <m:sub>
                                <m:r>
                                  <m:rPr>
                                    <m:sty m:val="p"/>
                                  </m:rPr>
                                  <a:rPr lang="en-US" altLang="en-US" sz="2800" b="0" i="1" smtClean="0">
                                    <a:latin typeface="Cambria Math" panose="02040503050406030204" pitchFamily="18" charset="0"/>
                                  </a:rPr>
                                  <m:t>max</m:t>
                                </m:r>
                              </m:sub>
                            </m:sSub>
                          </m:e>
                          <m:sup>
                            <m:r>
                              <a:rPr lang="en-US" altLang="en-US" sz="2800" b="0" i="1" smtClean="0">
                                <a:latin typeface="Cambria Math" panose="02040503050406030204" pitchFamily="18" charset="0"/>
                              </a:rPr>
                              <m:t>2</m:t>
                            </m:r>
                          </m:sup>
                        </m:sSup>
                      </m:num>
                      <m:den>
                        <m:r>
                          <a:rPr lang="en-US" altLang="en-US" sz="2800" i="1">
                            <a:latin typeface="Cambria Math" panose="02040503050406030204" pitchFamily="18" charset="0"/>
                          </a:rPr>
                          <m:t>2</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ea typeface="Cambria Math" panose="02040503050406030204" pitchFamily="18" charset="0"/>
                              </a:rPr>
                              <m:t>𝜇</m:t>
                            </m:r>
                          </m:e>
                          <m:sub>
                            <m:r>
                              <a:rPr lang="en-US" altLang="en-US" sz="2800" i="1">
                                <a:latin typeface="Cambria Math" panose="02040503050406030204" pitchFamily="18" charset="0"/>
                              </a:rPr>
                              <m:t>0</m:t>
                            </m:r>
                          </m:sub>
                        </m:sSub>
                        <m:r>
                          <a:rPr lang="en-US" altLang="en-US" sz="2800" b="0" i="1" smtClean="0">
                            <a:latin typeface="Cambria Math" panose="02040503050406030204" pitchFamily="18" charset="0"/>
                          </a:rPr>
                          <m:t>𝑐</m:t>
                        </m:r>
                      </m:den>
                    </m:f>
                  </m:oMath>
                </a14:m>
                <a:endParaRPr lang="en-US" altLang="en-US" sz="2800" dirty="0" smtClean="0"/>
              </a:p>
              <a:p>
                <a:pPr lvl="1">
                  <a:lnSpc>
                    <a:spcPct val="90000"/>
                  </a:lnSpc>
                  <a:buFontTx/>
                  <a:buChar char="•"/>
                </a:pPr>
                <a:r>
                  <a:rPr lang="en-US" altLang="en-US" sz="2400" i="1" dirty="0" smtClean="0">
                    <a:solidFill>
                      <a:srgbClr val="0000FF"/>
                    </a:solidFill>
                  </a:rPr>
                  <a:t>Malus’s law</a:t>
                </a:r>
                <a:r>
                  <a:rPr lang="en-US" altLang="en-US" sz="2400" dirty="0" smtClean="0"/>
                  <a:t>: </a:t>
                </a:r>
                <a:r>
                  <a:rPr lang="en-US" altLang="en-US" sz="2400" i="1" dirty="0" smtClean="0"/>
                  <a:t>I = I</a:t>
                </a:r>
                <a:r>
                  <a:rPr lang="en-US" altLang="en-US" sz="2400" baseline="-25000" dirty="0" smtClean="0"/>
                  <a:t>max</a:t>
                </a:r>
                <a:r>
                  <a:rPr lang="en-US" altLang="en-US" sz="2400" dirty="0" smtClean="0"/>
                  <a:t>cos</a:t>
                </a:r>
                <a:r>
                  <a:rPr lang="en-US" altLang="en-US" sz="2400" baseline="30000" dirty="0" smtClean="0"/>
                  <a:t>2</a:t>
                </a:r>
                <a:r>
                  <a:rPr lang="en-US" altLang="en-US" sz="2400" i="1" dirty="0" smtClean="0">
                    <a:sym typeface="Symbol" panose="05050102010706020507" pitchFamily="18" charset="2"/>
                  </a:rPr>
                  <a:t></a:t>
                </a:r>
                <a:r>
                  <a:rPr lang="en-US" altLang="en-US" sz="2400" dirty="0" smtClean="0"/>
                  <a:t>.     </a:t>
                </a:r>
                <a:r>
                  <a:rPr lang="en-US" altLang="en-US" sz="2000" dirty="0" smtClean="0"/>
                  <a:t>(polarized light passing through an analyzer)</a:t>
                </a:r>
              </a:p>
            </p:txBody>
          </p:sp>
        </mc:Choice>
        <mc:Fallback xmlns="">
          <p:sp>
            <p:nvSpPr>
              <p:cNvPr id="117763" name="Rectangle 3"/>
              <p:cNvSpPr>
                <a:spLocks noGrp="1" noRot="1" noChangeAspect="1" noMove="1" noResize="1" noEditPoints="1" noAdjustHandles="1" noChangeArrowheads="1" noChangeShapeType="1" noTextEdit="1"/>
              </p:cNvSpPr>
              <p:nvPr>
                <p:ph type="body" idx="1"/>
              </p:nvPr>
            </p:nvSpPr>
            <p:spPr>
              <a:xfrm>
                <a:off x="76200" y="747713"/>
                <a:ext cx="8991600" cy="2139304"/>
              </a:xfrm>
              <a:blipFill rotWithShape="0">
                <a:blip r:embed="rId3"/>
                <a:stretch>
                  <a:fillRect t="-3989" r="-136" b="-5698"/>
                </a:stretch>
              </a:blipFill>
            </p:spPr>
            <p:txBody>
              <a:bodyPr/>
              <a:lstStyle/>
              <a:p>
                <a:r>
                  <a:rPr lang="en-US">
                    <a:noFill/>
                  </a:rPr>
                  <a:t> </a:t>
                </a:r>
              </a:p>
            </p:txBody>
          </p:sp>
        </mc:Fallback>
      </mc:AlternateContent>
      <p:pic>
        <p:nvPicPr>
          <p:cNvPr id="117765" name="Picture 5" descr="33_25_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2965450"/>
            <a:ext cx="6402387" cy="343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76200"/>
            <a:ext cx="8839200" cy="503238"/>
          </a:xfrm>
        </p:spPr>
        <p:txBody>
          <a:bodyPr/>
          <a:lstStyle/>
          <a:p>
            <a:r>
              <a:rPr lang="en-US" altLang="en-US" smtClean="0"/>
              <a:t>Malus’s law</a:t>
            </a:r>
            <a:r>
              <a:rPr lang="en-US" altLang="en-US" sz="2800" smtClean="0"/>
              <a:t> </a:t>
            </a:r>
          </a:p>
        </p:txBody>
      </p:sp>
      <p:sp>
        <p:nvSpPr>
          <p:cNvPr id="117763" name="Rectangle 3"/>
          <p:cNvSpPr>
            <a:spLocks noGrp="1" noChangeArrowheads="1"/>
          </p:cNvSpPr>
          <p:nvPr>
            <p:ph type="body" idx="1"/>
          </p:nvPr>
        </p:nvSpPr>
        <p:spPr>
          <a:xfrm>
            <a:off x="247650" y="747713"/>
            <a:ext cx="8686800" cy="1643527"/>
          </a:xfrm>
        </p:spPr>
        <p:txBody>
          <a:bodyPr/>
          <a:lstStyle/>
          <a:p>
            <a:pPr marL="114300" lvl="1" indent="0">
              <a:lnSpc>
                <a:spcPct val="90000"/>
              </a:lnSpc>
              <a:buNone/>
            </a:pPr>
            <a:r>
              <a:rPr lang="en-US" altLang="en-US" sz="2800" dirty="0" smtClean="0">
                <a:solidFill>
                  <a:srgbClr val="0000FF"/>
                </a:solidFill>
              </a:rPr>
              <a:t>Example 33.5</a:t>
            </a:r>
            <a:r>
              <a:rPr lang="en-US" altLang="en-US" sz="2800" dirty="0" smtClean="0"/>
              <a:t>: The incident </a:t>
            </a:r>
            <a:r>
              <a:rPr lang="en-US" altLang="en-US" sz="2800" dirty="0" err="1" smtClean="0"/>
              <a:t>unpolarized</a:t>
            </a:r>
            <a:r>
              <a:rPr lang="en-US" altLang="en-US" sz="2800" dirty="0" smtClean="0"/>
              <a:t> light has intensity </a:t>
            </a:r>
            <a:r>
              <a:rPr lang="en-US" altLang="en-US" sz="2800" dirty="0" smtClean="0"/>
              <a:t>I</a:t>
            </a:r>
            <a:r>
              <a:rPr lang="en-US" altLang="en-US" sz="2800" baseline="-25000" dirty="0" smtClean="0"/>
              <a:t>o</a:t>
            </a:r>
            <a:r>
              <a:rPr lang="en-US" altLang="en-US" sz="2800" dirty="0" smtClean="0"/>
              <a:t>. </a:t>
            </a:r>
            <a:r>
              <a:rPr lang="en-US" altLang="en-US" sz="2800" dirty="0" smtClean="0"/>
              <a:t>Find the intensities transmitted by the first and second polarizers if the angle between the axes of the two filters is 30</a:t>
            </a:r>
            <a:r>
              <a:rPr lang="en-US" altLang="en-US" sz="2800" baseline="30000" dirty="0" smtClean="0"/>
              <a:t>o</a:t>
            </a:r>
            <a:r>
              <a:rPr lang="en-US" altLang="en-US" sz="2800" dirty="0" smtClean="0"/>
              <a:t>.</a:t>
            </a:r>
          </a:p>
        </p:txBody>
      </p:sp>
      <p:pic>
        <p:nvPicPr>
          <p:cNvPr id="117765" name="Picture 5" descr="33_25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2965450"/>
            <a:ext cx="6402387" cy="343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2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76200"/>
            <a:ext cx="8839200" cy="503238"/>
          </a:xfrm>
        </p:spPr>
        <p:txBody>
          <a:bodyPr/>
          <a:lstStyle/>
          <a:p>
            <a:r>
              <a:rPr lang="en-US" altLang="en-US" smtClean="0"/>
              <a:t>Polarization by reflection</a:t>
            </a:r>
          </a:p>
        </p:txBody>
      </p:sp>
      <p:sp>
        <p:nvSpPr>
          <p:cNvPr id="119811" name="Rectangle 3"/>
          <p:cNvSpPr>
            <a:spLocks noGrp="1" noChangeArrowheads="1"/>
          </p:cNvSpPr>
          <p:nvPr>
            <p:ph type="body" idx="1"/>
          </p:nvPr>
        </p:nvSpPr>
        <p:spPr>
          <a:xfrm>
            <a:off x="238125" y="733425"/>
            <a:ext cx="8610600" cy="954107"/>
          </a:xfrm>
        </p:spPr>
        <p:txBody>
          <a:bodyPr/>
          <a:lstStyle/>
          <a:p>
            <a:pPr lvl="1">
              <a:buFontTx/>
              <a:buChar char="•"/>
            </a:pPr>
            <a:r>
              <a:rPr lang="en-US" altLang="en-US" sz="2800" dirty="0" smtClean="0"/>
              <a:t>When light is reflected at the </a:t>
            </a:r>
            <a:r>
              <a:rPr lang="en-US" altLang="en-US" sz="2800" i="1" dirty="0" smtClean="0"/>
              <a:t>polarizing angle </a:t>
            </a:r>
            <a:r>
              <a:rPr lang="en-US" altLang="en-US" sz="2800" i="1" dirty="0" smtClean="0">
                <a:sym typeface="Symbol" panose="05050102010706020507" pitchFamily="18" charset="2"/>
              </a:rPr>
              <a:t></a:t>
            </a:r>
            <a:r>
              <a:rPr lang="en-US" altLang="en-US" sz="2800" baseline="-25000" dirty="0" smtClean="0">
                <a:sym typeface="Symbol" panose="05050102010706020507" pitchFamily="18" charset="2"/>
              </a:rPr>
              <a:t>p</a:t>
            </a:r>
            <a:r>
              <a:rPr lang="en-US" altLang="en-US" sz="2800" dirty="0" smtClean="0"/>
              <a:t>, the reflected light is linearly polarized. See Figure below. </a:t>
            </a:r>
          </a:p>
        </p:txBody>
      </p:sp>
      <p:pic>
        <p:nvPicPr>
          <p:cNvPr id="119813" name="Picture 5" descr="33_27_Figure"/>
          <p:cNvPicPr>
            <a:picLocks noChangeAspect="1" noChangeArrowheads="1"/>
          </p:cNvPicPr>
          <p:nvPr/>
        </p:nvPicPr>
        <p:blipFill>
          <a:blip r:embed="rId3">
            <a:extLst>
              <a:ext uri="{28A0092B-C50C-407E-A947-70E740481C1C}">
                <a14:useLocalDpi xmlns:a14="http://schemas.microsoft.com/office/drawing/2010/main" val="0"/>
              </a:ext>
            </a:extLst>
          </a:blip>
          <a:srcRect b="4109"/>
          <a:stretch>
            <a:fillRect/>
          </a:stretch>
        </p:blipFill>
        <p:spPr bwMode="auto">
          <a:xfrm>
            <a:off x="304800" y="2376488"/>
            <a:ext cx="8542338" cy="318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76200"/>
            <a:ext cx="8839200" cy="503238"/>
          </a:xfrm>
        </p:spPr>
        <p:txBody>
          <a:bodyPr/>
          <a:lstStyle/>
          <a:p>
            <a:r>
              <a:rPr lang="en-US" altLang="en-US" smtClean="0"/>
              <a:t>Brewster’s law</a:t>
            </a:r>
          </a:p>
        </p:txBody>
      </p:sp>
      <p:sp>
        <p:nvSpPr>
          <p:cNvPr id="121859" name="Rectangle 3"/>
          <p:cNvSpPr>
            <a:spLocks noGrp="1" noChangeArrowheads="1"/>
          </p:cNvSpPr>
          <p:nvPr>
            <p:ph type="body" idx="1"/>
          </p:nvPr>
        </p:nvSpPr>
        <p:spPr>
          <a:xfrm>
            <a:off x="238125" y="733425"/>
            <a:ext cx="5019675" cy="3086999"/>
          </a:xfrm>
        </p:spPr>
        <p:txBody>
          <a:bodyPr/>
          <a:lstStyle/>
          <a:p>
            <a:pPr lvl="1">
              <a:lnSpc>
                <a:spcPct val="90000"/>
              </a:lnSpc>
              <a:buFontTx/>
              <a:buChar char="•"/>
            </a:pPr>
            <a:r>
              <a:rPr lang="en-US" altLang="en-US" sz="2800" i="1" dirty="0" smtClean="0">
                <a:solidFill>
                  <a:srgbClr val="0000FF"/>
                </a:solidFill>
              </a:rPr>
              <a:t>Brewster’s law</a:t>
            </a:r>
            <a:r>
              <a:rPr lang="en-US" altLang="en-US" sz="2800" dirty="0" smtClean="0"/>
              <a:t>:            	tan </a:t>
            </a:r>
            <a:r>
              <a:rPr lang="en-US" altLang="en-US" sz="2800" i="1" dirty="0" smtClean="0">
                <a:sym typeface="Symbol" panose="05050102010706020507" pitchFamily="18" charset="2"/>
              </a:rPr>
              <a:t></a:t>
            </a:r>
            <a:r>
              <a:rPr lang="en-US" altLang="en-US" sz="2800" baseline="-25000" dirty="0" smtClean="0">
                <a:sym typeface="Symbol" panose="05050102010706020507" pitchFamily="18" charset="2"/>
              </a:rPr>
              <a:t>p</a:t>
            </a:r>
            <a:r>
              <a:rPr lang="en-US" altLang="en-US" sz="2800" dirty="0" smtClean="0">
                <a:sym typeface="Symbol" panose="05050102010706020507" pitchFamily="18" charset="2"/>
              </a:rPr>
              <a:t> = </a:t>
            </a:r>
            <a:r>
              <a:rPr lang="en-US" altLang="en-US" sz="2800" i="1" dirty="0" err="1" smtClean="0">
                <a:sym typeface="Symbol" panose="05050102010706020507" pitchFamily="18" charset="2"/>
              </a:rPr>
              <a:t>n</a:t>
            </a:r>
            <a:r>
              <a:rPr lang="en-US" altLang="en-US" sz="2800" i="1" baseline="-25000" dirty="0" err="1" smtClean="0">
                <a:sym typeface="Symbol" panose="05050102010706020507" pitchFamily="18" charset="2"/>
              </a:rPr>
              <a:t>b</a:t>
            </a:r>
            <a:r>
              <a:rPr lang="en-US" altLang="en-US" sz="2800" dirty="0" smtClean="0">
                <a:sym typeface="Symbol" panose="05050102010706020507" pitchFamily="18" charset="2"/>
              </a:rPr>
              <a:t>/</a:t>
            </a:r>
            <a:r>
              <a:rPr lang="en-US" altLang="en-US" sz="2800" i="1" dirty="0" err="1" smtClean="0">
                <a:sym typeface="Symbol" panose="05050102010706020507" pitchFamily="18" charset="2"/>
              </a:rPr>
              <a:t>n</a:t>
            </a:r>
            <a:r>
              <a:rPr lang="en-US" altLang="en-US" sz="2800" i="1" baseline="-25000" dirty="0" err="1" smtClean="0">
                <a:sym typeface="Symbol" panose="05050102010706020507" pitchFamily="18" charset="2"/>
              </a:rPr>
              <a:t>a</a:t>
            </a:r>
            <a:r>
              <a:rPr lang="en-US" altLang="en-US" sz="2800" dirty="0" err="1" smtClean="0"/>
              <a:t>.</a:t>
            </a:r>
            <a:r>
              <a:rPr lang="en-US" altLang="en-US" sz="2800" dirty="0" smtClean="0"/>
              <a:t> </a:t>
            </a:r>
          </a:p>
          <a:p>
            <a:pPr lvl="1">
              <a:lnSpc>
                <a:spcPct val="90000"/>
              </a:lnSpc>
              <a:buFontTx/>
              <a:buChar char="•"/>
            </a:pPr>
            <a:r>
              <a:rPr lang="en-US" altLang="en-US" sz="2800" dirty="0" smtClean="0"/>
              <a:t>At the polarizing angle, the reflected and refracted rays are perpendicular to each other.</a:t>
            </a:r>
            <a:endParaRPr lang="en-US" altLang="en-US" sz="2400" dirty="0" smtClean="0"/>
          </a:p>
        </p:txBody>
      </p:sp>
      <p:pic>
        <p:nvPicPr>
          <p:cNvPr id="121860" name="Picture 4" descr="33_Figure28-I"/>
          <p:cNvPicPr>
            <a:picLocks noChangeAspect="1" noChangeArrowheads="1"/>
          </p:cNvPicPr>
          <p:nvPr/>
        </p:nvPicPr>
        <p:blipFill>
          <a:blip r:embed="rId3">
            <a:extLst>
              <a:ext uri="{28A0092B-C50C-407E-A947-70E740481C1C}">
                <a14:useLocalDpi xmlns:a14="http://schemas.microsoft.com/office/drawing/2010/main" val="0"/>
              </a:ext>
            </a:extLst>
          </a:blip>
          <a:srcRect b="2664"/>
          <a:stretch>
            <a:fillRect/>
          </a:stretch>
        </p:blipFill>
        <p:spPr bwMode="auto">
          <a:xfrm>
            <a:off x="5334000" y="1524000"/>
            <a:ext cx="3321050" cy="482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04800" y="76200"/>
            <a:ext cx="8839200" cy="503238"/>
          </a:xfrm>
        </p:spPr>
        <p:txBody>
          <a:bodyPr/>
          <a:lstStyle/>
          <a:p>
            <a:r>
              <a:rPr lang="en-US" altLang="en-US" smtClean="0"/>
              <a:t>Reflection from a swimming pool</a:t>
            </a:r>
          </a:p>
        </p:txBody>
      </p:sp>
      <p:sp>
        <p:nvSpPr>
          <p:cNvPr id="123907" name="Rectangle 3"/>
          <p:cNvSpPr>
            <a:spLocks noGrp="1" noChangeArrowheads="1"/>
          </p:cNvSpPr>
          <p:nvPr>
            <p:ph type="body" idx="1"/>
          </p:nvPr>
        </p:nvSpPr>
        <p:spPr>
          <a:xfrm>
            <a:off x="238125" y="733424"/>
            <a:ext cx="4791075" cy="5133713"/>
          </a:xfrm>
        </p:spPr>
        <p:txBody>
          <a:bodyPr/>
          <a:lstStyle/>
          <a:p>
            <a:pPr marL="114300" lvl="1" indent="0">
              <a:lnSpc>
                <a:spcPct val="90000"/>
              </a:lnSpc>
              <a:buNone/>
            </a:pPr>
            <a:r>
              <a:rPr lang="en-US" altLang="en-US" sz="2800" dirty="0" smtClean="0">
                <a:solidFill>
                  <a:srgbClr val="0000FF"/>
                </a:solidFill>
              </a:rPr>
              <a:t>Example 33.6</a:t>
            </a:r>
            <a:r>
              <a:rPr lang="en-US" altLang="en-US" sz="2800" dirty="0" smtClean="0"/>
              <a:t>: Sunlight reflects off the smooth surface of a swimming pool. (a) for what angle of reflection is the reflected light completely polarized? (b) What is the corresponding angle of refraction? (c) At night, and underwater floodlight is turned on in the pool. Repeat parts (a) and (b) for rays from the floodlight that strike the surface from below.</a:t>
            </a:r>
          </a:p>
        </p:txBody>
      </p:sp>
      <p:pic>
        <p:nvPicPr>
          <p:cNvPr id="123908" name="Picture 4" descr="33_Figure29-I"/>
          <p:cNvPicPr>
            <a:picLocks noChangeAspect="1" noChangeArrowheads="1"/>
          </p:cNvPicPr>
          <p:nvPr/>
        </p:nvPicPr>
        <p:blipFill>
          <a:blip r:embed="rId3">
            <a:extLst>
              <a:ext uri="{28A0092B-C50C-407E-A947-70E740481C1C}">
                <a14:useLocalDpi xmlns:a14="http://schemas.microsoft.com/office/drawing/2010/main" val="0"/>
              </a:ext>
            </a:extLst>
          </a:blip>
          <a:srcRect b="2992"/>
          <a:stretch>
            <a:fillRect/>
          </a:stretch>
        </p:blipFill>
        <p:spPr bwMode="auto">
          <a:xfrm>
            <a:off x="5181600" y="1447800"/>
            <a:ext cx="3800475" cy="4833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76200"/>
            <a:ext cx="8839200" cy="503238"/>
          </a:xfrm>
        </p:spPr>
        <p:txBody>
          <a:bodyPr/>
          <a:lstStyle/>
          <a:p>
            <a:r>
              <a:rPr lang="en-US" altLang="en-US" smtClean="0"/>
              <a:t>Circular polarization</a:t>
            </a:r>
          </a:p>
        </p:txBody>
      </p:sp>
      <p:sp>
        <p:nvSpPr>
          <p:cNvPr id="125955" name="Rectangle 3"/>
          <p:cNvSpPr>
            <a:spLocks noGrp="1" noChangeArrowheads="1"/>
          </p:cNvSpPr>
          <p:nvPr>
            <p:ph type="body" idx="1"/>
          </p:nvPr>
        </p:nvSpPr>
        <p:spPr>
          <a:xfrm>
            <a:off x="76200" y="747713"/>
            <a:ext cx="8677275" cy="1808162"/>
          </a:xfrm>
        </p:spPr>
        <p:txBody>
          <a:bodyPr/>
          <a:lstStyle/>
          <a:p>
            <a:pPr lvl="1">
              <a:lnSpc>
                <a:spcPct val="90000"/>
              </a:lnSpc>
              <a:buFontTx/>
              <a:buChar char="•"/>
            </a:pPr>
            <a:r>
              <a:rPr lang="en-US" altLang="en-US" sz="2400" i="1" smtClean="0"/>
              <a:t>Circular polarization</a:t>
            </a:r>
            <a:r>
              <a:rPr lang="en-US" altLang="en-US" sz="2400" smtClean="0"/>
              <a:t> results from the superposition of two perpendicularly polarized electromagnetic waves having equal amplitude but a quarter-cycle phase difference. The result is that the electric field vector has constant amplitude but rotates about the direction of propagation. (Figure 33.30 below.)</a:t>
            </a:r>
          </a:p>
        </p:txBody>
      </p:sp>
      <p:pic>
        <p:nvPicPr>
          <p:cNvPr id="125957" name="Picture 5" descr="33_30_Figure"/>
          <p:cNvPicPr>
            <a:picLocks noChangeAspect="1" noChangeArrowheads="1"/>
          </p:cNvPicPr>
          <p:nvPr/>
        </p:nvPicPr>
        <p:blipFill>
          <a:blip r:embed="rId3">
            <a:extLst>
              <a:ext uri="{28A0092B-C50C-407E-A947-70E740481C1C}">
                <a14:useLocalDpi xmlns:a14="http://schemas.microsoft.com/office/drawing/2010/main" val="0"/>
              </a:ext>
            </a:extLst>
          </a:blip>
          <a:srcRect b="3993"/>
          <a:stretch>
            <a:fillRect/>
          </a:stretch>
        </p:blipFill>
        <p:spPr bwMode="auto">
          <a:xfrm>
            <a:off x="454025" y="2743200"/>
            <a:ext cx="8232775" cy="367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76200"/>
            <a:ext cx="8839200" cy="503238"/>
          </a:xfrm>
        </p:spPr>
        <p:txBody>
          <a:bodyPr/>
          <a:lstStyle/>
          <a:p>
            <a:r>
              <a:rPr lang="en-US" altLang="en-US" smtClean="0"/>
              <a:t>Scattering of light</a:t>
            </a:r>
          </a:p>
        </p:txBody>
      </p:sp>
      <p:sp>
        <p:nvSpPr>
          <p:cNvPr id="128003" name="Rectangle 3"/>
          <p:cNvSpPr>
            <a:spLocks noGrp="1" noChangeArrowheads="1"/>
          </p:cNvSpPr>
          <p:nvPr>
            <p:ph type="body" idx="1"/>
          </p:nvPr>
        </p:nvSpPr>
        <p:spPr>
          <a:xfrm>
            <a:off x="219075" y="747713"/>
            <a:ext cx="8534400" cy="2311402"/>
          </a:xfrm>
        </p:spPr>
        <p:txBody>
          <a:bodyPr/>
          <a:lstStyle/>
          <a:p>
            <a:pPr lvl="1">
              <a:lnSpc>
                <a:spcPct val="90000"/>
              </a:lnSpc>
              <a:buFontTx/>
              <a:buChar char="•"/>
            </a:pPr>
            <a:r>
              <a:rPr lang="en-US" altLang="en-US" sz="2800" i="1" dirty="0" smtClean="0"/>
              <a:t>Scattering</a:t>
            </a:r>
            <a:r>
              <a:rPr lang="en-US" altLang="en-US" sz="2800" dirty="0" smtClean="0"/>
              <a:t> occurs when light has been absorbed by molecules and reradiated.</a:t>
            </a:r>
          </a:p>
          <a:p>
            <a:pPr lvl="1">
              <a:lnSpc>
                <a:spcPct val="90000"/>
              </a:lnSpc>
              <a:buFontTx/>
              <a:buChar char="•"/>
            </a:pPr>
            <a:r>
              <a:rPr lang="en-US" altLang="en-US" sz="2800" dirty="0" smtClean="0"/>
              <a:t>Intensity of scattered light from air molecule </a:t>
            </a:r>
            <a:r>
              <a:rPr lang="en-US" altLang="en-US" sz="2800" dirty="0" smtClean="0">
                <a:sym typeface="Symbol" panose="05050102010706020507" pitchFamily="18" charset="2"/>
              </a:rPr>
              <a:t> </a:t>
            </a:r>
            <a:r>
              <a:rPr lang="en-US" altLang="en-US" sz="2800" i="1" dirty="0" smtClean="0">
                <a:sym typeface="Symbol" panose="05050102010706020507" pitchFamily="18" charset="2"/>
              </a:rPr>
              <a:t>f </a:t>
            </a:r>
            <a:r>
              <a:rPr lang="en-US" altLang="en-US" sz="2800" baseline="30000" dirty="0" smtClean="0">
                <a:sym typeface="Symbol" panose="05050102010706020507" pitchFamily="18" charset="2"/>
              </a:rPr>
              <a:t>4</a:t>
            </a:r>
            <a:r>
              <a:rPr lang="en-US" altLang="en-US" sz="2800" dirty="0" smtClean="0"/>
              <a:t>. Scattered light contains 15 times as much blue light as red.</a:t>
            </a:r>
            <a:endParaRPr lang="en-US" altLang="en-US" sz="2400" dirty="0" smtClean="0"/>
          </a:p>
        </p:txBody>
      </p:sp>
      <p:pic>
        <p:nvPicPr>
          <p:cNvPr id="128004" name="Picture 4" descr="33_Figure32-I"/>
          <p:cNvPicPr>
            <a:picLocks noChangeAspect="1" noChangeArrowheads="1"/>
          </p:cNvPicPr>
          <p:nvPr/>
        </p:nvPicPr>
        <p:blipFill>
          <a:blip r:embed="rId3">
            <a:extLst>
              <a:ext uri="{28A0092B-C50C-407E-A947-70E740481C1C}">
                <a14:useLocalDpi xmlns:a14="http://schemas.microsoft.com/office/drawing/2010/main" val="0"/>
              </a:ext>
            </a:extLst>
          </a:blip>
          <a:srcRect b="5014"/>
          <a:stretch>
            <a:fillRect/>
          </a:stretch>
        </p:blipFill>
        <p:spPr bwMode="auto">
          <a:xfrm>
            <a:off x="228600" y="3327400"/>
            <a:ext cx="8610600" cy="314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04800" y="76200"/>
            <a:ext cx="8839200" cy="503238"/>
          </a:xfrm>
        </p:spPr>
        <p:txBody>
          <a:bodyPr/>
          <a:lstStyle/>
          <a:p>
            <a:r>
              <a:rPr lang="en-US" altLang="en-US" smtClean="0"/>
              <a:t>Why are clouds white?</a:t>
            </a:r>
          </a:p>
        </p:txBody>
      </p:sp>
      <p:sp>
        <p:nvSpPr>
          <p:cNvPr id="130051" name="Rectangle 3"/>
          <p:cNvSpPr>
            <a:spLocks noGrp="1" noChangeArrowheads="1"/>
          </p:cNvSpPr>
          <p:nvPr>
            <p:ph type="body" idx="1"/>
          </p:nvPr>
        </p:nvSpPr>
        <p:spPr>
          <a:xfrm>
            <a:off x="219074" y="747713"/>
            <a:ext cx="8696325" cy="757130"/>
          </a:xfrm>
        </p:spPr>
        <p:txBody>
          <a:bodyPr/>
          <a:lstStyle/>
          <a:p>
            <a:pPr lvl="1">
              <a:lnSpc>
                <a:spcPct val="90000"/>
              </a:lnSpc>
              <a:buFontTx/>
              <a:buChar char="•"/>
            </a:pPr>
            <a:r>
              <a:rPr lang="en-US" altLang="en-US" sz="2400" dirty="0" smtClean="0"/>
              <a:t>Clouds are white because they scatter all wavelengths efficiently</a:t>
            </a:r>
            <a:r>
              <a:rPr lang="en-US" altLang="en-US" sz="2400" dirty="0" smtClean="0"/>
              <a:t>.</a:t>
            </a:r>
            <a:endParaRPr lang="en-US" altLang="en-US" sz="2400" dirty="0" smtClean="0"/>
          </a:p>
        </p:txBody>
      </p:sp>
      <p:pic>
        <p:nvPicPr>
          <p:cNvPr id="130053" name="Picture 5" descr="33_33_Figure"/>
          <p:cNvPicPr>
            <a:picLocks noChangeAspect="1" noChangeArrowheads="1"/>
          </p:cNvPicPr>
          <p:nvPr/>
        </p:nvPicPr>
        <p:blipFill>
          <a:blip r:embed="rId3">
            <a:extLst>
              <a:ext uri="{28A0092B-C50C-407E-A947-70E740481C1C}">
                <a14:useLocalDpi xmlns:a14="http://schemas.microsoft.com/office/drawing/2010/main" val="0"/>
              </a:ext>
            </a:extLst>
          </a:blip>
          <a:srcRect b="3017"/>
          <a:stretch>
            <a:fillRect/>
          </a:stretch>
        </p:blipFill>
        <p:spPr bwMode="auto">
          <a:xfrm>
            <a:off x="1066800" y="1606550"/>
            <a:ext cx="7010400" cy="464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76200"/>
            <a:ext cx="8839200" cy="503238"/>
          </a:xfrm>
        </p:spPr>
        <p:txBody>
          <a:bodyPr/>
          <a:lstStyle/>
          <a:p>
            <a:r>
              <a:rPr lang="en-US" altLang="en-US" smtClean="0"/>
              <a:t>Huygens’s principle</a:t>
            </a:r>
          </a:p>
        </p:txBody>
      </p:sp>
      <p:sp>
        <p:nvSpPr>
          <p:cNvPr id="132099" name="Rectangle 3"/>
          <p:cNvSpPr>
            <a:spLocks noGrp="1" noChangeArrowheads="1"/>
          </p:cNvSpPr>
          <p:nvPr>
            <p:ph type="body" idx="1"/>
          </p:nvPr>
        </p:nvSpPr>
        <p:spPr>
          <a:xfrm>
            <a:off x="0" y="763588"/>
            <a:ext cx="8991600" cy="1754326"/>
          </a:xfrm>
        </p:spPr>
        <p:txBody>
          <a:bodyPr/>
          <a:lstStyle/>
          <a:p>
            <a:pPr lvl="1">
              <a:lnSpc>
                <a:spcPct val="90000"/>
              </a:lnSpc>
              <a:buFontTx/>
              <a:buChar char="•"/>
            </a:pPr>
            <a:r>
              <a:rPr lang="en-US" altLang="en-US" i="1" dirty="0" smtClean="0">
                <a:solidFill>
                  <a:srgbClr val="0000FF"/>
                </a:solidFill>
              </a:rPr>
              <a:t>Huygens’s principle</a:t>
            </a:r>
            <a:r>
              <a:rPr lang="en-US" altLang="en-US" dirty="0" smtClean="0"/>
              <a:t>: Every point of a wave front can be considered to be a source of secondary wavelets that spread out in all directions with a speed equal to the speed of propagation of the wave. </a:t>
            </a:r>
          </a:p>
        </p:txBody>
      </p:sp>
      <p:pic>
        <p:nvPicPr>
          <p:cNvPr id="132100" name="Picture 4" descr="33_Figure34-I"/>
          <p:cNvPicPr>
            <a:picLocks noChangeAspect="1" noChangeArrowheads="1"/>
          </p:cNvPicPr>
          <p:nvPr/>
        </p:nvPicPr>
        <p:blipFill>
          <a:blip r:embed="rId3" cstate="print">
            <a:extLst>
              <a:ext uri="{28A0092B-C50C-407E-A947-70E740481C1C}">
                <a14:useLocalDpi xmlns:a14="http://schemas.microsoft.com/office/drawing/2010/main" val="0"/>
              </a:ext>
            </a:extLst>
          </a:blip>
          <a:srcRect b="2354"/>
          <a:stretch>
            <a:fillRect/>
          </a:stretch>
        </p:blipFill>
        <p:spPr bwMode="auto">
          <a:xfrm>
            <a:off x="6359525" y="2294280"/>
            <a:ext cx="2632075" cy="4182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76200"/>
            <a:ext cx="8839200" cy="503238"/>
          </a:xfrm>
        </p:spPr>
        <p:txBody>
          <a:bodyPr/>
          <a:lstStyle/>
          <a:p>
            <a:r>
              <a:rPr lang="en-US" altLang="en-US" smtClean="0"/>
              <a:t>Reflection and Huygens’s principle</a:t>
            </a:r>
          </a:p>
        </p:txBody>
      </p:sp>
      <p:sp>
        <p:nvSpPr>
          <p:cNvPr id="134147" name="Rectangle 3"/>
          <p:cNvSpPr>
            <a:spLocks noGrp="1" noChangeArrowheads="1"/>
          </p:cNvSpPr>
          <p:nvPr>
            <p:ph type="body" idx="1"/>
          </p:nvPr>
        </p:nvSpPr>
        <p:spPr>
          <a:xfrm>
            <a:off x="0" y="763588"/>
            <a:ext cx="4572000" cy="2239962"/>
          </a:xfrm>
        </p:spPr>
        <p:txBody>
          <a:bodyPr/>
          <a:lstStyle/>
          <a:p>
            <a:pPr lvl="1">
              <a:lnSpc>
                <a:spcPct val="90000"/>
              </a:lnSpc>
              <a:buFontTx/>
              <a:buChar char="•"/>
            </a:pPr>
            <a:r>
              <a:rPr lang="en-US" altLang="en-US" smtClean="0"/>
              <a:t>Figure 33.35 at the right shows how Huygens’s principle can be used to derive the law of reflection.</a:t>
            </a:r>
            <a:endParaRPr lang="en-US" altLang="en-US" sz="2200" smtClean="0"/>
          </a:p>
        </p:txBody>
      </p:sp>
      <p:pic>
        <p:nvPicPr>
          <p:cNvPr id="134148" name="Picture 4" descr="33_Figure35-I"/>
          <p:cNvPicPr>
            <a:picLocks noChangeAspect="1" noChangeArrowheads="1"/>
          </p:cNvPicPr>
          <p:nvPr/>
        </p:nvPicPr>
        <p:blipFill>
          <a:blip r:embed="rId3">
            <a:extLst>
              <a:ext uri="{28A0092B-C50C-407E-A947-70E740481C1C}">
                <a14:useLocalDpi xmlns:a14="http://schemas.microsoft.com/office/drawing/2010/main" val="0"/>
              </a:ext>
            </a:extLst>
          </a:blip>
          <a:srcRect b="2975"/>
          <a:stretch>
            <a:fillRect/>
          </a:stretch>
        </p:blipFill>
        <p:spPr bwMode="auto">
          <a:xfrm>
            <a:off x="5181600" y="762000"/>
            <a:ext cx="3611563"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Introduction</a:t>
            </a:r>
          </a:p>
        </p:txBody>
      </p:sp>
      <p:sp>
        <p:nvSpPr>
          <p:cNvPr id="82947" name="Rectangle 3"/>
          <p:cNvSpPr>
            <a:spLocks noGrp="1" noChangeArrowheads="1"/>
          </p:cNvSpPr>
          <p:nvPr>
            <p:ph type="body" idx="1"/>
          </p:nvPr>
        </p:nvSpPr>
        <p:spPr>
          <a:xfrm>
            <a:off x="228600" y="746125"/>
            <a:ext cx="5334000" cy="5810250"/>
          </a:xfrm>
        </p:spPr>
        <p:txBody>
          <a:bodyPr/>
          <a:lstStyle/>
          <a:p>
            <a:pPr lvl="1"/>
            <a:r>
              <a:rPr lang="en-US" altLang="en-US" smtClean="0"/>
              <a:t>Why does a rainbow of colors appear when these tools are placed between polarizing filters? </a:t>
            </a:r>
          </a:p>
          <a:p>
            <a:pPr lvl="1"/>
            <a:r>
              <a:rPr lang="en-US" altLang="en-US" smtClean="0"/>
              <a:t>Our study of light will help us understand why the sky is blue and why we sometimes see a mirage in the desert.</a:t>
            </a:r>
          </a:p>
          <a:p>
            <a:pPr lvl="1"/>
            <a:r>
              <a:rPr lang="en-US" altLang="en-US" smtClean="0"/>
              <a:t>Huygens’s principle will connect the ray and wave models of light.</a:t>
            </a:r>
          </a:p>
        </p:txBody>
      </p:sp>
      <p:pic>
        <p:nvPicPr>
          <p:cNvPr id="82948" name="Picture 4" descr="33_00CO-P"/>
          <p:cNvPicPr>
            <a:picLocks noChangeAspect="1" noChangeArrowheads="1"/>
          </p:cNvPicPr>
          <p:nvPr/>
        </p:nvPicPr>
        <p:blipFill>
          <a:blip r:embed="rId3" cstate="print">
            <a:extLst>
              <a:ext uri="{28A0092B-C50C-407E-A947-70E740481C1C}">
                <a14:useLocalDpi xmlns:a14="http://schemas.microsoft.com/office/drawing/2010/main" val="0"/>
              </a:ext>
            </a:extLst>
          </a:blip>
          <a:srcRect b="2811"/>
          <a:stretch>
            <a:fillRect/>
          </a:stretch>
        </p:blipFill>
        <p:spPr bwMode="auto">
          <a:xfrm>
            <a:off x="5715000" y="963613"/>
            <a:ext cx="3124200" cy="2360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76200"/>
            <a:ext cx="8839200" cy="503238"/>
          </a:xfrm>
        </p:spPr>
        <p:txBody>
          <a:bodyPr/>
          <a:lstStyle/>
          <a:p>
            <a:r>
              <a:rPr lang="en-US" altLang="en-US" smtClean="0"/>
              <a:t>Refraction and Huygens’s principle</a:t>
            </a:r>
          </a:p>
        </p:txBody>
      </p:sp>
      <p:sp>
        <p:nvSpPr>
          <p:cNvPr id="136195" name="Rectangle 3"/>
          <p:cNvSpPr>
            <a:spLocks noGrp="1" noChangeArrowheads="1"/>
          </p:cNvSpPr>
          <p:nvPr>
            <p:ph type="body" idx="1"/>
          </p:nvPr>
        </p:nvSpPr>
        <p:spPr>
          <a:xfrm>
            <a:off x="0" y="763588"/>
            <a:ext cx="9144000" cy="1104900"/>
          </a:xfrm>
        </p:spPr>
        <p:txBody>
          <a:bodyPr/>
          <a:lstStyle/>
          <a:p>
            <a:pPr lvl="1">
              <a:buFontTx/>
              <a:buChar char="•"/>
            </a:pPr>
            <a:r>
              <a:rPr lang="en-US" altLang="en-US" sz="2600" smtClean="0"/>
              <a:t>Huygens’s principle can be used to derive the law of reflection.</a:t>
            </a:r>
          </a:p>
          <a:p>
            <a:pPr lvl="1">
              <a:lnSpc>
                <a:spcPct val="70000"/>
              </a:lnSpc>
              <a:buFontTx/>
              <a:buChar char="•"/>
            </a:pPr>
            <a:r>
              <a:rPr lang="en-US" altLang="en-US" sz="2600" smtClean="0"/>
              <a:t>Follow the text analysis using Figure 33.36 below.</a:t>
            </a:r>
          </a:p>
        </p:txBody>
      </p:sp>
      <p:grpSp>
        <p:nvGrpSpPr>
          <p:cNvPr id="136196" name="Group 4"/>
          <p:cNvGrpSpPr>
            <a:grpSpLocks/>
          </p:cNvGrpSpPr>
          <p:nvPr/>
        </p:nvGrpSpPr>
        <p:grpSpPr bwMode="auto">
          <a:xfrm>
            <a:off x="1371600" y="1900238"/>
            <a:ext cx="6791325" cy="4576762"/>
            <a:chOff x="3024" y="441"/>
            <a:chExt cx="2694" cy="1815"/>
          </a:xfrm>
        </p:grpSpPr>
        <p:pic>
          <p:nvPicPr>
            <p:cNvPr id="136197" name="Picture 5" descr="33_Figure36-I"/>
            <p:cNvPicPr>
              <a:picLocks noChangeAspect="1" noChangeArrowheads="1"/>
            </p:cNvPicPr>
            <p:nvPr/>
          </p:nvPicPr>
          <p:blipFill>
            <a:blip r:embed="rId3">
              <a:extLst>
                <a:ext uri="{28A0092B-C50C-407E-A947-70E740481C1C}">
                  <a14:useLocalDpi xmlns:a14="http://schemas.microsoft.com/office/drawing/2010/main" val="0"/>
                </a:ext>
              </a:extLst>
            </a:blip>
            <a:srcRect t="50290" r="18848" b="2547"/>
            <a:stretch>
              <a:fillRect/>
            </a:stretch>
          </p:blipFill>
          <p:spPr bwMode="auto">
            <a:xfrm>
              <a:off x="4422" y="441"/>
              <a:ext cx="1296" cy="1719"/>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33_Figure36-I"/>
            <p:cNvPicPr>
              <a:picLocks noChangeAspect="1" noChangeArrowheads="1"/>
            </p:cNvPicPr>
            <p:nvPr/>
          </p:nvPicPr>
          <p:blipFill>
            <a:blip r:embed="rId3">
              <a:extLst>
                <a:ext uri="{28A0092B-C50C-407E-A947-70E740481C1C}">
                  <a14:useLocalDpi xmlns:a14="http://schemas.microsoft.com/office/drawing/2010/main" val="0"/>
                </a:ext>
              </a:extLst>
            </a:blip>
            <a:srcRect r="18848" b="51273"/>
            <a:stretch>
              <a:fillRect/>
            </a:stretch>
          </p:blipFill>
          <p:spPr bwMode="auto">
            <a:xfrm>
              <a:off x="3024" y="480"/>
              <a:ext cx="1296" cy="177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04800" y="76200"/>
            <a:ext cx="8839200" cy="503238"/>
          </a:xfrm>
        </p:spPr>
        <p:txBody>
          <a:bodyPr/>
          <a:lstStyle/>
          <a:p>
            <a:r>
              <a:rPr lang="en-US" altLang="en-US" smtClean="0"/>
              <a:t>A mirage </a:t>
            </a:r>
          </a:p>
        </p:txBody>
      </p:sp>
      <p:sp>
        <p:nvSpPr>
          <p:cNvPr id="138243" name="Rectangle 3"/>
          <p:cNvSpPr>
            <a:spLocks noGrp="1" noChangeArrowheads="1"/>
          </p:cNvSpPr>
          <p:nvPr>
            <p:ph type="body" idx="1"/>
          </p:nvPr>
        </p:nvSpPr>
        <p:spPr>
          <a:xfrm>
            <a:off x="233363" y="763588"/>
            <a:ext cx="8758237" cy="946150"/>
          </a:xfrm>
        </p:spPr>
        <p:txBody>
          <a:bodyPr/>
          <a:lstStyle/>
          <a:p>
            <a:pPr lvl="1">
              <a:lnSpc>
                <a:spcPct val="90000"/>
              </a:lnSpc>
              <a:buFontTx/>
              <a:buChar char="•"/>
            </a:pPr>
            <a:r>
              <a:rPr lang="en-US" altLang="en-US" sz="2800" smtClean="0"/>
              <a:t>Huygens’s principle can also explain the formation of a mirage. See Figure 33.37 below.</a:t>
            </a:r>
          </a:p>
        </p:txBody>
      </p:sp>
      <p:pic>
        <p:nvPicPr>
          <p:cNvPr id="138244" name="Picture 4" descr="33_Figure37-I"/>
          <p:cNvPicPr>
            <a:picLocks noChangeAspect="1" noChangeArrowheads="1"/>
          </p:cNvPicPr>
          <p:nvPr/>
        </p:nvPicPr>
        <p:blipFill>
          <a:blip r:embed="rId3">
            <a:extLst>
              <a:ext uri="{28A0092B-C50C-407E-A947-70E740481C1C}">
                <a14:useLocalDpi xmlns:a14="http://schemas.microsoft.com/office/drawing/2010/main" val="0"/>
              </a:ext>
            </a:extLst>
          </a:blip>
          <a:srcRect b="8144"/>
          <a:stretch>
            <a:fillRect/>
          </a:stretch>
        </p:blipFill>
        <p:spPr bwMode="auto">
          <a:xfrm>
            <a:off x="266700" y="1981200"/>
            <a:ext cx="8610600" cy="204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76200"/>
            <a:ext cx="8839200" cy="503238"/>
          </a:xfrm>
        </p:spPr>
        <p:txBody>
          <a:bodyPr/>
          <a:lstStyle/>
          <a:p>
            <a:r>
              <a:rPr lang="en-US" altLang="en-US" smtClean="0"/>
              <a:t>The nature of light</a:t>
            </a:r>
          </a:p>
        </p:txBody>
      </p:sp>
      <p:sp>
        <p:nvSpPr>
          <p:cNvPr id="84995" name="Rectangle 3"/>
          <p:cNvSpPr>
            <a:spLocks noGrp="1" noChangeArrowheads="1"/>
          </p:cNvSpPr>
          <p:nvPr>
            <p:ph type="body" idx="1"/>
          </p:nvPr>
        </p:nvSpPr>
        <p:spPr>
          <a:xfrm>
            <a:off x="271463" y="747713"/>
            <a:ext cx="4300537" cy="5153025"/>
          </a:xfrm>
        </p:spPr>
        <p:txBody>
          <a:bodyPr/>
          <a:lstStyle/>
          <a:p>
            <a:pPr lvl="1"/>
            <a:r>
              <a:rPr lang="en-US" altLang="en-US" sz="2800" dirty="0" smtClean="0"/>
              <a:t>Light has properties of </a:t>
            </a:r>
            <a:r>
              <a:rPr lang="en-US" altLang="en-US" sz="2800" i="1" dirty="0" smtClean="0"/>
              <a:t>both</a:t>
            </a:r>
            <a:r>
              <a:rPr lang="en-US" altLang="en-US" sz="2800" dirty="0" smtClean="0"/>
              <a:t> waves and particles. The wave model is easier for explaining propagation, but some other behavior requires the particle model.</a:t>
            </a:r>
          </a:p>
          <a:p>
            <a:pPr lvl="1"/>
            <a:r>
              <a:rPr lang="en-US" altLang="en-US" sz="2800" dirty="0" smtClean="0"/>
              <a:t>The </a:t>
            </a:r>
            <a:r>
              <a:rPr lang="en-US" altLang="en-US" sz="2800" i="1" dirty="0" smtClean="0"/>
              <a:t>rays</a:t>
            </a:r>
            <a:r>
              <a:rPr lang="en-US" altLang="en-US" sz="2800" dirty="0" smtClean="0"/>
              <a:t> are perpendicular to the </a:t>
            </a:r>
            <a:r>
              <a:rPr lang="en-US" altLang="en-US" sz="2800" i="1" dirty="0" smtClean="0"/>
              <a:t>wave fronts</a:t>
            </a:r>
            <a:r>
              <a:rPr lang="en-US" altLang="en-US" sz="2800" dirty="0" smtClean="0"/>
              <a:t>. See Figure at the right.</a:t>
            </a:r>
            <a:endParaRPr lang="en-US" altLang="en-US" sz="2400" dirty="0" smtClean="0"/>
          </a:p>
        </p:txBody>
      </p:sp>
      <p:pic>
        <p:nvPicPr>
          <p:cNvPr id="84997" name="Picture 5" descr="33_04_Figure"/>
          <p:cNvPicPr>
            <a:picLocks noChangeAspect="1" noChangeArrowheads="1"/>
          </p:cNvPicPr>
          <p:nvPr/>
        </p:nvPicPr>
        <p:blipFill>
          <a:blip r:embed="rId3">
            <a:extLst>
              <a:ext uri="{28A0092B-C50C-407E-A947-70E740481C1C}">
                <a14:useLocalDpi xmlns:a14="http://schemas.microsoft.com/office/drawing/2010/main" val="0"/>
              </a:ext>
            </a:extLst>
          </a:blip>
          <a:srcRect b="1883"/>
          <a:stretch>
            <a:fillRect/>
          </a:stretch>
        </p:blipFill>
        <p:spPr bwMode="auto">
          <a:xfrm>
            <a:off x="5334000" y="838200"/>
            <a:ext cx="3076575" cy="561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76200"/>
            <a:ext cx="8839200" cy="503238"/>
          </a:xfrm>
        </p:spPr>
        <p:txBody>
          <a:bodyPr/>
          <a:lstStyle/>
          <a:p>
            <a:r>
              <a:rPr lang="en-US" altLang="en-US" smtClean="0"/>
              <a:t>Reflection and refraction</a:t>
            </a:r>
            <a:r>
              <a:rPr lang="en-US" altLang="en-US" sz="2800" smtClean="0"/>
              <a:t>  </a:t>
            </a:r>
          </a:p>
        </p:txBody>
      </p:sp>
      <p:sp>
        <p:nvSpPr>
          <p:cNvPr id="87043" name="Text Box 3"/>
          <p:cNvSpPr txBox="1">
            <a:spLocks noChangeArrowheads="1"/>
          </p:cNvSpPr>
          <p:nvPr/>
        </p:nvSpPr>
        <p:spPr bwMode="auto">
          <a:xfrm>
            <a:off x="304800" y="685800"/>
            <a:ext cx="8839200" cy="42703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01638" indent="-346075">
              <a:defRPr sz="2400">
                <a:solidFill>
                  <a:schemeClr val="tx1"/>
                </a:solidFill>
                <a:latin typeface="Arial" panose="020B0604020202020204" pitchFamily="34" charset="0"/>
              </a:defRPr>
            </a:lvl1pPr>
            <a:lvl2pPr marL="515938">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algn="r" eaLnBrk="0" fontAlgn="base" hangingPunct="0">
              <a:spcBef>
                <a:spcPct val="0"/>
              </a:spcBef>
              <a:spcAft>
                <a:spcPct val="0"/>
              </a:spcAft>
              <a:defRPr sz="2400">
                <a:solidFill>
                  <a:schemeClr val="tx1"/>
                </a:solidFill>
                <a:latin typeface="Arial" panose="020B0604020202020204" pitchFamily="34" charset="0"/>
              </a:defRPr>
            </a:lvl6pPr>
            <a:lvl7pPr algn="r" eaLnBrk="0" fontAlgn="base" hangingPunct="0">
              <a:spcBef>
                <a:spcPct val="0"/>
              </a:spcBef>
              <a:spcAft>
                <a:spcPct val="0"/>
              </a:spcAft>
              <a:defRPr sz="2400">
                <a:solidFill>
                  <a:schemeClr val="tx1"/>
                </a:solidFill>
                <a:latin typeface="Arial" panose="020B0604020202020204" pitchFamily="34" charset="0"/>
              </a:defRPr>
            </a:lvl7pPr>
            <a:lvl8pPr algn="r" eaLnBrk="0" fontAlgn="base" hangingPunct="0">
              <a:spcBef>
                <a:spcPct val="0"/>
              </a:spcBef>
              <a:spcAft>
                <a:spcPct val="0"/>
              </a:spcAft>
              <a:defRPr sz="2400">
                <a:solidFill>
                  <a:schemeClr val="tx1"/>
                </a:solidFill>
                <a:latin typeface="Arial" panose="020B0604020202020204" pitchFamily="34" charset="0"/>
              </a:defRPr>
            </a:lvl8pPr>
            <a:lvl9pPr algn="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buClr>
                <a:srgbClr val="D33325"/>
              </a:buClr>
              <a:buFontTx/>
              <a:buChar char="•"/>
            </a:pPr>
            <a:r>
              <a:rPr lang="en-US" altLang="en-US" sz="2200">
                <a:latin typeface="Times New Roman" panose="02020603050405020304" pitchFamily="18" charset="0"/>
              </a:rPr>
              <a:t>In Figure 33.5 the light is both reflected </a:t>
            </a:r>
            <a:r>
              <a:rPr lang="en-US" altLang="en-US" sz="2200" i="1">
                <a:latin typeface="Times New Roman" panose="02020603050405020304" pitchFamily="18" charset="0"/>
              </a:rPr>
              <a:t>and</a:t>
            </a:r>
            <a:r>
              <a:rPr lang="en-US" altLang="en-US" sz="2200">
                <a:latin typeface="Times New Roman" panose="02020603050405020304" pitchFamily="18" charset="0"/>
              </a:rPr>
              <a:t> refracted by the window.</a:t>
            </a:r>
          </a:p>
        </p:txBody>
      </p:sp>
      <p:pic>
        <p:nvPicPr>
          <p:cNvPr id="87044" name="Picture 4" descr="33_Figure05-I"/>
          <p:cNvPicPr>
            <a:picLocks noChangeAspect="1" noChangeArrowheads="1"/>
          </p:cNvPicPr>
          <p:nvPr/>
        </p:nvPicPr>
        <p:blipFill>
          <a:blip r:embed="rId3">
            <a:extLst>
              <a:ext uri="{28A0092B-C50C-407E-A947-70E740481C1C}">
                <a14:useLocalDpi xmlns:a14="http://schemas.microsoft.com/office/drawing/2010/main" val="0"/>
              </a:ext>
            </a:extLst>
          </a:blip>
          <a:srcRect b="3479"/>
          <a:stretch>
            <a:fillRect/>
          </a:stretch>
        </p:blipFill>
        <p:spPr bwMode="auto">
          <a:xfrm>
            <a:off x="433388" y="1371600"/>
            <a:ext cx="8277225" cy="4478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76200"/>
            <a:ext cx="8839200" cy="503238"/>
          </a:xfrm>
        </p:spPr>
        <p:txBody>
          <a:bodyPr/>
          <a:lstStyle/>
          <a:p>
            <a:r>
              <a:rPr lang="en-US" altLang="en-US" smtClean="0"/>
              <a:t>Specular and diffuse reflection</a:t>
            </a:r>
          </a:p>
        </p:txBody>
      </p:sp>
      <p:sp>
        <p:nvSpPr>
          <p:cNvPr id="89091" name="Rectangle 3"/>
          <p:cNvSpPr>
            <a:spLocks noGrp="1" noChangeArrowheads="1"/>
          </p:cNvSpPr>
          <p:nvPr>
            <p:ph type="body" idx="1"/>
          </p:nvPr>
        </p:nvSpPr>
        <p:spPr>
          <a:xfrm>
            <a:off x="247650" y="722313"/>
            <a:ext cx="8686800" cy="1517650"/>
          </a:xfrm>
        </p:spPr>
        <p:txBody>
          <a:bodyPr/>
          <a:lstStyle/>
          <a:p>
            <a:pPr lvl="1">
              <a:lnSpc>
                <a:spcPct val="90000"/>
              </a:lnSpc>
              <a:buFontTx/>
              <a:buChar char="•"/>
            </a:pPr>
            <a:r>
              <a:rPr lang="en-US" altLang="en-US" sz="2400" i="1" smtClean="0"/>
              <a:t>Specular reflection</a:t>
            </a:r>
            <a:r>
              <a:rPr lang="en-US" altLang="en-US" sz="2400" smtClean="0"/>
              <a:t> occurs at a very smooth surface (left figure). </a:t>
            </a:r>
          </a:p>
          <a:p>
            <a:pPr lvl="1">
              <a:lnSpc>
                <a:spcPct val="80000"/>
              </a:lnSpc>
              <a:buFontTx/>
              <a:buChar char="•"/>
            </a:pPr>
            <a:r>
              <a:rPr lang="en-US" altLang="en-US" sz="2400" i="1" smtClean="0"/>
              <a:t>Diffuse reflection</a:t>
            </a:r>
            <a:r>
              <a:rPr lang="en-US" altLang="en-US" sz="2400" smtClean="0"/>
              <a:t> occurs at a rough surface (right figure).  </a:t>
            </a:r>
          </a:p>
          <a:p>
            <a:pPr lvl="1">
              <a:lnSpc>
                <a:spcPct val="70000"/>
              </a:lnSpc>
              <a:buFontTx/>
              <a:buChar char="•"/>
            </a:pPr>
            <a:r>
              <a:rPr lang="en-US" altLang="en-US" sz="2400" smtClean="0"/>
              <a:t>Our primary concern is with specular reflection. </a:t>
            </a:r>
          </a:p>
        </p:txBody>
      </p:sp>
      <p:pic>
        <p:nvPicPr>
          <p:cNvPr id="89094" name="Picture 6" descr="33_06_FigureA"/>
          <p:cNvPicPr>
            <a:picLocks noChangeAspect="1" noChangeArrowheads="1"/>
          </p:cNvPicPr>
          <p:nvPr/>
        </p:nvPicPr>
        <p:blipFill>
          <a:blip r:embed="rId3">
            <a:extLst>
              <a:ext uri="{28A0092B-C50C-407E-A947-70E740481C1C}">
                <a14:useLocalDpi xmlns:a14="http://schemas.microsoft.com/office/drawing/2010/main" val="0"/>
              </a:ext>
            </a:extLst>
          </a:blip>
          <a:srcRect b="5721"/>
          <a:stretch>
            <a:fillRect/>
          </a:stretch>
        </p:blipFill>
        <p:spPr bwMode="auto">
          <a:xfrm>
            <a:off x="304800" y="2632075"/>
            <a:ext cx="3871913" cy="2714625"/>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33_06_FigureB"/>
          <p:cNvPicPr>
            <a:picLocks noChangeAspect="1" noChangeArrowheads="1"/>
          </p:cNvPicPr>
          <p:nvPr/>
        </p:nvPicPr>
        <p:blipFill>
          <a:blip r:embed="rId4">
            <a:extLst>
              <a:ext uri="{28A0092B-C50C-407E-A947-70E740481C1C}">
                <a14:useLocalDpi xmlns:a14="http://schemas.microsoft.com/office/drawing/2010/main" val="0"/>
              </a:ext>
            </a:extLst>
          </a:blip>
          <a:srcRect b="4762"/>
          <a:stretch>
            <a:fillRect/>
          </a:stretch>
        </p:blipFill>
        <p:spPr bwMode="auto">
          <a:xfrm>
            <a:off x="4814888" y="2633663"/>
            <a:ext cx="3871912" cy="2725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76200"/>
            <a:ext cx="8839200" cy="503238"/>
          </a:xfrm>
        </p:spPr>
        <p:txBody>
          <a:bodyPr/>
          <a:lstStyle/>
          <a:p>
            <a:r>
              <a:rPr lang="en-US" altLang="en-US" smtClean="0"/>
              <a:t>Laws of reflection and refraction</a:t>
            </a:r>
          </a:p>
        </p:txBody>
      </p:sp>
      <mc:AlternateContent xmlns:mc="http://schemas.openxmlformats.org/markup-compatibility/2006" xmlns:a14="http://schemas.microsoft.com/office/drawing/2010/main">
        <mc:Choice Requires="a14">
          <p:sp>
            <p:nvSpPr>
              <p:cNvPr id="91139" name="Rectangle 3"/>
              <p:cNvSpPr>
                <a:spLocks noGrp="1" noChangeArrowheads="1"/>
              </p:cNvSpPr>
              <p:nvPr>
                <p:ph type="body" idx="1"/>
              </p:nvPr>
            </p:nvSpPr>
            <p:spPr>
              <a:xfrm>
                <a:off x="0" y="838200"/>
                <a:ext cx="4495800" cy="5286062"/>
              </a:xfrm>
            </p:spPr>
            <p:txBody>
              <a:bodyPr/>
              <a:lstStyle/>
              <a:p>
                <a:pPr lvl="1">
                  <a:lnSpc>
                    <a:spcPct val="80000"/>
                  </a:lnSpc>
                  <a:buFontTx/>
                  <a:buChar char="•"/>
                </a:pPr>
                <a:r>
                  <a:rPr lang="en-US" altLang="en-US" sz="2500" dirty="0" smtClean="0"/>
                  <a:t>The </a:t>
                </a:r>
                <a:r>
                  <a:rPr lang="en-US" altLang="en-US" sz="2500" i="1" dirty="0" smtClean="0">
                    <a:solidFill>
                      <a:srgbClr val="0000FF"/>
                    </a:solidFill>
                  </a:rPr>
                  <a:t>index of refraction </a:t>
                </a:r>
                <a:r>
                  <a:rPr lang="en-US" altLang="en-US" sz="2500" dirty="0" smtClean="0"/>
                  <a:t>is       </a:t>
                </a:r>
                <a:r>
                  <a:rPr lang="en-US" altLang="en-US" sz="2500" i="1" dirty="0" smtClean="0"/>
                  <a:t>n = c/v &gt;</a:t>
                </a:r>
                <a:r>
                  <a:rPr lang="en-US" altLang="en-US" sz="2500" dirty="0" smtClean="0"/>
                  <a:t>1.</a:t>
                </a:r>
              </a:p>
              <a:p>
                <a:pPr lvl="1">
                  <a:lnSpc>
                    <a:spcPct val="80000"/>
                  </a:lnSpc>
                  <a:buFontTx/>
                  <a:buChar char="•"/>
                </a:pPr>
                <a:r>
                  <a:rPr lang="en-US" altLang="en-US" sz="2500" dirty="0" smtClean="0"/>
                  <a:t>Angles are measured with respect to the </a:t>
                </a:r>
                <a:r>
                  <a:rPr lang="en-US" altLang="en-US" sz="2500" i="1" dirty="0" smtClean="0"/>
                  <a:t>normal</a:t>
                </a:r>
                <a:r>
                  <a:rPr lang="en-US" altLang="en-US" sz="2500" dirty="0" smtClean="0"/>
                  <a:t>.</a:t>
                </a:r>
              </a:p>
              <a:p>
                <a:pPr lvl="1">
                  <a:lnSpc>
                    <a:spcPct val="80000"/>
                  </a:lnSpc>
                  <a:buFontTx/>
                  <a:buChar char="•"/>
                </a:pPr>
                <a:r>
                  <a:rPr lang="en-US" altLang="en-US" sz="2500" i="1" dirty="0" smtClean="0">
                    <a:solidFill>
                      <a:srgbClr val="0000FF"/>
                    </a:solidFill>
                  </a:rPr>
                  <a:t>Law of Reflection</a:t>
                </a:r>
                <a:r>
                  <a:rPr lang="en-US" altLang="en-US" sz="2500" dirty="0" smtClean="0"/>
                  <a:t>: The angle of reflection is equal to the angle of incidence.</a:t>
                </a:r>
              </a:p>
              <a:p>
                <a:pPr marL="114300" lvl="1" indent="0">
                  <a:lnSpc>
                    <a:spcPct val="80000"/>
                  </a:lnSpc>
                  <a:buNone/>
                </a:pPr>
                <a:r>
                  <a:rPr lang="en-US" altLang="en-US" sz="2500" dirty="0"/>
                  <a:t>	</a:t>
                </a:r>
                <a14:m>
                  <m:oMath xmlns:m="http://schemas.openxmlformats.org/officeDocument/2006/math">
                    <m:sSub>
                      <m:sSubPr>
                        <m:ctrlPr>
                          <a:rPr lang="en-US" altLang="en-US" sz="2500" i="1" smtClean="0">
                            <a:latin typeface="Cambria Math" panose="02040503050406030204" pitchFamily="18" charset="0"/>
                          </a:rPr>
                        </m:ctrlPr>
                      </m:sSubPr>
                      <m:e>
                        <m:r>
                          <a:rPr lang="en-US" altLang="en-US" sz="2500" i="1" smtClean="0">
                            <a:latin typeface="Cambria Math" panose="02040503050406030204" pitchFamily="18" charset="0"/>
                            <a:ea typeface="Cambria Math" panose="02040503050406030204" pitchFamily="18" charset="0"/>
                          </a:rPr>
                          <m:t>𝜃</m:t>
                        </m:r>
                      </m:e>
                      <m:sub>
                        <m:r>
                          <a:rPr lang="en-US" altLang="en-US" sz="2500" b="0" i="1" smtClean="0">
                            <a:latin typeface="Cambria Math" panose="02040503050406030204" pitchFamily="18" charset="0"/>
                          </a:rPr>
                          <m:t>𝑟</m:t>
                        </m:r>
                      </m:sub>
                    </m:sSub>
                    <m:r>
                      <a:rPr lang="en-US" altLang="en-US" sz="2500" b="0" i="1" smtClean="0">
                        <a:latin typeface="Cambria Math" panose="02040503050406030204" pitchFamily="18" charset="0"/>
                      </a:rPr>
                      <m:t>=</m:t>
                    </m:r>
                    <m:sSub>
                      <m:sSubPr>
                        <m:ctrlPr>
                          <a:rPr lang="en-US" altLang="en-US" sz="2500" b="0" i="1" smtClean="0">
                            <a:latin typeface="Cambria Math" panose="02040503050406030204" pitchFamily="18" charset="0"/>
                          </a:rPr>
                        </m:ctrlPr>
                      </m:sSubPr>
                      <m:e>
                        <m:r>
                          <a:rPr lang="en-US" altLang="en-US" sz="2500" b="0" i="1" smtClean="0">
                            <a:latin typeface="Cambria Math" panose="02040503050406030204" pitchFamily="18" charset="0"/>
                            <a:ea typeface="Cambria Math" panose="02040503050406030204" pitchFamily="18" charset="0"/>
                          </a:rPr>
                          <m:t>𝜃</m:t>
                        </m:r>
                      </m:e>
                      <m:sub>
                        <m:r>
                          <a:rPr lang="en-US" altLang="en-US" sz="2500" b="0" i="1" smtClean="0">
                            <a:latin typeface="Cambria Math" panose="02040503050406030204" pitchFamily="18" charset="0"/>
                          </a:rPr>
                          <m:t>𝑎</m:t>
                        </m:r>
                      </m:sub>
                    </m:sSub>
                  </m:oMath>
                </a14:m>
                <a:endParaRPr lang="en-US" altLang="en-US" sz="2500" dirty="0" smtClean="0"/>
              </a:p>
              <a:p>
                <a:pPr lvl="1">
                  <a:lnSpc>
                    <a:spcPct val="80000"/>
                  </a:lnSpc>
                  <a:buFontTx/>
                  <a:buChar char="•"/>
                </a:pPr>
                <a:r>
                  <a:rPr lang="en-US" altLang="en-US" sz="2500" i="1" dirty="0" smtClean="0">
                    <a:solidFill>
                      <a:srgbClr val="0000FF"/>
                    </a:solidFill>
                  </a:rPr>
                  <a:t>Law of Refraction</a:t>
                </a:r>
                <a:r>
                  <a:rPr lang="en-US" altLang="en-US" sz="2500" dirty="0" smtClean="0"/>
                  <a:t>: Snell’s law </a:t>
                </a:r>
              </a:p>
              <a:p>
                <a:pPr marL="114300" lvl="1" indent="0">
                  <a:lnSpc>
                    <a:spcPct val="80000"/>
                  </a:lnSpc>
                  <a:buNone/>
                </a:pPr>
                <a:r>
                  <a:rPr lang="en-US" altLang="en-US" sz="2500" dirty="0"/>
                  <a:t>	</a:t>
                </a:r>
                <a14:m>
                  <m:oMath xmlns:m="http://schemas.openxmlformats.org/officeDocument/2006/math">
                    <m:sSub>
                      <m:sSubPr>
                        <m:ctrlPr>
                          <a:rPr lang="en-US" altLang="en-US" sz="2500" i="1" smtClean="0">
                            <a:latin typeface="Cambria Math" panose="02040503050406030204" pitchFamily="18" charset="0"/>
                          </a:rPr>
                        </m:ctrlPr>
                      </m:sSubPr>
                      <m:e>
                        <m:r>
                          <a:rPr lang="en-US" altLang="en-US" sz="2500" b="0" i="1" smtClean="0">
                            <a:latin typeface="Cambria Math" panose="02040503050406030204" pitchFamily="18" charset="0"/>
                          </a:rPr>
                          <m:t>𝑛</m:t>
                        </m:r>
                      </m:e>
                      <m:sub>
                        <m:r>
                          <a:rPr lang="en-US" altLang="en-US" sz="2500" b="0" i="1" smtClean="0">
                            <a:latin typeface="Cambria Math" panose="02040503050406030204" pitchFamily="18" charset="0"/>
                          </a:rPr>
                          <m:t>𝑎</m:t>
                        </m:r>
                      </m:sub>
                    </m:sSub>
                    <m:r>
                      <m:rPr>
                        <m:nor/>
                      </m:rPr>
                      <a:rPr lang="en-US" altLang="en-US" sz="2500" b="0" i="0" smtClean="0">
                        <a:latin typeface="Cambria Math" panose="02040503050406030204" pitchFamily="18" charset="0"/>
                      </a:rPr>
                      <m:t>sin</m:t>
                    </m:r>
                    <m:sSub>
                      <m:sSubPr>
                        <m:ctrlPr>
                          <a:rPr lang="en-US" altLang="en-US" sz="2500" b="0" i="1" smtClean="0">
                            <a:latin typeface="Cambria Math" panose="02040503050406030204" pitchFamily="18" charset="0"/>
                          </a:rPr>
                        </m:ctrlPr>
                      </m:sSubPr>
                      <m:e>
                        <m:r>
                          <a:rPr lang="en-US" altLang="en-US" sz="2500" b="0" i="1" smtClean="0">
                            <a:latin typeface="Cambria Math" panose="02040503050406030204" pitchFamily="18" charset="0"/>
                            <a:ea typeface="Cambria Math" panose="02040503050406030204" pitchFamily="18" charset="0"/>
                          </a:rPr>
                          <m:t>𝜃</m:t>
                        </m:r>
                      </m:e>
                      <m:sub>
                        <m:r>
                          <a:rPr lang="en-US" altLang="en-US" sz="2500" b="0" i="1" smtClean="0">
                            <a:latin typeface="Cambria Math" panose="02040503050406030204" pitchFamily="18" charset="0"/>
                          </a:rPr>
                          <m:t>𝑎</m:t>
                        </m:r>
                      </m:sub>
                    </m:sSub>
                    <m:r>
                      <a:rPr lang="en-US" altLang="en-US" sz="2500" b="0" i="1" smtClean="0">
                        <a:latin typeface="Cambria Math" panose="02040503050406030204" pitchFamily="18" charset="0"/>
                      </a:rPr>
                      <m:t>=</m:t>
                    </m:r>
                    <m:sSub>
                      <m:sSubPr>
                        <m:ctrlPr>
                          <a:rPr lang="en-US" altLang="en-US" sz="2500" b="0" i="1" smtClean="0">
                            <a:latin typeface="Cambria Math" panose="02040503050406030204" pitchFamily="18" charset="0"/>
                          </a:rPr>
                        </m:ctrlPr>
                      </m:sSubPr>
                      <m:e>
                        <m:r>
                          <a:rPr lang="en-US" altLang="en-US" sz="2500" b="0" i="1" smtClean="0">
                            <a:latin typeface="Cambria Math" panose="02040503050406030204" pitchFamily="18" charset="0"/>
                          </a:rPr>
                          <m:t>𝑛</m:t>
                        </m:r>
                      </m:e>
                      <m:sub>
                        <m:r>
                          <a:rPr lang="en-US" altLang="en-US" sz="2500" b="0" i="1" smtClean="0">
                            <a:latin typeface="Cambria Math" panose="02040503050406030204" pitchFamily="18" charset="0"/>
                          </a:rPr>
                          <m:t>𝑏</m:t>
                        </m:r>
                      </m:sub>
                    </m:sSub>
                    <m:r>
                      <m:rPr>
                        <m:nor/>
                      </m:rPr>
                      <a:rPr lang="en-US" altLang="en-US" sz="2500" b="0" i="0" smtClean="0">
                        <a:latin typeface="Cambria Math" panose="02040503050406030204" pitchFamily="18" charset="0"/>
                      </a:rPr>
                      <m:t>sin</m:t>
                    </m:r>
                    <m:sSub>
                      <m:sSubPr>
                        <m:ctrlPr>
                          <a:rPr lang="en-US" altLang="en-US" sz="2500" b="0" i="1" smtClean="0">
                            <a:latin typeface="Cambria Math" panose="02040503050406030204" pitchFamily="18" charset="0"/>
                          </a:rPr>
                        </m:ctrlPr>
                      </m:sSubPr>
                      <m:e>
                        <m:r>
                          <a:rPr lang="en-US" altLang="en-US" sz="2500" b="0" i="1" smtClean="0">
                            <a:latin typeface="Cambria Math" panose="02040503050406030204" pitchFamily="18" charset="0"/>
                            <a:ea typeface="Cambria Math" panose="02040503050406030204" pitchFamily="18" charset="0"/>
                          </a:rPr>
                          <m:t>𝜃</m:t>
                        </m:r>
                      </m:e>
                      <m:sub>
                        <m:r>
                          <a:rPr lang="en-US" altLang="en-US" sz="2500" b="0" i="1" smtClean="0">
                            <a:latin typeface="Cambria Math" panose="02040503050406030204" pitchFamily="18" charset="0"/>
                          </a:rPr>
                          <m:t>𝑏</m:t>
                        </m:r>
                      </m:sub>
                    </m:sSub>
                  </m:oMath>
                </a14:m>
                <a:endParaRPr lang="en-US" altLang="en-US" sz="2500" dirty="0" smtClean="0"/>
              </a:p>
              <a:p>
                <a:pPr lvl="1">
                  <a:lnSpc>
                    <a:spcPct val="80000"/>
                  </a:lnSpc>
                  <a:buFontTx/>
                  <a:buChar char="•"/>
                </a:pPr>
                <a:r>
                  <a:rPr lang="en-US" altLang="en-US" sz="2500" dirty="0" smtClean="0"/>
                  <a:t>In a material </a:t>
                </a:r>
                <a:r>
                  <a:rPr lang="en-US" altLang="en-US" sz="2500" i="1" dirty="0" smtClean="0">
                    <a:sym typeface="Symbol" panose="05050102010706020507" pitchFamily="18" charset="2"/>
                  </a:rPr>
                  <a:t> = </a:t>
                </a:r>
                <a:r>
                  <a:rPr lang="en-US" altLang="en-US" sz="2500" baseline="-25000" dirty="0" smtClean="0">
                    <a:sym typeface="Symbol" panose="05050102010706020507" pitchFamily="18" charset="2"/>
                  </a:rPr>
                  <a:t>0</a:t>
                </a:r>
                <a:r>
                  <a:rPr lang="en-US" altLang="en-US" sz="2500" dirty="0" smtClean="0">
                    <a:sym typeface="Symbol" panose="05050102010706020507" pitchFamily="18" charset="2"/>
                  </a:rPr>
                  <a:t>/</a:t>
                </a:r>
                <a:r>
                  <a:rPr lang="en-US" altLang="en-US" sz="2500" i="1" dirty="0" smtClean="0">
                    <a:sym typeface="Symbol" panose="05050102010706020507" pitchFamily="18" charset="2"/>
                  </a:rPr>
                  <a:t>n</a:t>
                </a:r>
                <a:r>
                  <a:rPr lang="en-US" altLang="en-US" sz="2500" dirty="0" smtClean="0">
                    <a:sym typeface="Symbol" panose="05050102010706020507" pitchFamily="18" charset="2"/>
                  </a:rPr>
                  <a:t>.</a:t>
                </a:r>
                <a:endParaRPr lang="en-US" altLang="en-US" sz="2500" dirty="0" smtClean="0"/>
              </a:p>
            </p:txBody>
          </p:sp>
        </mc:Choice>
        <mc:Fallback xmlns="">
          <p:sp>
            <p:nvSpPr>
              <p:cNvPr id="91139" name="Rectangle 3"/>
              <p:cNvSpPr>
                <a:spLocks noGrp="1" noRot="1" noChangeAspect="1" noMove="1" noResize="1" noEditPoints="1" noAdjustHandles="1" noChangeArrowheads="1" noChangeShapeType="1" noTextEdit="1"/>
              </p:cNvSpPr>
              <p:nvPr>
                <p:ph type="body" idx="1"/>
              </p:nvPr>
            </p:nvSpPr>
            <p:spPr>
              <a:xfrm>
                <a:off x="0" y="838200"/>
                <a:ext cx="4495800" cy="5286062"/>
              </a:xfrm>
              <a:blipFill rotWithShape="0">
                <a:blip r:embed="rId3"/>
                <a:stretch>
                  <a:fillRect t="-2422" r="-1897" b="-1730"/>
                </a:stretch>
              </a:blipFill>
            </p:spPr>
            <p:txBody>
              <a:bodyPr/>
              <a:lstStyle/>
              <a:p>
                <a:r>
                  <a:rPr lang="en-US">
                    <a:noFill/>
                  </a:rPr>
                  <a:t> </a:t>
                </a:r>
              </a:p>
            </p:txBody>
          </p:sp>
        </mc:Fallback>
      </mc:AlternateContent>
      <p:pic>
        <p:nvPicPr>
          <p:cNvPr id="91140" name="Picture 4" descr="33_Figure07-I"/>
          <p:cNvPicPr>
            <a:picLocks noChangeAspect="1" noChangeArrowheads="1"/>
          </p:cNvPicPr>
          <p:nvPr/>
        </p:nvPicPr>
        <p:blipFill>
          <a:blip r:embed="rId4">
            <a:extLst>
              <a:ext uri="{28A0092B-C50C-407E-A947-70E740481C1C}">
                <a14:useLocalDpi xmlns:a14="http://schemas.microsoft.com/office/drawing/2010/main" val="0"/>
              </a:ext>
            </a:extLst>
          </a:blip>
          <a:srcRect b="2133"/>
          <a:stretch>
            <a:fillRect/>
          </a:stretch>
        </p:blipFill>
        <p:spPr bwMode="auto">
          <a:xfrm>
            <a:off x="4614863" y="685800"/>
            <a:ext cx="403225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76200"/>
            <a:ext cx="8839200" cy="503238"/>
          </a:xfrm>
        </p:spPr>
        <p:txBody>
          <a:bodyPr/>
          <a:lstStyle/>
          <a:p>
            <a:r>
              <a:rPr lang="en-US" altLang="en-US" smtClean="0"/>
              <a:t>Reflection and refraction in three cases</a:t>
            </a:r>
          </a:p>
        </p:txBody>
      </p:sp>
      <p:sp>
        <p:nvSpPr>
          <p:cNvPr id="93187" name="Rectangle 3"/>
          <p:cNvSpPr>
            <a:spLocks noGrp="1" noChangeArrowheads="1"/>
          </p:cNvSpPr>
          <p:nvPr>
            <p:ph type="body" idx="1"/>
          </p:nvPr>
        </p:nvSpPr>
        <p:spPr>
          <a:xfrm>
            <a:off x="0" y="685800"/>
            <a:ext cx="9144000" cy="2211388"/>
          </a:xfrm>
        </p:spPr>
        <p:txBody>
          <a:bodyPr/>
          <a:lstStyle/>
          <a:p>
            <a:pPr lvl="1">
              <a:lnSpc>
                <a:spcPct val="90000"/>
              </a:lnSpc>
              <a:buFontTx/>
              <a:buChar char="•"/>
            </a:pPr>
            <a:r>
              <a:rPr lang="en-US" altLang="en-US" sz="2500" smtClean="0"/>
              <a:t>Figure 33.8 below shows three important cases:</a:t>
            </a:r>
          </a:p>
          <a:p>
            <a:pPr lvl="2">
              <a:lnSpc>
                <a:spcPct val="90000"/>
              </a:lnSpc>
              <a:buFont typeface="Wingdings" panose="05000000000000000000" pitchFamily="2" charset="2"/>
              <a:buChar char="ü"/>
            </a:pPr>
            <a:r>
              <a:rPr lang="en-US" altLang="en-US" sz="2400" smtClean="0"/>
              <a:t>If </a:t>
            </a:r>
            <a:r>
              <a:rPr lang="en-US" altLang="en-US" sz="2400" i="1" smtClean="0"/>
              <a:t>n</a:t>
            </a:r>
            <a:r>
              <a:rPr lang="en-US" altLang="en-US" sz="2400" i="1" baseline="-25000" smtClean="0"/>
              <a:t>b</a:t>
            </a:r>
            <a:r>
              <a:rPr lang="en-US" altLang="en-US" sz="2400" i="1" smtClean="0"/>
              <a:t> &gt; n</a:t>
            </a:r>
            <a:r>
              <a:rPr lang="en-US" altLang="en-US" sz="2400" i="1" baseline="-25000" smtClean="0"/>
              <a:t>a</a:t>
            </a:r>
            <a:r>
              <a:rPr lang="en-US" altLang="en-US" sz="2400" i="1" smtClean="0"/>
              <a:t>, </a:t>
            </a:r>
            <a:r>
              <a:rPr lang="en-US" altLang="en-US" sz="2400" smtClean="0"/>
              <a:t>the refracted ray is bent </a:t>
            </a:r>
            <a:r>
              <a:rPr lang="en-US" altLang="en-US" sz="2400" i="1" smtClean="0"/>
              <a:t>toward</a:t>
            </a:r>
            <a:r>
              <a:rPr lang="en-US" altLang="en-US" sz="2400" smtClean="0"/>
              <a:t> the normal.</a:t>
            </a:r>
          </a:p>
          <a:p>
            <a:pPr lvl="2">
              <a:lnSpc>
                <a:spcPct val="90000"/>
              </a:lnSpc>
              <a:buFont typeface="Wingdings" panose="05000000000000000000" pitchFamily="2" charset="2"/>
              <a:buChar char="ü"/>
            </a:pPr>
            <a:r>
              <a:rPr lang="en-US" altLang="en-US" sz="2400" smtClean="0"/>
              <a:t>If </a:t>
            </a:r>
            <a:r>
              <a:rPr lang="en-US" altLang="en-US" sz="2400" i="1" smtClean="0"/>
              <a:t>n</a:t>
            </a:r>
            <a:r>
              <a:rPr lang="en-US" altLang="en-US" sz="2400" i="1" baseline="-25000" smtClean="0"/>
              <a:t>b</a:t>
            </a:r>
            <a:r>
              <a:rPr lang="en-US" altLang="en-US" sz="2400" i="1" smtClean="0"/>
              <a:t> &lt; n</a:t>
            </a:r>
            <a:r>
              <a:rPr lang="en-US" altLang="en-US" sz="2400" i="1" baseline="-25000" smtClean="0"/>
              <a:t>a</a:t>
            </a:r>
            <a:r>
              <a:rPr lang="en-US" altLang="en-US" sz="2400" smtClean="0"/>
              <a:t>, the refracted ray is bent </a:t>
            </a:r>
            <a:r>
              <a:rPr lang="en-US" altLang="en-US" sz="2400" i="1" smtClean="0"/>
              <a:t>away from</a:t>
            </a:r>
            <a:r>
              <a:rPr lang="en-US" altLang="en-US" sz="2400" smtClean="0"/>
              <a:t> the normal.</a:t>
            </a:r>
          </a:p>
          <a:p>
            <a:pPr lvl="2">
              <a:lnSpc>
                <a:spcPct val="90000"/>
              </a:lnSpc>
              <a:buFont typeface="Wingdings" panose="05000000000000000000" pitchFamily="2" charset="2"/>
              <a:buChar char="ü"/>
            </a:pPr>
            <a:r>
              <a:rPr lang="en-US" altLang="en-US" sz="2400" smtClean="0"/>
              <a:t>A ray oriented along the normal never bends.</a:t>
            </a:r>
          </a:p>
        </p:txBody>
      </p:sp>
      <p:pic>
        <p:nvPicPr>
          <p:cNvPr id="93189" name="Picture 5" descr="33_08_FigureA"/>
          <p:cNvPicPr>
            <a:picLocks noChangeAspect="1" noChangeArrowheads="1"/>
          </p:cNvPicPr>
          <p:nvPr/>
        </p:nvPicPr>
        <p:blipFill>
          <a:blip r:embed="rId3">
            <a:extLst>
              <a:ext uri="{28A0092B-C50C-407E-A947-70E740481C1C}">
                <a14:useLocalDpi xmlns:a14="http://schemas.microsoft.com/office/drawing/2010/main" val="0"/>
              </a:ext>
            </a:extLst>
          </a:blip>
          <a:srcRect b="5862"/>
          <a:stretch>
            <a:fillRect/>
          </a:stretch>
        </p:blipFill>
        <p:spPr bwMode="auto">
          <a:xfrm>
            <a:off x="990600" y="3070225"/>
            <a:ext cx="310515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93190" name="Picture 6" descr="33_08_FigureB"/>
          <p:cNvPicPr>
            <a:picLocks noChangeAspect="1" noChangeArrowheads="1"/>
          </p:cNvPicPr>
          <p:nvPr/>
        </p:nvPicPr>
        <p:blipFill>
          <a:blip r:embed="rId4">
            <a:extLst>
              <a:ext uri="{28A0092B-C50C-407E-A947-70E740481C1C}">
                <a14:useLocalDpi xmlns:a14="http://schemas.microsoft.com/office/drawing/2010/main" val="0"/>
              </a:ext>
            </a:extLst>
          </a:blip>
          <a:srcRect b="7516"/>
          <a:stretch>
            <a:fillRect/>
          </a:stretch>
        </p:blipFill>
        <p:spPr bwMode="auto">
          <a:xfrm>
            <a:off x="4676775" y="3046413"/>
            <a:ext cx="3019425" cy="1778000"/>
          </a:xfrm>
          <a:prstGeom prst="rect">
            <a:avLst/>
          </a:prstGeom>
          <a:noFill/>
          <a:extLst>
            <a:ext uri="{909E8E84-426E-40DD-AFC4-6F175D3DCCD1}">
              <a14:hiddenFill xmlns:a14="http://schemas.microsoft.com/office/drawing/2010/main">
                <a:solidFill>
                  <a:srgbClr val="FFFFFF"/>
                </a:solidFill>
              </a14:hiddenFill>
            </a:ext>
          </a:extLst>
        </p:spPr>
      </p:pic>
      <p:pic>
        <p:nvPicPr>
          <p:cNvPr id="93191" name="Picture 7" descr="33_08_FigureC"/>
          <p:cNvPicPr>
            <a:picLocks noChangeAspect="1" noChangeArrowheads="1"/>
          </p:cNvPicPr>
          <p:nvPr/>
        </p:nvPicPr>
        <p:blipFill>
          <a:blip r:embed="rId5">
            <a:extLst>
              <a:ext uri="{28A0092B-C50C-407E-A947-70E740481C1C}">
                <a14:useLocalDpi xmlns:a14="http://schemas.microsoft.com/office/drawing/2010/main" val="0"/>
              </a:ext>
            </a:extLst>
          </a:blip>
          <a:srcRect b="10890"/>
          <a:stretch>
            <a:fillRect/>
          </a:stretch>
        </p:blipFill>
        <p:spPr bwMode="auto">
          <a:xfrm>
            <a:off x="3201988" y="5184775"/>
            <a:ext cx="2940050" cy="1216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839200" cy="503238"/>
          </a:xfrm>
        </p:spPr>
        <p:txBody>
          <a:bodyPr/>
          <a:lstStyle/>
          <a:p>
            <a:r>
              <a:rPr lang="en-US" altLang="en-US" smtClean="0"/>
              <a:t>Why does the ruler appear to be bent?</a:t>
            </a:r>
          </a:p>
        </p:txBody>
      </p:sp>
      <p:sp>
        <p:nvSpPr>
          <p:cNvPr id="95235" name="Rectangle 3"/>
          <p:cNvSpPr>
            <a:spLocks noGrp="1" noChangeArrowheads="1"/>
          </p:cNvSpPr>
          <p:nvPr>
            <p:ph type="body" idx="1"/>
          </p:nvPr>
        </p:nvSpPr>
        <p:spPr>
          <a:xfrm>
            <a:off x="0" y="762000"/>
            <a:ext cx="4572000" cy="1792798"/>
          </a:xfrm>
        </p:spPr>
        <p:txBody>
          <a:bodyPr/>
          <a:lstStyle/>
          <a:p>
            <a:pPr lvl="1">
              <a:lnSpc>
                <a:spcPct val="90000"/>
              </a:lnSpc>
              <a:buFontTx/>
              <a:buChar char="•"/>
            </a:pPr>
            <a:r>
              <a:rPr lang="en-US" altLang="en-US" sz="2600" dirty="0" smtClean="0"/>
              <a:t>The straight ruler appears to bend at the surface of the water.  </a:t>
            </a:r>
          </a:p>
          <a:p>
            <a:pPr lvl="1">
              <a:lnSpc>
                <a:spcPct val="90000"/>
              </a:lnSpc>
              <a:buFontTx/>
              <a:buChar char="•"/>
            </a:pPr>
            <a:r>
              <a:rPr lang="en-US" altLang="en-US" sz="2600" dirty="0" smtClean="0"/>
              <a:t>Figure below shows why.</a:t>
            </a:r>
          </a:p>
        </p:txBody>
      </p:sp>
      <p:pic>
        <p:nvPicPr>
          <p:cNvPr id="95237" name="Picture 5" descr="33_09_Figure"/>
          <p:cNvPicPr>
            <a:picLocks noChangeAspect="1" noChangeArrowheads="1"/>
          </p:cNvPicPr>
          <p:nvPr/>
        </p:nvPicPr>
        <p:blipFill>
          <a:blip r:embed="rId3">
            <a:extLst>
              <a:ext uri="{28A0092B-C50C-407E-A947-70E740481C1C}">
                <a14:useLocalDpi xmlns:a14="http://schemas.microsoft.com/office/drawing/2010/main" val="0"/>
              </a:ext>
            </a:extLst>
          </a:blip>
          <a:srcRect b="2232"/>
          <a:stretch>
            <a:fillRect/>
          </a:stretch>
        </p:blipFill>
        <p:spPr bwMode="auto">
          <a:xfrm>
            <a:off x="4572001" y="693870"/>
            <a:ext cx="4191000" cy="57831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V="1">
            <a:off x="6830568" y="4038600"/>
            <a:ext cx="0" cy="1143000"/>
          </a:xfrm>
          <a:prstGeom prst="line">
            <a:avLst/>
          </a:pr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8566</TotalTime>
  <Words>1020</Words>
  <Application>Microsoft Office PowerPoint</Application>
  <PresentationFormat>On-screen Show (4:3)</PresentationFormat>
  <Paragraphs>99</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Cambria Math</vt:lpstr>
      <vt:lpstr>Symbol</vt:lpstr>
      <vt:lpstr>Times</vt:lpstr>
      <vt:lpstr>Times New Roman</vt:lpstr>
      <vt:lpstr>Wingdings</vt:lpstr>
      <vt:lpstr>C6eActiveLectureQuestions</vt:lpstr>
      <vt:lpstr>Chapter 33</vt:lpstr>
      <vt:lpstr>Goals for Chapter 33</vt:lpstr>
      <vt:lpstr>Introduction</vt:lpstr>
      <vt:lpstr>The nature of light</vt:lpstr>
      <vt:lpstr>Reflection and refraction  </vt:lpstr>
      <vt:lpstr>Specular and diffuse reflection</vt:lpstr>
      <vt:lpstr>Laws of reflection and refraction</vt:lpstr>
      <vt:lpstr>Reflection and refraction in three cases</vt:lpstr>
      <vt:lpstr>Why does the ruler appear to be bent?</vt:lpstr>
      <vt:lpstr>Some indexes of refraction</vt:lpstr>
      <vt:lpstr>An example of reflection and refraction</vt:lpstr>
      <vt:lpstr>The eye and two mirrors</vt:lpstr>
      <vt:lpstr>Total internal reflection</vt:lpstr>
      <vt:lpstr>Some applications of total internal reflection</vt:lpstr>
      <vt:lpstr>A diamond and a periscope</vt:lpstr>
      <vt:lpstr>Dispersion</vt:lpstr>
      <vt:lpstr>Rainbows—I</vt:lpstr>
      <vt:lpstr>Rainbows—II</vt:lpstr>
      <vt:lpstr>Polarization</vt:lpstr>
      <vt:lpstr>Malus’s law </vt:lpstr>
      <vt:lpstr>Malus’s law </vt:lpstr>
      <vt:lpstr>Polarization by reflection</vt:lpstr>
      <vt:lpstr>Brewster’s law</vt:lpstr>
      <vt:lpstr>Reflection from a swimming pool</vt:lpstr>
      <vt:lpstr>Circular polarization</vt:lpstr>
      <vt:lpstr>Scattering of light</vt:lpstr>
      <vt:lpstr>Why are clouds white?</vt:lpstr>
      <vt:lpstr>Huygens’s principle</vt:lpstr>
      <vt:lpstr>Reflection and Huygens’s principle</vt:lpstr>
      <vt:lpstr>Refraction and Huygens’s principle</vt:lpstr>
      <vt:lpstr>A mirage </vt:lpstr>
    </vt:vector>
  </TitlesOfParts>
  <Company>Benjamin Cummings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Mohamed Bingabr</cp:lastModifiedBy>
  <cp:revision>423</cp:revision>
  <cp:lastPrinted>2011-04-26T20:07:40Z</cp:lastPrinted>
  <dcterms:created xsi:type="dcterms:W3CDTF">2002-07-11T17:04:39Z</dcterms:created>
  <dcterms:modified xsi:type="dcterms:W3CDTF">2015-11-29T19:35:02Z</dcterms:modified>
</cp:coreProperties>
</file>