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56" r:id="rId2"/>
    <p:sldId id="313" r:id="rId3"/>
    <p:sldId id="314" r:id="rId4"/>
    <p:sldId id="315" r:id="rId5"/>
    <p:sldId id="316" r:id="rId6"/>
    <p:sldId id="363" r:id="rId7"/>
    <p:sldId id="360" r:id="rId8"/>
    <p:sldId id="317" r:id="rId9"/>
    <p:sldId id="359" r:id="rId10"/>
    <p:sldId id="318" r:id="rId11"/>
    <p:sldId id="320" r:id="rId12"/>
    <p:sldId id="319" r:id="rId13"/>
    <p:sldId id="321" r:id="rId14"/>
    <p:sldId id="322" r:id="rId15"/>
    <p:sldId id="323" r:id="rId16"/>
    <p:sldId id="324" r:id="rId17"/>
    <p:sldId id="325" r:id="rId18"/>
    <p:sldId id="336" r:id="rId19"/>
    <p:sldId id="337" r:id="rId20"/>
    <p:sldId id="361" r:id="rId21"/>
    <p:sldId id="327" r:id="rId22"/>
    <p:sldId id="364" r:id="rId23"/>
    <p:sldId id="328" r:id="rId24"/>
    <p:sldId id="329" r:id="rId25"/>
    <p:sldId id="331" r:id="rId26"/>
    <p:sldId id="332" r:id="rId27"/>
    <p:sldId id="355" r:id="rId28"/>
    <p:sldId id="333" r:id="rId29"/>
    <p:sldId id="334" r:id="rId30"/>
    <p:sldId id="335" r:id="rId31"/>
    <p:sldId id="339" r:id="rId32"/>
    <p:sldId id="340" r:id="rId33"/>
    <p:sldId id="341" r:id="rId34"/>
    <p:sldId id="344" r:id="rId35"/>
    <p:sldId id="345" r:id="rId36"/>
    <p:sldId id="365" r:id="rId37"/>
    <p:sldId id="346" r:id="rId38"/>
    <p:sldId id="347" r:id="rId39"/>
    <p:sldId id="348" r:id="rId40"/>
    <p:sldId id="349" r:id="rId41"/>
    <p:sldId id="350" r:id="rId42"/>
    <p:sldId id="351" r:id="rId43"/>
    <p:sldId id="366" r:id="rId44"/>
    <p:sldId id="352" r:id="rId45"/>
    <p:sldId id="356" r:id="rId46"/>
    <p:sldId id="357" r:id="rId47"/>
    <p:sldId id="358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0066"/>
    <a:srgbClr val="FF66CC"/>
    <a:srgbClr val="FFFF66"/>
    <a:srgbClr val="FF505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87F2C-FECB-4CE1-8A22-29FE70EE7AF4}" v="3" dt="2025-01-27T14:42:14.323"/>
    <p1510:client id="{FB7E61A8-0CB8-4C18-A99C-CFF1B169B749}" v="48" dt="2025-01-26T15:32:47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FB7E61A8-0CB8-4C18-A99C-CFF1B169B749}"/>
    <pc:docChg chg="custSel modSld">
      <pc:chgData name="Mohamed Bingabr" userId="00864009-1172-4536-93d5-4dbe32f81f3e" providerId="ADAL" clId="{FB7E61A8-0CB8-4C18-A99C-CFF1B169B749}" dt="2025-01-26T15:32:47.510" v="188" actId="20577"/>
      <pc:docMkLst>
        <pc:docMk/>
      </pc:docMkLst>
      <pc:sldChg chg="addSp delSp modSp mod">
        <pc:chgData name="Mohamed Bingabr" userId="00864009-1172-4536-93d5-4dbe32f81f3e" providerId="ADAL" clId="{FB7E61A8-0CB8-4C18-A99C-CFF1B169B749}" dt="2025-01-15T03:32:27.005" v="98" actId="20577"/>
        <pc:sldMkLst>
          <pc:docMk/>
          <pc:sldMk cId="0" sldId="317"/>
        </pc:sldMkLst>
        <pc:spChg chg="mod">
          <ac:chgData name="Mohamed Bingabr" userId="00864009-1172-4536-93d5-4dbe32f81f3e" providerId="ADAL" clId="{FB7E61A8-0CB8-4C18-A99C-CFF1B169B749}" dt="2025-01-15T03:32:27.005" v="98" actId="20577"/>
          <ac:spMkLst>
            <pc:docMk/>
            <pc:sldMk cId="0" sldId="317"/>
            <ac:spMk id="2" creationId="{00000000-0000-0000-0000-000000000000}"/>
          </ac:spMkLst>
        </pc:spChg>
        <pc:spChg chg="mod">
          <ac:chgData name="Mohamed Bingabr" userId="00864009-1172-4536-93d5-4dbe32f81f3e" providerId="ADAL" clId="{FB7E61A8-0CB8-4C18-A99C-CFF1B169B749}" dt="2025-01-15T03:31:29.719" v="96" actId="20577"/>
          <ac:spMkLst>
            <pc:docMk/>
            <pc:sldMk cId="0" sldId="317"/>
            <ac:spMk id="7" creationId="{00000000-0000-0000-0000-000000000000}"/>
          </ac:spMkLst>
        </pc:spChg>
        <pc:spChg chg="mod">
          <ac:chgData name="Mohamed Bingabr" userId="00864009-1172-4536-93d5-4dbe32f81f3e" providerId="ADAL" clId="{FB7E61A8-0CB8-4C18-A99C-CFF1B169B749}" dt="2025-01-15T03:31:06.849" v="94" actId="1076"/>
          <ac:spMkLst>
            <pc:docMk/>
            <pc:sldMk cId="0" sldId="317"/>
            <ac:spMk id="13315" creationId="{00000000-0000-0000-0000-000000000000}"/>
          </ac:spMkLst>
        </pc:spChg>
        <pc:picChg chg="add mod ord">
          <ac:chgData name="Mohamed Bingabr" userId="00864009-1172-4536-93d5-4dbe32f81f3e" providerId="ADAL" clId="{FB7E61A8-0CB8-4C18-A99C-CFF1B169B749}" dt="2025-01-15T03:30:25.299" v="92" actId="14100"/>
          <ac:picMkLst>
            <pc:docMk/>
            <pc:sldMk cId="0" sldId="317"/>
            <ac:picMk id="4" creationId="{5F123B9B-15C3-6DD8-B9EC-D715873FCF5B}"/>
          </ac:picMkLst>
        </pc:picChg>
      </pc:sldChg>
      <pc:sldChg chg="addSp delSp modSp mod">
        <pc:chgData name="Mohamed Bingabr" userId="00864009-1172-4536-93d5-4dbe32f81f3e" providerId="ADAL" clId="{FB7E61A8-0CB8-4C18-A99C-CFF1B169B749}" dt="2025-01-15T03:39:10.284" v="115" actId="14100"/>
        <pc:sldMkLst>
          <pc:docMk/>
          <pc:sldMk cId="0" sldId="318"/>
        </pc:sldMkLst>
        <pc:spChg chg="mod">
          <ac:chgData name="Mohamed Bingabr" userId="00864009-1172-4536-93d5-4dbe32f81f3e" providerId="ADAL" clId="{FB7E61A8-0CB8-4C18-A99C-CFF1B169B749}" dt="2025-01-15T03:34:30.194" v="99" actId="20577"/>
          <ac:spMkLst>
            <pc:docMk/>
            <pc:sldMk cId="0" sldId="318"/>
            <ac:spMk id="13315" creationId="{00000000-0000-0000-0000-000000000000}"/>
          </ac:spMkLst>
        </pc:spChg>
        <pc:picChg chg="add mod">
          <ac:chgData name="Mohamed Bingabr" userId="00864009-1172-4536-93d5-4dbe32f81f3e" providerId="ADAL" clId="{FB7E61A8-0CB8-4C18-A99C-CFF1B169B749}" dt="2025-01-15T03:39:10.284" v="115" actId="14100"/>
          <ac:picMkLst>
            <pc:docMk/>
            <pc:sldMk cId="0" sldId="318"/>
            <ac:picMk id="3" creationId="{1E957A9F-437D-7595-AFDE-B8300BF2251B}"/>
          </ac:picMkLst>
        </pc:picChg>
      </pc:sldChg>
      <pc:sldChg chg="modSp mod">
        <pc:chgData name="Mohamed Bingabr" userId="00864009-1172-4536-93d5-4dbe32f81f3e" providerId="ADAL" clId="{FB7E61A8-0CB8-4C18-A99C-CFF1B169B749}" dt="2025-01-15T04:20:02.875" v="141" actId="20577"/>
        <pc:sldMkLst>
          <pc:docMk/>
          <pc:sldMk cId="0" sldId="331"/>
        </pc:sldMkLst>
        <pc:spChg chg="mod">
          <ac:chgData name="Mohamed Bingabr" userId="00864009-1172-4536-93d5-4dbe32f81f3e" providerId="ADAL" clId="{FB7E61A8-0CB8-4C18-A99C-CFF1B169B749}" dt="2025-01-15T04:19:53.301" v="139" actId="20577"/>
          <ac:spMkLst>
            <pc:docMk/>
            <pc:sldMk cId="0" sldId="331"/>
            <ac:spMk id="2" creationId="{00000000-0000-0000-0000-000000000000}"/>
          </ac:spMkLst>
        </pc:spChg>
        <pc:spChg chg="mod">
          <ac:chgData name="Mohamed Bingabr" userId="00864009-1172-4536-93d5-4dbe32f81f3e" providerId="ADAL" clId="{FB7E61A8-0CB8-4C18-A99C-CFF1B169B749}" dt="2025-01-15T04:20:02.875" v="141" actId="20577"/>
          <ac:spMkLst>
            <pc:docMk/>
            <pc:sldMk cId="0" sldId="331"/>
            <ac:spMk id="8" creationId="{00000000-0000-0000-0000-000000000000}"/>
          </ac:spMkLst>
        </pc:spChg>
        <pc:spChg chg="mod">
          <ac:chgData name="Mohamed Bingabr" userId="00864009-1172-4536-93d5-4dbe32f81f3e" providerId="ADAL" clId="{FB7E61A8-0CB8-4C18-A99C-CFF1B169B749}" dt="2025-01-15T04:19:46.303" v="137" actId="20577"/>
          <ac:spMkLst>
            <pc:docMk/>
            <pc:sldMk cId="0" sldId="331"/>
            <ac:spMk id="12" creationId="{00000000-0000-0000-0000-000000000000}"/>
          </ac:spMkLst>
        </pc:spChg>
      </pc:sldChg>
      <pc:sldChg chg="modSp mod">
        <pc:chgData name="Mohamed Bingabr" userId="00864009-1172-4536-93d5-4dbe32f81f3e" providerId="ADAL" clId="{FB7E61A8-0CB8-4C18-A99C-CFF1B169B749}" dt="2025-01-15T04:20:54.090" v="151" actId="20577"/>
        <pc:sldMkLst>
          <pc:docMk/>
          <pc:sldMk cId="0" sldId="332"/>
        </pc:sldMkLst>
        <pc:spChg chg="mod">
          <ac:chgData name="Mohamed Bingabr" userId="00864009-1172-4536-93d5-4dbe32f81f3e" providerId="ADAL" clId="{FB7E61A8-0CB8-4C18-A99C-CFF1B169B749}" dt="2025-01-15T04:20:20.261" v="143" actId="20577"/>
          <ac:spMkLst>
            <pc:docMk/>
            <pc:sldMk cId="0" sldId="332"/>
            <ac:spMk id="9" creationId="{00000000-0000-0000-0000-000000000000}"/>
          </ac:spMkLst>
        </pc:spChg>
        <pc:spChg chg="mod">
          <ac:chgData name="Mohamed Bingabr" userId="00864009-1172-4536-93d5-4dbe32f81f3e" providerId="ADAL" clId="{FB7E61A8-0CB8-4C18-A99C-CFF1B169B749}" dt="2025-01-15T04:20:30.872" v="146" actId="20577"/>
          <ac:spMkLst>
            <pc:docMk/>
            <pc:sldMk cId="0" sldId="332"/>
            <ac:spMk id="10" creationId="{00000000-0000-0000-0000-000000000000}"/>
          </ac:spMkLst>
        </pc:spChg>
        <pc:spChg chg="mod">
          <ac:chgData name="Mohamed Bingabr" userId="00864009-1172-4536-93d5-4dbe32f81f3e" providerId="ADAL" clId="{FB7E61A8-0CB8-4C18-A99C-CFF1B169B749}" dt="2025-01-15T04:20:54.090" v="151" actId="20577"/>
          <ac:spMkLst>
            <pc:docMk/>
            <pc:sldMk cId="0" sldId="332"/>
            <ac:spMk id="11" creationId="{00000000-0000-0000-0000-000000000000}"/>
          </ac:spMkLst>
        </pc:spChg>
        <pc:spChg chg="mod">
          <ac:chgData name="Mohamed Bingabr" userId="00864009-1172-4536-93d5-4dbe32f81f3e" providerId="ADAL" clId="{FB7E61A8-0CB8-4C18-A99C-CFF1B169B749}" dt="2025-01-15T04:20:45.611" v="149" actId="20577"/>
          <ac:spMkLst>
            <pc:docMk/>
            <pc:sldMk cId="0" sldId="332"/>
            <ac:spMk id="12" creationId="{00000000-0000-0000-0000-000000000000}"/>
          </ac:spMkLst>
        </pc:spChg>
      </pc:sldChg>
      <pc:sldChg chg="addSp modSp mod">
        <pc:chgData name="Mohamed Bingabr" userId="00864009-1172-4536-93d5-4dbe32f81f3e" providerId="ADAL" clId="{FB7E61A8-0CB8-4C18-A99C-CFF1B169B749}" dt="2025-01-15T04:07:58.946" v="135" actId="167"/>
        <pc:sldMkLst>
          <pc:docMk/>
          <pc:sldMk cId="0" sldId="337"/>
        </pc:sldMkLst>
        <pc:spChg chg="add mod">
          <ac:chgData name="Mohamed Bingabr" userId="00864009-1172-4536-93d5-4dbe32f81f3e" providerId="ADAL" clId="{FB7E61A8-0CB8-4C18-A99C-CFF1B169B749}" dt="2025-01-15T04:06:40.567" v="126" actId="1036"/>
          <ac:spMkLst>
            <pc:docMk/>
            <pc:sldMk cId="0" sldId="337"/>
            <ac:spMk id="3" creationId="{39957BCD-74B4-F73C-6BBF-859CC2205453}"/>
          </ac:spMkLst>
        </pc:spChg>
        <pc:spChg chg="mod">
          <ac:chgData name="Mohamed Bingabr" userId="00864009-1172-4536-93d5-4dbe32f81f3e" providerId="ADAL" clId="{FB7E61A8-0CB8-4C18-A99C-CFF1B169B749}" dt="2025-01-15T04:06:05.527" v="117" actId="255"/>
          <ac:spMkLst>
            <pc:docMk/>
            <pc:sldMk cId="0" sldId="337"/>
            <ac:spMk id="7" creationId="{00000000-0000-0000-0000-000000000000}"/>
          </ac:spMkLst>
        </pc:spChg>
        <pc:picChg chg="add mod">
          <ac:chgData name="Mohamed Bingabr" userId="00864009-1172-4536-93d5-4dbe32f81f3e" providerId="ADAL" clId="{FB7E61A8-0CB8-4C18-A99C-CFF1B169B749}" dt="2025-01-15T04:06:40.567" v="126" actId="1036"/>
          <ac:picMkLst>
            <pc:docMk/>
            <pc:sldMk cId="0" sldId="337"/>
            <ac:picMk id="2" creationId="{2116026B-61B7-A7BE-13A6-335078341EB0}"/>
          </ac:picMkLst>
        </pc:picChg>
        <pc:picChg chg="add mod ord">
          <ac:chgData name="Mohamed Bingabr" userId="00864009-1172-4536-93d5-4dbe32f81f3e" providerId="ADAL" clId="{FB7E61A8-0CB8-4C18-A99C-CFF1B169B749}" dt="2025-01-15T04:07:58.946" v="135" actId="167"/>
          <ac:picMkLst>
            <pc:docMk/>
            <pc:sldMk cId="0" sldId="337"/>
            <ac:picMk id="5" creationId="{690C9E59-E294-5C11-35E0-19B9442B785B}"/>
          </ac:picMkLst>
        </pc:picChg>
        <pc:picChg chg="mod">
          <ac:chgData name="Mohamed Bingabr" userId="00864009-1172-4536-93d5-4dbe32f81f3e" providerId="ADAL" clId="{FB7E61A8-0CB8-4C18-A99C-CFF1B169B749}" dt="2025-01-15T04:06:09.738" v="118" actId="1076"/>
          <ac:picMkLst>
            <pc:docMk/>
            <pc:sldMk cId="0" sldId="337"/>
            <ac:picMk id="84994" creationId="{00000000-0000-0000-0000-000000000000}"/>
          </ac:picMkLst>
        </pc:picChg>
      </pc:sldChg>
      <pc:sldChg chg="modSp mod">
        <pc:chgData name="Mohamed Bingabr" userId="00864009-1172-4536-93d5-4dbe32f81f3e" providerId="ADAL" clId="{FB7E61A8-0CB8-4C18-A99C-CFF1B169B749}" dt="2024-08-28T11:38:49.787" v="68" actId="6549"/>
        <pc:sldMkLst>
          <pc:docMk/>
          <pc:sldMk cId="0" sldId="348"/>
        </pc:sldMkLst>
      </pc:sldChg>
      <pc:sldChg chg="addSp modSp mod">
        <pc:chgData name="Mohamed Bingabr" userId="00864009-1172-4536-93d5-4dbe32f81f3e" providerId="ADAL" clId="{FB7E61A8-0CB8-4C18-A99C-CFF1B169B749}" dt="2025-01-26T15:32:19.148" v="182" actId="1076"/>
        <pc:sldMkLst>
          <pc:docMk/>
          <pc:sldMk cId="0" sldId="352"/>
        </pc:sldMkLst>
        <pc:spChg chg="mod">
          <ac:chgData name="Mohamed Bingabr" userId="00864009-1172-4536-93d5-4dbe32f81f3e" providerId="ADAL" clId="{FB7E61A8-0CB8-4C18-A99C-CFF1B169B749}" dt="2025-01-26T15:32:19.148" v="182" actId="1076"/>
          <ac:spMkLst>
            <pc:docMk/>
            <pc:sldMk cId="0" sldId="352"/>
            <ac:spMk id="2" creationId="{00000000-0000-0000-0000-000000000000}"/>
          </ac:spMkLst>
        </pc:spChg>
        <pc:spChg chg="add mod">
          <ac:chgData name="Mohamed Bingabr" userId="00864009-1172-4536-93d5-4dbe32f81f3e" providerId="ADAL" clId="{FB7E61A8-0CB8-4C18-A99C-CFF1B169B749}" dt="2025-01-26T15:32:07.509" v="181" actId="255"/>
          <ac:spMkLst>
            <pc:docMk/>
            <pc:sldMk cId="0" sldId="352"/>
            <ac:spMk id="7" creationId="{D06AC84F-F054-DA45-827F-08965B02FE0C}"/>
          </ac:spMkLst>
        </pc:spChg>
      </pc:sldChg>
      <pc:sldChg chg="modSp">
        <pc:chgData name="Mohamed Bingabr" userId="00864009-1172-4536-93d5-4dbe32f81f3e" providerId="ADAL" clId="{FB7E61A8-0CB8-4C18-A99C-CFF1B169B749}" dt="2025-01-26T15:32:47.510" v="188" actId="20577"/>
        <pc:sldMkLst>
          <pc:docMk/>
          <pc:sldMk cId="0" sldId="356"/>
        </pc:sldMkLst>
        <pc:spChg chg="mod">
          <ac:chgData name="Mohamed Bingabr" userId="00864009-1172-4536-93d5-4dbe32f81f3e" providerId="ADAL" clId="{FB7E61A8-0CB8-4C18-A99C-CFF1B169B749}" dt="2025-01-26T15:32:47.510" v="188" actId="20577"/>
          <ac:spMkLst>
            <pc:docMk/>
            <pc:sldMk cId="0" sldId="356"/>
            <ac:spMk id="14" creationId="{00000000-0000-0000-0000-000000000000}"/>
          </ac:spMkLst>
        </pc:spChg>
      </pc:sldChg>
      <pc:sldChg chg="addSp delSp modSp mod">
        <pc:chgData name="Mohamed Bingabr" userId="00864009-1172-4536-93d5-4dbe32f81f3e" providerId="ADAL" clId="{FB7E61A8-0CB8-4C18-A99C-CFF1B169B749}" dt="2025-01-15T03:18:31.676" v="84" actId="20577"/>
        <pc:sldMkLst>
          <pc:docMk/>
          <pc:sldMk cId="2933493186" sldId="363"/>
        </pc:sldMkLst>
        <pc:spChg chg="mod">
          <ac:chgData name="Mohamed Bingabr" userId="00864009-1172-4536-93d5-4dbe32f81f3e" providerId="ADAL" clId="{FB7E61A8-0CB8-4C18-A99C-CFF1B169B749}" dt="2025-01-15T03:18:31.676" v="84" actId="20577"/>
          <ac:spMkLst>
            <pc:docMk/>
            <pc:sldMk cId="2933493186" sldId="363"/>
            <ac:spMk id="13315" creationId="{00000000-0000-0000-0000-000000000000}"/>
          </ac:spMkLst>
        </pc:spChg>
        <pc:picChg chg="add mod">
          <ac:chgData name="Mohamed Bingabr" userId="00864009-1172-4536-93d5-4dbe32f81f3e" providerId="ADAL" clId="{FB7E61A8-0CB8-4C18-A99C-CFF1B169B749}" dt="2025-01-15T03:18:15.865" v="83" actId="14100"/>
          <ac:picMkLst>
            <pc:docMk/>
            <pc:sldMk cId="2933493186" sldId="363"/>
            <ac:picMk id="6" creationId="{DD67E055-5D17-1F41-1C1F-0B8E962F8B3E}"/>
          </ac:picMkLst>
        </pc:picChg>
      </pc:sldChg>
    </pc:docChg>
  </pc:docChgLst>
  <pc:docChgLst>
    <pc:chgData name="Mohamed Bingabr" userId="00864009-1172-4536-93d5-4dbe32f81f3e" providerId="ADAL" clId="{3F086914-F30B-4DED-903A-218970851D4C}"/>
    <pc:docChg chg="modSld sldOrd">
      <pc:chgData name="Mohamed Bingabr" userId="00864009-1172-4536-93d5-4dbe32f81f3e" providerId="ADAL" clId="{3F086914-F30B-4DED-903A-218970851D4C}" dt="2024-09-04T13:50:37.931" v="0"/>
      <pc:docMkLst>
        <pc:docMk/>
      </pc:docMkLst>
      <pc:sldChg chg="ord">
        <pc:chgData name="Mohamed Bingabr" userId="00864009-1172-4536-93d5-4dbe32f81f3e" providerId="ADAL" clId="{3F086914-F30B-4DED-903A-218970851D4C}" dt="2024-09-04T13:50:37.931" v="0"/>
        <pc:sldMkLst>
          <pc:docMk/>
          <pc:sldMk cId="0" sldId="357"/>
        </pc:sldMkLst>
      </pc:sldChg>
    </pc:docChg>
  </pc:docChgLst>
  <pc:docChgLst>
    <pc:chgData name="Mohamed Bingabr" userId="00864009-1172-4536-93d5-4dbe32f81f3e" providerId="ADAL" clId="{9B987F2C-FECB-4CE1-8A22-29FE70EE7AF4}"/>
    <pc:docChg chg="modSld">
      <pc:chgData name="Mohamed Bingabr" userId="00864009-1172-4536-93d5-4dbe32f81f3e" providerId="ADAL" clId="{9B987F2C-FECB-4CE1-8A22-29FE70EE7AF4}" dt="2025-01-27T14:42:07.533" v="30" actId="20577"/>
      <pc:docMkLst>
        <pc:docMk/>
      </pc:docMkLst>
      <pc:sldChg chg="addSp delSp modSp mod">
        <pc:chgData name="Mohamed Bingabr" userId="00864009-1172-4536-93d5-4dbe32f81f3e" providerId="ADAL" clId="{9B987F2C-FECB-4CE1-8A22-29FE70EE7AF4}" dt="2025-01-27T14:42:07.533" v="30" actId="20577"/>
        <pc:sldMkLst>
          <pc:docMk/>
          <pc:sldMk cId="0" sldId="357"/>
        </pc:sldMkLst>
        <pc:spChg chg="add mod">
          <ac:chgData name="Mohamed Bingabr" userId="00864009-1172-4536-93d5-4dbe32f81f3e" providerId="ADAL" clId="{9B987F2C-FECB-4CE1-8A22-29FE70EE7AF4}" dt="2025-01-27T14:42:07.533" v="30" actId="20577"/>
          <ac:spMkLst>
            <pc:docMk/>
            <pc:sldMk cId="0" sldId="357"/>
            <ac:spMk id="6" creationId="{00000000-0000-0000-0000-000000000000}"/>
          </ac:spMkLst>
        </pc:spChg>
        <pc:graphicFrameChg chg="del mod replId">
          <ac:chgData name="Mohamed Bingabr" userId="00864009-1172-4536-93d5-4dbe32f81f3e" providerId="ADAL" clId="{9B987F2C-FECB-4CE1-8A22-29FE70EE7AF4}" dt="2025-01-27T14:42:03.033" v="29"/>
          <ac:graphicFrameMkLst>
            <pc:docMk/>
            <pc:sldMk cId="0" sldId="357"/>
            <ac:graphicFrameMk id="2" creationId="{00000000-0000-0000-0000-000000000000}"/>
          </ac:graphicFrameMkLst>
        </pc:graphicFrameChg>
        <pc:graphicFrameChg chg="mod">
          <ac:chgData name="Mohamed Bingabr" userId="00864009-1172-4536-93d5-4dbe32f81f3e" providerId="ADAL" clId="{9B987F2C-FECB-4CE1-8A22-29FE70EE7AF4}" dt="2025-01-27T14:41:39.286" v="23" actId="1076"/>
          <ac:graphicFrameMkLst>
            <pc:docMk/>
            <pc:sldMk cId="0" sldId="357"/>
            <ac:graphicFrameMk id="36868" creationId="{00000000-0000-0000-0000-000000000000}"/>
          </ac:graphicFrameMkLst>
        </pc:graphicFrameChg>
        <pc:graphicFrameChg chg="mod">
          <ac:chgData name="Mohamed Bingabr" userId="00864009-1172-4536-93d5-4dbe32f81f3e" providerId="ADAL" clId="{9B987F2C-FECB-4CE1-8A22-29FE70EE7AF4}" dt="2025-01-27T14:41:57.629" v="26" actId="1076"/>
          <ac:graphicFrameMkLst>
            <pc:docMk/>
            <pc:sldMk cId="0" sldId="357"/>
            <ac:graphicFrameMk id="36869" creationId="{00000000-0000-0000-0000-000000000000}"/>
          </ac:graphicFrameMkLst>
        </pc:graphicFrameChg>
        <pc:picChg chg="mod">
          <ac:chgData name="Mohamed Bingabr" userId="00864009-1172-4536-93d5-4dbe32f81f3e" providerId="ADAL" clId="{9B987F2C-FECB-4CE1-8A22-29FE70EE7AF4}" dt="2025-01-27T14:41:44.452" v="24" actId="1076"/>
          <ac:picMkLst>
            <pc:docMk/>
            <pc:sldMk cId="0" sldId="357"/>
            <ac:picMk id="4" creationId="{34030D3F-A304-F544-50CC-F85A16BFBDBF}"/>
          </ac:picMkLst>
        </pc:picChg>
        <pc:picChg chg="mod">
          <ac:chgData name="Mohamed Bingabr" userId="00864009-1172-4536-93d5-4dbe32f81f3e" providerId="ADAL" clId="{9B987F2C-FECB-4CE1-8A22-29FE70EE7AF4}" dt="2025-01-27T14:41:07.655" v="16" actId="1076"/>
          <ac:picMkLst>
            <pc:docMk/>
            <pc:sldMk cId="0" sldId="357"/>
            <ac:picMk id="7" creationId="{B1E2F49B-660D-6DC1-80BF-052E368DEF04}"/>
          </ac:picMkLst>
        </pc:picChg>
        <pc:picChg chg="mod">
          <ac:chgData name="Mohamed Bingabr" userId="00864009-1172-4536-93d5-4dbe32f81f3e" providerId="ADAL" clId="{9B987F2C-FECB-4CE1-8A22-29FE70EE7AF4}" dt="2025-01-27T14:41:36.950" v="22" actId="1076"/>
          <ac:picMkLst>
            <pc:docMk/>
            <pc:sldMk cId="0" sldId="357"/>
            <ac:picMk id="10" creationId="{1E359AE8-3A7A-54CF-E535-95C920BCAD22}"/>
          </ac:picMkLst>
        </pc:picChg>
      </pc:sldChg>
      <pc:sldChg chg="addSp modSp mod">
        <pc:chgData name="Mohamed Bingabr" userId="00864009-1172-4536-93d5-4dbe32f81f3e" providerId="ADAL" clId="{9B987F2C-FECB-4CE1-8A22-29FE70EE7AF4}" dt="2025-01-27T14:39:04.263" v="14" actId="1038"/>
        <pc:sldMkLst>
          <pc:docMk/>
          <pc:sldMk cId="3213751603" sldId="366"/>
        </pc:sldMkLst>
        <pc:spChg chg="mod">
          <ac:chgData name="Mohamed Bingabr" userId="00864009-1172-4536-93d5-4dbe32f81f3e" providerId="ADAL" clId="{9B987F2C-FECB-4CE1-8A22-29FE70EE7AF4}" dt="2025-01-27T14:39:04.263" v="14" actId="1038"/>
          <ac:spMkLst>
            <pc:docMk/>
            <pc:sldMk cId="3213751603" sldId="366"/>
            <ac:spMk id="2" creationId="{00000000-0000-0000-0000-000000000000}"/>
          </ac:spMkLst>
        </pc:spChg>
        <pc:picChg chg="add mod">
          <ac:chgData name="Mohamed Bingabr" userId="00864009-1172-4536-93d5-4dbe32f81f3e" providerId="ADAL" clId="{9B987F2C-FECB-4CE1-8A22-29FE70EE7AF4}" dt="2025-01-27T14:38:53.042" v="9" actId="1076"/>
          <ac:picMkLst>
            <pc:docMk/>
            <pc:sldMk cId="3213751603" sldId="366"/>
            <ac:picMk id="3" creationId="{A5B4DBE2-67AF-D4CE-A5E9-D6D976BC3EED}"/>
          </ac:picMkLst>
        </pc:picChg>
        <pc:picChg chg="add mod">
          <ac:chgData name="Mohamed Bingabr" userId="00864009-1172-4536-93d5-4dbe32f81f3e" providerId="ADAL" clId="{9B987F2C-FECB-4CE1-8A22-29FE70EE7AF4}" dt="2025-01-27T14:38:53.042" v="9" actId="1076"/>
          <ac:picMkLst>
            <pc:docMk/>
            <pc:sldMk cId="3213751603" sldId="366"/>
            <ac:picMk id="4" creationId="{AEBAF0B5-0D77-BA2B-917B-9468DC7DEC43}"/>
          </ac:picMkLst>
        </pc:picChg>
        <pc:picChg chg="add mod">
          <ac:chgData name="Mohamed Bingabr" userId="00864009-1172-4536-93d5-4dbe32f81f3e" providerId="ADAL" clId="{9B987F2C-FECB-4CE1-8A22-29FE70EE7AF4}" dt="2025-01-27T14:38:53.042" v="9" actId="1076"/>
          <ac:picMkLst>
            <pc:docMk/>
            <pc:sldMk cId="3213751603" sldId="366"/>
            <ac:picMk id="5" creationId="{4EAF753B-F7B1-519A-52D0-D986045AD51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EDB03-FD02-4F67-BC8C-DF6F6AA06CD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AFD6-BDD8-4752-B00B-28234A382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96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6C40-D2DF-4347-828F-1FCAFED0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B239B-8B15-403D-B83E-066E47AEF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2D192-9818-4EFB-898B-15DC8409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0A71E-9586-42C7-93FE-4C078826B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7A7A-AA92-4E31-8E6A-7E0A15EA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982D-184A-406D-9FDB-CE42A897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0FA1-FC22-4E34-87ED-FBBA0DFDA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AE88-6A93-4C23-BEAC-0757AE796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B7C9-2216-4496-B66F-ED79698AA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7680-4CD3-4DBA-A66F-8EDA3319C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F85A-DE63-4175-8F42-1BFC2FFD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87DB192-3C55-4549-873F-3729B34C5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2.wmf"/><Relationship Id="rId9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60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Signals and Systems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Chapter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0" cy="1981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Dr. Mohamed Bingabr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University of Central Oklahoma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76200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76200" y="128001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Signal may be reflected about the vertical axis (i.e. time reversed):</a:t>
            </a:r>
          </a:p>
          <a:p>
            <a:endParaRPr lang="en-US" sz="2400" dirty="0"/>
          </a:p>
          <a:p>
            <a:r>
              <a:rPr lang="en-US" sz="2400" i="1" dirty="0">
                <a:sym typeface="Symbol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/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57A9F-437D-7595-AFDE-B8300BF2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72142"/>
            <a:ext cx="4800600" cy="50096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0" y="76200"/>
            <a:ext cx="9067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04800" y="1246188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Find the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can be obtained in two ways;</a:t>
            </a:r>
          </a:p>
          <a:p>
            <a:endParaRPr lang="en-US" sz="2400" dirty="0"/>
          </a:p>
          <a:p>
            <a:r>
              <a:rPr lang="en-US" sz="2400" dirty="0"/>
              <a:t>• Delay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by 6 to obtain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- 6), </a:t>
            </a:r>
            <a:r>
              <a:rPr lang="en-US" sz="2400" dirty="0"/>
              <a:t>and then time-compress this</a:t>
            </a:r>
          </a:p>
          <a:p>
            <a:r>
              <a:rPr lang="en-US" sz="2400" dirty="0"/>
              <a:t>signal by factor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/>
              <a:t> (replace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) to obtain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• Alternately, time-compress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by factor 2 to obtain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/>
              <a:t>then delay this signal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/>
              <a:t> (replace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-3))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/>
              <a:t>to obtain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5943600" y="2152788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72200" y="2457588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34200" y="2000388"/>
            <a:ext cx="838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25337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25337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17717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553200" y="20003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3000" y="22289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108598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)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943600" y="60960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72200" y="64008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34200" y="5943600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05600" y="647700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3.5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6477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0" y="571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6553200" y="5943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63000" y="61722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5029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286000" y="76200"/>
            <a:ext cx="48718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Signal Classification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52400" y="1246188"/>
            <a:ext cx="8382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Signals may be classified into:</a:t>
            </a:r>
          </a:p>
          <a:p>
            <a:endParaRPr lang="en-US" sz="1200" b="1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/>
              <a:t>   1. Continuous-time and discrete-time signals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   2. Analog and digital signals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   3. Periodic and </a:t>
            </a:r>
            <a:r>
              <a:rPr lang="en-US" sz="2800" dirty="0" err="1"/>
              <a:t>aperiodic</a:t>
            </a:r>
            <a:r>
              <a:rPr lang="en-US" sz="2800" dirty="0"/>
              <a:t> signals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   4. Energy and power signals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   5. Deterministic and probabilistic signals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   6. Causal and non-causal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   7. Even and Odd signals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68759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Continuous vs Discrete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350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Continuous-time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Discrete-time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218" y="1981200"/>
            <a:ext cx="5440782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2400" y="130314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Analog vs Digital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639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2909888" cy="16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19600"/>
            <a:ext cx="2867025" cy="19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3007" y="4572000"/>
            <a:ext cx="328999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12192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Analog, continuous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38100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Analog, discrete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12192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Digital, continuous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0" y="39624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Digital, discrete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Periodic vs Aperiodic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" y="12192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is said to be periodic if for some positive constant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endParaRPr lang="en-US" sz="2400" dirty="0"/>
          </a:p>
          <a:p>
            <a:r>
              <a:rPr lang="en-US" sz="2400" i="1" dirty="0">
                <a:sym typeface="Symbol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t+T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/>
              <a:t>	</a:t>
            </a:r>
            <a:r>
              <a:rPr lang="en-US" sz="2400" dirty="0"/>
              <a:t>for all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r>
              <a:rPr lang="en-US" sz="2400" dirty="0"/>
              <a:t>The smallest value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i="1" dirty="0"/>
              <a:t> </a:t>
            </a:r>
            <a:r>
              <a:rPr lang="en-US" sz="2400" dirty="0"/>
              <a:t>that satisfies the periodicity condition of this equation is the fundamental period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/>
              <a:t>.</a:t>
            </a:r>
            <a:endParaRPr lang="en-US" sz="2400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8229599" cy="222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Deterministic vs Random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12954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Deterministic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96151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648200"/>
            <a:ext cx="7872704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38862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Random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Causal vs Non-causal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82000" cy="434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Even and Odd Functions</a:t>
            </a:r>
            <a:endParaRPr lang="en-US" sz="4400" i="1" baseline="30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3716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real function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</a:t>
            </a:r>
            <a:r>
              <a:rPr lang="en-US" sz="2400" dirty="0"/>
              <a:t>is said to be an even function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/>
              <a:t> </a:t>
            </a:r>
            <a:r>
              <a:rPr lang="en-US" sz="2400" dirty="0"/>
              <a:t>if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31927" cy="17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799" y="3830371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real function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/>
              <a:t> </a:t>
            </a:r>
            <a:r>
              <a:rPr lang="en-US" sz="2400" dirty="0"/>
              <a:t>is said to be an odd function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 if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943" y="4252821"/>
            <a:ext cx="3438525" cy="203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71600" y="4737029"/>
            <a:ext cx="2153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0" y="246294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C9E59-E294-5C11-35E0-19B9442B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273318"/>
            <a:ext cx="3119120" cy="1519314"/>
          </a:xfrm>
          <a:prstGeom prst="rect">
            <a:avLst/>
          </a:prstGeom>
        </p:spPr>
      </p:pic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Even and Odd Function</a:t>
            </a:r>
            <a:endParaRPr lang="en-US" sz="4400" baseline="30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371600"/>
            <a:ext cx="8458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Even and odd functions have the following properties:</a:t>
            </a:r>
          </a:p>
          <a:p>
            <a:r>
              <a:rPr lang="en-US" sz="2400" dirty="0"/>
              <a:t>	• Even x Odd = Odd</a:t>
            </a:r>
          </a:p>
          <a:p>
            <a:r>
              <a:rPr lang="en-US" sz="2400" dirty="0"/>
              <a:t>	• Odd x Odd = Even</a:t>
            </a:r>
          </a:p>
          <a:p>
            <a:r>
              <a:rPr lang="en-US" sz="2400" dirty="0"/>
              <a:t>	• Even x Even = Even</a:t>
            </a:r>
          </a:p>
          <a:p>
            <a:endParaRPr lang="en-US" sz="1200" dirty="0"/>
          </a:p>
          <a:p>
            <a:r>
              <a:rPr lang="en-US" sz="2400" dirty="0"/>
              <a:t>Every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/>
              <a:t> </a:t>
            </a:r>
            <a:r>
              <a:rPr lang="en-US" sz="2400" dirty="0"/>
              <a:t>can be expressed as a sum of even and</a:t>
            </a:r>
          </a:p>
          <a:p>
            <a:r>
              <a:rPr lang="en-US" sz="2400" dirty="0"/>
              <a:t>odd components because: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6096000" cy="11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116026B-61B7-A7BE-13A6-33507834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93385"/>
            <a:ext cx="2151989" cy="6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957BCD-74B4-F73C-6BBF-859CC2205453}"/>
              </a:ext>
            </a:extLst>
          </p:cNvPr>
          <p:cNvSpPr/>
          <p:nvPr/>
        </p:nvSpPr>
        <p:spPr>
          <a:xfrm>
            <a:off x="0" y="495465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Example</a:t>
            </a:r>
            <a:r>
              <a:rPr lang="en-US" sz="2400" dirty="0">
                <a:solidFill>
                  <a:srgbClr val="000000"/>
                </a:solidFill>
              </a:rPr>
              <a:t>: Consider the causal exponential function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91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Signals and Systems Outline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28600" y="1246188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sz="3200" dirty="0"/>
              <a:t>Size of a Signal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sz="3200" dirty="0"/>
              <a:t>Useful Signal Operations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sz="3200" dirty="0"/>
              <a:t>Classification of Signals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sz="3200" dirty="0"/>
              <a:t>Signal Models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sz="3200" dirty="0"/>
              <a:t>Classification of Systems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n-US" sz="3200" dirty="0"/>
              <a:t>System Model: Input-Output Description</a:t>
            </a:r>
          </a:p>
          <a:p>
            <a:pPr marL="342900" indent="-342900">
              <a:buFontTx/>
              <a:buChar char="•"/>
            </a:pP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Even and Odd Function</a:t>
            </a:r>
            <a:endParaRPr lang="en-US" sz="4400" baseline="30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767530"/>
            <a:ext cx="2151989" cy="6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51490"/>
            <a:ext cx="3352800" cy="5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5749" y="2334648"/>
            <a:ext cx="4769529" cy="142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82891"/>
            <a:ext cx="6019800" cy="129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8750" y="5181600"/>
            <a:ext cx="5343525" cy="16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742930"/>
            <a:ext cx="4343400" cy="60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1" y="5363146"/>
            <a:ext cx="4343400" cy="5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080995"/>
            <a:ext cx="4781426" cy="89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8288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Example</a:t>
            </a:r>
            <a:r>
              <a:rPr lang="en-US" sz="2400" dirty="0">
                <a:solidFill>
                  <a:srgbClr val="000000"/>
                </a:solidFill>
              </a:rPr>
              <a:t>: Consider the causal exponential function</a:t>
            </a:r>
          </a:p>
        </p:txBody>
      </p:sp>
    </p:spTree>
    <p:extLst>
      <p:ext uri="{BB962C8B-B14F-4D97-AF65-F5344CB8AC3E}">
        <p14:creationId xmlns:p14="http://schemas.microsoft.com/office/powerpoint/2010/main" val="353586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2400" y="130314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Signal Models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" y="1219200"/>
                <a:ext cx="5334000" cy="3391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Unit Step Function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Pulse Signal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sz="28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Unit Impulse Function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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ym typeface="Symbol" panose="05050102010706020507" pitchFamily="18" charset="2"/>
                  </a:rPr>
                  <a:t>Exponential Function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lang="en-US" sz="28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st</a:t>
                </a:r>
                <a:endParaRPr lang="en-US" sz="28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5334000" cy="3391313"/>
              </a:xfrm>
              <a:prstGeom prst="rect">
                <a:avLst/>
              </a:prstGeom>
              <a:blipFill rotWithShape="0">
                <a:blip r:embed="rId2"/>
                <a:stretch>
                  <a:fillRect l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28600" y="130314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Unit Step Function </a:t>
            </a:r>
            <a:r>
              <a:rPr lang="en-US" sz="4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12192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Step function defined by: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1197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Useful to describe a signal that begins at </a:t>
            </a:r>
            <a:r>
              <a:rPr lang="en-US" sz="2400" i="1" dirty="0"/>
              <a:t>t</a:t>
            </a:r>
            <a:r>
              <a:rPr lang="en-US" sz="2400" dirty="0"/>
              <a:t> = 0 (i.e. causal signal).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79212"/>
            <a:ext cx="2556352" cy="18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971800" cy="218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05000"/>
            <a:ext cx="2624138" cy="99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38100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example, the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-at</a:t>
            </a:r>
            <a:r>
              <a:rPr lang="en-US" sz="2400" baseline="30000" dirty="0"/>
              <a:t> </a:t>
            </a:r>
            <a:r>
              <a:rPr lang="en-US" sz="2400" dirty="0"/>
              <a:t>represents an everlasting exponential that starts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 = -</a:t>
            </a:r>
            <a:r>
              <a:rPr lang="en-US" sz="2400" dirty="0">
                <a:sym typeface="Symbol"/>
              </a:rPr>
              <a:t></a:t>
            </a:r>
            <a:r>
              <a:rPr lang="en-US" sz="2400" dirty="0"/>
              <a:t>.</a:t>
            </a:r>
          </a:p>
          <a:p>
            <a:endParaRPr lang="en-US" sz="1200" dirty="0"/>
          </a:p>
          <a:p>
            <a:r>
              <a:rPr lang="en-US" sz="2400" dirty="0"/>
              <a:t>The causal for of this exponential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381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28600" y="130314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Pulse Signal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3119623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pulse signal can be presented by two step functions: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-2)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-4)</a:t>
            </a:r>
            <a:endParaRPr lang="en-US" sz="2400" dirty="0"/>
          </a:p>
          <a:p>
            <a:endParaRPr lang="en-US" sz="12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96627"/>
            <a:ext cx="7696200" cy="237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4582" y="1752600"/>
                <a:ext cx="1694823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82" y="1752600"/>
                <a:ext cx="1694823" cy="76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057400" y="1570776"/>
            <a:ext cx="1548560" cy="959091"/>
            <a:chOff x="2230250" y="1571100"/>
            <a:chExt cx="1548560" cy="959091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331010" y="2211010"/>
              <a:ext cx="1447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940610" y="1571100"/>
              <a:ext cx="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635810" y="1830010"/>
              <a:ext cx="6096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069287" y="2170558"/>
                  <a:ext cx="50751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287" y="2170558"/>
                  <a:ext cx="507510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230250" y="2222414"/>
                  <a:ext cx="64216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0250" y="2222414"/>
                  <a:ext cx="642163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08463" y="1685637"/>
                <a:ext cx="2121735" cy="780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463" y="1685637"/>
                <a:ext cx="2121735" cy="780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000" y="1392518"/>
            <a:ext cx="2747949" cy="1366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9400" y="4495554"/>
            <a:ext cx="830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-2)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460077" y="6172200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-4)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37779" y="130314"/>
            <a:ext cx="89300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Unit Impulse Function </a:t>
            </a:r>
            <a:r>
              <a:rPr lang="el-GR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1219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First defined by Dirac as: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91000"/>
            <a:ext cx="3695700" cy="2543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191000"/>
            <a:ext cx="3667125" cy="226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0" y="2111866"/>
                <a:ext cx="35708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111866"/>
                <a:ext cx="357084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2864305"/>
                <a:ext cx="2368021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64305"/>
                <a:ext cx="2368021" cy="9296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17049" y="2956539"/>
                <a:ext cx="2093330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49" y="2956539"/>
                <a:ext cx="2093330" cy="8206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37779" y="130314"/>
            <a:ext cx="846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Multiplying Function </a:t>
            </a:r>
            <a:r>
              <a:rPr lang="en-US" sz="4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 </a:t>
            </a:r>
            <a:r>
              <a:rPr lang="en-US" sz="4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4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</a:t>
            </a:r>
            <a:r>
              <a:rPr lang="en-US" sz="4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by an 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Impulse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" y="1219200"/>
            <a:ext cx="891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Since impulse is non-zero only at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/>
              <a:t> = 0,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/>
              <a:t> at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/>
              <a:t> = 0 is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/>
              <a:t>we get: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We can generalize this for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T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0" y="2667000"/>
                <a:ext cx="3367717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67000"/>
                <a:ext cx="3367717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4724400"/>
                <a:ext cx="4693208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724400"/>
                <a:ext cx="469320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Sampling Property of Unit Impulse Function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200" y="1219200"/>
                <a:ext cx="8915400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Since we have: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 follows that: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This is the same as “sampling”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/>
                  <a:t>at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/>
                  <a:t> = 0.</a:t>
                </a:r>
              </a:p>
              <a:p>
                <a:r>
                  <a:rPr lang="en-US" sz="2800" dirty="0"/>
                  <a:t>If we want to sample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/>
                  <a:t> at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sz="2800" dirty="0"/>
                  <a:t>, we just multiple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y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This is called the “sampling or sifting property” of the impulse.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19200"/>
                <a:ext cx="8915400" cy="5693866"/>
              </a:xfrm>
              <a:prstGeom prst="rect">
                <a:avLst/>
              </a:prstGeom>
              <a:blipFill>
                <a:blip r:embed="rId2"/>
                <a:stretch>
                  <a:fillRect l="-1436" t="-1071" b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1008" y="1256323"/>
                <a:ext cx="3367717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008" y="1256323"/>
                <a:ext cx="336771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0303" y="2659394"/>
                <a:ext cx="6559488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303" y="2659394"/>
                <a:ext cx="6559488" cy="929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37794" y="4930019"/>
                <a:ext cx="4268412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794" y="4930019"/>
                <a:ext cx="4268412" cy="9296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sz="4400" baseline="30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" y="12192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Simplify the following expression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00200" y="1904999"/>
          <a:ext cx="2438400" cy="99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457200" progId="Equation.3">
                  <p:embed/>
                </p:oleObj>
              </mc:Choice>
              <mc:Fallback>
                <p:oleObj name="Equation" r:id="rId2" imgW="111744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4999"/>
                        <a:ext cx="2438400" cy="997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" y="31343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Evaluate the following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986127"/>
              </p:ext>
            </p:extLst>
          </p:nvPr>
        </p:nvGraphicFramePr>
        <p:xfrm>
          <a:off x="1911350" y="3810000"/>
          <a:ext cx="19669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469800" progId="Equation.3">
                  <p:embed/>
                </p:oleObj>
              </mc:Choice>
              <mc:Fallback>
                <p:oleObj name="Equation" r:id="rId4" imgW="901440" imgH="46980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3810000"/>
                        <a:ext cx="1966913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49530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Find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/>
              <a:t> for the following signal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5715000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-2) – 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Exponential Function </a:t>
            </a:r>
            <a:r>
              <a:rPr lang="en-US" sz="4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i="1" baseline="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en-US" sz="4400" i="1" baseline="30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200" y="1219200"/>
                <a:ext cx="89154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Important in signal and system analysis.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dirty="0"/>
                  <a:t> is a complex variable (complex frequency) 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decay rate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𝜔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oscillation rate</a:t>
                </a:r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r>
                  <a:rPr lang="en-US" sz="2800" dirty="0">
                    <a:solidFill>
                      <a:srgbClr val="0000FF"/>
                    </a:solidFill>
                  </a:rPr>
                  <a:t>Example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19200"/>
                <a:ext cx="8915400" cy="2677656"/>
              </a:xfrm>
              <a:prstGeom prst="rect">
                <a:avLst/>
              </a:prstGeom>
              <a:blipFill rotWithShape="0">
                <a:blip r:embed="rId2"/>
                <a:stretch>
                  <a:fillRect l="-1436" t="-2278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6155" y="4114800"/>
                <a:ext cx="7811690" cy="459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55" y="4114800"/>
                <a:ext cx="7811690" cy="459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715" y="4843701"/>
                <a:ext cx="8129854" cy="460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15" y="4843701"/>
                <a:ext cx="8129854" cy="4609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1875" y="5746569"/>
                <a:ext cx="4178580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75" y="5746569"/>
                <a:ext cx="4178580" cy="806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Exponential Function </a:t>
            </a:r>
            <a:r>
              <a:rPr lang="en-US" sz="4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i="1" baseline="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en-US" sz="4400" i="1" baseline="30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200" y="1219200"/>
                <a:ext cx="8915400" cy="3286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The function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sz="2800" i="1" dirty="0"/>
                  <a:t> </a:t>
                </a:r>
                <a:r>
                  <a:rPr lang="en-US" sz="2800" dirty="0"/>
                  <a:t>can be used to describe a very large class of signals and functions.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1- A constant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 dirty="0"/>
                  <a:t> 		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28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	s = 0</a:t>
                </a:r>
              </a:p>
              <a:p>
                <a:r>
                  <a:rPr lang="en-US" sz="2800" dirty="0"/>
                  <a:t>2- Exponential </a:t>
                </a:r>
                <a:r>
                  <a:rPr lang="en-US" sz="2800" i="1" dirty="0"/>
                  <a:t>e</a:t>
                </a:r>
                <a:r>
                  <a:rPr lang="el-GR" sz="2800" i="1" baseline="30000" dirty="0"/>
                  <a:t>σ</a:t>
                </a:r>
                <a:r>
                  <a:rPr lang="en-US" sz="2800" i="1" baseline="30000" dirty="0"/>
                  <a:t>t</a:t>
                </a:r>
                <a:r>
                  <a:rPr lang="en-US" sz="2800" i="1" dirty="0"/>
                  <a:t> 	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2800" i="1" baseline="30000" dirty="0"/>
                  <a:t>σ</a:t>
                </a:r>
                <a:r>
                  <a:rPr lang="en-US" sz="2800" i="1" baseline="30000" dirty="0"/>
                  <a:t>+j</a:t>
                </a:r>
                <a:r>
                  <a:rPr lang="el-GR" sz="2800" i="1" baseline="30000" dirty="0"/>
                  <a:t>ω</a:t>
                </a:r>
                <a:r>
                  <a:rPr lang="en-US" sz="2800" i="1" baseline="30000" dirty="0"/>
                  <a:t>)</a:t>
                </a:r>
                <a:r>
                  <a:rPr lang="en-US" sz="28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800" i="1" baseline="30000" dirty="0"/>
                  <a:t>σ</a:t>
                </a:r>
                <a:r>
                  <a:rPr lang="en-US" sz="28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l-G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  <a:p>
                <a:r>
                  <a:rPr lang="en-US" sz="2800" dirty="0">
                    <a:latin typeface="+mn-lt"/>
                    <a:cs typeface="Times New Roman" panose="02020603050405020304" pitchFamily="18" charset="0"/>
                  </a:rPr>
                  <a:t>3- Sinusoidal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 </a:t>
                </a:r>
                <a:r>
                  <a:rPr lang="el-G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	x(t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				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cos </a:t>
                </a:r>
                <a:r>
                  <a:rPr lang="el-G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			</a:t>
                </a:r>
                <a:r>
                  <a:rPr lang="el-G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19200"/>
                <a:ext cx="8915400" cy="3286028"/>
              </a:xfrm>
              <a:prstGeom prst="rect">
                <a:avLst/>
              </a:prstGeom>
              <a:blipFill>
                <a:blip r:embed="rId2"/>
                <a:stretch>
                  <a:fillRect l="-1436" t="-2041" b="-4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6740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Size of Signal-Energy Signal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0" y="1219201"/>
            <a:ext cx="8839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 dirty="0"/>
              <a:t>Signal: is a set of data or information collected over time.</a:t>
            </a:r>
          </a:p>
          <a:p>
            <a:pPr marL="342900" indent="-342900">
              <a:buFontTx/>
              <a:buChar char="•"/>
            </a:pPr>
            <a:endParaRPr lang="en-US" dirty="0"/>
          </a:p>
          <a:p>
            <a:pPr marL="342900" indent="-342900">
              <a:buFontTx/>
              <a:buChar char="•"/>
            </a:pPr>
            <a:r>
              <a:rPr lang="en-US" sz="3200" dirty="0"/>
              <a:t>If the signal goes to zero as time goes to infinity, then the signal is measured by its energy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i="1" dirty="0"/>
              <a:t>: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4267200"/>
                <a:ext cx="2821221" cy="1259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267200"/>
                <a:ext cx="2821221" cy="12593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52400" y="6096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</a:t>
            </a:r>
            <a:r>
              <a:rPr lang="en-US" sz="2800" dirty="0"/>
              <a:t>: Find the energy of the signal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2e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Exponential Function </a:t>
            </a:r>
            <a:r>
              <a:rPr lang="en-US" sz="44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i="1" baseline="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en-US" sz="4400" i="1" baseline="30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8610600" cy="262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02658"/>
            <a:ext cx="8610600" cy="297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352800" y="6254299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HW1_Ch1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</a:rPr>
              <a:t>What are Systems?</a:t>
            </a:r>
            <a:endParaRPr lang="en-US" sz="38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1066800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Systems are used to </a:t>
            </a:r>
            <a:r>
              <a:rPr lang="en-US" sz="2400" b="1" dirty="0">
                <a:solidFill>
                  <a:srgbClr val="FF0000"/>
                </a:solidFill>
              </a:rPr>
              <a:t>process signals to modify or extract 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Physical system – characterized by their </a:t>
            </a:r>
            <a:r>
              <a:rPr lang="en-US" sz="2400" b="1" dirty="0">
                <a:solidFill>
                  <a:srgbClr val="FF0000"/>
                </a:solidFill>
              </a:rPr>
              <a:t>input-output relationships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E.g. Electrical systems are characterized by voltage-current relationships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E.g. Mechanical systems are characterized by force-displacement relationships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From this, we derive a </a:t>
            </a:r>
            <a:r>
              <a:rPr lang="en-US" sz="2400" b="1" dirty="0"/>
              <a:t>mathematical model of the system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“</a:t>
            </a:r>
            <a:r>
              <a:rPr lang="en-US" sz="2400" b="1" dirty="0"/>
              <a:t>Black box” </a:t>
            </a:r>
            <a:r>
              <a:rPr lang="en-US" sz="2400" dirty="0"/>
              <a:t>model of a system</a:t>
            </a:r>
            <a:r>
              <a:rPr lang="en-US" sz="2400" b="1" dirty="0"/>
              <a:t>: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970" y="4676775"/>
            <a:ext cx="369883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</a:rPr>
              <a:t>Classification of Systems</a:t>
            </a:r>
            <a:endParaRPr lang="en-US" sz="3800" baseline="30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06680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Systems may be classified into: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Linear and non-linear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Constant parameter and time-varying-parameter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Instantaneous (</a:t>
            </a:r>
            <a:r>
              <a:rPr lang="en-US" sz="2400" dirty="0" err="1"/>
              <a:t>memoryless</a:t>
            </a:r>
            <a:r>
              <a:rPr lang="en-US" sz="2400" dirty="0"/>
              <a:t>) and dynamic (with memory)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Causal and non-causal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Continuous-time and discrete-time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Analog and digital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Invertible and noninvertible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Stable and unstable systems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Linear Systems</a:t>
            </a:r>
            <a:endParaRPr lang="en-US" sz="38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8839200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linear system exhibits the additivity property:</a:t>
            </a:r>
          </a:p>
          <a:p>
            <a:endParaRPr lang="en-US" sz="2400" b="1" dirty="0"/>
          </a:p>
          <a:p>
            <a:r>
              <a:rPr lang="en-US" sz="2400" dirty="0"/>
              <a:t>	</a:t>
            </a:r>
            <a:r>
              <a:rPr lang="en-US" sz="2800" dirty="0"/>
              <a:t>if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---&gt;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----&gt;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--&gt;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It also must satisfy the </a:t>
            </a:r>
            <a:r>
              <a:rPr lang="en-US" sz="2400" b="1" dirty="0"/>
              <a:t>homogeneity or scaling property:</a:t>
            </a:r>
          </a:p>
          <a:p>
            <a:r>
              <a:rPr lang="en-US" sz="2400" dirty="0"/>
              <a:t>    </a:t>
            </a:r>
          </a:p>
          <a:p>
            <a:r>
              <a:rPr lang="en-US" sz="2400" dirty="0"/>
              <a:t>	</a:t>
            </a:r>
            <a:r>
              <a:rPr lang="en-US" sz="2800" dirty="0"/>
              <a:t>if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---&gt;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/>
              <a:t>  then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---&gt;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2400" dirty="0"/>
              <a:t>  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These can be combined into the property of </a:t>
            </a:r>
            <a:r>
              <a:rPr lang="en-US" sz="2400" b="1" dirty="0"/>
              <a:t>superposition:</a:t>
            </a:r>
          </a:p>
          <a:p>
            <a:r>
              <a:rPr lang="en-US" sz="2400" dirty="0"/>
              <a:t>    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if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---&gt;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----&gt;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--&gt;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A non-linear system is one that is NOT linear (i.e. does not obey the principle of superposition)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Examples</a:t>
            </a:r>
            <a:endParaRPr lang="en-US" sz="38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19200"/>
                <a:ext cx="7064755" cy="3298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Determine if the system linear or non-linear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	a)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sz="2800" dirty="0"/>
                  <a:t>	</a:t>
                </a:r>
              </a:p>
              <a:p>
                <a:r>
                  <a:rPr lang="en-US" sz="2800" dirty="0"/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7064755" cy="3298211"/>
              </a:xfrm>
              <a:prstGeom prst="rect">
                <a:avLst/>
              </a:prstGeom>
              <a:blipFill>
                <a:blip r:embed="rId2"/>
                <a:stretch>
                  <a:fillRect l="-1813" t="-1848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Advantage of Linear Systems</a:t>
            </a:r>
            <a:endParaRPr lang="en-US" sz="38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complex input can be represented as a sum of simpler inputs (pulse, step, sinusoidal), and then use linearity to find the response to this simple inputs to find the system output to the complex input.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1" y="3352800"/>
            <a:ext cx="8258175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Time-Invariant System</a:t>
            </a:r>
            <a:endParaRPr lang="en-US" sz="38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6255" y="1143001"/>
            <a:ext cx="8851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Time-Invariant system </a:t>
            </a:r>
            <a:r>
              <a:rPr lang="en-US" sz="2800" dirty="0"/>
              <a:t>is a system whose parameters and response do not change with time.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992169"/>
            <a:ext cx="8851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Method to test time-invariant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6432"/>
            <a:ext cx="5029200" cy="2252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58151"/>
            <a:ext cx="4565210" cy="149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2" y="2249508"/>
            <a:ext cx="3912433" cy="1331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675830"/>
            <a:ext cx="838200" cy="3688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675830"/>
            <a:ext cx="838200" cy="3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9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Example</a:t>
            </a:r>
            <a:endParaRPr lang="en-US" sz="38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8520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Determine if the system is time-invariant? </a:t>
            </a:r>
          </a:p>
          <a:p>
            <a:endParaRPr lang="en-US" sz="2400" dirty="0"/>
          </a:p>
          <a:p>
            <a:r>
              <a:rPr lang="en-US" sz="2400" dirty="0"/>
              <a:t>	(a)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	    		(b)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Instantaneous and Dynamic Systems</a:t>
            </a:r>
            <a:endParaRPr lang="en-US" sz="38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9507" y="1295400"/>
            <a:ext cx="8991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Dynamic System: </a:t>
            </a:r>
            <a:r>
              <a:rPr lang="en-US" sz="2800" dirty="0"/>
              <a:t>system’s output at time </a:t>
            </a:r>
            <a:r>
              <a:rPr lang="en-US" sz="2800" i="1" dirty="0">
                <a:solidFill>
                  <a:srgbClr val="C00000"/>
                </a:solidFill>
              </a:rPr>
              <a:t>t</a:t>
            </a:r>
            <a:r>
              <a:rPr lang="en-US" sz="2800" dirty="0"/>
              <a:t> depends on the current input and past input (</a:t>
            </a:r>
            <a:r>
              <a:rPr lang="en-US" sz="2800" dirty="0">
                <a:solidFill>
                  <a:srgbClr val="0000FF"/>
                </a:solidFill>
              </a:rPr>
              <a:t>system with memory</a:t>
            </a:r>
            <a:r>
              <a:rPr lang="en-US" sz="2800" dirty="0"/>
              <a:t>).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00FF"/>
                </a:solidFill>
              </a:rPr>
              <a:t>Instantaneous System: </a:t>
            </a:r>
            <a:r>
              <a:rPr lang="en-US" sz="2800" dirty="0"/>
              <a:t>system’s output at time </a:t>
            </a:r>
            <a:r>
              <a:rPr lang="en-US" sz="2800" i="1" dirty="0">
                <a:solidFill>
                  <a:srgbClr val="C00000"/>
                </a:solidFill>
              </a:rPr>
              <a:t>t</a:t>
            </a:r>
            <a:r>
              <a:rPr lang="en-US" sz="2800" dirty="0"/>
              <a:t> depends only on the current input. (</a:t>
            </a:r>
            <a:r>
              <a:rPr lang="en-US" sz="2800" dirty="0">
                <a:solidFill>
                  <a:srgbClr val="0000FF"/>
                </a:solidFill>
              </a:rPr>
              <a:t>memoryless system</a:t>
            </a:r>
            <a:r>
              <a:rPr lang="en-US" sz="28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6325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Which of the two systems is instantaneous? 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3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3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8915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Causal and </a:t>
            </a:r>
            <a:r>
              <a:rPr lang="en-US" sz="4000" dirty="0" err="1">
                <a:solidFill>
                  <a:srgbClr val="002060"/>
                </a:solidFill>
              </a:rPr>
              <a:t>Noncausal</a:t>
            </a:r>
            <a:r>
              <a:rPr lang="en-US" sz="4000" dirty="0">
                <a:solidFill>
                  <a:srgbClr val="002060"/>
                </a:solidFill>
              </a:rPr>
              <a:t> Systems</a:t>
            </a:r>
            <a:endParaRPr lang="en-US" sz="38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5298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Which of the two systems is causal? 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3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-2)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40" y="1089958"/>
            <a:ext cx="89248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Causal System</a:t>
            </a:r>
            <a:r>
              <a:rPr lang="en-US" sz="2400" dirty="0"/>
              <a:t>: the output at any time instant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/>
              <a:t> depends only on the input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 </a:t>
            </a:r>
            <a:r>
              <a:rPr lang="en-US" sz="2400" i="1" dirty="0"/>
              <a:t>≤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Present output depends on the past and present inputs, not on future inputs.</a:t>
            </a:r>
          </a:p>
          <a:p>
            <a:endParaRPr lang="en-US" sz="2400" dirty="0"/>
          </a:p>
          <a:p>
            <a:r>
              <a:rPr lang="en-US" sz="2400" dirty="0"/>
              <a:t>All practical real time system must be causal system since it cannot predict future input and produce an output based on future input.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219200" y="76200"/>
            <a:ext cx="65630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Size of Signal-Power Signal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52400" y="13716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If the signal is periodic or the amplitude of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x(t) </a:t>
            </a:r>
            <a:r>
              <a:rPr lang="en-US" sz="3200" dirty="0"/>
              <a:t>does not </a:t>
            </a:r>
            <a:r>
              <a:rPr lang="en-US" sz="3200" dirty="0">
                <a:sym typeface="Symbol"/>
              </a:rPr>
              <a:t> </a:t>
            </a:r>
            <a:r>
              <a:rPr lang="en-US" sz="3200" dirty="0"/>
              <a:t>0 when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/>
              <a:t> </a:t>
            </a:r>
            <a:r>
              <a:rPr lang="en-US" sz="3200" dirty="0">
                <a:sym typeface="Symbol"/>
              </a:rPr>
              <a:t></a:t>
            </a:r>
            <a:r>
              <a:rPr lang="en-US" sz="3200" dirty="0"/>
              <a:t> ", need to measure power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/>
              <a:t> instead</a:t>
            </a:r>
            <a:r>
              <a:rPr lang="en-US" sz="3200" i="1" dirty="0"/>
              <a:t>: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3200400"/>
                <a:ext cx="3946145" cy="1368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200400"/>
                <a:ext cx="3946145" cy="13682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2400" y="6096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</a:t>
            </a:r>
            <a:r>
              <a:rPr lang="en-US" sz="2800" dirty="0"/>
              <a:t>: Find the power of the signal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Analog and Digital Systems</a:t>
            </a:r>
            <a:endParaRPr lang="en-US" sz="40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1143"/>
            <a:ext cx="4448175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40" y="1089958"/>
            <a:ext cx="893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Analog System</a:t>
            </a:r>
            <a:r>
              <a:rPr lang="en-US" sz="2400" dirty="0"/>
              <a:t>: Input is continuous and the output is continuous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40" y="4034135"/>
            <a:ext cx="80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Digital System</a:t>
            </a:r>
            <a:r>
              <a:rPr lang="en-US" sz="2400" dirty="0"/>
              <a:t>: Input is discrete, and the output is discrete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50" y="4535975"/>
            <a:ext cx="6064950" cy="22458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Invertible and Noninvertible</a:t>
            </a:r>
            <a:endParaRPr lang="en-US" sz="40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486400"/>
            <a:ext cx="5471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Which of the two systems is invertible?</a:t>
            </a:r>
          </a:p>
          <a:p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b)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270733"/>
            <a:ext cx="6267450" cy="904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940" y="1249740"/>
            <a:ext cx="88486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 be a system whose output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for input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 is invertible if it is possible to design a system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/>
              <a:t> that takes the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as an input and produces an output that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/>
              <a:t> is the inverse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System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 is invertible if it produces a unique output for every unique input, one to one mapping of the inputs to the outputs.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System External Stability (</a:t>
            </a:r>
            <a:r>
              <a:rPr lang="en-US" sz="4000" dirty="0">
                <a:solidFill>
                  <a:srgbClr val="FF0000"/>
                </a:solidFill>
              </a:rPr>
              <a:t>BIBO</a:t>
            </a:r>
            <a:r>
              <a:rPr lang="en-US" sz="4000" dirty="0">
                <a:solidFill>
                  <a:srgbClr val="002060"/>
                </a:solidFill>
              </a:rPr>
              <a:t>)</a:t>
            </a:r>
            <a:endParaRPr lang="en-US" sz="40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1600200"/>
            <a:ext cx="9025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System is externally stable if for </a:t>
            </a:r>
            <a:r>
              <a:rPr lang="en-US" sz="2800" b="1" dirty="0">
                <a:solidFill>
                  <a:srgbClr val="C00000"/>
                </a:solidFill>
              </a:rPr>
              <a:t>b</a:t>
            </a:r>
            <a:r>
              <a:rPr lang="en-US" sz="2800" dirty="0"/>
              <a:t>ounded </a:t>
            </a:r>
            <a:r>
              <a:rPr lang="en-US" sz="2800" b="1" dirty="0">
                <a:solidFill>
                  <a:srgbClr val="C00000"/>
                </a:solidFill>
              </a:rPr>
              <a:t>i</a:t>
            </a:r>
            <a:r>
              <a:rPr lang="en-US" sz="2800" dirty="0"/>
              <a:t>nput it gives </a:t>
            </a:r>
            <a:r>
              <a:rPr lang="en-US" sz="2800" b="1" dirty="0">
                <a:solidFill>
                  <a:srgbClr val="C00000"/>
                </a:solidFill>
              </a:rPr>
              <a:t>b</a:t>
            </a:r>
            <a:r>
              <a:rPr lang="en-US" sz="2800" dirty="0"/>
              <a:t>ounded </a:t>
            </a:r>
            <a:r>
              <a:rPr lang="en-US" sz="2800" b="1" dirty="0">
                <a:solidFill>
                  <a:srgbClr val="C00000"/>
                </a:solidFill>
              </a:rPr>
              <a:t>o</a:t>
            </a:r>
            <a:r>
              <a:rPr lang="en-US" sz="2800" dirty="0"/>
              <a:t>utput.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System Model</a:t>
            </a:r>
            <a:endParaRPr lang="en-US" sz="40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061" y="3691589"/>
            <a:ext cx="90257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Many biological, electrical, and mechanical system can be modeled by a differential equation that relates the input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/>
              <a:t> to the output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The next task in coming chapters is to solve the differential equation to find the output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/>
              <a:t> for specific input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4DBE2-67AF-D4CE-A5E9-D6D976BC3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0" y="1640792"/>
            <a:ext cx="2233207" cy="1025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AF0B5-0D77-BA2B-917B-9468DC7DE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995" y="1512650"/>
            <a:ext cx="2499893" cy="1291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F753B-F7B1-519A-52D0-D986045AD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116292"/>
            <a:ext cx="3049395" cy="24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51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Electrical System</a:t>
            </a:r>
            <a:endParaRPr lang="en-US" sz="40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55139"/>
              </p:ext>
            </p:extLst>
          </p:nvPr>
        </p:nvGraphicFramePr>
        <p:xfrm>
          <a:off x="979488" y="3124200"/>
          <a:ext cx="13414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203040" progId="Equation.3">
                  <p:embed/>
                </p:oleObj>
              </mc:Choice>
              <mc:Fallback>
                <p:oleObj name="Equation" r:id="rId2" imgW="736560" imgH="203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124200"/>
                        <a:ext cx="1341437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852863" y="3048000"/>
          <a:ext cx="12938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393480" progId="Equation.3">
                  <p:embed/>
                </p:oleObj>
              </mc:Choice>
              <mc:Fallback>
                <p:oleObj name="Equation" r:id="rId4" imgW="711000" imgH="39348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3048000"/>
                        <a:ext cx="129381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6692900" y="3048000"/>
          <a:ext cx="12477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393480" progId="Equation.3">
                  <p:embed/>
                </p:oleObj>
              </mc:Choice>
              <mc:Fallback>
                <p:oleObj name="Equation" r:id="rId6" imgW="685800" imgH="393480" progId="Equation.3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3048000"/>
                        <a:ext cx="1247775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00200" y="1676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2133600"/>
            <a:ext cx="1981200" cy="232368"/>
            <a:chOff x="838200" y="2133600"/>
            <a:chExt cx="1981200" cy="232368"/>
          </a:xfrm>
        </p:grpSpPr>
        <p:grpSp>
          <p:nvGrpSpPr>
            <p:cNvPr id="36870" name="Group 6"/>
            <p:cNvGrpSpPr>
              <a:grpSpLocks/>
            </p:cNvGrpSpPr>
            <p:nvPr/>
          </p:nvGrpSpPr>
          <p:grpSpPr bwMode="auto">
            <a:xfrm>
              <a:off x="1219200" y="2133600"/>
              <a:ext cx="1143000" cy="228600"/>
              <a:chOff x="5220" y="6078"/>
              <a:chExt cx="1800" cy="182"/>
            </a:xfrm>
          </p:grpSpPr>
          <p:sp>
            <p:nvSpPr>
              <p:cNvPr id="36871" name="Line 7"/>
              <p:cNvSpPr>
                <a:spLocks noChangeShapeType="1"/>
              </p:cNvSpPr>
              <p:nvPr/>
            </p:nvSpPr>
            <p:spPr bwMode="auto">
              <a:xfrm flipV="1">
                <a:off x="558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2" name="Line 8"/>
              <p:cNvSpPr>
                <a:spLocks noChangeShapeType="1"/>
              </p:cNvSpPr>
              <p:nvPr/>
            </p:nvSpPr>
            <p:spPr bwMode="auto">
              <a:xfrm>
                <a:off x="576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 flipV="1">
                <a:off x="594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4" name="Line 10"/>
              <p:cNvSpPr>
                <a:spLocks noChangeShapeType="1"/>
              </p:cNvSpPr>
              <p:nvPr/>
            </p:nvSpPr>
            <p:spPr bwMode="auto">
              <a:xfrm>
                <a:off x="612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 flipV="1">
                <a:off x="630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6" name="Line 12"/>
              <p:cNvSpPr>
                <a:spLocks noChangeShapeType="1"/>
              </p:cNvSpPr>
              <p:nvPr/>
            </p:nvSpPr>
            <p:spPr bwMode="auto">
              <a:xfrm>
                <a:off x="648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7" name="Line 13"/>
              <p:cNvSpPr>
                <a:spLocks noChangeShapeType="1"/>
              </p:cNvSpPr>
              <p:nvPr/>
            </p:nvSpPr>
            <p:spPr bwMode="auto">
              <a:xfrm>
                <a:off x="6660" y="6256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8" name="Line 14"/>
              <p:cNvSpPr>
                <a:spLocks noChangeShapeType="1"/>
              </p:cNvSpPr>
              <p:nvPr/>
            </p:nvSpPr>
            <p:spPr bwMode="auto">
              <a:xfrm>
                <a:off x="5220" y="6259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9" name="Straight Connector 18"/>
            <p:cNvCxnSpPr>
              <a:stCxn id="36877" idx="1"/>
            </p:cNvCxnSpPr>
            <p:nvPr/>
          </p:nvCxnSpPr>
          <p:spPr>
            <a:xfrm rot="16200000" flipH="1">
              <a:off x="2588916" y="2131716"/>
              <a:ext cx="3768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1064916" y="2135484"/>
              <a:ext cx="3768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990600" y="2362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38200" y="19928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6969" y="2438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-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43400" y="1600200"/>
            <a:ext cx="457200" cy="1066800"/>
            <a:chOff x="4343400" y="1600200"/>
            <a:chExt cx="457200" cy="10668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4343400" y="1828800"/>
              <a:ext cx="457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343400" y="2438400"/>
              <a:ext cx="457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4343400" y="2057400"/>
              <a:ext cx="457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4343400" y="2209799"/>
              <a:ext cx="457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4495800" y="1752600"/>
              <a:ext cx="15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114800" y="1600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1676400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</a:t>
            </a:r>
          </a:p>
          <a:p>
            <a:r>
              <a:rPr lang="en-US" dirty="0"/>
              <a:t> -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48400" y="1981200"/>
            <a:ext cx="2286000" cy="363538"/>
            <a:chOff x="6248400" y="1981200"/>
            <a:chExt cx="2286000" cy="363538"/>
          </a:xfrm>
        </p:grpSpPr>
        <p:sp>
          <p:nvSpPr>
            <p:cNvPr id="36879" name="Freeform 15"/>
            <p:cNvSpPr>
              <a:spLocks/>
            </p:cNvSpPr>
            <p:nvPr/>
          </p:nvSpPr>
          <p:spPr bwMode="auto">
            <a:xfrm>
              <a:off x="6781800" y="1981200"/>
              <a:ext cx="1219200" cy="363538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180" y="30"/>
                </a:cxn>
                <a:cxn ang="0">
                  <a:pos x="540" y="390"/>
                </a:cxn>
                <a:cxn ang="0">
                  <a:pos x="360" y="390"/>
                </a:cxn>
                <a:cxn ang="0">
                  <a:pos x="540" y="30"/>
                </a:cxn>
                <a:cxn ang="0">
                  <a:pos x="900" y="390"/>
                </a:cxn>
                <a:cxn ang="0">
                  <a:pos x="720" y="390"/>
                </a:cxn>
                <a:cxn ang="0">
                  <a:pos x="900" y="30"/>
                </a:cxn>
                <a:cxn ang="0">
                  <a:pos x="1260" y="390"/>
                </a:cxn>
                <a:cxn ang="0">
                  <a:pos x="1080" y="390"/>
                </a:cxn>
                <a:cxn ang="0">
                  <a:pos x="1260" y="30"/>
                </a:cxn>
                <a:cxn ang="0">
                  <a:pos x="1440" y="210"/>
                </a:cxn>
              </a:cxnLst>
              <a:rect l="0" t="0" r="r" b="b"/>
              <a:pathLst>
                <a:path w="1440" h="450">
                  <a:moveTo>
                    <a:pt x="0" y="210"/>
                  </a:moveTo>
                  <a:cubicBezTo>
                    <a:pt x="45" y="105"/>
                    <a:pt x="90" y="0"/>
                    <a:pt x="180" y="30"/>
                  </a:cubicBezTo>
                  <a:cubicBezTo>
                    <a:pt x="270" y="60"/>
                    <a:pt x="510" y="330"/>
                    <a:pt x="540" y="390"/>
                  </a:cubicBezTo>
                  <a:cubicBezTo>
                    <a:pt x="570" y="450"/>
                    <a:pt x="360" y="450"/>
                    <a:pt x="360" y="390"/>
                  </a:cubicBezTo>
                  <a:cubicBezTo>
                    <a:pt x="360" y="330"/>
                    <a:pt x="450" y="30"/>
                    <a:pt x="540" y="30"/>
                  </a:cubicBezTo>
                  <a:cubicBezTo>
                    <a:pt x="630" y="30"/>
                    <a:pt x="870" y="330"/>
                    <a:pt x="900" y="390"/>
                  </a:cubicBezTo>
                  <a:cubicBezTo>
                    <a:pt x="930" y="450"/>
                    <a:pt x="720" y="450"/>
                    <a:pt x="720" y="390"/>
                  </a:cubicBezTo>
                  <a:cubicBezTo>
                    <a:pt x="720" y="330"/>
                    <a:pt x="810" y="30"/>
                    <a:pt x="900" y="30"/>
                  </a:cubicBezTo>
                  <a:cubicBezTo>
                    <a:pt x="990" y="30"/>
                    <a:pt x="1230" y="330"/>
                    <a:pt x="1260" y="390"/>
                  </a:cubicBezTo>
                  <a:cubicBezTo>
                    <a:pt x="1290" y="450"/>
                    <a:pt x="1080" y="450"/>
                    <a:pt x="1080" y="390"/>
                  </a:cubicBezTo>
                  <a:cubicBezTo>
                    <a:pt x="1080" y="330"/>
                    <a:pt x="1200" y="60"/>
                    <a:pt x="1260" y="30"/>
                  </a:cubicBezTo>
                  <a:cubicBezTo>
                    <a:pt x="1320" y="0"/>
                    <a:pt x="1380" y="105"/>
                    <a:pt x="1440" y="21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>
              <a:off x="6248400" y="2152454"/>
              <a:ext cx="533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8001000" y="2152454"/>
              <a:ext cx="533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400800" y="2152454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934200" y="1524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-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48400" y="1676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482" y="4724400"/>
            <a:ext cx="18229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Voltage</a:t>
            </a: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Current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Resistor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Capacitor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Inductor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6AC84F-F054-DA45-827F-08965B02FE0C}"/>
                  </a:ext>
                </a:extLst>
              </p:cNvPr>
              <p:cNvSpPr txBox="1"/>
              <p:nvPr/>
            </p:nvSpPr>
            <p:spPr>
              <a:xfrm>
                <a:off x="3585132" y="4074606"/>
                <a:ext cx="2367443" cy="1014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6AC84F-F054-DA45-827F-08965B02F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32" y="4074606"/>
                <a:ext cx="2367443" cy="10140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64883" y="5350377"/>
            <a:ext cx="1288317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Example</a:t>
            </a:r>
            <a:endParaRPr lang="en-US" sz="40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91825" y="4768817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459" y="5335799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+ 3D + 2)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(D)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019800" y="5734287"/>
            <a:ext cx="1" cy="590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00600" y="633917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Characteristic Polynomial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822" y="1169122"/>
            <a:ext cx="8782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Find the input-output relationship for the electrical system shown below. The input is the voltage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/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/>
              <a:t>), and the output is the current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/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3196" y="3052034"/>
                <a:ext cx="74783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196" y="3052034"/>
                <a:ext cx="747833" cy="5259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0" y="4861150"/>
                <a:ext cx="202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61150"/>
                <a:ext cx="202773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802" r="-330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5371014"/>
                <a:ext cx="36938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71014"/>
                <a:ext cx="3693896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895" y="6096000"/>
                <a:ext cx="2715230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5" y="6096000"/>
                <a:ext cx="2715230" cy="5557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76244" y="3091524"/>
                <a:ext cx="98456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44" y="3091524"/>
                <a:ext cx="984565" cy="5557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05400" y="3890854"/>
                <a:ext cx="271305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890854"/>
                <a:ext cx="2713050" cy="5203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5" y="2803187"/>
            <a:ext cx="3765710" cy="172929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Mechanical System</a:t>
            </a:r>
            <a:endParaRPr lang="en-US" sz="40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 bwMode="auto">
              <a:xfrm>
                <a:off x="6246813" y="3251200"/>
                <a:ext cx="2611437" cy="762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6813" y="3251200"/>
                <a:ext cx="2611437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53946"/>
              </p:ext>
            </p:extLst>
          </p:nvPr>
        </p:nvGraphicFramePr>
        <p:xfrm>
          <a:off x="685800" y="3447814"/>
          <a:ext cx="14335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03040" progId="Equation.3">
                  <p:embed/>
                </p:oleObj>
              </mc:Choice>
              <mc:Fallback>
                <p:oleObj name="Equation" r:id="rId3" imgW="787320" imgH="20304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47814"/>
                        <a:ext cx="14335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88038"/>
              </p:ext>
            </p:extLst>
          </p:nvPr>
        </p:nvGraphicFramePr>
        <p:xfrm>
          <a:off x="3160345" y="3319096"/>
          <a:ext cx="22891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1257120" imgH="393480" progId="Equation.3">
                  <p:embed/>
                </p:oleObj>
              </mc:Choice>
              <mc:Fallback>
                <p:oleObj name="Microsoft Equation 3.0" r:id="rId5" imgW="1257120" imgH="393480" progId="Equation.3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345" y="3319096"/>
                        <a:ext cx="228917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0277" y="4469125"/>
            <a:ext cx="49592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Mass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Force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Displacement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stiffness constant of the spring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Damping coefficient of the dashpot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30D3F-A304-F544-50CC-F85A16BFB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241" y="1231345"/>
            <a:ext cx="2304555" cy="154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2F49B-660D-6DC1-80BF-052E368DEF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387" y="1527092"/>
            <a:ext cx="2347121" cy="1247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59AE8-3A7A-54CF-E535-95C920BCA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1527092"/>
            <a:ext cx="2309813" cy="129585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" y="130314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Example 2</a:t>
            </a:r>
            <a:endParaRPr lang="en-US" sz="4000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218336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input-output relationship for the transitional mechanical system shown below. The input is the force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), and the output is the mass position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6211669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HW2_Ch1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6745" y="3331435"/>
                <a:ext cx="3091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45" y="3331435"/>
                <a:ext cx="3091937" cy="276999"/>
              </a:xfrm>
              <a:prstGeom prst="rect">
                <a:avLst/>
              </a:prstGeom>
              <a:blipFill>
                <a:blip r:embed="rId2"/>
                <a:stretch>
                  <a:fillRect l="-394" r="-217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800" y="2631626"/>
                <a:ext cx="22162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31626"/>
                <a:ext cx="221624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824" r="-54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400" y="2387065"/>
            <a:ext cx="4191000" cy="2165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003996-7CA3-16A7-BA9D-4F7750379E93}"/>
                  </a:ext>
                </a:extLst>
              </p:cNvPr>
              <p:cNvSpPr txBox="1"/>
              <p:nvPr/>
            </p:nvSpPr>
            <p:spPr>
              <a:xfrm>
                <a:off x="336745" y="3899805"/>
                <a:ext cx="3327065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003996-7CA3-16A7-BA9D-4F7750379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45" y="3899805"/>
                <a:ext cx="3327065" cy="524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24304" y="76200"/>
            <a:ext cx="86672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Useful Signal Operations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24305" y="1524000"/>
            <a:ext cx="5105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Time Delay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Times Scaling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Time Reversal</a:t>
            </a:r>
          </a:p>
          <a:p>
            <a:endParaRPr lang="en-US" sz="3200" dirty="0"/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28601" y="76200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Time Delay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24305" y="1524000"/>
            <a:ext cx="5105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Signal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/>
              <a:t> delayed by time 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 </a:t>
            </a:r>
            <a:endParaRPr lang="en-US" sz="3200" dirty="0"/>
          </a:p>
          <a:p>
            <a:endParaRPr lang="en-US" sz="3200" i="1" dirty="0">
              <a:sym typeface="Symbol"/>
            </a:endParaRPr>
          </a:p>
          <a:p>
            <a:r>
              <a:rPr lang="en-US" sz="3200" i="1" dirty="0">
                <a:sym typeface="Symbol"/>
              </a:rPr>
              <a:t>	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/>
              <a:t> advanced by time 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 </a:t>
            </a:r>
            <a:r>
              <a:rPr lang="en-US" sz="3200" dirty="0"/>
              <a:t>:</a:t>
            </a:r>
          </a:p>
          <a:p>
            <a:endParaRPr lang="en-US" sz="3200" i="1" dirty="0">
              <a:sym typeface="Symbol"/>
            </a:endParaRPr>
          </a:p>
          <a:p>
            <a:r>
              <a:rPr lang="en-US" sz="3200" i="1" dirty="0">
                <a:sym typeface="Symbol"/>
              </a:rPr>
              <a:t>	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+ 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67E055-5D17-1F41-1C1F-0B8E962F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71946"/>
            <a:ext cx="4343400" cy="561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9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915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Time Delay Example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52400" y="1246188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Find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/>
              <a:t>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/>
              <a:t>for the signal</a:t>
            </a:r>
          </a:p>
          <a:p>
            <a:endParaRPr lang="en-US" sz="2800" dirty="0"/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2057400"/>
          <a:ext cx="358986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457200" progId="Equation.3">
                  <p:embed/>
                </p:oleObj>
              </mc:Choice>
              <mc:Fallback>
                <p:oleObj name="Equation" r:id="rId2" imgW="134604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358986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5867400" y="28956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32004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0" y="2743200"/>
            <a:ext cx="838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6477000" y="2743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86800" y="2971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18288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23B9B-15C3-6DD8-B9EC-D715873F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9" y="1075450"/>
            <a:ext cx="4239407" cy="5007036"/>
          </a:xfrm>
          <a:prstGeom prst="rect">
            <a:avLst/>
          </a:prstGeom>
        </p:spPr>
      </p:pic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71939" y="76200"/>
            <a:ext cx="88958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Time Scaling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45136" y="1823787"/>
            <a:ext cx="40220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/>
              <a:t>compressed in time by a factor of 2:</a:t>
            </a:r>
          </a:p>
          <a:p>
            <a:endParaRPr lang="en-US" sz="2800" dirty="0"/>
          </a:p>
          <a:p>
            <a:r>
              <a:rPr lang="en-US" sz="2800" i="1" dirty="0">
                <a:sym typeface="Symbol"/>
              </a:rPr>
              <a:t>	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1938" y="6027003"/>
            <a:ext cx="8736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Same as a recording played back at twice and half the speed respectively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1939" y="4126272"/>
            <a:ext cx="39428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/>
              <a:t>expanded in time </a:t>
            </a:r>
          </a:p>
          <a:p>
            <a:r>
              <a:rPr lang="en-US" sz="2800" dirty="0"/>
              <a:t>by a factor of 2:</a:t>
            </a:r>
          </a:p>
          <a:p>
            <a:endParaRPr lang="en-US" sz="2800" i="1" dirty="0">
              <a:sym typeface="Symbol"/>
            </a:endParaRPr>
          </a:p>
          <a:p>
            <a:r>
              <a:rPr lang="en-US" sz="2800" i="1" dirty="0">
                <a:sym typeface="Symbol"/>
              </a:rPr>
              <a:t>	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2401" y="76200"/>
            <a:ext cx="891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Time Scaling Example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52400" y="1246188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Find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/>
              <a:t>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>for the signal</a:t>
            </a:r>
          </a:p>
          <a:p>
            <a:endParaRPr lang="en-US" sz="2800" dirty="0"/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2057400"/>
          <a:ext cx="358986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457200" progId="Equation.3">
                  <p:embed/>
                </p:oleObj>
              </mc:Choice>
              <mc:Fallback>
                <p:oleObj name="Equation" r:id="rId2" imgW="134604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358986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5867400" y="28956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32004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0" y="2743200"/>
            <a:ext cx="838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3276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6477000" y="2743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86800" y="2971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18288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33321</TotalTime>
  <Words>2247</Words>
  <Application>Microsoft Office PowerPoint</Application>
  <PresentationFormat>On-screen Show (4:3)</PresentationFormat>
  <Paragraphs>326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Cambria Math</vt:lpstr>
      <vt:lpstr>Symbol</vt:lpstr>
      <vt:lpstr>Times New Roman</vt:lpstr>
      <vt:lpstr>Default Design</vt:lpstr>
      <vt:lpstr>Equation</vt:lpstr>
      <vt:lpstr>Microsoft Equation 3.0</vt:lpstr>
      <vt:lpstr>Signals and Systems 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Continuous-Time System Analysis Using The Laplace Transform</dc:title>
  <dc:creator>mbingabr</dc:creator>
  <cp:lastModifiedBy>Mohamed Bingabr</cp:lastModifiedBy>
  <cp:revision>253</cp:revision>
  <dcterms:created xsi:type="dcterms:W3CDTF">2009-02-26T04:13:12Z</dcterms:created>
  <dcterms:modified xsi:type="dcterms:W3CDTF">2025-01-27T14:42:20Z</dcterms:modified>
</cp:coreProperties>
</file>