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256" r:id="rId2"/>
    <p:sldId id="257" r:id="rId3"/>
    <p:sldId id="320" r:id="rId4"/>
    <p:sldId id="259" r:id="rId5"/>
    <p:sldId id="325" r:id="rId6"/>
    <p:sldId id="326" r:id="rId7"/>
    <p:sldId id="260" r:id="rId8"/>
    <p:sldId id="351" r:id="rId9"/>
    <p:sldId id="314" r:id="rId10"/>
    <p:sldId id="352" r:id="rId11"/>
    <p:sldId id="315" r:id="rId12"/>
    <p:sldId id="353" r:id="rId13"/>
    <p:sldId id="262" r:id="rId14"/>
    <p:sldId id="263" r:id="rId15"/>
    <p:sldId id="264" r:id="rId16"/>
    <p:sldId id="265" r:id="rId17"/>
    <p:sldId id="328" r:id="rId18"/>
    <p:sldId id="329" r:id="rId19"/>
    <p:sldId id="355" r:id="rId20"/>
    <p:sldId id="268" r:id="rId21"/>
    <p:sldId id="333" r:id="rId22"/>
    <p:sldId id="269" r:id="rId23"/>
    <p:sldId id="356" r:id="rId24"/>
    <p:sldId id="270" r:id="rId25"/>
    <p:sldId id="323" r:id="rId26"/>
    <p:sldId id="324" r:id="rId27"/>
    <p:sldId id="272" r:id="rId28"/>
    <p:sldId id="273" r:id="rId29"/>
    <p:sldId id="274" r:id="rId30"/>
    <p:sldId id="275" r:id="rId31"/>
    <p:sldId id="335" r:id="rId32"/>
    <p:sldId id="313" r:id="rId33"/>
    <p:sldId id="279" r:id="rId34"/>
    <p:sldId id="336" r:id="rId35"/>
    <p:sldId id="280" r:id="rId36"/>
    <p:sldId id="354" r:id="rId37"/>
    <p:sldId id="281" r:id="rId38"/>
    <p:sldId id="282" r:id="rId39"/>
    <p:sldId id="283" r:id="rId40"/>
    <p:sldId id="284" r:id="rId41"/>
    <p:sldId id="362" r:id="rId42"/>
    <p:sldId id="286" r:id="rId43"/>
    <p:sldId id="287" r:id="rId44"/>
    <p:sldId id="288" r:id="rId45"/>
    <p:sldId id="290" r:id="rId46"/>
    <p:sldId id="291" r:id="rId47"/>
    <p:sldId id="339" r:id="rId48"/>
    <p:sldId id="293" r:id="rId49"/>
    <p:sldId id="292" r:id="rId50"/>
    <p:sldId id="340" r:id="rId51"/>
    <p:sldId id="363" r:id="rId52"/>
    <p:sldId id="364" r:id="rId53"/>
    <p:sldId id="311" r:id="rId54"/>
    <p:sldId id="358" r:id="rId55"/>
    <p:sldId id="359" r:id="rId56"/>
    <p:sldId id="360" r:id="rId57"/>
    <p:sldId id="361" r:id="rId58"/>
    <p:sldId id="365" r:id="rId59"/>
  </p:sldIdLst>
  <p:sldSz cx="9144000" cy="6858000" type="screen4x3"/>
  <p:notesSz cx="7010400" cy="9296400"/>
  <p:custDataLst>
    <p:tags r:id="rId62"/>
  </p:custData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66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17" autoAdjust="0"/>
    <p:restoredTop sz="94578" autoAdjust="0"/>
  </p:normalViewPr>
  <p:slideViewPr>
    <p:cSldViewPr>
      <p:cViewPr varScale="1">
        <p:scale>
          <a:sx n="104" d="100"/>
          <a:sy n="104" d="100"/>
        </p:scale>
        <p:origin x="9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C91D405-6785-40C2-90A4-62404FB0DAE4}" type="datetimeFigureOut">
              <a:rPr lang="en-US" smtClean="0"/>
              <a:t>6/4/2023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42A963D-A7C6-43E5-B771-140E7ACEB026}" type="slidenum">
              <a:rPr lang="en-US" smtClean="0"/>
              <a:t>‹#›</a:t>
            </a:fld>
            <a:endParaRPr lang="en-US"/>
          </a:p>
        </p:txBody>
      </p:sp>
    </p:spTree>
    <p:extLst>
      <p:ext uri="{BB962C8B-B14F-4D97-AF65-F5344CB8AC3E}">
        <p14:creationId xmlns:p14="http://schemas.microsoft.com/office/powerpoint/2010/main" val="284341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70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AC2AEDF2-BB4B-479D-94F3-B3A7E64368FF}" type="slidenum">
              <a:rPr lang="en-US"/>
              <a:pPr>
                <a:defRPr/>
              </a:pPr>
              <a:t>‹#›</a:t>
            </a:fld>
            <a:endParaRPr lang="en-US"/>
          </a:p>
        </p:txBody>
      </p:sp>
    </p:spTree>
    <p:extLst>
      <p:ext uri="{BB962C8B-B14F-4D97-AF65-F5344CB8AC3E}">
        <p14:creationId xmlns:p14="http://schemas.microsoft.com/office/powerpoint/2010/main" val="7985356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4DD5E05-396F-49D9-BAEC-0DCAF60426E3}" type="slidenum">
              <a:rPr lang="en-US" altLang="en-US" smtClean="0"/>
              <a:pPr eaLnBrk="1" hangingPunct="1">
                <a:spcBef>
                  <a:spcPct val="0"/>
                </a:spcBef>
              </a:pPr>
              <a:t>1</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8A9AB76-E6D8-4147-ACC8-61CB1523A58B}" type="slidenum">
              <a:rPr lang="en-US" altLang="en-US" smtClean="0"/>
              <a:pPr eaLnBrk="1" hangingPunct="1">
                <a:spcBef>
                  <a:spcPct val="0"/>
                </a:spcBef>
              </a:pPr>
              <a:t>10</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E4BB233-05DD-46A3-9B98-C014560FD97B}" type="slidenum">
              <a:rPr lang="en-US" altLang="en-US" smtClean="0"/>
              <a:pPr eaLnBrk="1" hangingPunct="1">
                <a:spcBef>
                  <a:spcPct val="0"/>
                </a:spcBef>
              </a:pPr>
              <a:t>11</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86083A-1010-4D51-A413-665A4B8A757A}" type="slidenum">
              <a:rPr lang="en-US" altLang="en-US" smtClean="0"/>
              <a:pPr eaLnBrk="1" hangingPunct="1">
                <a:spcBef>
                  <a:spcPct val="0"/>
                </a:spcBef>
              </a:pPr>
              <a:t>12</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9A6A3A-A0B8-4C79-9120-DD6005615973}" type="slidenum">
              <a:rPr lang="en-US" altLang="en-US" smtClean="0"/>
              <a:pPr eaLnBrk="1" hangingPunct="1">
                <a:spcBef>
                  <a:spcPct val="0"/>
                </a:spcBef>
              </a:pPr>
              <a:t>13</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7905CA2-AC35-4B27-937C-D6BCE446CEDA}" type="slidenum">
              <a:rPr lang="en-US" altLang="en-US" smtClean="0"/>
              <a:pPr eaLnBrk="1" hangingPunct="1">
                <a:spcBef>
                  <a:spcPct val="0"/>
                </a:spcBef>
              </a:pPr>
              <a:t>14</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896D77B-C331-46BF-8FE9-D410EBC2DB5D}" type="slidenum">
              <a:rPr lang="en-US" altLang="en-US" smtClean="0"/>
              <a:pPr eaLnBrk="1" hangingPunct="1">
                <a:spcBef>
                  <a:spcPct val="0"/>
                </a:spcBef>
              </a:pPr>
              <a:t>15</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B63C146-7D06-4112-AD50-2AA1BEBC62C3}" type="slidenum">
              <a:rPr lang="en-US" altLang="en-US" smtClean="0"/>
              <a:pPr eaLnBrk="1" hangingPunct="1">
                <a:spcBef>
                  <a:spcPct val="0"/>
                </a:spcBef>
              </a:pPr>
              <a:t>16</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53C6D54-EAA4-4F64-BC22-72322489320A}" type="slidenum">
              <a:rPr lang="en-US" altLang="en-US" smtClean="0"/>
              <a:pPr eaLnBrk="1" hangingPunct="1">
                <a:spcBef>
                  <a:spcPct val="0"/>
                </a:spcBef>
              </a:pPr>
              <a:t>17</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4F4EC1-FEA2-4CEE-9C8A-84D74E450BF7}" type="slidenum">
              <a:rPr lang="en-US" altLang="en-US" smtClean="0"/>
              <a:pPr eaLnBrk="1" hangingPunct="1">
                <a:spcBef>
                  <a:spcPct val="0"/>
                </a:spcBef>
              </a:pPr>
              <a:t>18</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A86631-9D69-4FF3-87DD-EE79098A48AD}" type="slidenum">
              <a:rPr lang="en-US" altLang="en-US" smtClean="0"/>
              <a:pPr eaLnBrk="1" hangingPunct="1">
                <a:spcBef>
                  <a:spcPct val="0"/>
                </a:spcBef>
              </a:pPr>
              <a:t>20</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9B5553-1B4C-452F-8090-5465BF3A499B}" type="slidenum">
              <a:rPr lang="en-US" altLang="en-US" smtClean="0"/>
              <a:pPr eaLnBrk="1" hangingPunct="1">
                <a:spcBef>
                  <a:spcPct val="0"/>
                </a:spcBef>
              </a:pPr>
              <a:t>2</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FD3DF7B-2B76-49CB-8B8C-ACAFBF15CF33}" type="slidenum">
              <a:rPr lang="en-US" altLang="en-US" smtClean="0"/>
              <a:pPr eaLnBrk="1" hangingPunct="1">
                <a:spcBef>
                  <a:spcPct val="0"/>
                </a:spcBef>
              </a:pPr>
              <a:t>21</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E1EC5A0-E73B-420E-9FA7-2C6D6A02B4F5}" type="slidenum">
              <a:rPr lang="en-US" altLang="en-US" smtClean="0"/>
              <a:pPr eaLnBrk="1" hangingPunct="1">
                <a:spcBef>
                  <a:spcPct val="0"/>
                </a:spcBef>
              </a:pPr>
              <a:t>22</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CF7D842-F5EF-4D9A-90AD-7BEBE4952149}" type="slidenum">
              <a:rPr lang="en-US" altLang="en-US" smtClean="0"/>
              <a:pPr eaLnBrk="1" hangingPunct="1">
                <a:spcBef>
                  <a:spcPct val="0"/>
                </a:spcBef>
              </a:pPr>
              <a:t>24</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62BD34C-D6E5-462D-80D1-F517717498E0}" type="slidenum">
              <a:rPr lang="en-US" altLang="en-US" smtClean="0"/>
              <a:pPr eaLnBrk="1" hangingPunct="1">
                <a:spcBef>
                  <a:spcPct val="0"/>
                </a:spcBef>
              </a:pPr>
              <a:t>25</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AD0530D-E78C-4443-BF4C-975EAAA54101}" type="slidenum">
              <a:rPr lang="en-US" altLang="en-US" smtClean="0"/>
              <a:pPr eaLnBrk="1" hangingPunct="1">
                <a:spcBef>
                  <a:spcPct val="0"/>
                </a:spcBef>
              </a:pPr>
              <a:t>26</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8282447-57A5-4128-B42B-54D744EE1ED0}" type="slidenum">
              <a:rPr lang="en-US" altLang="en-US" smtClean="0"/>
              <a:pPr eaLnBrk="1" hangingPunct="1">
                <a:spcBef>
                  <a:spcPct val="0"/>
                </a:spcBef>
              </a:pPr>
              <a:t>27</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D2E4AA5-BDE8-45C8-BCD0-C9EA00F5A8FC}" type="slidenum">
              <a:rPr lang="en-US" altLang="en-US" smtClean="0"/>
              <a:pPr eaLnBrk="1" hangingPunct="1">
                <a:spcBef>
                  <a:spcPct val="0"/>
                </a:spcBef>
              </a:pPr>
              <a:t>28</a:t>
            </a:fld>
            <a:endParaRPr lang="en-US"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A8D3F1E-0D20-467B-A9A0-068E2A88D14C}" type="slidenum">
              <a:rPr lang="en-US" altLang="en-US" smtClean="0"/>
              <a:pPr eaLnBrk="1" hangingPunct="1">
                <a:spcBef>
                  <a:spcPct val="0"/>
                </a:spcBef>
              </a:pPr>
              <a:t>29</a:t>
            </a:fld>
            <a:endParaRPr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4910FC4-A822-48FC-9F3C-EA4BE6F40600}" type="slidenum">
              <a:rPr lang="en-US" altLang="en-US" smtClean="0"/>
              <a:pPr eaLnBrk="1" hangingPunct="1">
                <a:spcBef>
                  <a:spcPct val="0"/>
                </a:spcBef>
              </a:pPr>
              <a:t>30</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9C322E0-91F8-49A1-A89F-F4E68FDA03FD}" type="slidenum">
              <a:rPr lang="en-US" altLang="en-US" smtClean="0"/>
              <a:pPr eaLnBrk="1" hangingPunct="1">
                <a:spcBef>
                  <a:spcPct val="0"/>
                </a:spcBef>
              </a:pPr>
              <a:t>31</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9E35DDE-2A8B-4974-98F6-3FFC63F6A51D}" type="slidenum">
              <a:rPr lang="en-US" altLang="en-US" smtClean="0"/>
              <a:pPr eaLnBrk="1" hangingPunct="1">
                <a:spcBef>
                  <a:spcPct val="0"/>
                </a:spcBef>
              </a:pPr>
              <a:t>3</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900F73-A76C-41B3-894C-F195EB22499A}" type="slidenum">
              <a:rPr lang="en-US" altLang="en-US" smtClean="0"/>
              <a:pPr eaLnBrk="1" hangingPunct="1">
                <a:spcBef>
                  <a:spcPct val="0"/>
                </a:spcBef>
              </a:pPr>
              <a:t>32</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A95F5BF-AB05-4740-9581-A9A55AC979A7}" type="slidenum">
              <a:rPr lang="en-US" altLang="en-US" smtClean="0"/>
              <a:pPr eaLnBrk="1" hangingPunct="1">
                <a:spcBef>
                  <a:spcPct val="0"/>
                </a:spcBef>
              </a:pPr>
              <a:t>33</a:t>
            </a:fld>
            <a:endParaRPr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C0B8305-FA20-47C9-9BFA-43D577EC8A7C}" type="slidenum">
              <a:rPr lang="en-US" altLang="en-US" smtClean="0"/>
              <a:pPr eaLnBrk="1" hangingPunct="1">
                <a:spcBef>
                  <a:spcPct val="0"/>
                </a:spcBef>
              </a:pPr>
              <a:t>34</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74796CD-D193-47B5-B6AD-F887BF6DE9B0}" type="slidenum">
              <a:rPr lang="en-US" altLang="en-US" smtClean="0"/>
              <a:pPr eaLnBrk="1" hangingPunct="1">
                <a:spcBef>
                  <a:spcPct val="0"/>
                </a:spcBef>
              </a:pPr>
              <a:t>35</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71B8300-DE8C-4BDF-9947-0B6DB8C19761}" type="slidenum">
              <a:rPr lang="en-US" altLang="en-US" smtClean="0"/>
              <a:pPr eaLnBrk="1" hangingPunct="1">
                <a:spcBef>
                  <a:spcPct val="0"/>
                </a:spcBef>
              </a:pPr>
              <a:t>36</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5B9EF0E-CDEE-47EE-A971-AFFD5BA200BE}" type="slidenum">
              <a:rPr lang="en-US" altLang="en-US" smtClean="0"/>
              <a:pPr eaLnBrk="1" hangingPunct="1">
                <a:spcBef>
                  <a:spcPct val="0"/>
                </a:spcBef>
              </a:pPr>
              <a:t>37</a:t>
            </a:fld>
            <a:endParaRPr lang="en-US"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DA22EBE-02F5-4828-9CB0-C1884C1DDFA8}" type="slidenum">
              <a:rPr lang="en-US" altLang="en-US" smtClean="0"/>
              <a:pPr eaLnBrk="1" hangingPunct="1">
                <a:spcBef>
                  <a:spcPct val="0"/>
                </a:spcBef>
              </a:pPr>
              <a:t>38</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FACB2C1-0B2D-4A81-9F3C-7EE7E4B1DC1A}" type="slidenum">
              <a:rPr lang="en-US" altLang="en-US" smtClean="0"/>
              <a:pPr eaLnBrk="1" hangingPunct="1">
                <a:spcBef>
                  <a:spcPct val="0"/>
                </a:spcBef>
              </a:pPr>
              <a:t>39</a:t>
            </a:fld>
            <a:endParaRPr lang="en-US" alt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9E65BD9-D203-401A-89E6-130BF5E4D15E}" type="slidenum">
              <a:rPr lang="en-US" altLang="en-US" smtClean="0"/>
              <a:pPr eaLnBrk="1" hangingPunct="1">
                <a:spcBef>
                  <a:spcPct val="0"/>
                </a:spcBef>
              </a:pPr>
              <a:t>40</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72FD3C5-6B27-49C6-903A-E62F32855E5B}" type="slidenum">
              <a:rPr lang="en-US" altLang="en-US" smtClean="0"/>
              <a:pPr eaLnBrk="1" hangingPunct="1">
                <a:spcBef>
                  <a:spcPct val="0"/>
                </a:spcBef>
              </a:pPr>
              <a:t>41</a:t>
            </a:fld>
            <a:endParaRPr lang="en-US" alt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CACA6D4-D487-4F04-8B0A-345F0B969D02}" type="slidenum">
              <a:rPr lang="en-US" altLang="en-US" smtClean="0"/>
              <a:pPr eaLnBrk="1" hangingPunct="1">
                <a:spcBef>
                  <a:spcPct val="0"/>
                </a:spcBef>
              </a:pPr>
              <a:t>4</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1F95B56-6F75-431C-ACD3-F01401B76090}" type="slidenum">
              <a:rPr lang="en-US" altLang="en-US" smtClean="0"/>
              <a:pPr eaLnBrk="1" hangingPunct="1">
                <a:spcBef>
                  <a:spcPct val="0"/>
                </a:spcBef>
              </a:pPr>
              <a:t>42</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E61535-6031-4CF9-9662-7B35D1E03E4B}" type="slidenum">
              <a:rPr lang="en-US" altLang="en-US" smtClean="0"/>
              <a:pPr eaLnBrk="1" hangingPunct="1">
                <a:spcBef>
                  <a:spcPct val="0"/>
                </a:spcBef>
              </a:pPr>
              <a:t>43</a:t>
            </a:fld>
            <a:endParaRPr lang="en-US" alt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8478111-A9AC-4994-AA24-521C32992A64}" type="slidenum">
              <a:rPr lang="en-US" altLang="en-US" smtClean="0"/>
              <a:pPr eaLnBrk="1" hangingPunct="1">
                <a:spcBef>
                  <a:spcPct val="0"/>
                </a:spcBef>
              </a:pPr>
              <a:t>44</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B8E865B-9C6E-45A5-8D60-3C2E0A039948}" type="slidenum">
              <a:rPr lang="en-US" altLang="en-US" smtClean="0"/>
              <a:pPr eaLnBrk="1" hangingPunct="1">
                <a:spcBef>
                  <a:spcPct val="0"/>
                </a:spcBef>
              </a:pPr>
              <a:t>45</a:t>
            </a:fld>
            <a:endParaRPr lang="en-US" alt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64EB7EC-8D7A-42A0-AAA1-EBE653B4A4F7}" type="slidenum">
              <a:rPr lang="en-US" altLang="en-US" smtClean="0"/>
              <a:pPr eaLnBrk="1" hangingPunct="1">
                <a:spcBef>
                  <a:spcPct val="0"/>
                </a:spcBef>
              </a:pPr>
              <a:t>46</a:t>
            </a:fld>
            <a:endParaRPr lang="en-US"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6AF7C97-1244-4DB9-A424-20A07380E478}" type="slidenum">
              <a:rPr lang="en-US" altLang="en-US" smtClean="0"/>
              <a:pPr eaLnBrk="1" hangingPunct="1">
                <a:spcBef>
                  <a:spcPct val="0"/>
                </a:spcBef>
              </a:pPr>
              <a:t>47</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71F85D6-0926-4675-8C5A-0C553A1FFE56}" type="slidenum">
              <a:rPr lang="en-US" altLang="en-US" smtClean="0"/>
              <a:pPr eaLnBrk="1" hangingPunct="1">
                <a:spcBef>
                  <a:spcPct val="0"/>
                </a:spcBef>
              </a:pPr>
              <a:t>48</a:t>
            </a:fld>
            <a:endParaRPr lang="en-US"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D9CAEFA-463D-44B5-9254-A3AE5F010B07}" type="slidenum">
              <a:rPr lang="en-US" altLang="en-US" smtClean="0"/>
              <a:pPr eaLnBrk="1" hangingPunct="1">
                <a:spcBef>
                  <a:spcPct val="0"/>
                </a:spcBef>
              </a:pPr>
              <a:t>49</a:t>
            </a:fld>
            <a:endParaRPr lang="en-US" alt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E87C909-C8F6-4430-9101-165D18E0D13D}" type="slidenum">
              <a:rPr lang="en-US" altLang="en-US" smtClean="0"/>
              <a:pPr eaLnBrk="1" hangingPunct="1">
                <a:spcBef>
                  <a:spcPct val="0"/>
                </a:spcBef>
              </a:pPr>
              <a:t>50</a:t>
            </a:fld>
            <a:endParaRPr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8D06082-7805-4821-9EAD-20A35A466CE0}" type="slidenum">
              <a:rPr lang="en-US" altLang="en-US" smtClean="0"/>
              <a:pPr eaLnBrk="1" hangingPunct="1">
                <a:spcBef>
                  <a:spcPct val="0"/>
                </a:spcBef>
              </a:pPr>
              <a:t>51</a:t>
            </a:fld>
            <a:endParaRPr lang="en-US"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28D4CD9-C02E-4C13-8B63-C77976A5662C}" type="slidenum">
              <a:rPr lang="en-US" altLang="en-US" smtClean="0"/>
              <a:pPr eaLnBrk="1" hangingPunct="1">
                <a:spcBef>
                  <a:spcPct val="0"/>
                </a:spcBef>
              </a:pPr>
              <a:t>5</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8D06082-7805-4821-9EAD-20A35A466CE0}" type="slidenum">
              <a:rPr lang="en-US" altLang="en-US" smtClean="0"/>
              <a:pPr eaLnBrk="1" hangingPunct="1">
                <a:spcBef>
                  <a:spcPct val="0"/>
                </a:spcBef>
              </a:pPr>
              <a:t>52</a:t>
            </a:fld>
            <a:endParaRPr lang="en-US"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8D06082-7805-4821-9EAD-20A35A466CE0}" type="slidenum">
              <a:rPr lang="en-US" altLang="en-US" smtClean="0"/>
              <a:pPr eaLnBrk="1" hangingPunct="1">
                <a:spcBef>
                  <a:spcPct val="0"/>
                </a:spcBef>
              </a:pPr>
              <a:t>53</a:t>
            </a:fld>
            <a:endParaRPr lang="en-US"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DACD97-02D0-4003-B369-F3604F180231}" type="slidenum">
              <a:rPr lang="en-US" altLang="en-US" smtClean="0"/>
              <a:pPr eaLnBrk="1" hangingPunct="1">
                <a:spcBef>
                  <a:spcPct val="0"/>
                </a:spcBef>
              </a:pPr>
              <a:t>54</a:t>
            </a:fld>
            <a:endParaRPr lang="en-US" alt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DC48EB8-909A-4D15-8DDA-8EC7F386EFC5}" type="slidenum">
              <a:rPr lang="en-US" altLang="en-US" smtClean="0"/>
              <a:pPr eaLnBrk="1" hangingPunct="1">
                <a:spcBef>
                  <a:spcPct val="0"/>
                </a:spcBef>
              </a:pPr>
              <a:t>55</a:t>
            </a:fld>
            <a:endParaRPr lang="en-US" alt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3BC89C-6302-41BA-915F-6AEC134F52AE}" type="slidenum">
              <a:rPr lang="en-US" altLang="en-US" smtClean="0"/>
              <a:pPr eaLnBrk="1" hangingPunct="1">
                <a:spcBef>
                  <a:spcPct val="0"/>
                </a:spcBef>
              </a:pPr>
              <a:t>56</a:t>
            </a:fld>
            <a:endParaRPr lang="en-US" alt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F553343-E2C5-4D49-B129-38E6878C04F4}" type="slidenum">
              <a:rPr lang="en-US" altLang="en-US" smtClean="0"/>
              <a:pPr eaLnBrk="1" hangingPunct="1">
                <a:spcBef>
                  <a:spcPct val="0"/>
                </a:spcBef>
              </a:pPr>
              <a:t>57</a:t>
            </a:fld>
            <a:endParaRPr lang="en-US" alt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F553343-E2C5-4D49-B129-38E6878C04F4}" type="slidenum">
              <a:rPr lang="en-US" altLang="en-US" smtClean="0"/>
              <a:pPr eaLnBrk="1" hangingPunct="1">
                <a:spcBef>
                  <a:spcPct val="0"/>
                </a:spcBef>
              </a:pPr>
              <a:t>58</a:t>
            </a:fld>
            <a:endParaRPr lang="en-US" alt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5BEE883-67EB-4077-8DFF-4DCABCE740E3}" type="slidenum">
              <a:rPr lang="en-US" altLang="en-US" smtClean="0"/>
              <a:pPr eaLnBrk="1" hangingPunct="1">
                <a:spcBef>
                  <a:spcPct val="0"/>
                </a:spcBef>
              </a:pPr>
              <a:t>6</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4358612-B736-406A-B872-925A96E7E170}" type="slidenum">
              <a:rPr lang="en-US" altLang="en-US" smtClean="0"/>
              <a:pPr eaLnBrk="1" hangingPunct="1">
                <a:spcBef>
                  <a:spcPct val="0"/>
                </a:spcBef>
              </a:pPr>
              <a:t>7</a:t>
            </a:fld>
            <a:endParaRPr lang="en-US" alt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E148577-9E9A-4070-89F2-572F6EC17479}" type="slidenum">
              <a:rPr lang="en-US" altLang="en-US" smtClean="0"/>
              <a:pPr eaLnBrk="1" hangingPunct="1">
                <a:spcBef>
                  <a:spcPct val="0"/>
                </a:spcBef>
              </a:pPr>
              <a:t>8</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7066" indent="-291179" eaLnBrk="0" hangingPunct="0">
              <a:spcBef>
                <a:spcPct val="30000"/>
              </a:spcBef>
              <a:defRPr sz="1200">
                <a:solidFill>
                  <a:schemeClr val="tx1"/>
                </a:solidFill>
                <a:latin typeface="Arial" charset="0"/>
              </a:defRPr>
            </a:lvl2pPr>
            <a:lvl3pPr marL="1164717" indent="-232943" eaLnBrk="0" hangingPunct="0">
              <a:spcBef>
                <a:spcPct val="30000"/>
              </a:spcBef>
              <a:defRPr sz="1200">
                <a:solidFill>
                  <a:schemeClr val="tx1"/>
                </a:solidFill>
                <a:latin typeface="Arial" charset="0"/>
              </a:defRPr>
            </a:lvl3pPr>
            <a:lvl4pPr marL="1630604" indent="-232943" eaLnBrk="0" hangingPunct="0">
              <a:spcBef>
                <a:spcPct val="30000"/>
              </a:spcBef>
              <a:defRPr sz="1200">
                <a:solidFill>
                  <a:schemeClr val="tx1"/>
                </a:solidFill>
                <a:latin typeface="Arial" charset="0"/>
              </a:defRPr>
            </a:lvl4pPr>
            <a:lvl5pPr marL="2096491" indent="-232943" eaLnBrk="0" hangingPunct="0">
              <a:spcBef>
                <a:spcPct val="30000"/>
              </a:spcBef>
              <a:defRPr sz="1200">
                <a:solidFill>
                  <a:schemeClr val="tx1"/>
                </a:solidFill>
                <a:latin typeface="Arial" charset="0"/>
              </a:defRPr>
            </a:lvl5pPr>
            <a:lvl6pPr marL="2562377" indent="-232943" eaLnBrk="0" fontAlgn="base" hangingPunct="0">
              <a:spcBef>
                <a:spcPct val="30000"/>
              </a:spcBef>
              <a:spcAft>
                <a:spcPct val="0"/>
              </a:spcAft>
              <a:defRPr sz="1200">
                <a:solidFill>
                  <a:schemeClr val="tx1"/>
                </a:solidFill>
                <a:latin typeface="Arial" charset="0"/>
              </a:defRPr>
            </a:lvl6pPr>
            <a:lvl7pPr marL="3028264" indent="-232943" eaLnBrk="0" fontAlgn="base" hangingPunct="0">
              <a:spcBef>
                <a:spcPct val="30000"/>
              </a:spcBef>
              <a:spcAft>
                <a:spcPct val="0"/>
              </a:spcAft>
              <a:defRPr sz="1200">
                <a:solidFill>
                  <a:schemeClr val="tx1"/>
                </a:solidFill>
                <a:latin typeface="Arial" charset="0"/>
              </a:defRPr>
            </a:lvl7pPr>
            <a:lvl8pPr marL="3494151" indent="-232943" eaLnBrk="0" fontAlgn="base" hangingPunct="0">
              <a:spcBef>
                <a:spcPct val="30000"/>
              </a:spcBef>
              <a:spcAft>
                <a:spcPct val="0"/>
              </a:spcAft>
              <a:defRPr sz="1200">
                <a:solidFill>
                  <a:schemeClr val="tx1"/>
                </a:solidFill>
                <a:latin typeface="Arial" charset="0"/>
              </a:defRPr>
            </a:lvl8pPr>
            <a:lvl9pPr marL="3960038" indent="-23294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E000821-1A1D-4D31-A4E3-700C934A483B}" type="slidenum">
              <a:rPr lang="en-US" altLang="en-US" smtClean="0"/>
              <a:pPr eaLnBrk="1" hangingPunct="1">
                <a:spcBef>
                  <a:spcPct val="0"/>
                </a:spcBef>
              </a:pPr>
              <a:t>9</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AE4BC5-EEEE-4884-8586-11FFF49913CA}" type="slidenum">
              <a:rPr lang="en-US"/>
              <a:pPr>
                <a:defRPr/>
              </a:pPr>
              <a:t>‹#›</a:t>
            </a:fld>
            <a:endParaRPr lang="en-US"/>
          </a:p>
        </p:txBody>
      </p:sp>
    </p:spTree>
    <p:extLst>
      <p:ext uri="{BB962C8B-B14F-4D97-AF65-F5344CB8AC3E}">
        <p14:creationId xmlns:p14="http://schemas.microsoft.com/office/powerpoint/2010/main" val="347906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E2E2D8-AB4B-41C9-8B17-662BDA2B6BAB}" type="slidenum">
              <a:rPr lang="en-US"/>
              <a:pPr>
                <a:defRPr/>
              </a:pPr>
              <a:t>‹#›</a:t>
            </a:fld>
            <a:endParaRPr lang="en-US"/>
          </a:p>
        </p:txBody>
      </p:sp>
    </p:spTree>
    <p:extLst>
      <p:ext uri="{BB962C8B-B14F-4D97-AF65-F5344CB8AC3E}">
        <p14:creationId xmlns:p14="http://schemas.microsoft.com/office/powerpoint/2010/main" val="3065652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551E72-3F26-403C-ACAB-43B9AD2286AD}" type="slidenum">
              <a:rPr lang="en-US"/>
              <a:pPr>
                <a:defRPr/>
              </a:pPr>
              <a:t>‹#›</a:t>
            </a:fld>
            <a:endParaRPr lang="en-US"/>
          </a:p>
        </p:txBody>
      </p:sp>
    </p:spTree>
    <p:extLst>
      <p:ext uri="{BB962C8B-B14F-4D97-AF65-F5344CB8AC3E}">
        <p14:creationId xmlns:p14="http://schemas.microsoft.com/office/powerpoint/2010/main" val="1458297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A7E495-8CE7-4233-930C-950995A49F49}" type="slidenum">
              <a:rPr lang="en-US"/>
              <a:pPr>
                <a:defRPr/>
              </a:pPr>
              <a:t>‹#›</a:t>
            </a:fld>
            <a:endParaRPr lang="en-US"/>
          </a:p>
        </p:txBody>
      </p:sp>
    </p:spTree>
    <p:extLst>
      <p:ext uri="{BB962C8B-B14F-4D97-AF65-F5344CB8AC3E}">
        <p14:creationId xmlns:p14="http://schemas.microsoft.com/office/powerpoint/2010/main" val="2576561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2176B14-B708-40C9-8EE7-9DFB598F8EB8}" type="slidenum">
              <a:rPr lang="en-US"/>
              <a:pPr>
                <a:defRPr/>
              </a:pPr>
              <a:t>‹#›</a:t>
            </a:fld>
            <a:endParaRPr lang="en-US"/>
          </a:p>
        </p:txBody>
      </p:sp>
    </p:spTree>
    <p:extLst>
      <p:ext uri="{BB962C8B-B14F-4D97-AF65-F5344CB8AC3E}">
        <p14:creationId xmlns:p14="http://schemas.microsoft.com/office/powerpoint/2010/main" val="180934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FE4A1A-9D55-4481-822E-2543A46FAFB7}" type="slidenum">
              <a:rPr lang="en-US"/>
              <a:pPr>
                <a:defRPr/>
              </a:pPr>
              <a:t>‹#›</a:t>
            </a:fld>
            <a:endParaRPr lang="en-US"/>
          </a:p>
        </p:txBody>
      </p:sp>
    </p:spTree>
    <p:extLst>
      <p:ext uri="{BB962C8B-B14F-4D97-AF65-F5344CB8AC3E}">
        <p14:creationId xmlns:p14="http://schemas.microsoft.com/office/powerpoint/2010/main" val="191402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6949AF-5062-4DB1-8812-BC400190977B}" type="slidenum">
              <a:rPr lang="en-US"/>
              <a:pPr>
                <a:defRPr/>
              </a:pPr>
              <a:t>‹#›</a:t>
            </a:fld>
            <a:endParaRPr lang="en-US"/>
          </a:p>
        </p:txBody>
      </p:sp>
    </p:spTree>
    <p:extLst>
      <p:ext uri="{BB962C8B-B14F-4D97-AF65-F5344CB8AC3E}">
        <p14:creationId xmlns:p14="http://schemas.microsoft.com/office/powerpoint/2010/main" val="22732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8D844C-67A1-483E-8875-BB16A280015B}" type="slidenum">
              <a:rPr lang="en-US"/>
              <a:pPr>
                <a:defRPr/>
              </a:pPr>
              <a:t>‹#›</a:t>
            </a:fld>
            <a:endParaRPr lang="en-US"/>
          </a:p>
        </p:txBody>
      </p:sp>
    </p:spTree>
    <p:extLst>
      <p:ext uri="{BB962C8B-B14F-4D97-AF65-F5344CB8AC3E}">
        <p14:creationId xmlns:p14="http://schemas.microsoft.com/office/powerpoint/2010/main" val="110653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AA96EB-9FC8-4428-872D-9D9210B6356E}" type="slidenum">
              <a:rPr lang="en-US"/>
              <a:pPr>
                <a:defRPr/>
              </a:pPr>
              <a:t>‹#›</a:t>
            </a:fld>
            <a:endParaRPr lang="en-US"/>
          </a:p>
        </p:txBody>
      </p:sp>
    </p:spTree>
    <p:extLst>
      <p:ext uri="{BB962C8B-B14F-4D97-AF65-F5344CB8AC3E}">
        <p14:creationId xmlns:p14="http://schemas.microsoft.com/office/powerpoint/2010/main" val="420537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6E33EEE-C93E-4866-8B71-D91BAF064587}" type="slidenum">
              <a:rPr lang="en-US"/>
              <a:pPr>
                <a:defRPr/>
              </a:pPr>
              <a:t>‹#›</a:t>
            </a:fld>
            <a:endParaRPr lang="en-US"/>
          </a:p>
        </p:txBody>
      </p:sp>
    </p:spTree>
    <p:extLst>
      <p:ext uri="{BB962C8B-B14F-4D97-AF65-F5344CB8AC3E}">
        <p14:creationId xmlns:p14="http://schemas.microsoft.com/office/powerpoint/2010/main" val="338726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44047F-FC8B-465C-8AB4-DF2EEB3C2CF5}" type="slidenum">
              <a:rPr lang="en-US"/>
              <a:pPr>
                <a:defRPr/>
              </a:pPr>
              <a:t>‹#›</a:t>
            </a:fld>
            <a:endParaRPr lang="en-US"/>
          </a:p>
        </p:txBody>
      </p:sp>
    </p:spTree>
    <p:extLst>
      <p:ext uri="{BB962C8B-B14F-4D97-AF65-F5344CB8AC3E}">
        <p14:creationId xmlns:p14="http://schemas.microsoft.com/office/powerpoint/2010/main" val="306739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D5844F-0363-4233-909A-9BF4E3CD76E0}" type="slidenum">
              <a:rPr lang="en-US"/>
              <a:pPr>
                <a:defRPr/>
              </a:pPr>
              <a:t>‹#›</a:t>
            </a:fld>
            <a:endParaRPr lang="en-US"/>
          </a:p>
        </p:txBody>
      </p:sp>
    </p:spTree>
    <p:extLst>
      <p:ext uri="{BB962C8B-B14F-4D97-AF65-F5344CB8AC3E}">
        <p14:creationId xmlns:p14="http://schemas.microsoft.com/office/powerpoint/2010/main" val="69300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6404BC-C2DE-496A-8CBA-A6450C6FF9BB}" type="slidenum">
              <a:rPr lang="en-US"/>
              <a:pPr>
                <a:defRPr/>
              </a:pPr>
              <a:t>‹#›</a:t>
            </a:fld>
            <a:endParaRPr lang="en-US"/>
          </a:p>
        </p:txBody>
      </p:sp>
    </p:spTree>
    <p:extLst>
      <p:ext uri="{BB962C8B-B14F-4D97-AF65-F5344CB8AC3E}">
        <p14:creationId xmlns:p14="http://schemas.microsoft.com/office/powerpoint/2010/main" val="338139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99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99C03E09-C774-4E8B-B56D-972F572FB5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fontAlgn="base">
        <a:spcBef>
          <a:spcPct val="0"/>
        </a:spcBef>
        <a:spcAft>
          <a:spcPct val="0"/>
        </a:spcAft>
        <a:defRPr sz="4000">
          <a:solidFill>
            <a:schemeClr val="tx2"/>
          </a:solidFill>
          <a:latin typeface="Times New Roman" pitchFamily="18" charset="0"/>
        </a:defRPr>
      </a:lvl6pPr>
      <a:lvl7pPr marL="914400" algn="ctr" rtl="0" fontAlgn="base">
        <a:spcBef>
          <a:spcPct val="0"/>
        </a:spcBef>
        <a:spcAft>
          <a:spcPct val="0"/>
        </a:spcAft>
        <a:defRPr sz="4000">
          <a:solidFill>
            <a:schemeClr val="tx2"/>
          </a:solidFill>
          <a:latin typeface="Times New Roman" pitchFamily="18" charset="0"/>
        </a:defRPr>
      </a:lvl7pPr>
      <a:lvl8pPr marL="1371600" algn="ctr" rtl="0" fontAlgn="base">
        <a:spcBef>
          <a:spcPct val="0"/>
        </a:spcBef>
        <a:spcAft>
          <a:spcPct val="0"/>
        </a:spcAft>
        <a:defRPr sz="4000">
          <a:solidFill>
            <a:schemeClr val="tx2"/>
          </a:solidFill>
          <a:latin typeface="Times New Roman" pitchFamily="18" charset="0"/>
        </a:defRPr>
      </a:lvl8pPr>
      <a:lvl9pPr marL="1828800" algn="ctr" rtl="0" fontAlgn="base">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6.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16.bin"/><Relationship Id="rId4" Type="http://schemas.openxmlformats.org/officeDocument/2006/relationships/image" Target="../media/image17.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oleObject" Target="../embeddings/oleObject18.bin"/><Relationship Id="rId4" Type="http://schemas.openxmlformats.org/officeDocument/2006/relationships/image" Target="../media/image19.wmf"/></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24.wmf"/><Relationship Id="rId5" Type="http://schemas.openxmlformats.org/officeDocument/2006/relationships/oleObject" Target="../embeddings/oleObject21.bin"/><Relationship Id="rId4" Type="http://schemas.openxmlformats.org/officeDocument/2006/relationships/image" Target="../media/image23.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27.wmf"/><Relationship Id="rId5" Type="http://schemas.openxmlformats.org/officeDocument/2006/relationships/oleObject" Target="../embeddings/oleObject24.bin"/><Relationship Id="rId4" Type="http://schemas.openxmlformats.org/officeDocument/2006/relationships/image" Target="../media/image26.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29.wmf"/><Relationship Id="rId5" Type="http://schemas.openxmlformats.org/officeDocument/2006/relationships/oleObject" Target="../embeddings/oleObject26.bin"/><Relationship Id="rId4" Type="http://schemas.openxmlformats.org/officeDocument/2006/relationships/image" Target="../media/image28.wmf"/></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image" Target="../media/image31.wmf"/><Relationship Id="rId5" Type="http://schemas.openxmlformats.org/officeDocument/2006/relationships/oleObject" Target="../embeddings/oleObject28.bin"/><Relationship Id="rId4" Type="http://schemas.openxmlformats.org/officeDocument/2006/relationships/image" Target="../media/image30.wmf"/></Relationships>
</file>

<file path=ppt/slides/_rels/slide46.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image" Target="../media/image33.wmf"/><Relationship Id="rId5" Type="http://schemas.openxmlformats.org/officeDocument/2006/relationships/oleObject" Target="../embeddings/oleObject30.bin"/><Relationship Id="rId4" Type="http://schemas.openxmlformats.org/officeDocument/2006/relationships/image" Target="../media/image32.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oleObject" Target="../embeddings/oleObject32.bin"/><Relationship Id="rId7" Type="http://schemas.openxmlformats.org/officeDocument/2006/relationships/image" Target="../media/image36.wmf"/><Relationship Id="rId12" Type="http://schemas.openxmlformats.org/officeDocument/2006/relationships/image" Target="../media/image38.wmf"/><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oleObject" Target="../embeddings/oleObject34.bin"/><Relationship Id="rId11" Type="http://schemas.openxmlformats.org/officeDocument/2006/relationships/oleObject" Target="../embeddings/oleObject37.bin"/><Relationship Id="rId5" Type="http://schemas.openxmlformats.org/officeDocument/2006/relationships/oleObject" Target="../embeddings/oleObject33.bin"/><Relationship Id="rId10" Type="http://schemas.openxmlformats.org/officeDocument/2006/relationships/image" Target="../media/image37.wmf"/><Relationship Id="rId4" Type="http://schemas.openxmlformats.org/officeDocument/2006/relationships/image" Target="../media/image35.wmf"/><Relationship Id="rId9" Type="http://schemas.openxmlformats.org/officeDocument/2006/relationships/oleObject" Target="../embeddings/oleObject36.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0B49D2B-D232-4BB8-B0F3-7D4E420E6E5B}" type="slidenum">
              <a:rPr lang="en-US" altLang="en-US" sz="1400" smtClean="0">
                <a:latin typeface="Arial" charset="0"/>
              </a:rPr>
              <a:pPr eaLnBrk="1" hangingPunct="1">
                <a:spcBef>
                  <a:spcPct val="0"/>
                </a:spcBef>
                <a:buFontTx/>
                <a:buNone/>
              </a:pPr>
              <a:t>1</a:t>
            </a:fld>
            <a:endParaRPr lang="en-US" altLang="en-US" sz="1400">
              <a:latin typeface="Arial" charset="0"/>
            </a:endParaRPr>
          </a:p>
        </p:txBody>
      </p:sp>
      <p:sp>
        <p:nvSpPr>
          <p:cNvPr id="3075" name="Rectangle 2"/>
          <p:cNvSpPr>
            <a:spLocks noGrp="1" noChangeArrowheads="1"/>
          </p:cNvSpPr>
          <p:nvPr>
            <p:ph type="ctrTitle"/>
          </p:nvPr>
        </p:nvSpPr>
        <p:spPr/>
        <p:txBody>
          <a:bodyPr/>
          <a:lstStyle/>
          <a:p>
            <a:pPr eaLnBrk="1" hangingPunct="1"/>
            <a:r>
              <a:rPr lang="en-US" altLang="en-US" sz="6600"/>
              <a:t>Chapter 3:</a:t>
            </a:r>
          </a:p>
        </p:txBody>
      </p:sp>
      <p:sp>
        <p:nvSpPr>
          <p:cNvPr id="3076" name="Rectangle 3"/>
          <p:cNvSpPr>
            <a:spLocks noGrp="1" noChangeArrowheads="1"/>
          </p:cNvSpPr>
          <p:nvPr>
            <p:ph type="subTitle" idx="1"/>
          </p:nvPr>
        </p:nvSpPr>
        <p:spPr/>
        <p:txBody>
          <a:bodyPr/>
          <a:lstStyle/>
          <a:p>
            <a:pPr eaLnBrk="1" hangingPunct="1"/>
            <a:r>
              <a:rPr lang="en-US" altLang="en-US" sz="5400"/>
              <a:t>Probability</a:t>
            </a:r>
          </a:p>
        </p:txBody>
      </p:sp>
      <p:sp>
        <p:nvSpPr>
          <p:cNvPr id="2" name="Text Box 3">
            <a:extLst>
              <a:ext uri="{FF2B5EF4-FFF2-40B4-BE49-F238E27FC236}">
                <a16:creationId xmlns:a16="http://schemas.microsoft.com/office/drawing/2014/main" id="{30BF2D61-955A-1ED1-9014-98A4E10C4427}"/>
              </a:ext>
            </a:extLst>
          </p:cNvPr>
          <p:cNvSpPr txBox="1">
            <a:spLocks noChangeArrowheads="1"/>
          </p:cNvSpPr>
          <p:nvPr/>
        </p:nvSpPr>
        <p:spPr bwMode="auto">
          <a:xfrm>
            <a:off x="1524000" y="6527800"/>
            <a:ext cx="6096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833" tIns="51417" rIns="102833" bIns="51417">
            <a:spAutoFit/>
          </a:bodyPr>
          <a:lstStyle>
            <a:lvl1pPr defTabSz="1028700" eaLnBrk="0" hangingPunct="0">
              <a:spcBef>
                <a:spcPct val="20000"/>
              </a:spcBef>
              <a:buChar char="•"/>
              <a:defRPr sz="3200">
                <a:solidFill>
                  <a:schemeClr val="tx1"/>
                </a:solidFill>
                <a:latin typeface="Times New Roman" pitchFamily="18" charset="0"/>
              </a:defRPr>
            </a:lvl1pPr>
            <a:lvl2pPr marL="742950" indent="-285750" defTabSz="1028700" eaLnBrk="0" hangingPunct="0">
              <a:spcBef>
                <a:spcPct val="20000"/>
              </a:spcBef>
              <a:buChar char="–"/>
              <a:defRPr sz="2800">
                <a:solidFill>
                  <a:schemeClr val="tx1"/>
                </a:solidFill>
                <a:latin typeface="Times New Roman" pitchFamily="18" charset="0"/>
              </a:defRPr>
            </a:lvl2pPr>
            <a:lvl3pPr marL="1143000" indent="-228600" defTabSz="1028700" eaLnBrk="0" hangingPunct="0">
              <a:spcBef>
                <a:spcPct val="20000"/>
              </a:spcBef>
              <a:buChar char="•"/>
              <a:defRPr sz="2400">
                <a:solidFill>
                  <a:schemeClr val="tx1"/>
                </a:solidFill>
                <a:latin typeface="Times New Roman" pitchFamily="18" charset="0"/>
              </a:defRPr>
            </a:lvl3pPr>
            <a:lvl4pPr marL="1600200" indent="-228600" defTabSz="1028700" eaLnBrk="0" hangingPunct="0">
              <a:spcBef>
                <a:spcPct val="20000"/>
              </a:spcBef>
              <a:buChar char="–"/>
              <a:defRPr sz="2000">
                <a:solidFill>
                  <a:schemeClr val="tx1"/>
                </a:solidFill>
                <a:latin typeface="Times New Roman" pitchFamily="18" charset="0"/>
              </a:defRPr>
            </a:lvl4pPr>
            <a:lvl5pPr marL="2057400" indent="-228600" defTabSz="1028700" eaLnBrk="0" hangingPunct="0">
              <a:spcBef>
                <a:spcPct val="20000"/>
              </a:spcBef>
              <a:buChar char="»"/>
              <a:defRPr sz="2000">
                <a:solidFill>
                  <a:schemeClr val="tx1"/>
                </a:solidFill>
                <a:latin typeface="Times New Roman" pitchFamily="18" charset="0"/>
              </a:defRPr>
            </a:lvl5pPr>
            <a:lvl6pPr marL="2514600" indent="-228600" defTabSz="1028700" eaLnBrk="0" fontAlgn="base" hangingPunct="0">
              <a:spcBef>
                <a:spcPct val="20000"/>
              </a:spcBef>
              <a:spcAft>
                <a:spcPct val="0"/>
              </a:spcAft>
              <a:buChar char="»"/>
              <a:defRPr sz="2000">
                <a:solidFill>
                  <a:schemeClr val="tx1"/>
                </a:solidFill>
                <a:latin typeface="Times New Roman" pitchFamily="18" charset="0"/>
              </a:defRPr>
            </a:lvl6pPr>
            <a:lvl7pPr marL="2971800" indent="-228600" defTabSz="1028700" eaLnBrk="0" fontAlgn="base" hangingPunct="0">
              <a:spcBef>
                <a:spcPct val="20000"/>
              </a:spcBef>
              <a:spcAft>
                <a:spcPct val="0"/>
              </a:spcAft>
              <a:buChar char="»"/>
              <a:defRPr sz="2000">
                <a:solidFill>
                  <a:schemeClr val="tx1"/>
                </a:solidFill>
                <a:latin typeface="Times New Roman" pitchFamily="18" charset="0"/>
              </a:defRPr>
            </a:lvl7pPr>
            <a:lvl8pPr marL="3429000" indent="-228600" defTabSz="1028700" eaLnBrk="0" fontAlgn="base" hangingPunct="0">
              <a:spcBef>
                <a:spcPct val="20000"/>
              </a:spcBef>
              <a:spcAft>
                <a:spcPct val="0"/>
              </a:spcAft>
              <a:buChar char="»"/>
              <a:defRPr sz="2000">
                <a:solidFill>
                  <a:schemeClr val="tx1"/>
                </a:solidFill>
                <a:latin typeface="Times New Roman" pitchFamily="18" charset="0"/>
              </a:defRPr>
            </a:lvl8pPr>
            <a:lvl9pPr marL="3886200" indent="-228600" defTabSz="10287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000">
                <a:latin typeface="Arial" charset="0"/>
              </a:rPr>
              <a:t>Copyright </a:t>
            </a:r>
            <a:r>
              <a:rPr lang="en-US" altLang="en-US" sz="1000">
                <a:latin typeface="Arial" charset="0"/>
                <a:cs typeface="Times New Roman" pitchFamily="18" charset="0"/>
              </a:rPr>
              <a:t>© </a:t>
            </a:r>
            <a:r>
              <a:rPr lang="en-US" altLang="en-US" sz="1000">
                <a:latin typeface="Arial" charset="0"/>
              </a:rPr>
              <a:t>The McGraw-Hill Companies, Inc. Permission required for reproduction or display.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008B8327-D7F6-4A1C-BF5E-CF2C7D20C68D}" type="slidenum">
              <a:rPr lang="en-US" altLang="en-US" sz="1400" smtClean="0">
                <a:latin typeface="Arial" charset="0"/>
              </a:rPr>
              <a:pPr eaLnBrk="1" hangingPunct="1">
                <a:spcBef>
                  <a:spcPct val="0"/>
                </a:spcBef>
                <a:buFontTx/>
                <a:buNone/>
              </a:pPr>
              <a:t>10</a:t>
            </a:fld>
            <a:endParaRPr lang="en-US" altLang="en-US" sz="1400">
              <a:latin typeface="Arial" charset="0"/>
            </a:endParaRPr>
          </a:p>
        </p:txBody>
      </p:sp>
      <p:sp>
        <p:nvSpPr>
          <p:cNvPr id="12291" name="Rectangle 2"/>
          <p:cNvSpPr>
            <a:spLocks noGrp="1" noChangeArrowheads="1"/>
          </p:cNvSpPr>
          <p:nvPr>
            <p:ph type="title"/>
          </p:nvPr>
        </p:nvSpPr>
        <p:spPr/>
        <p:txBody>
          <a:bodyPr/>
          <a:lstStyle/>
          <a:p>
            <a:pPr eaLnBrk="1" hangingPunct="1"/>
            <a:r>
              <a:rPr lang="en-US" altLang="en-US"/>
              <a:t>Example 3</a:t>
            </a:r>
          </a:p>
        </p:txBody>
      </p:sp>
      <p:sp>
        <p:nvSpPr>
          <p:cNvPr id="12292" name="Rectangle 3"/>
          <p:cNvSpPr>
            <a:spLocks noGrp="1" noChangeArrowheads="1"/>
          </p:cNvSpPr>
          <p:nvPr>
            <p:ph type="body" idx="1"/>
          </p:nvPr>
        </p:nvSpPr>
        <p:spPr/>
        <p:txBody>
          <a:bodyPr/>
          <a:lstStyle/>
          <a:p>
            <a:pPr eaLnBrk="1" hangingPunct="1">
              <a:buFontTx/>
              <a:buNone/>
            </a:pPr>
            <a:r>
              <a:rPr lang="en-US" altLang="en-US"/>
              <a:t>Let </a:t>
            </a:r>
            <a:r>
              <a:rPr lang="en-US" altLang="en-US" i="1"/>
              <a:t>A</a:t>
            </a:r>
            <a:r>
              <a:rPr lang="en-US" altLang="en-US"/>
              <a:t> = {1, 2, 3} and </a:t>
            </a:r>
            <a:r>
              <a:rPr lang="en-US" altLang="en-US" i="1"/>
              <a:t>B</a:t>
            </a:r>
            <a:r>
              <a:rPr lang="en-US" altLang="en-US"/>
              <a:t> = {2, 3, 4}. </a:t>
            </a:r>
          </a:p>
          <a:p>
            <a:pPr eaLnBrk="1" hangingPunct="1">
              <a:buFontTx/>
              <a:buNone/>
            </a:pPr>
            <a:r>
              <a:rPr lang="en-US" altLang="en-US"/>
              <a:t>What is </a:t>
            </a:r>
            <a:r>
              <a:rPr lang="en-US" altLang="en-US" i="1"/>
              <a:t>A </a:t>
            </a:r>
            <a:r>
              <a:rPr lang="en-US" altLang="en-US">
                <a:sym typeface="Symbol" pitchFamily="18" charset="2"/>
              </a:rPr>
              <a:t></a:t>
            </a:r>
            <a:r>
              <a:rPr lang="en-US" altLang="en-US"/>
              <a:t> </a:t>
            </a:r>
            <a:r>
              <a:rPr lang="en-US" altLang="en-US" i="1"/>
              <a:t>B</a:t>
            </a:r>
            <a:r>
              <a:rPr lang="en-US" altLang="en-US"/>
              <a:t>?</a:t>
            </a:r>
            <a:endParaRPr lang="en-US" altLang="en-US" i="1"/>
          </a:p>
          <a:p>
            <a:pPr eaLnBrk="1" hangingPunct="1"/>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9C7D48C-2E1A-48A6-AF48-C352DA161DD4}" type="slidenum">
              <a:rPr lang="en-US" altLang="en-US" sz="1400" smtClean="0">
                <a:latin typeface="Arial" charset="0"/>
              </a:rPr>
              <a:pPr eaLnBrk="1" hangingPunct="1">
                <a:spcBef>
                  <a:spcPct val="0"/>
                </a:spcBef>
                <a:buFontTx/>
                <a:buNone/>
              </a:pPr>
              <a:t>11</a:t>
            </a:fld>
            <a:endParaRPr lang="en-US" altLang="en-US" sz="1400">
              <a:latin typeface="Arial" charset="0"/>
            </a:endParaRPr>
          </a:p>
        </p:txBody>
      </p:sp>
      <p:sp>
        <p:nvSpPr>
          <p:cNvPr id="13315" name="Rectangle 2"/>
          <p:cNvSpPr>
            <a:spLocks noGrp="1" noChangeArrowheads="1"/>
          </p:cNvSpPr>
          <p:nvPr>
            <p:ph type="title"/>
          </p:nvPr>
        </p:nvSpPr>
        <p:spPr/>
        <p:txBody>
          <a:bodyPr/>
          <a:lstStyle/>
          <a:p>
            <a:pPr eaLnBrk="1" hangingPunct="1"/>
            <a:r>
              <a:rPr lang="en-US" altLang="en-US"/>
              <a:t>Complements</a:t>
            </a:r>
          </a:p>
        </p:txBody>
      </p:sp>
      <p:sp>
        <p:nvSpPr>
          <p:cNvPr id="13316" name="Rectangle 3"/>
          <p:cNvSpPr>
            <a:spLocks noGrp="1" noChangeArrowheads="1"/>
          </p:cNvSpPr>
          <p:nvPr>
            <p:ph type="body" idx="1"/>
          </p:nvPr>
        </p:nvSpPr>
        <p:spPr/>
        <p:txBody>
          <a:bodyPr/>
          <a:lstStyle/>
          <a:p>
            <a:pPr eaLnBrk="1" hangingPunct="1">
              <a:buFontTx/>
              <a:buNone/>
            </a:pPr>
            <a:r>
              <a:rPr lang="en-US" altLang="en-US"/>
              <a:t>The </a:t>
            </a:r>
            <a:r>
              <a:rPr lang="en-US" altLang="en-US" b="1">
                <a:solidFill>
                  <a:srgbClr val="FFFF00"/>
                </a:solidFill>
              </a:rPr>
              <a:t>complement</a:t>
            </a:r>
            <a:r>
              <a:rPr lang="en-US" altLang="en-US"/>
              <a:t> of an event </a:t>
            </a:r>
            <a:r>
              <a:rPr lang="en-US" altLang="en-US" i="1"/>
              <a:t>A</a:t>
            </a:r>
            <a:r>
              <a:rPr lang="en-US" altLang="en-US"/>
              <a:t>, denoted </a:t>
            </a:r>
            <a:r>
              <a:rPr lang="en-US" altLang="en-US" i="1"/>
              <a:t>A</a:t>
            </a:r>
            <a:r>
              <a:rPr lang="en-US" altLang="en-US" i="1" baseline="36000"/>
              <a:t>c</a:t>
            </a:r>
            <a:r>
              <a:rPr lang="en-US" altLang="en-US"/>
              <a:t>, is </a:t>
            </a:r>
          </a:p>
          <a:p>
            <a:pPr eaLnBrk="1" hangingPunct="1">
              <a:buFontTx/>
              <a:buNone/>
            </a:pPr>
            <a:r>
              <a:rPr lang="en-US" altLang="en-US"/>
              <a:t>the set of outcomes that do not belong to </a:t>
            </a:r>
            <a:r>
              <a:rPr lang="en-US" altLang="en-US" i="1"/>
              <a:t>A</a:t>
            </a:r>
            <a:r>
              <a:rPr lang="en-US" altLang="en-US"/>
              <a:t>.  In </a:t>
            </a:r>
          </a:p>
          <a:p>
            <a:pPr eaLnBrk="1" hangingPunct="1">
              <a:buFontTx/>
              <a:buNone/>
            </a:pPr>
            <a:r>
              <a:rPr lang="en-US" altLang="en-US"/>
              <a:t>words, </a:t>
            </a:r>
            <a:r>
              <a:rPr lang="en-US" altLang="en-US" i="1"/>
              <a:t>A</a:t>
            </a:r>
            <a:r>
              <a:rPr lang="en-US" altLang="en-US" i="1" baseline="36000"/>
              <a:t>c</a:t>
            </a:r>
            <a:r>
              <a:rPr lang="en-US" altLang="en-US"/>
              <a:t> means “not </a:t>
            </a:r>
            <a:r>
              <a:rPr lang="en-US" altLang="en-US" i="1"/>
              <a:t>A.</a:t>
            </a:r>
            <a:r>
              <a:rPr lang="en-US" altLang="en-US"/>
              <a:t>”  Thus the event “not </a:t>
            </a:r>
          </a:p>
          <a:p>
            <a:pPr eaLnBrk="1" hangingPunct="1">
              <a:buFontTx/>
              <a:buNone/>
            </a:pPr>
            <a:r>
              <a:rPr lang="en-US" altLang="en-US" i="1"/>
              <a:t>A</a:t>
            </a:r>
            <a:r>
              <a:rPr lang="en-US" altLang="en-US"/>
              <a:t>” occurs whenever </a:t>
            </a:r>
            <a:r>
              <a:rPr lang="en-US" altLang="en-US" i="1"/>
              <a:t>A</a:t>
            </a:r>
            <a:r>
              <a:rPr lang="en-US" altLang="en-US"/>
              <a:t> does </a:t>
            </a:r>
            <a:r>
              <a:rPr lang="en-US" altLang="en-US" b="1"/>
              <a:t>not</a:t>
            </a:r>
            <a:r>
              <a:rPr lang="en-US" altLang="en-US"/>
              <a:t> occur.</a:t>
            </a:r>
          </a:p>
          <a:p>
            <a:pPr eaLnBrk="1" hangingPunct="1">
              <a:buFontTx/>
              <a:buNone/>
            </a:pPr>
            <a:endParaRPr lang="en-US" altLang="en-US"/>
          </a:p>
          <a:p>
            <a:pPr eaLnBrk="1" hangingPunct="1">
              <a:buFontTx/>
              <a:buNone/>
            </a:pPr>
            <a:endParaRPr lang="en-US" altLang="en-US"/>
          </a:p>
          <a:p>
            <a:pPr eaLnBrk="1" hangingPunct="1">
              <a:buFontTx/>
              <a:buNone/>
            </a:pPr>
            <a:endParaRPr lang="en-US" alt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EC57379-EE16-498F-A0C6-1A3734DC9437}" type="slidenum">
              <a:rPr lang="en-US" altLang="en-US" sz="1400" smtClean="0">
                <a:latin typeface="Arial" charset="0"/>
              </a:rPr>
              <a:pPr eaLnBrk="1" hangingPunct="1">
                <a:spcBef>
                  <a:spcPct val="0"/>
                </a:spcBef>
                <a:buFontTx/>
                <a:buNone/>
              </a:pPr>
              <a:t>12</a:t>
            </a:fld>
            <a:endParaRPr lang="en-US" altLang="en-US" sz="1400">
              <a:latin typeface="Arial" charset="0"/>
            </a:endParaRPr>
          </a:p>
        </p:txBody>
      </p:sp>
      <p:sp>
        <p:nvSpPr>
          <p:cNvPr id="14339" name="Rectangle 2"/>
          <p:cNvSpPr>
            <a:spLocks noGrp="1" noChangeArrowheads="1"/>
          </p:cNvSpPr>
          <p:nvPr>
            <p:ph type="title"/>
          </p:nvPr>
        </p:nvSpPr>
        <p:spPr/>
        <p:txBody>
          <a:bodyPr/>
          <a:lstStyle/>
          <a:p>
            <a:pPr eaLnBrk="1" hangingPunct="1"/>
            <a:r>
              <a:rPr lang="en-US" altLang="en-US"/>
              <a:t>Example 4</a:t>
            </a:r>
          </a:p>
        </p:txBody>
      </p:sp>
      <p:sp>
        <p:nvSpPr>
          <p:cNvPr id="14340" name="Rectangle 3"/>
          <p:cNvSpPr>
            <a:spLocks noGrp="1" noChangeArrowheads="1"/>
          </p:cNvSpPr>
          <p:nvPr>
            <p:ph type="body" idx="1"/>
          </p:nvPr>
        </p:nvSpPr>
        <p:spPr/>
        <p:txBody>
          <a:bodyPr/>
          <a:lstStyle/>
          <a:p>
            <a:pPr eaLnBrk="1" hangingPunct="1">
              <a:buFontTx/>
              <a:buNone/>
            </a:pPr>
            <a:r>
              <a:rPr lang="en-US" altLang="en-US"/>
              <a:t>Consider rolling a fair sided die.  Let </a:t>
            </a:r>
            <a:r>
              <a:rPr lang="en-US" altLang="en-US" i="1"/>
              <a:t>A</a:t>
            </a:r>
            <a:r>
              <a:rPr lang="en-US" altLang="en-US"/>
              <a:t> be the </a:t>
            </a:r>
          </a:p>
          <a:p>
            <a:pPr eaLnBrk="1" hangingPunct="1">
              <a:buFontTx/>
              <a:buNone/>
            </a:pPr>
            <a:r>
              <a:rPr lang="en-US" altLang="en-US"/>
              <a:t>event: “rolling a six” = {6}.  </a:t>
            </a:r>
          </a:p>
          <a:p>
            <a:pPr eaLnBrk="1" hangingPunct="1">
              <a:buFontTx/>
              <a:buNone/>
            </a:pPr>
            <a:r>
              <a:rPr lang="en-US" altLang="en-US"/>
              <a:t>What is </a:t>
            </a:r>
            <a:r>
              <a:rPr lang="en-US" altLang="en-US" i="1"/>
              <a:t>A</a:t>
            </a:r>
            <a:r>
              <a:rPr lang="en-US" altLang="en-US" i="1" baseline="36000"/>
              <a:t>c</a:t>
            </a:r>
            <a:r>
              <a:rPr lang="en-US" altLang="en-US"/>
              <a:t> = “not rolling a six”?</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FAEB5A1-CBCE-4857-8EA4-A772163AABDA}" type="slidenum">
              <a:rPr lang="en-US" altLang="en-US" sz="1400" smtClean="0">
                <a:latin typeface="Arial" charset="0"/>
              </a:rPr>
              <a:pPr eaLnBrk="1" hangingPunct="1">
                <a:spcBef>
                  <a:spcPct val="0"/>
                </a:spcBef>
                <a:buFontTx/>
                <a:buNone/>
              </a:pPr>
              <a:t>13</a:t>
            </a:fld>
            <a:endParaRPr lang="en-US" altLang="en-US" sz="1400">
              <a:latin typeface="Arial" charset="0"/>
            </a:endParaRPr>
          </a:p>
        </p:txBody>
      </p:sp>
      <p:sp>
        <p:nvSpPr>
          <p:cNvPr id="15363" name="Rectangle 2"/>
          <p:cNvSpPr>
            <a:spLocks noGrp="1" noChangeArrowheads="1"/>
          </p:cNvSpPr>
          <p:nvPr>
            <p:ph type="title"/>
          </p:nvPr>
        </p:nvSpPr>
        <p:spPr/>
        <p:txBody>
          <a:bodyPr/>
          <a:lstStyle/>
          <a:p>
            <a:pPr eaLnBrk="1" hangingPunct="1"/>
            <a:r>
              <a:rPr lang="en-US" altLang="en-US"/>
              <a:t>Mutually Exclusive Events</a:t>
            </a:r>
          </a:p>
        </p:txBody>
      </p:sp>
      <p:sp>
        <p:nvSpPr>
          <p:cNvPr id="15364" name="Rectangle 3"/>
          <p:cNvSpPr>
            <a:spLocks noGrp="1" noChangeArrowheads="1"/>
          </p:cNvSpPr>
          <p:nvPr>
            <p:ph type="body" sz="half" idx="1"/>
          </p:nvPr>
        </p:nvSpPr>
        <p:spPr>
          <a:xfrm>
            <a:off x="457200" y="1524000"/>
            <a:ext cx="8153400" cy="4724400"/>
          </a:xfrm>
        </p:spPr>
        <p:txBody>
          <a:bodyPr/>
          <a:lstStyle/>
          <a:p>
            <a:pPr eaLnBrk="1" hangingPunct="1">
              <a:lnSpc>
                <a:spcPct val="90000"/>
              </a:lnSpc>
              <a:buFontTx/>
              <a:buNone/>
            </a:pPr>
            <a:r>
              <a:rPr lang="en-US" altLang="en-US" sz="2800"/>
              <a:t>Definition:  The events </a:t>
            </a:r>
            <a:r>
              <a:rPr lang="en-US" altLang="en-US" sz="2800" i="1"/>
              <a:t>A</a:t>
            </a:r>
            <a:r>
              <a:rPr lang="en-US" altLang="en-US" sz="2800"/>
              <a:t> and </a:t>
            </a:r>
            <a:r>
              <a:rPr lang="en-US" altLang="en-US" sz="2800" i="1"/>
              <a:t>B</a:t>
            </a:r>
            <a:r>
              <a:rPr lang="en-US" altLang="en-US" sz="2800"/>
              <a:t> are said to be </a:t>
            </a:r>
            <a:r>
              <a:rPr lang="en-US" altLang="en-US" sz="2800" b="1">
                <a:solidFill>
                  <a:srgbClr val="FFFF00"/>
                </a:solidFill>
              </a:rPr>
              <a:t>mutually </a:t>
            </a:r>
          </a:p>
          <a:p>
            <a:pPr eaLnBrk="1" hangingPunct="1">
              <a:lnSpc>
                <a:spcPct val="90000"/>
              </a:lnSpc>
              <a:buFontTx/>
              <a:buNone/>
            </a:pPr>
            <a:r>
              <a:rPr lang="en-US" altLang="en-US" sz="2800" b="1">
                <a:solidFill>
                  <a:srgbClr val="FFFF00"/>
                </a:solidFill>
              </a:rPr>
              <a:t>                     exclusive</a:t>
            </a:r>
            <a:r>
              <a:rPr lang="en-US" altLang="en-US" sz="2800"/>
              <a:t> if they have no outcomes in </a:t>
            </a:r>
          </a:p>
          <a:p>
            <a:pPr eaLnBrk="1" hangingPunct="1">
              <a:lnSpc>
                <a:spcPct val="90000"/>
              </a:lnSpc>
              <a:buFontTx/>
              <a:buNone/>
            </a:pPr>
            <a:r>
              <a:rPr lang="en-US" altLang="en-US" sz="2800"/>
              <a:t>                     common.  </a:t>
            </a:r>
          </a:p>
          <a:p>
            <a:pPr eaLnBrk="1" hangingPunct="1">
              <a:lnSpc>
                <a:spcPct val="90000"/>
              </a:lnSpc>
              <a:buFontTx/>
              <a:buNone/>
            </a:pPr>
            <a:endParaRPr lang="en-US" altLang="en-US" sz="2800"/>
          </a:p>
          <a:p>
            <a:pPr eaLnBrk="1" hangingPunct="1">
              <a:lnSpc>
                <a:spcPct val="90000"/>
              </a:lnSpc>
              <a:buFontTx/>
              <a:buNone/>
            </a:pPr>
            <a:r>
              <a:rPr lang="en-US" altLang="en-US" sz="2800"/>
              <a:t>More generally, a collection of events </a:t>
            </a:r>
          </a:p>
          <a:p>
            <a:pPr eaLnBrk="1" hangingPunct="1">
              <a:lnSpc>
                <a:spcPct val="90000"/>
              </a:lnSpc>
              <a:buFontTx/>
              <a:buNone/>
            </a:pPr>
            <a:r>
              <a:rPr lang="en-US" altLang="en-US" sz="2800"/>
              <a:t>is said to be mutually exclusive if no two of them have </a:t>
            </a:r>
          </a:p>
          <a:p>
            <a:pPr eaLnBrk="1" hangingPunct="1">
              <a:lnSpc>
                <a:spcPct val="90000"/>
              </a:lnSpc>
              <a:buFontTx/>
              <a:buNone/>
            </a:pPr>
            <a:r>
              <a:rPr lang="en-US" altLang="en-US" sz="2800"/>
              <a:t>any outcomes in common.</a:t>
            </a:r>
            <a:r>
              <a:rPr lang="en-US" altLang="en-US" sz="2400"/>
              <a:t>  </a:t>
            </a:r>
          </a:p>
          <a:p>
            <a:pPr eaLnBrk="1" hangingPunct="1">
              <a:lnSpc>
                <a:spcPct val="90000"/>
              </a:lnSpc>
              <a:buFontTx/>
              <a:buNone/>
            </a:pPr>
            <a:endParaRPr lang="en-US" altLang="en-US" sz="2400"/>
          </a:p>
          <a:p>
            <a:pPr eaLnBrk="1" hangingPunct="1">
              <a:lnSpc>
                <a:spcPct val="90000"/>
              </a:lnSpc>
              <a:buFontTx/>
              <a:buNone/>
            </a:pPr>
            <a:r>
              <a:rPr lang="en-US" altLang="en-US" sz="2400"/>
              <a:t>Sometimes mutually exclusive events are referred to as disjoint </a:t>
            </a:r>
          </a:p>
          <a:p>
            <a:pPr eaLnBrk="1" hangingPunct="1">
              <a:lnSpc>
                <a:spcPct val="90000"/>
              </a:lnSpc>
              <a:buFontTx/>
              <a:buNone/>
            </a:pPr>
            <a:r>
              <a:rPr lang="en-US" altLang="en-US" sz="2400"/>
              <a:t>events.</a:t>
            </a:r>
          </a:p>
          <a:p>
            <a:pPr eaLnBrk="1" hangingPunct="1">
              <a:lnSpc>
                <a:spcPct val="90000"/>
              </a:lnSpc>
              <a:buFontTx/>
              <a:buNone/>
            </a:pPr>
            <a:endParaRPr lang="en-US" altLang="en-US" sz="2400"/>
          </a:p>
          <a:p>
            <a:pPr eaLnBrk="1" hangingPunct="1">
              <a:lnSpc>
                <a:spcPct val="90000"/>
              </a:lnSpc>
              <a:buFontTx/>
              <a:buNone/>
            </a:pPr>
            <a:endParaRPr lang="en-US" altLang="en-US" sz="2800"/>
          </a:p>
        </p:txBody>
      </p:sp>
      <p:graphicFrame>
        <p:nvGraphicFramePr>
          <p:cNvPr id="8196" name="Object 4"/>
          <p:cNvGraphicFramePr>
            <a:graphicFrameLocks noGrp="1" noChangeAspect="1"/>
          </p:cNvGraphicFramePr>
          <p:nvPr>
            <p:ph sz="half" idx="2"/>
          </p:nvPr>
        </p:nvGraphicFramePr>
        <p:xfrm>
          <a:off x="6019800" y="3352800"/>
          <a:ext cx="1828800" cy="558800"/>
        </p:xfrm>
        <a:graphic>
          <a:graphicData uri="http://schemas.openxmlformats.org/presentationml/2006/ole">
            <mc:AlternateContent xmlns:mc="http://schemas.openxmlformats.org/markup-compatibility/2006">
              <mc:Choice xmlns:v="urn:schemas-microsoft-com:vml" Requires="v">
                <p:oleObj name="Equation" r:id="rId3" imgW="749300" imgH="228600" progId="Equation.DSMT4">
                  <p:embed/>
                </p:oleObj>
              </mc:Choice>
              <mc:Fallback>
                <p:oleObj name="Equation" r:id="rId3" imgW="74930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352800"/>
                        <a:ext cx="18288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withEffect">
                                  <p:stCondLst>
                                    <p:cond delay="0"/>
                                  </p:stCondLst>
                                  <p:childTnLst>
                                    <p:set>
                                      <p:cBhvr>
                                        <p:cTn id="6" dur="1" fill="hold">
                                          <p:stCondLst>
                                            <p:cond delay="0"/>
                                          </p:stCondLst>
                                        </p:cTn>
                                        <p:tgtEl>
                                          <p:spTgt spid="8196"/>
                                        </p:tgtEl>
                                        <p:attrNameLst>
                                          <p:attrName>style.visibility</p:attrName>
                                        </p:attrNameLst>
                                      </p:cBhvr>
                                      <p:to>
                                        <p:strVal val="visible"/>
                                      </p:to>
                                    </p:set>
                                    <p:animScale>
                                      <p:cBhvr>
                                        <p:cTn id="7" dur="1000" decel="50000" fill="hold">
                                          <p:stCondLst>
                                            <p:cond delay="0"/>
                                          </p:stCondLst>
                                        </p:cTn>
                                        <p:tgtEl>
                                          <p:spTgt spid="819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6"/>
                                        </p:tgtEl>
                                        <p:attrNameLst>
                                          <p:attrName>ppt_x</p:attrName>
                                          <p:attrName>ppt_y</p:attrName>
                                        </p:attrNameLst>
                                      </p:cBhvr>
                                    </p:animMotion>
                                    <p:animEffect transition="in" filter="fade">
                                      <p:cBhvr>
                                        <p:cTn id="9" dur="1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82BD33E5-0FB2-445A-B583-9939B0264E31}" type="slidenum">
              <a:rPr lang="en-US" altLang="en-US" sz="1400" smtClean="0">
                <a:latin typeface="Arial" charset="0"/>
              </a:rPr>
              <a:pPr eaLnBrk="1" hangingPunct="1">
                <a:spcBef>
                  <a:spcPct val="0"/>
                </a:spcBef>
                <a:buFontTx/>
                <a:buNone/>
              </a:pPr>
              <a:t>14</a:t>
            </a:fld>
            <a:endParaRPr lang="en-US" altLang="en-US" sz="1400">
              <a:latin typeface="Arial" charset="0"/>
            </a:endParaRPr>
          </a:p>
        </p:txBody>
      </p:sp>
      <p:sp>
        <p:nvSpPr>
          <p:cNvPr id="16387" name="Rectangle 2"/>
          <p:cNvSpPr>
            <a:spLocks noGrp="1" noChangeArrowheads="1"/>
          </p:cNvSpPr>
          <p:nvPr>
            <p:ph type="title"/>
          </p:nvPr>
        </p:nvSpPr>
        <p:spPr/>
        <p:txBody>
          <a:bodyPr/>
          <a:lstStyle/>
          <a:p>
            <a:pPr eaLnBrk="1" hangingPunct="1"/>
            <a:r>
              <a:rPr lang="en-US" altLang="en-US"/>
              <a:t>Probabilities</a:t>
            </a:r>
          </a:p>
        </p:txBody>
      </p:sp>
      <p:sp>
        <p:nvSpPr>
          <p:cNvPr id="16388" name="Rectangle 3"/>
          <p:cNvSpPr>
            <a:spLocks noGrp="1" noChangeArrowheads="1"/>
          </p:cNvSpPr>
          <p:nvPr>
            <p:ph type="body" idx="1"/>
          </p:nvPr>
        </p:nvSpPr>
        <p:spPr/>
        <p:txBody>
          <a:bodyPr/>
          <a:lstStyle/>
          <a:p>
            <a:pPr eaLnBrk="1" hangingPunct="1">
              <a:lnSpc>
                <a:spcPct val="80000"/>
              </a:lnSpc>
              <a:buFontTx/>
              <a:buNone/>
            </a:pPr>
            <a:r>
              <a:rPr lang="en-US" altLang="en-US" sz="2800"/>
              <a:t>Definition:  Each event in the sample space has a </a:t>
            </a:r>
          </a:p>
          <a:p>
            <a:pPr eaLnBrk="1" hangingPunct="1">
              <a:lnSpc>
                <a:spcPct val="80000"/>
              </a:lnSpc>
              <a:buFontTx/>
              <a:buNone/>
            </a:pPr>
            <a:r>
              <a:rPr lang="en-US" altLang="en-US" sz="2800" b="1">
                <a:solidFill>
                  <a:srgbClr val="FFFF00"/>
                </a:solidFill>
              </a:rPr>
              <a:t>                   probability</a:t>
            </a:r>
            <a:r>
              <a:rPr lang="en-US" altLang="en-US" sz="2800"/>
              <a:t> of occurring.  Intuitively, the </a:t>
            </a:r>
          </a:p>
          <a:p>
            <a:pPr eaLnBrk="1" hangingPunct="1">
              <a:lnSpc>
                <a:spcPct val="80000"/>
              </a:lnSpc>
              <a:buFontTx/>
              <a:buNone/>
            </a:pPr>
            <a:r>
              <a:rPr lang="en-US" altLang="en-US" sz="2800"/>
              <a:t>                   probability is a quantitative measure of how </a:t>
            </a:r>
          </a:p>
          <a:p>
            <a:pPr eaLnBrk="1" hangingPunct="1">
              <a:lnSpc>
                <a:spcPct val="80000"/>
              </a:lnSpc>
              <a:buFontTx/>
              <a:buNone/>
            </a:pPr>
            <a:r>
              <a:rPr lang="en-US" altLang="en-US" sz="2800"/>
              <a:t>                   likely the event is to occur. </a:t>
            </a:r>
          </a:p>
          <a:p>
            <a:pPr eaLnBrk="1" hangingPunct="1">
              <a:lnSpc>
                <a:spcPct val="80000"/>
              </a:lnSpc>
              <a:buFontTx/>
              <a:buNone/>
            </a:pPr>
            <a:endParaRPr lang="en-US" altLang="en-US" sz="2800"/>
          </a:p>
          <a:p>
            <a:pPr eaLnBrk="1" hangingPunct="1">
              <a:lnSpc>
                <a:spcPct val="80000"/>
              </a:lnSpc>
              <a:buFontTx/>
              <a:buNone/>
            </a:pPr>
            <a:r>
              <a:rPr lang="en-US" altLang="en-US" sz="2800"/>
              <a:t>Given any experiment and any event </a:t>
            </a:r>
            <a:r>
              <a:rPr lang="en-US" altLang="en-US" sz="2800" i="1"/>
              <a:t>A</a:t>
            </a:r>
            <a:r>
              <a:rPr lang="en-US" altLang="en-US" sz="2800"/>
              <a:t>:</a:t>
            </a:r>
          </a:p>
          <a:p>
            <a:pPr eaLnBrk="1" hangingPunct="1">
              <a:lnSpc>
                <a:spcPct val="80000"/>
              </a:lnSpc>
              <a:buFont typeface="Wingdings" pitchFamily="2" charset="2"/>
              <a:buChar char="§"/>
            </a:pPr>
            <a:r>
              <a:rPr lang="en-US" altLang="en-US" sz="2800"/>
              <a:t>The expression </a:t>
            </a:r>
            <a:r>
              <a:rPr lang="en-US" altLang="en-US" sz="2800" i="1"/>
              <a:t>P</a:t>
            </a:r>
            <a:r>
              <a:rPr lang="en-US" altLang="en-US" sz="2800"/>
              <a:t>(</a:t>
            </a:r>
            <a:r>
              <a:rPr lang="en-US" altLang="en-US" sz="2800" i="1"/>
              <a:t>A</a:t>
            </a:r>
            <a:r>
              <a:rPr lang="en-US" altLang="en-US" sz="2800"/>
              <a:t>) denotes the probability that the event </a:t>
            </a:r>
            <a:r>
              <a:rPr lang="en-US" altLang="en-US" sz="2800" i="1"/>
              <a:t>A</a:t>
            </a:r>
            <a:r>
              <a:rPr lang="en-US" altLang="en-US" sz="2800"/>
              <a:t> occurs.</a:t>
            </a:r>
          </a:p>
          <a:p>
            <a:pPr eaLnBrk="1" hangingPunct="1">
              <a:lnSpc>
                <a:spcPct val="80000"/>
              </a:lnSpc>
              <a:buFont typeface="Wingdings" pitchFamily="2" charset="2"/>
              <a:buChar char="§"/>
            </a:pPr>
            <a:r>
              <a:rPr lang="en-US" altLang="en-US" sz="2800" i="1"/>
              <a:t>P</a:t>
            </a:r>
            <a:r>
              <a:rPr lang="en-US" altLang="en-US" sz="2800"/>
              <a:t>(</a:t>
            </a:r>
            <a:r>
              <a:rPr lang="en-US" altLang="en-US" sz="2800" i="1"/>
              <a:t>A</a:t>
            </a:r>
            <a:r>
              <a:rPr lang="en-US" altLang="en-US" sz="2800"/>
              <a:t>) is the proportion of times that the event </a:t>
            </a:r>
            <a:r>
              <a:rPr lang="en-US" altLang="en-US" sz="2800" i="1"/>
              <a:t>A</a:t>
            </a:r>
            <a:r>
              <a:rPr lang="en-US" altLang="en-US" sz="2800"/>
              <a:t> would occur in the long run, if the experiment were to be repeated over and over again.</a:t>
            </a:r>
          </a:p>
          <a:p>
            <a:pPr eaLnBrk="1" hangingPunct="1">
              <a:lnSpc>
                <a:spcPct val="80000"/>
              </a:lnSpc>
              <a:buFont typeface="Wingdings" pitchFamily="2" charset="2"/>
              <a:buChar char="§"/>
            </a:pPr>
            <a:endParaRPr lang="en-US" altLang="en-US" sz="2800" i="1"/>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D038A52C-794B-4BB3-AA78-F2FC641B9CDE}" type="slidenum">
              <a:rPr lang="en-US" altLang="en-US" sz="1400" smtClean="0">
                <a:latin typeface="Arial" charset="0"/>
              </a:rPr>
              <a:pPr eaLnBrk="1" hangingPunct="1">
                <a:spcBef>
                  <a:spcPct val="0"/>
                </a:spcBef>
                <a:buFontTx/>
                <a:buNone/>
              </a:pPr>
              <a:t>15</a:t>
            </a:fld>
            <a:endParaRPr lang="en-US" altLang="en-US" sz="1400">
              <a:latin typeface="Arial" charset="0"/>
            </a:endParaRPr>
          </a:p>
        </p:txBody>
      </p:sp>
      <p:sp>
        <p:nvSpPr>
          <p:cNvPr id="17411" name="Rectangle 2"/>
          <p:cNvSpPr>
            <a:spLocks noGrp="1" noChangeArrowheads="1"/>
          </p:cNvSpPr>
          <p:nvPr>
            <p:ph type="title"/>
          </p:nvPr>
        </p:nvSpPr>
        <p:spPr/>
        <p:txBody>
          <a:bodyPr/>
          <a:lstStyle/>
          <a:p>
            <a:pPr eaLnBrk="1" hangingPunct="1"/>
            <a:r>
              <a:rPr lang="en-US" altLang="en-US"/>
              <a:t>Axioms of Probability</a:t>
            </a:r>
          </a:p>
        </p:txBody>
      </p:sp>
      <p:sp>
        <p:nvSpPr>
          <p:cNvPr id="17412" name="Rectangle 3"/>
          <p:cNvSpPr>
            <a:spLocks noGrp="1" noChangeArrowheads="1"/>
          </p:cNvSpPr>
          <p:nvPr>
            <p:ph type="body" sz="half" idx="1"/>
          </p:nvPr>
        </p:nvSpPr>
        <p:spPr>
          <a:xfrm>
            <a:off x="457200" y="1600200"/>
            <a:ext cx="8153400" cy="4525963"/>
          </a:xfrm>
        </p:spPr>
        <p:txBody>
          <a:bodyPr/>
          <a:lstStyle/>
          <a:p>
            <a:pPr marL="609600" indent="-609600" eaLnBrk="1" hangingPunct="1">
              <a:buFontTx/>
              <a:buAutoNum type="arabicPeriod"/>
            </a:pPr>
            <a:r>
              <a:rPr lang="en-US" altLang="en-US" sz="2800"/>
              <a:t>Let </a:t>
            </a:r>
            <a:r>
              <a:rPr lang="en-US" altLang="en-US" sz="2800" b="1" i="1"/>
              <a:t>S </a:t>
            </a:r>
            <a:r>
              <a:rPr lang="en-US" altLang="en-US" sz="2800"/>
              <a:t>be a sample space.  Then </a:t>
            </a:r>
            <a:r>
              <a:rPr lang="en-US" altLang="en-US" sz="2800" i="1"/>
              <a:t>P</a:t>
            </a:r>
            <a:r>
              <a:rPr lang="en-US" altLang="en-US" sz="2800"/>
              <a:t>(</a:t>
            </a:r>
            <a:r>
              <a:rPr lang="en-US" altLang="en-US" sz="2800" b="1" i="1"/>
              <a:t>S</a:t>
            </a:r>
            <a:r>
              <a:rPr lang="en-US" altLang="en-US" sz="2800"/>
              <a:t>) = 1.</a:t>
            </a:r>
          </a:p>
          <a:p>
            <a:pPr marL="609600" indent="-609600" eaLnBrk="1" hangingPunct="1">
              <a:buFontTx/>
              <a:buNone/>
            </a:pPr>
            <a:endParaRPr lang="en-US" altLang="en-US" sz="2800"/>
          </a:p>
          <a:p>
            <a:pPr marL="609600" indent="-609600" eaLnBrk="1" hangingPunct="1">
              <a:buFontTx/>
              <a:buAutoNum type="arabicPeriod" startAt="2"/>
            </a:pPr>
            <a:r>
              <a:rPr lang="en-US" altLang="en-US" sz="2800"/>
              <a:t>For any event </a:t>
            </a:r>
            <a:r>
              <a:rPr lang="en-US" altLang="en-US" sz="2800" i="1"/>
              <a:t>A,</a:t>
            </a:r>
            <a:r>
              <a:rPr lang="en-US" altLang="en-US" sz="2800"/>
              <a:t>                       .</a:t>
            </a:r>
          </a:p>
          <a:p>
            <a:pPr marL="609600" indent="-609600" eaLnBrk="1" hangingPunct="1">
              <a:buFontTx/>
              <a:buNone/>
            </a:pPr>
            <a:endParaRPr lang="en-US" altLang="en-US" sz="2800"/>
          </a:p>
          <a:p>
            <a:pPr marL="609600" indent="-609600" eaLnBrk="1" hangingPunct="1">
              <a:buFontTx/>
              <a:buAutoNum type="arabicPeriod" startAt="3"/>
            </a:pPr>
            <a:r>
              <a:rPr lang="en-US" altLang="en-US" sz="2800"/>
              <a:t>If </a:t>
            </a:r>
            <a:r>
              <a:rPr lang="en-US" altLang="en-US" sz="2800" i="1"/>
              <a:t>A</a:t>
            </a:r>
            <a:r>
              <a:rPr lang="en-US" altLang="en-US" sz="2800"/>
              <a:t> and </a:t>
            </a:r>
            <a:r>
              <a:rPr lang="en-US" altLang="en-US" sz="2800" i="1"/>
              <a:t>B</a:t>
            </a:r>
            <a:r>
              <a:rPr lang="en-US" altLang="en-US" sz="2800"/>
              <a:t> are mutually exclusive events, then           		                     .  More generally, if                                         </a:t>
            </a:r>
          </a:p>
          <a:p>
            <a:pPr marL="609600" indent="-609600" eaLnBrk="1" hangingPunct="1">
              <a:buFontTx/>
              <a:buNone/>
            </a:pPr>
            <a:r>
              <a:rPr lang="en-US" altLang="en-US" sz="2800"/>
              <a:t>                        are mutually exclusive events, then     </a:t>
            </a:r>
          </a:p>
          <a:p>
            <a:pPr marL="609600" indent="-609600" eaLnBrk="1" hangingPunct="1">
              <a:buFontTx/>
              <a:buNone/>
            </a:pPr>
            <a:r>
              <a:rPr lang="en-US" altLang="en-US" sz="2800"/>
              <a:t>	                                         </a:t>
            </a:r>
          </a:p>
          <a:p>
            <a:pPr marL="609600" indent="-609600" eaLnBrk="1" hangingPunct="1">
              <a:buFontTx/>
              <a:buNone/>
            </a:pPr>
            <a:endParaRPr lang="en-US" altLang="en-US" sz="2800"/>
          </a:p>
          <a:p>
            <a:pPr marL="609600" indent="-609600" eaLnBrk="1" hangingPunct="1"/>
            <a:endParaRPr lang="en-US" altLang="en-US" sz="2800"/>
          </a:p>
          <a:p>
            <a:pPr marL="609600" indent="-609600" eaLnBrk="1" hangingPunct="1"/>
            <a:endParaRPr lang="en-US" altLang="en-US" sz="2800"/>
          </a:p>
        </p:txBody>
      </p:sp>
      <p:graphicFrame>
        <p:nvGraphicFramePr>
          <p:cNvPr id="10244" name="Object 4"/>
          <p:cNvGraphicFramePr>
            <a:graphicFrameLocks noGrp="1" noChangeAspect="1"/>
          </p:cNvGraphicFramePr>
          <p:nvPr>
            <p:ph sz="quarter" idx="2"/>
          </p:nvPr>
        </p:nvGraphicFramePr>
        <p:xfrm>
          <a:off x="3581400" y="2667000"/>
          <a:ext cx="1905000" cy="498475"/>
        </p:xfrm>
        <a:graphic>
          <a:graphicData uri="http://schemas.openxmlformats.org/presentationml/2006/ole">
            <mc:AlternateContent xmlns:mc="http://schemas.openxmlformats.org/markup-compatibility/2006">
              <mc:Choice xmlns:v="urn:schemas-microsoft-com:vml" Requires="v">
                <p:oleObj name="Equation" r:id="rId3" imgW="774364" imgH="203112" progId="Equation.DSMT4">
                  <p:embed/>
                </p:oleObj>
              </mc:Choice>
              <mc:Fallback>
                <p:oleObj name="Equation" r:id="rId3" imgW="774364" imgH="203112"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667000"/>
                        <a:ext cx="1905000"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6" name="Object 6"/>
          <p:cNvGraphicFramePr>
            <a:graphicFrameLocks noGrp="1" noChangeAspect="1"/>
          </p:cNvGraphicFramePr>
          <p:nvPr>
            <p:ph sz="quarter" idx="3"/>
          </p:nvPr>
        </p:nvGraphicFramePr>
        <p:xfrm>
          <a:off x="1143000" y="4114800"/>
          <a:ext cx="3276600" cy="431800"/>
        </p:xfrm>
        <a:graphic>
          <a:graphicData uri="http://schemas.openxmlformats.org/presentationml/2006/ole">
            <mc:AlternateContent xmlns:mc="http://schemas.openxmlformats.org/markup-compatibility/2006">
              <mc:Choice xmlns:v="urn:schemas-microsoft-com:vml" Requires="v">
                <p:oleObj name="Equation" r:id="rId5" imgW="1536033" imgH="203112" progId="Equation.DSMT4">
                  <p:embed/>
                </p:oleObj>
              </mc:Choice>
              <mc:Fallback>
                <p:oleObj name="Equation" r:id="rId5" imgW="1536033" imgH="203112"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4114800"/>
                        <a:ext cx="32766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8" name="Object 8"/>
          <p:cNvGraphicFramePr>
            <a:graphicFrameLocks noChangeAspect="1"/>
          </p:cNvGraphicFramePr>
          <p:nvPr/>
        </p:nvGraphicFramePr>
        <p:xfrm>
          <a:off x="1219200" y="4572000"/>
          <a:ext cx="1524000" cy="558800"/>
        </p:xfrm>
        <a:graphic>
          <a:graphicData uri="http://schemas.openxmlformats.org/presentationml/2006/ole">
            <mc:AlternateContent xmlns:mc="http://schemas.openxmlformats.org/markup-compatibility/2006">
              <mc:Choice xmlns:v="urn:schemas-microsoft-com:vml" Requires="v">
                <p:oleObj name="Equation" r:id="rId7" imgW="622030" imgH="228501" progId="Equation.DSMT4">
                  <p:embed/>
                </p:oleObj>
              </mc:Choice>
              <mc:Fallback>
                <p:oleObj name="Equation" r:id="rId7" imgW="622030" imgH="228501"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4572000"/>
                        <a:ext cx="1524000"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9" name="Object 9"/>
          <p:cNvGraphicFramePr>
            <a:graphicFrameLocks noChangeAspect="1"/>
          </p:cNvGraphicFramePr>
          <p:nvPr/>
        </p:nvGraphicFramePr>
        <p:xfrm>
          <a:off x="2057400" y="5334000"/>
          <a:ext cx="4572000" cy="465138"/>
        </p:xfrm>
        <a:graphic>
          <a:graphicData uri="http://schemas.openxmlformats.org/presentationml/2006/ole">
            <mc:AlternateContent xmlns:mc="http://schemas.openxmlformats.org/markup-compatibility/2006">
              <mc:Choice xmlns:v="urn:schemas-microsoft-com:vml" Requires="v">
                <p:oleObj name="Equation" r:id="rId9" imgW="2247900" imgH="228600" progId="Equation.DSMT4">
                  <p:embed/>
                </p:oleObj>
              </mc:Choice>
              <mc:Fallback>
                <p:oleObj name="Equation" r:id="rId9" imgW="2247900" imgH="228600"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57400" y="5334000"/>
                        <a:ext cx="4572000"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1000"/>
                                        <p:tgtEl>
                                          <p:spTgt spid="10244"/>
                                        </p:tgtEl>
                                      </p:cBhvr>
                                    </p:animEffect>
                                    <p:anim calcmode="lin" valueType="num">
                                      <p:cBhvr>
                                        <p:cTn id="8" dur="1000" fill="hold"/>
                                        <p:tgtEl>
                                          <p:spTgt spid="10244"/>
                                        </p:tgtEl>
                                        <p:attrNameLst>
                                          <p:attrName>ppt_x</p:attrName>
                                        </p:attrNameLst>
                                      </p:cBhvr>
                                      <p:tavLst>
                                        <p:tav tm="0">
                                          <p:val>
                                            <p:strVal val="#ppt_x"/>
                                          </p:val>
                                        </p:tav>
                                        <p:tav tm="100000">
                                          <p:val>
                                            <p:strVal val="#ppt_x"/>
                                          </p:val>
                                        </p:tav>
                                      </p:tavLst>
                                    </p:anim>
                                    <p:anim calcmode="lin" valueType="num">
                                      <p:cBhvr>
                                        <p:cTn id="9" dur="900" decel="100000" fill="hold"/>
                                        <p:tgtEl>
                                          <p:spTgt spid="1024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4"/>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0246"/>
                                        </p:tgtEl>
                                        <p:attrNameLst>
                                          <p:attrName>style.visibility</p:attrName>
                                        </p:attrNameLst>
                                      </p:cBhvr>
                                      <p:to>
                                        <p:strVal val="visible"/>
                                      </p:to>
                                    </p:set>
                                    <p:animEffect transition="in" filter="fade">
                                      <p:cBhvr>
                                        <p:cTn id="13" dur="1000"/>
                                        <p:tgtEl>
                                          <p:spTgt spid="10246"/>
                                        </p:tgtEl>
                                      </p:cBhvr>
                                    </p:animEffect>
                                    <p:anim calcmode="lin" valueType="num">
                                      <p:cBhvr>
                                        <p:cTn id="14" dur="1000" fill="hold"/>
                                        <p:tgtEl>
                                          <p:spTgt spid="10246"/>
                                        </p:tgtEl>
                                        <p:attrNameLst>
                                          <p:attrName>ppt_x</p:attrName>
                                        </p:attrNameLst>
                                      </p:cBhvr>
                                      <p:tavLst>
                                        <p:tav tm="0">
                                          <p:val>
                                            <p:strVal val="#ppt_x"/>
                                          </p:val>
                                        </p:tav>
                                        <p:tav tm="100000">
                                          <p:val>
                                            <p:strVal val="#ppt_x"/>
                                          </p:val>
                                        </p:tav>
                                      </p:tavLst>
                                    </p:anim>
                                    <p:anim calcmode="lin" valueType="num">
                                      <p:cBhvr>
                                        <p:cTn id="15" dur="900" decel="100000" fill="hold"/>
                                        <p:tgtEl>
                                          <p:spTgt spid="10246"/>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0246"/>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900" decel="100000" fill="hold"/>
                                        <p:tgtEl>
                                          <p:spTgt spid="10249"/>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0249"/>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10248"/>
                                        </p:tgtEl>
                                        <p:attrNameLst>
                                          <p:attrName>style.visibility</p:attrName>
                                        </p:attrNameLst>
                                      </p:cBhvr>
                                      <p:to>
                                        <p:strVal val="visible"/>
                                      </p:to>
                                    </p:set>
                                    <p:animEffect transition="in" filter="fade">
                                      <p:cBhvr>
                                        <p:cTn id="25" dur="1000"/>
                                        <p:tgtEl>
                                          <p:spTgt spid="10248"/>
                                        </p:tgtEl>
                                      </p:cBhvr>
                                    </p:animEffect>
                                    <p:anim calcmode="lin" valueType="num">
                                      <p:cBhvr>
                                        <p:cTn id="26" dur="1000" fill="hold"/>
                                        <p:tgtEl>
                                          <p:spTgt spid="10248"/>
                                        </p:tgtEl>
                                        <p:attrNameLst>
                                          <p:attrName>ppt_x</p:attrName>
                                        </p:attrNameLst>
                                      </p:cBhvr>
                                      <p:tavLst>
                                        <p:tav tm="0">
                                          <p:val>
                                            <p:strVal val="#ppt_x"/>
                                          </p:val>
                                        </p:tav>
                                        <p:tav tm="100000">
                                          <p:val>
                                            <p:strVal val="#ppt_x"/>
                                          </p:val>
                                        </p:tav>
                                      </p:tavLst>
                                    </p:anim>
                                    <p:anim calcmode="lin" valueType="num">
                                      <p:cBhvr>
                                        <p:cTn id="27" dur="900" decel="100000" fill="hold"/>
                                        <p:tgtEl>
                                          <p:spTgt spid="10248"/>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024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09CF1A21-2E13-4FE0-8001-7D2E7068DE40}" type="slidenum">
              <a:rPr lang="en-US" altLang="en-US" sz="1400" smtClean="0">
                <a:latin typeface="Arial" charset="0"/>
              </a:rPr>
              <a:pPr eaLnBrk="1" hangingPunct="1">
                <a:spcBef>
                  <a:spcPct val="0"/>
                </a:spcBef>
                <a:buFontTx/>
                <a:buNone/>
              </a:pPr>
              <a:t>16</a:t>
            </a:fld>
            <a:endParaRPr lang="en-US" altLang="en-US" sz="1400">
              <a:latin typeface="Arial" charset="0"/>
            </a:endParaRPr>
          </a:p>
        </p:txBody>
      </p:sp>
      <p:sp>
        <p:nvSpPr>
          <p:cNvPr id="18435" name="Rectangle 2"/>
          <p:cNvSpPr>
            <a:spLocks noGrp="1" noChangeArrowheads="1"/>
          </p:cNvSpPr>
          <p:nvPr>
            <p:ph type="title"/>
          </p:nvPr>
        </p:nvSpPr>
        <p:spPr>
          <a:xfrm>
            <a:off x="457200" y="274638"/>
            <a:ext cx="8229600" cy="639762"/>
          </a:xfrm>
        </p:spPr>
        <p:txBody>
          <a:bodyPr/>
          <a:lstStyle/>
          <a:p>
            <a:pPr eaLnBrk="1" hangingPunct="1"/>
            <a:r>
              <a:rPr lang="en-US" altLang="en-US" sz="3600"/>
              <a:t>A Few Useful Things</a:t>
            </a:r>
          </a:p>
        </p:txBody>
      </p:sp>
      <p:sp>
        <p:nvSpPr>
          <p:cNvPr id="18436" name="Rectangle 3"/>
          <p:cNvSpPr>
            <a:spLocks noGrp="1" noChangeArrowheads="1"/>
          </p:cNvSpPr>
          <p:nvPr>
            <p:ph type="body" sz="half" idx="1"/>
          </p:nvPr>
        </p:nvSpPr>
        <p:spPr>
          <a:xfrm>
            <a:off x="457200" y="914400"/>
            <a:ext cx="8153400" cy="5211763"/>
          </a:xfrm>
        </p:spPr>
        <p:txBody>
          <a:bodyPr/>
          <a:lstStyle/>
          <a:p>
            <a:pPr eaLnBrk="1" hangingPunct="1"/>
            <a:r>
              <a:rPr lang="en-US" altLang="en-US" sz="2800"/>
              <a:t>For any event </a:t>
            </a:r>
            <a:r>
              <a:rPr lang="en-US" altLang="en-US" sz="2800" i="1"/>
              <a:t>A</a:t>
            </a:r>
            <a:r>
              <a:rPr lang="en-US" altLang="en-US" sz="2800"/>
              <a:t>,</a:t>
            </a:r>
          </a:p>
          <a:p>
            <a:pPr algn="ctr" eaLnBrk="1" hangingPunct="1">
              <a:buFontTx/>
              <a:buNone/>
            </a:pPr>
            <a:r>
              <a:rPr lang="en-US" altLang="en-US" sz="2800" i="1"/>
              <a:t>P</a:t>
            </a:r>
            <a:r>
              <a:rPr lang="en-US" altLang="en-US" sz="2800"/>
              <a:t>(</a:t>
            </a:r>
            <a:r>
              <a:rPr lang="en-US" altLang="en-US" sz="2800" i="1"/>
              <a:t>A</a:t>
            </a:r>
            <a:r>
              <a:rPr lang="en-US" altLang="en-US" sz="2800" i="1" baseline="30000"/>
              <a:t>C</a:t>
            </a:r>
            <a:r>
              <a:rPr lang="en-US" altLang="en-US" sz="2800"/>
              <a:t>) = 1 – </a:t>
            </a:r>
            <a:r>
              <a:rPr lang="en-US" altLang="en-US" sz="2800" i="1"/>
              <a:t>P</a:t>
            </a:r>
            <a:r>
              <a:rPr lang="en-US" altLang="en-US" sz="2800"/>
              <a:t>(</a:t>
            </a:r>
            <a:r>
              <a:rPr lang="en-US" altLang="en-US" sz="2800" i="1"/>
              <a:t>A</a:t>
            </a:r>
            <a:r>
              <a:rPr lang="en-US" altLang="en-US" sz="2800"/>
              <a:t>).</a:t>
            </a:r>
          </a:p>
          <a:p>
            <a:pPr eaLnBrk="1" hangingPunct="1"/>
            <a:r>
              <a:rPr lang="en-US" altLang="en-US" sz="2800"/>
              <a:t>Let       denote the empty set. Then</a:t>
            </a:r>
          </a:p>
          <a:p>
            <a:pPr algn="ctr" eaLnBrk="1" hangingPunct="1">
              <a:buFontTx/>
              <a:buNone/>
            </a:pPr>
            <a:r>
              <a:rPr lang="en-US" altLang="en-US" sz="2800"/>
              <a:t>P(    ) = 0. </a:t>
            </a:r>
          </a:p>
          <a:p>
            <a:pPr eaLnBrk="1" hangingPunct="1"/>
            <a:r>
              <a:rPr lang="en-US" altLang="en-US" sz="2800"/>
              <a:t>If </a:t>
            </a:r>
            <a:r>
              <a:rPr lang="en-US" altLang="en-US" sz="2800" i="1"/>
              <a:t>S </a:t>
            </a:r>
            <a:r>
              <a:rPr lang="en-US" altLang="en-US" sz="2800"/>
              <a:t>is a sample space containing </a:t>
            </a:r>
            <a:r>
              <a:rPr lang="en-US" altLang="en-US" sz="2800" i="1"/>
              <a:t>N</a:t>
            </a:r>
            <a:r>
              <a:rPr lang="en-US" altLang="en-US" sz="2800"/>
              <a:t> equally likely outcomes, and if </a:t>
            </a:r>
            <a:r>
              <a:rPr lang="en-US" altLang="en-US" sz="2800" i="1"/>
              <a:t>A</a:t>
            </a:r>
            <a:r>
              <a:rPr lang="en-US" altLang="en-US" sz="2800"/>
              <a:t> is an event containing </a:t>
            </a:r>
            <a:r>
              <a:rPr lang="en-US" altLang="en-US" sz="2800" i="1"/>
              <a:t>k</a:t>
            </a:r>
            <a:r>
              <a:rPr lang="en-US" altLang="en-US" sz="2800"/>
              <a:t> outcomes, then P(</a:t>
            </a:r>
            <a:r>
              <a:rPr lang="en-US" altLang="en-US" sz="2800" i="1"/>
              <a:t>A</a:t>
            </a:r>
            <a:r>
              <a:rPr lang="en-US" altLang="en-US" sz="2800"/>
              <a:t>) = </a:t>
            </a:r>
            <a:r>
              <a:rPr lang="en-US" altLang="en-US" sz="2800" i="1"/>
              <a:t>k</a:t>
            </a:r>
            <a:r>
              <a:rPr lang="en-US" altLang="en-US" sz="2800"/>
              <a:t>/</a:t>
            </a:r>
            <a:r>
              <a:rPr lang="en-US" altLang="en-US" sz="2800" i="1"/>
              <a:t>N</a:t>
            </a:r>
            <a:r>
              <a:rPr lang="en-US" altLang="en-US" sz="2800"/>
              <a:t>.</a:t>
            </a:r>
          </a:p>
          <a:p>
            <a:pPr eaLnBrk="1" hangingPunct="1"/>
            <a:r>
              <a:rPr lang="en-US" altLang="en-US" sz="2800"/>
              <a:t>Addition Rule (for when </a:t>
            </a:r>
            <a:r>
              <a:rPr lang="en-US" altLang="en-US" sz="2800" i="1"/>
              <a:t>A</a:t>
            </a:r>
            <a:r>
              <a:rPr lang="en-US" altLang="en-US" sz="2800"/>
              <a:t> and </a:t>
            </a:r>
            <a:r>
              <a:rPr lang="en-US" altLang="en-US" sz="2800" i="1"/>
              <a:t>B</a:t>
            </a:r>
            <a:r>
              <a:rPr lang="en-US" altLang="en-US" sz="2800"/>
              <a:t> are not mutually exclusive):</a:t>
            </a:r>
          </a:p>
          <a:p>
            <a:pPr algn="ctr" eaLnBrk="1" hangingPunct="1">
              <a:buFontTx/>
              <a:buNone/>
            </a:pPr>
            <a:endParaRPr lang="en-US" altLang="en-US" sz="2800"/>
          </a:p>
          <a:p>
            <a:pPr eaLnBrk="1" hangingPunct="1"/>
            <a:endParaRPr lang="en-US" altLang="en-US" sz="2800"/>
          </a:p>
        </p:txBody>
      </p:sp>
      <p:graphicFrame>
        <p:nvGraphicFramePr>
          <p:cNvPr id="11270" name="Object 6"/>
          <p:cNvGraphicFramePr>
            <a:graphicFrameLocks noGrp="1" noChangeAspect="1"/>
          </p:cNvGraphicFramePr>
          <p:nvPr>
            <p:ph sz="quarter" idx="3"/>
          </p:nvPr>
        </p:nvGraphicFramePr>
        <p:xfrm>
          <a:off x="4114800" y="2590800"/>
          <a:ext cx="352425" cy="381000"/>
        </p:xfrm>
        <a:graphic>
          <a:graphicData uri="http://schemas.openxmlformats.org/presentationml/2006/ole">
            <mc:AlternateContent xmlns:mc="http://schemas.openxmlformats.org/markup-compatibility/2006">
              <mc:Choice xmlns:v="urn:schemas-microsoft-com:vml" Requires="v">
                <p:oleObj name="Equation" r:id="rId3" imgW="164814" imgH="177492" progId="Equation.DSMT4">
                  <p:embed/>
                </p:oleObj>
              </mc:Choice>
              <mc:Fallback>
                <p:oleObj name="Equation" r:id="rId3" imgW="164814" imgH="177492"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590800"/>
                        <a:ext cx="35242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2" name="Object 8"/>
          <p:cNvGraphicFramePr>
            <a:graphicFrameLocks noChangeAspect="1"/>
          </p:cNvGraphicFramePr>
          <p:nvPr/>
        </p:nvGraphicFramePr>
        <p:xfrm>
          <a:off x="1524000" y="2057400"/>
          <a:ext cx="354013" cy="381000"/>
        </p:xfrm>
        <a:graphic>
          <a:graphicData uri="http://schemas.openxmlformats.org/presentationml/2006/ole">
            <mc:AlternateContent xmlns:mc="http://schemas.openxmlformats.org/markup-compatibility/2006">
              <mc:Choice xmlns:v="urn:schemas-microsoft-com:vml" Requires="v">
                <p:oleObj name="Equation" r:id="rId5" imgW="164814" imgH="177492" progId="Equation.DSMT4">
                  <p:embed/>
                </p:oleObj>
              </mc:Choice>
              <mc:Fallback>
                <p:oleObj name="Equation" r:id="rId5" imgW="164814" imgH="177492"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057400"/>
                        <a:ext cx="354013"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4" name="Object 10"/>
          <p:cNvGraphicFramePr>
            <a:graphicFrameLocks noChangeAspect="1"/>
          </p:cNvGraphicFramePr>
          <p:nvPr/>
        </p:nvGraphicFramePr>
        <p:xfrm>
          <a:off x="1905000" y="5410200"/>
          <a:ext cx="4876800" cy="439738"/>
        </p:xfrm>
        <a:graphic>
          <a:graphicData uri="http://schemas.openxmlformats.org/presentationml/2006/ole">
            <mc:AlternateContent xmlns:mc="http://schemas.openxmlformats.org/markup-compatibility/2006">
              <mc:Choice xmlns:v="urn:schemas-microsoft-com:vml" Requires="v">
                <p:oleObj name="Equation" r:id="rId6" imgW="2247900" imgH="203200" progId="Equation.DSMT4">
                  <p:embed/>
                </p:oleObj>
              </mc:Choice>
              <mc:Fallback>
                <p:oleObj name="Equation" r:id="rId6" imgW="2247900" imgH="203200" progId="Equation.DSMT4">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5410200"/>
                        <a:ext cx="4876800"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with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circle(in)">
                                      <p:cBhvr>
                                        <p:cTn id="7" dur="500"/>
                                        <p:tgtEl>
                                          <p:spTgt spid="11270"/>
                                        </p:tgtEl>
                                      </p:cBhvr>
                                    </p:animEffect>
                                  </p:childTnLst>
                                </p:cTn>
                              </p:par>
                              <p:par>
                                <p:cTn id="8" presetID="6" presetClass="entr" presetSubtype="16" fill="hold" nodeType="withEffect">
                                  <p:stCondLst>
                                    <p:cond delay="0"/>
                                  </p:stCondLst>
                                  <p:childTnLst>
                                    <p:set>
                                      <p:cBhvr>
                                        <p:cTn id="9" dur="1" fill="hold">
                                          <p:stCondLst>
                                            <p:cond delay="0"/>
                                          </p:stCondLst>
                                        </p:cTn>
                                        <p:tgtEl>
                                          <p:spTgt spid="11272"/>
                                        </p:tgtEl>
                                        <p:attrNameLst>
                                          <p:attrName>style.visibility</p:attrName>
                                        </p:attrNameLst>
                                      </p:cBhvr>
                                      <p:to>
                                        <p:strVal val="visible"/>
                                      </p:to>
                                    </p:set>
                                    <p:animEffect transition="in" filter="circle(in)">
                                      <p:cBhvr>
                                        <p:cTn id="10" dur="500"/>
                                        <p:tgtEl>
                                          <p:spTgt spid="11272"/>
                                        </p:tgtEl>
                                      </p:cBhvr>
                                    </p:animEffect>
                                  </p:childTnLst>
                                </p:cTn>
                              </p:par>
                              <p:par>
                                <p:cTn id="11" presetID="6" presetClass="entr" presetSubtype="16" fill="hold" nodeType="withEffect">
                                  <p:stCondLst>
                                    <p:cond delay="0"/>
                                  </p:stCondLst>
                                  <p:childTnLst>
                                    <p:set>
                                      <p:cBhvr>
                                        <p:cTn id="12" dur="1" fill="hold">
                                          <p:stCondLst>
                                            <p:cond delay="0"/>
                                          </p:stCondLst>
                                        </p:cTn>
                                        <p:tgtEl>
                                          <p:spTgt spid="11274"/>
                                        </p:tgtEl>
                                        <p:attrNameLst>
                                          <p:attrName>style.visibility</p:attrName>
                                        </p:attrNameLst>
                                      </p:cBhvr>
                                      <p:to>
                                        <p:strVal val="visible"/>
                                      </p:to>
                                    </p:set>
                                    <p:animEffect transition="in" filter="circle(in)">
                                      <p:cBhvr>
                                        <p:cTn id="13"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D917AB65-E0EC-4D7C-9988-F13D615523CF}" type="slidenum">
              <a:rPr lang="en-US" altLang="en-US" sz="1400" smtClean="0">
                <a:latin typeface="Arial" charset="0"/>
              </a:rPr>
              <a:pPr eaLnBrk="1" hangingPunct="1">
                <a:spcBef>
                  <a:spcPct val="0"/>
                </a:spcBef>
                <a:buFontTx/>
                <a:buNone/>
              </a:pPr>
              <a:t>17</a:t>
            </a:fld>
            <a:endParaRPr lang="en-US" altLang="en-US" sz="1400">
              <a:latin typeface="Arial" charset="0"/>
            </a:endParaRPr>
          </a:p>
        </p:txBody>
      </p:sp>
      <p:sp>
        <p:nvSpPr>
          <p:cNvPr id="19459" name="Rectangle 2"/>
          <p:cNvSpPr>
            <a:spLocks noGrp="1" noChangeArrowheads="1"/>
          </p:cNvSpPr>
          <p:nvPr>
            <p:ph type="title"/>
          </p:nvPr>
        </p:nvSpPr>
        <p:spPr>
          <a:xfrm>
            <a:off x="457200" y="274638"/>
            <a:ext cx="8229600" cy="868362"/>
          </a:xfrm>
        </p:spPr>
        <p:txBody>
          <a:bodyPr/>
          <a:lstStyle/>
          <a:p>
            <a:pPr eaLnBrk="1" hangingPunct="1"/>
            <a:r>
              <a:rPr lang="en-US" altLang="en-US" sz="3600"/>
              <a:t>Example 5</a:t>
            </a:r>
          </a:p>
        </p:txBody>
      </p:sp>
      <p:sp>
        <p:nvSpPr>
          <p:cNvPr id="19460" name="Rectangle 3"/>
          <p:cNvSpPr>
            <a:spLocks noGrp="1" noChangeArrowheads="1"/>
          </p:cNvSpPr>
          <p:nvPr>
            <p:ph type="body" idx="1"/>
          </p:nvPr>
        </p:nvSpPr>
        <p:spPr>
          <a:xfrm>
            <a:off x="457200" y="1143000"/>
            <a:ext cx="8229600" cy="4983163"/>
          </a:xfrm>
        </p:spPr>
        <p:txBody>
          <a:bodyPr/>
          <a:lstStyle/>
          <a:p>
            <a:pPr marL="0" indent="0" eaLnBrk="1" hangingPunct="1">
              <a:buFontTx/>
              <a:buNone/>
            </a:pPr>
            <a:r>
              <a:rPr lang="en-US" altLang="en-US" sz="2800"/>
              <a:t>A target on a test firing range consists of a bull’s-eye with two concentric rings around it.  A projectile is fired at the target.  The probability that it hits the bull’s-eye is 0.10, the probability that it hits the inner ring is 0.25, and the probability that it hits the outer ring is 0.45.  </a:t>
            </a:r>
          </a:p>
          <a:p>
            <a:pPr marL="0" indent="0" eaLnBrk="1" hangingPunct="1">
              <a:buFontTx/>
              <a:buNone/>
            </a:pPr>
            <a:endParaRPr lang="en-US" altLang="en-US" sz="2800"/>
          </a:p>
          <a:p>
            <a:pPr marL="0" indent="0" eaLnBrk="1" hangingPunct="1">
              <a:buFontTx/>
              <a:buAutoNum type="arabicPeriod"/>
            </a:pPr>
            <a:r>
              <a:rPr lang="en-US" altLang="en-US" sz="2800"/>
              <a:t> What is the probability that the projectile hits the</a:t>
            </a:r>
          </a:p>
          <a:p>
            <a:pPr marL="0" indent="0" eaLnBrk="1" hangingPunct="1">
              <a:buFontTx/>
              <a:buNone/>
            </a:pPr>
            <a:r>
              <a:rPr lang="en-US" altLang="en-US" sz="2800"/>
              <a:t>     target?</a:t>
            </a:r>
          </a:p>
          <a:p>
            <a:pPr marL="0" indent="0" eaLnBrk="1" hangingPunct="1">
              <a:buFontTx/>
              <a:buNone/>
            </a:pPr>
            <a:endParaRPr lang="en-US" altLang="en-US" sz="2800"/>
          </a:p>
          <a:p>
            <a:pPr marL="0" indent="0" eaLnBrk="1" hangingPunct="1">
              <a:buFontTx/>
              <a:buNone/>
            </a:pPr>
            <a:r>
              <a:rPr lang="en-US" altLang="en-US" sz="2800"/>
              <a:t>2. What is the probability that it misses the target?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43E09889-93CB-4225-9421-3D4F0F0A7FD2}" type="slidenum">
              <a:rPr lang="en-US" altLang="en-US" sz="1400" smtClean="0">
                <a:latin typeface="Arial" charset="0"/>
              </a:rPr>
              <a:pPr eaLnBrk="1" hangingPunct="1">
                <a:spcBef>
                  <a:spcPct val="0"/>
                </a:spcBef>
                <a:buFontTx/>
                <a:buNone/>
              </a:pPr>
              <a:t>18</a:t>
            </a:fld>
            <a:endParaRPr lang="en-US" altLang="en-US" sz="1400">
              <a:latin typeface="Arial" charset="0"/>
            </a:endParaRPr>
          </a:p>
        </p:txBody>
      </p:sp>
      <p:sp>
        <p:nvSpPr>
          <p:cNvPr id="20483" name="Rectangle 2"/>
          <p:cNvSpPr>
            <a:spLocks noGrp="1" noChangeArrowheads="1"/>
          </p:cNvSpPr>
          <p:nvPr>
            <p:ph type="title"/>
          </p:nvPr>
        </p:nvSpPr>
        <p:spPr/>
        <p:txBody>
          <a:bodyPr/>
          <a:lstStyle/>
          <a:p>
            <a:pPr eaLnBrk="1" hangingPunct="1"/>
            <a:r>
              <a:rPr lang="en-US" altLang="en-US" sz="3600"/>
              <a:t>Example 6</a:t>
            </a:r>
          </a:p>
        </p:txBody>
      </p:sp>
      <p:sp>
        <p:nvSpPr>
          <p:cNvPr id="20484" name="Rectangle 3"/>
          <p:cNvSpPr>
            <a:spLocks noGrp="1" noChangeArrowheads="1"/>
          </p:cNvSpPr>
          <p:nvPr>
            <p:ph type="body" sz="half" idx="1"/>
          </p:nvPr>
        </p:nvSpPr>
        <p:spPr>
          <a:xfrm>
            <a:off x="457200" y="1143000"/>
            <a:ext cx="8305800" cy="2667000"/>
          </a:xfrm>
        </p:spPr>
        <p:txBody>
          <a:bodyPr/>
          <a:lstStyle/>
          <a:p>
            <a:pPr marL="0" indent="0" eaLnBrk="1" hangingPunct="1">
              <a:buFontTx/>
              <a:buNone/>
            </a:pPr>
            <a:r>
              <a:rPr lang="en-US" altLang="en-US" sz="2800"/>
              <a:t>An extrusion die is used to produce aluminum rods.  Specifications are given for the length and diameter of the rods.  For each rod, the length is classified as too short, too long, or OK, and the diameters is classified as too thin, too thick, or OK.  In a population of 1000 rods, the number of rods in each class are as follows:</a:t>
            </a:r>
          </a:p>
          <a:p>
            <a:pPr marL="0" indent="0" eaLnBrk="1" hangingPunct="1">
              <a:buFontTx/>
              <a:buNone/>
            </a:pPr>
            <a:endParaRPr lang="en-US" altLang="en-US" sz="2000"/>
          </a:p>
        </p:txBody>
      </p:sp>
      <p:graphicFrame>
        <p:nvGraphicFramePr>
          <p:cNvPr id="100421" name="Group 69"/>
          <p:cNvGraphicFramePr>
            <a:graphicFrameLocks noGrp="1"/>
          </p:cNvGraphicFramePr>
          <p:nvPr>
            <p:ph sz="half" idx="2"/>
          </p:nvPr>
        </p:nvGraphicFramePr>
        <p:xfrm>
          <a:off x="838200" y="3962400"/>
          <a:ext cx="7467600" cy="2590800"/>
        </p:xfrm>
        <a:graphic>
          <a:graphicData uri="http://schemas.openxmlformats.org/drawingml/2006/table">
            <a:tbl>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4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Diameter</a:t>
                      </a:r>
                    </a:p>
                  </a:txBody>
                  <a:tcPr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Length</a:t>
                      </a:r>
                    </a:p>
                  </a:txBody>
                  <a:tcP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Too Thin</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OK</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Too Thick</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Too Short</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10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3</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5</a:t>
                      </a: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4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OK</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38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900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4</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Too Long</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2</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25</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13</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07A19D60-E5B5-42B0-A456-262E4B7BA9A4}" type="slidenum">
              <a:rPr lang="en-US" altLang="en-US" sz="1400" smtClean="0">
                <a:latin typeface="Arial" charset="0"/>
              </a:rPr>
              <a:pPr eaLnBrk="1" hangingPunct="1">
                <a:spcBef>
                  <a:spcPct val="0"/>
                </a:spcBef>
                <a:buFontTx/>
                <a:buNone/>
              </a:pPr>
              <a:t>19</a:t>
            </a:fld>
            <a:endParaRPr lang="en-US" altLang="en-US" sz="1400">
              <a:latin typeface="Arial" charset="0"/>
            </a:endParaRPr>
          </a:p>
        </p:txBody>
      </p:sp>
      <p:sp>
        <p:nvSpPr>
          <p:cNvPr id="21507" name="Rectangle 2"/>
          <p:cNvSpPr>
            <a:spLocks noGrp="1" noChangeArrowheads="1"/>
          </p:cNvSpPr>
          <p:nvPr>
            <p:ph type="title"/>
          </p:nvPr>
        </p:nvSpPr>
        <p:spPr/>
        <p:txBody>
          <a:bodyPr/>
          <a:lstStyle/>
          <a:p>
            <a:pPr eaLnBrk="1" hangingPunct="1"/>
            <a:r>
              <a:rPr lang="en-US" altLang="en-US"/>
              <a:t>Example 6 (cont.)</a:t>
            </a:r>
          </a:p>
        </p:txBody>
      </p:sp>
      <p:sp>
        <p:nvSpPr>
          <p:cNvPr id="21508" name="Rectangle 3"/>
          <p:cNvSpPr>
            <a:spLocks noGrp="1" noChangeArrowheads="1"/>
          </p:cNvSpPr>
          <p:nvPr>
            <p:ph type="body" idx="1"/>
          </p:nvPr>
        </p:nvSpPr>
        <p:spPr/>
        <p:txBody>
          <a:bodyPr/>
          <a:lstStyle/>
          <a:p>
            <a:pPr marL="609600" indent="-609600" eaLnBrk="1" hangingPunct="1">
              <a:buFontTx/>
              <a:buNone/>
            </a:pPr>
            <a:r>
              <a:rPr lang="en-US" altLang="en-US"/>
              <a:t>1. What is the probability that a randomly chosen rod is too short?</a:t>
            </a:r>
          </a:p>
          <a:p>
            <a:pPr marL="609600" indent="-609600" eaLnBrk="1" hangingPunct="1">
              <a:buFontTx/>
              <a:buNone/>
            </a:pPr>
            <a:endParaRPr lang="en-US" altLang="en-US"/>
          </a:p>
          <a:p>
            <a:pPr marL="609600" indent="-609600" eaLnBrk="1" hangingPunct="1">
              <a:buFontTx/>
              <a:buNone/>
            </a:pPr>
            <a:r>
              <a:rPr lang="en-US" altLang="en-US"/>
              <a:t>2. If a rod is sampled at random, what is the probability that it is neither too short or too thick?</a:t>
            </a:r>
          </a:p>
          <a:p>
            <a:pPr marL="609600" indent="-609600" eaLnBrk="1" hangingPunct="1"/>
            <a:endParaRPr lang="en-US" altLang="en-US"/>
          </a:p>
        </p:txBody>
      </p:sp>
      <p:sp>
        <p:nvSpPr>
          <p:cNvPr id="21509" name="TextBox 8"/>
          <p:cNvSpPr txBox="1">
            <a:spLocks noChangeArrowheads="1"/>
          </p:cNvSpPr>
          <p:nvPr/>
        </p:nvSpPr>
        <p:spPr bwMode="auto">
          <a:xfrm>
            <a:off x="304800" y="5791200"/>
            <a:ext cx="36083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C00000"/>
                </a:solidFill>
              </a:rPr>
              <a:t>HW 3.1: 3, 4, 5, 6, 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1623712D-71F2-4115-9642-3214F83D17AD}" type="slidenum">
              <a:rPr lang="en-US" altLang="en-US" sz="1400" smtClean="0">
                <a:latin typeface="Arial" charset="0"/>
              </a:rPr>
              <a:pPr eaLnBrk="1" hangingPunct="1">
                <a:spcBef>
                  <a:spcPct val="0"/>
                </a:spcBef>
                <a:buFontTx/>
                <a:buNone/>
              </a:pPr>
              <a:t>2</a:t>
            </a:fld>
            <a:endParaRPr lang="en-US" altLang="en-US" sz="1400">
              <a:latin typeface="Arial" charset="0"/>
            </a:endParaRPr>
          </a:p>
        </p:txBody>
      </p:sp>
      <p:sp>
        <p:nvSpPr>
          <p:cNvPr id="4099" name="Rectangle 2"/>
          <p:cNvSpPr>
            <a:spLocks noGrp="1" noChangeArrowheads="1"/>
          </p:cNvSpPr>
          <p:nvPr>
            <p:ph type="title"/>
          </p:nvPr>
        </p:nvSpPr>
        <p:spPr/>
        <p:txBody>
          <a:bodyPr/>
          <a:lstStyle/>
          <a:p>
            <a:pPr eaLnBrk="1" hangingPunct="1"/>
            <a:r>
              <a:rPr lang="en-US" altLang="en-US"/>
              <a:t>Section 3.1: Basic Ideas</a:t>
            </a:r>
          </a:p>
        </p:txBody>
      </p:sp>
      <p:sp>
        <p:nvSpPr>
          <p:cNvPr id="4100" name="Rectangle 3"/>
          <p:cNvSpPr>
            <a:spLocks noGrp="1" noChangeArrowheads="1"/>
          </p:cNvSpPr>
          <p:nvPr>
            <p:ph type="body" sz="half" idx="1"/>
          </p:nvPr>
        </p:nvSpPr>
        <p:spPr>
          <a:xfrm>
            <a:off x="457200" y="1600200"/>
            <a:ext cx="8153400" cy="4525963"/>
          </a:xfrm>
        </p:spPr>
        <p:txBody>
          <a:bodyPr/>
          <a:lstStyle/>
          <a:p>
            <a:pPr eaLnBrk="1" hangingPunct="1">
              <a:buFontTx/>
              <a:buNone/>
            </a:pPr>
            <a:r>
              <a:rPr lang="en-US" altLang="en-US" sz="2800"/>
              <a:t>Definition:  An </a:t>
            </a:r>
            <a:r>
              <a:rPr lang="en-US" altLang="en-US" sz="2800" b="1">
                <a:solidFill>
                  <a:srgbClr val="FFFF00"/>
                </a:solidFill>
              </a:rPr>
              <a:t>experiment</a:t>
            </a:r>
            <a:r>
              <a:rPr lang="en-US" altLang="en-US" sz="2800"/>
              <a:t> is a process that results in an outcome that cannot be predicted in advance with certainty.  </a:t>
            </a:r>
          </a:p>
          <a:p>
            <a:pPr eaLnBrk="1" hangingPunct="1">
              <a:buFontTx/>
              <a:buNone/>
            </a:pPr>
            <a:endParaRPr lang="en-US" altLang="en-US" sz="2800"/>
          </a:p>
          <a:p>
            <a:pPr eaLnBrk="1" hangingPunct="1">
              <a:buFontTx/>
              <a:buNone/>
            </a:pPr>
            <a:r>
              <a:rPr lang="en-US" altLang="en-US" sz="2800"/>
              <a:t>Examples:</a:t>
            </a:r>
          </a:p>
          <a:p>
            <a:pPr lvl="1" eaLnBrk="1" hangingPunct="1">
              <a:buSzPct val="80000"/>
              <a:buFont typeface="Wingdings" pitchFamily="2" charset="2"/>
              <a:buChar char="Ø"/>
            </a:pPr>
            <a:r>
              <a:rPr lang="en-US" altLang="en-US" sz="2400"/>
              <a:t>rolling a die</a:t>
            </a:r>
          </a:p>
          <a:p>
            <a:pPr lvl="1" eaLnBrk="1" hangingPunct="1">
              <a:buSzPct val="80000"/>
              <a:buFont typeface="Wingdings" pitchFamily="2" charset="2"/>
              <a:buChar char="Ø"/>
            </a:pPr>
            <a:r>
              <a:rPr lang="en-US" altLang="en-US" sz="2400"/>
              <a:t>tossing a coin</a:t>
            </a:r>
          </a:p>
          <a:p>
            <a:pPr lvl="1" eaLnBrk="1" hangingPunct="1">
              <a:buSzPct val="80000"/>
              <a:buFont typeface="Wingdings" pitchFamily="2" charset="2"/>
              <a:buChar char="Ø"/>
            </a:pPr>
            <a:r>
              <a:rPr lang="en-US" altLang="en-US" sz="2400"/>
              <a:t>weighing the contents of a box of cereal.</a:t>
            </a:r>
          </a:p>
          <a:p>
            <a:pPr eaLnBrk="1" hangingPunct="1">
              <a:buFontTx/>
              <a:buNone/>
            </a:pPr>
            <a:endParaRPr lang="en-US" altLang="en-US" sz="2800"/>
          </a:p>
          <a:p>
            <a:pPr eaLnBrk="1" hangingPunct="1">
              <a:buFontTx/>
              <a:buNone/>
            </a:pPr>
            <a:endParaRPr lang="en-US" altLang="en-US" sz="28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1D264E3F-1C42-464C-B347-844FFFF19BCA}" type="slidenum">
              <a:rPr lang="en-US" altLang="en-US" sz="1400" smtClean="0">
                <a:latin typeface="Arial" charset="0"/>
              </a:rPr>
              <a:pPr eaLnBrk="1" hangingPunct="1">
                <a:spcBef>
                  <a:spcPct val="0"/>
                </a:spcBef>
                <a:buFontTx/>
                <a:buNone/>
              </a:pPr>
              <a:t>20</a:t>
            </a:fld>
            <a:endParaRPr lang="en-US" altLang="en-US" sz="1400">
              <a:latin typeface="Arial" charset="0"/>
            </a:endParaRPr>
          </a:p>
        </p:txBody>
      </p:sp>
      <p:sp>
        <p:nvSpPr>
          <p:cNvPr id="22531" name="Rectangle 2"/>
          <p:cNvSpPr>
            <a:spLocks noGrp="1" noChangeArrowheads="1"/>
          </p:cNvSpPr>
          <p:nvPr>
            <p:ph type="title"/>
          </p:nvPr>
        </p:nvSpPr>
        <p:spPr/>
        <p:txBody>
          <a:bodyPr/>
          <a:lstStyle/>
          <a:p>
            <a:pPr eaLnBrk="1" hangingPunct="1"/>
            <a:r>
              <a:rPr lang="en-US" altLang="en-US"/>
              <a:t>Section 3.2: Conditional Probability and Independence</a:t>
            </a:r>
          </a:p>
        </p:txBody>
      </p:sp>
      <p:sp>
        <p:nvSpPr>
          <p:cNvPr id="22532" name="Rectangle 3"/>
          <p:cNvSpPr>
            <a:spLocks noGrp="1" noChangeArrowheads="1"/>
          </p:cNvSpPr>
          <p:nvPr>
            <p:ph type="body" sz="half" idx="1"/>
          </p:nvPr>
        </p:nvSpPr>
        <p:spPr>
          <a:xfrm>
            <a:off x="457200" y="1905000"/>
            <a:ext cx="8153400" cy="4221163"/>
          </a:xfrm>
        </p:spPr>
        <p:txBody>
          <a:bodyPr/>
          <a:lstStyle/>
          <a:p>
            <a:pPr eaLnBrk="1" hangingPunct="1">
              <a:buFontTx/>
              <a:buNone/>
            </a:pPr>
            <a:r>
              <a:rPr lang="en-US" altLang="en-US" sz="2800"/>
              <a:t>Definition:  A probability that is based on part of the sample space is called a </a:t>
            </a:r>
            <a:r>
              <a:rPr lang="en-US" altLang="en-US" sz="2800" b="1">
                <a:solidFill>
                  <a:srgbClr val="FFFF00"/>
                </a:solidFill>
              </a:rPr>
              <a:t>conditional probability</a:t>
            </a:r>
            <a:r>
              <a:rPr lang="en-US" altLang="en-US" sz="2800" b="1"/>
              <a:t>.  </a:t>
            </a:r>
          </a:p>
          <a:p>
            <a:pPr eaLnBrk="1" hangingPunct="1">
              <a:buFontTx/>
              <a:buNone/>
            </a:pPr>
            <a:endParaRPr lang="en-US" altLang="en-US" sz="2800" b="1"/>
          </a:p>
          <a:p>
            <a:pPr eaLnBrk="1" hangingPunct="1">
              <a:buFontTx/>
              <a:buNone/>
            </a:pPr>
            <a:r>
              <a:rPr lang="en-US" altLang="en-US" sz="2800" b="1"/>
              <a:t>	</a:t>
            </a:r>
          </a:p>
          <a:p>
            <a:pPr eaLnBrk="1" hangingPunct="1">
              <a:buFontTx/>
              <a:buNone/>
            </a:pPr>
            <a:r>
              <a:rPr lang="en-US" altLang="en-US" sz="2800"/>
              <a:t>Let </a:t>
            </a:r>
            <a:r>
              <a:rPr lang="en-US" altLang="en-US" sz="2800" i="1"/>
              <a:t>A</a:t>
            </a:r>
            <a:r>
              <a:rPr lang="en-US" altLang="en-US" sz="2800"/>
              <a:t> and </a:t>
            </a:r>
            <a:r>
              <a:rPr lang="en-US" altLang="en-US" sz="2800" i="1"/>
              <a:t>B</a:t>
            </a:r>
            <a:r>
              <a:rPr lang="en-US" altLang="en-US" sz="2800"/>
              <a:t> be events with P(</a:t>
            </a:r>
            <a:r>
              <a:rPr lang="en-US" altLang="en-US" sz="2800" i="1"/>
              <a:t>B</a:t>
            </a:r>
            <a:r>
              <a:rPr lang="en-US" altLang="en-US" sz="2800"/>
              <a:t>) </a:t>
            </a:r>
            <a:r>
              <a:rPr lang="en-US" altLang="en-US" sz="2800">
                <a:sym typeface="Symbol" pitchFamily="18" charset="2"/>
              </a:rPr>
              <a:t></a:t>
            </a:r>
            <a:r>
              <a:rPr lang="en-US" altLang="en-US" sz="2800"/>
              <a:t> 0.  The conditional </a:t>
            </a:r>
          </a:p>
          <a:p>
            <a:pPr eaLnBrk="1" hangingPunct="1">
              <a:buFontTx/>
              <a:buNone/>
            </a:pPr>
            <a:r>
              <a:rPr lang="en-US" altLang="en-US" sz="2800"/>
              <a:t>probability of </a:t>
            </a:r>
            <a:r>
              <a:rPr lang="en-US" altLang="en-US" sz="2800" i="1"/>
              <a:t>A</a:t>
            </a:r>
            <a:r>
              <a:rPr lang="en-US" altLang="en-US" sz="2800"/>
              <a:t> given </a:t>
            </a:r>
            <a:r>
              <a:rPr lang="en-US" altLang="en-US" sz="2800" i="1"/>
              <a:t>B</a:t>
            </a:r>
            <a:r>
              <a:rPr lang="en-US" altLang="en-US" sz="2800"/>
              <a:t> is</a:t>
            </a:r>
          </a:p>
          <a:p>
            <a:pPr algn="ctr" eaLnBrk="1" hangingPunct="1">
              <a:buFontTx/>
              <a:buNone/>
            </a:pPr>
            <a:endParaRPr lang="en-US" altLang="en-US" sz="2800"/>
          </a:p>
          <a:p>
            <a:pPr algn="ctr" eaLnBrk="1" hangingPunct="1">
              <a:buFontTx/>
              <a:buNone/>
            </a:pPr>
            <a:r>
              <a:rPr lang="en-US" altLang="en-US" sz="2800" b="1"/>
              <a:t>                                    </a:t>
            </a:r>
          </a:p>
          <a:p>
            <a:pPr eaLnBrk="1" hangingPunct="1">
              <a:buFont typeface="Wingdings" pitchFamily="2" charset="2"/>
              <a:buNone/>
            </a:pPr>
            <a:endParaRPr lang="en-US" altLang="en-US" sz="2800"/>
          </a:p>
        </p:txBody>
      </p:sp>
      <p:graphicFrame>
        <p:nvGraphicFramePr>
          <p:cNvPr id="14342" name="Object 6"/>
          <p:cNvGraphicFramePr>
            <a:graphicFrameLocks noGrp="1" noChangeAspect="1"/>
          </p:cNvGraphicFramePr>
          <p:nvPr>
            <p:ph sz="quarter" idx="3"/>
          </p:nvPr>
        </p:nvGraphicFramePr>
        <p:xfrm>
          <a:off x="2971800" y="5043488"/>
          <a:ext cx="3124200" cy="982662"/>
        </p:xfrm>
        <a:graphic>
          <a:graphicData uri="http://schemas.openxmlformats.org/presentationml/2006/ole">
            <mc:AlternateContent xmlns:mc="http://schemas.openxmlformats.org/markup-compatibility/2006">
              <mc:Choice xmlns:v="urn:schemas-microsoft-com:vml" Requires="v">
                <p:oleObj name="Equation" r:id="rId3" imgW="1333500" imgH="419100" progId="Equation.DSMT4">
                  <p:embed/>
                </p:oleObj>
              </mc:Choice>
              <mc:Fallback>
                <p:oleObj name="Equation" r:id="rId3" imgW="1333500" imgH="4191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5043488"/>
                        <a:ext cx="3124200" cy="98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box(in)">
                                      <p:cBhvr>
                                        <p:cTn id="7"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C5CB1B0-DBFE-43B6-A3F3-E017AAD90D8A}" type="slidenum">
              <a:rPr lang="en-US" altLang="en-US" sz="1400" smtClean="0">
                <a:latin typeface="Arial" charset="0"/>
              </a:rPr>
              <a:pPr eaLnBrk="1" hangingPunct="1">
                <a:spcBef>
                  <a:spcPct val="0"/>
                </a:spcBef>
                <a:buFontTx/>
                <a:buNone/>
              </a:pPr>
              <a:t>21</a:t>
            </a:fld>
            <a:endParaRPr lang="en-US" altLang="en-US" sz="1400">
              <a:latin typeface="Arial" charset="0"/>
            </a:endParaRPr>
          </a:p>
        </p:txBody>
      </p:sp>
      <p:sp>
        <p:nvSpPr>
          <p:cNvPr id="23555" name="Rectangle 2"/>
          <p:cNvSpPr>
            <a:spLocks noGrp="1" noChangeArrowheads="1"/>
          </p:cNvSpPr>
          <p:nvPr>
            <p:ph type="title"/>
          </p:nvPr>
        </p:nvSpPr>
        <p:spPr/>
        <p:txBody>
          <a:bodyPr/>
          <a:lstStyle/>
          <a:p>
            <a:pPr eaLnBrk="1" hangingPunct="1"/>
            <a:r>
              <a:rPr lang="en-US" altLang="en-US" sz="3600"/>
              <a:t>Back to Example 6</a:t>
            </a:r>
          </a:p>
        </p:txBody>
      </p:sp>
      <p:sp>
        <p:nvSpPr>
          <p:cNvPr id="23556" name="Rectangle 3"/>
          <p:cNvSpPr>
            <a:spLocks noGrp="1" noChangeArrowheads="1"/>
          </p:cNvSpPr>
          <p:nvPr>
            <p:ph type="body" idx="1"/>
          </p:nvPr>
        </p:nvSpPr>
        <p:spPr/>
        <p:txBody>
          <a:bodyPr/>
          <a:lstStyle/>
          <a:p>
            <a:pPr marL="0" indent="0" eaLnBrk="1" hangingPunct="1">
              <a:buFontTx/>
              <a:buNone/>
            </a:pPr>
            <a:r>
              <a:rPr lang="en-US" altLang="en-US"/>
              <a:t>What is the probability that a rod will have a diameter that is OK, given that the length is too long?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0AC87C3B-242D-4F28-BD05-7ECA82C6B448}" type="slidenum">
              <a:rPr lang="en-US" altLang="en-US" sz="1400" smtClean="0">
                <a:latin typeface="Arial" charset="0"/>
              </a:rPr>
              <a:pPr eaLnBrk="1" hangingPunct="1">
                <a:spcBef>
                  <a:spcPct val="0"/>
                </a:spcBef>
                <a:buFontTx/>
                <a:buNone/>
              </a:pPr>
              <a:t>22</a:t>
            </a:fld>
            <a:endParaRPr lang="en-US" altLang="en-US" sz="1400">
              <a:latin typeface="Arial" charset="0"/>
            </a:endParaRPr>
          </a:p>
        </p:txBody>
      </p:sp>
      <p:sp>
        <p:nvSpPr>
          <p:cNvPr id="24579" name="Rectangle 2"/>
          <p:cNvSpPr>
            <a:spLocks noGrp="1" noChangeArrowheads="1"/>
          </p:cNvSpPr>
          <p:nvPr>
            <p:ph type="title"/>
          </p:nvPr>
        </p:nvSpPr>
        <p:spPr/>
        <p:txBody>
          <a:bodyPr/>
          <a:lstStyle/>
          <a:p>
            <a:pPr eaLnBrk="1" hangingPunct="1"/>
            <a:r>
              <a:rPr lang="en-US" altLang="en-US"/>
              <a:t>Independence</a:t>
            </a:r>
          </a:p>
        </p:txBody>
      </p:sp>
      <p:sp>
        <p:nvSpPr>
          <p:cNvPr id="24580" name="Rectangle 3"/>
          <p:cNvSpPr>
            <a:spLocks noGrp="1" noChangeArrowheads="1"/>
          </p:cNvSpPr>
          <p:nvPr>
            <p:ph type="body" idx="1"/>
          </p:nvPr>
        </p:nvSpPr>
        <p:spPr/>
        <p:txBody>
          <a:bodyPr/>
          <a:lstStyle/>
          <a:p>
            <a:pPr eaLnBrk="1" hangingPunct="1">
              <a:lnSpc>
                <a:spcPct val="80000"/>
              </a:lnSpc>
              <a:buFontTx/>
              <a:buNone/>
            </a:pPr>
            <a:r>
              <a:rPr lang="en-US" altLang="en-US" sz="2800"/>
              <a:t>Definition: Two events </a:t>
            </a:r>
            <a:r>
              <a:rPr lang="en-US" altLang="en-US" sz="2800" i="1"/>
              <a:t>A</a:t>
            </a:r>
            <a:r>
              <a:rPr lang="en-US" altLang="en-US" sz="2800"/>
              <a:t> and </a:t>
            </a:r>
            <a:r>
              <a:rPr lang="en-US" altLang="en-US" sz="2800" i="1"/>
              <a:t>B</a:t>
            </a:r>
            <a:r>
              <a:rPr lang="en-US" altLang="en-US" sz="2800"/>
              <a:t> are </a:t>
            </a:r>
            <a:r>
              <a:rPr lang="en-US" altLang="en-US" sz="2800" b="1">
                <a:solidFill>
                  <a:srgbClr val="FFFF00"/>
                </a:solidFill>
              </a:rPr>
              <a:t>independent</a:t>
            </a:r>
            <a:r>
              <a:rPr lang="en-US" altLang="en-US" sz="2800"/>
              <a:t> if the probability of each event remains the same whether or not the other occurs.  </a:t>
            </a:r>
          </a:p>
          <a:p>
            <a:pPr eaLnBrk="1" hangingPunct="1">
              <a:lnSpc>
                <a:spcPct val="80000"/>
              </a:lnSpc>
              <a:buFontTx/>
              <a:buNone/>
            </a:pPr>
            <a:endParaRPr lang="en-US" altLang="en-US" sz="2800"/>
          </a:p>
          <a:p>
            <a:pPr eaLnBrk="1" hangingPunct="1">
              <a:lnSpc>
                <a:spcPct val="80000"/>
              </a:lnSpc>
            </a:pPr>
            <a:r>
              <a:rPr lang="en-US" altLang="en-US" sz="2800"/>
              <a:t>If </a:t>
            </a:r>
            <a:r>
              <a:rPr lang="en-US" altLang="en-US" sz="2800" i="1"/>
              <a:t>P</a:t>
            </a:r>
            <a:r>
              <a:rPr lang="en-US" altLang="en-US" sz="2800"/>
              <a:t>(</a:t>
            </a:r>
            <a:r>
              <a:rPr lang="en-US" altLang="en-US" sz="2800" i="1"/>
              <a:t>A</a:t>
            </a:r>
            <a:r>
              <a:rPr lang="en-US" altLang="en-US" sz="2800"/>
              <a:t>) </a:t>
            </a:r>
            <a:r>
              <a:rPr lang="en-US" altLang="en-US" sz="2800">
                <a:sym typeface="Symbol" pitchFamily="18" charset="2"/>
              </a:rPr>
              <a:t></a:t>
            </a:r>
            <a:r>
              <a:rPr lang="en-US" altLang="en-US" sz="2800"/>
              <a:t> 0 and </a:t>
            </a:r>
            <a:r>
              <a:rPr lang="en-US" altLang="en-US" sz="2800" i="1"/>
              <a:t>P</a:t>
            </a:r>
            <a:r>
              <a:rPr lang="en-US" altLang="en-US" sz="2800"/>
              <a:t>(</a:t>
            </a:r>
            <a:r>
              <a:rPr lang="en-US" altLang="en-US" sz="2800" i="1"/>
              <a:t>B</a:t>
            </a:r>
            <a:r>
              <a:rPr lang="en-US" altLang="en-US" sz="2800"/>
              <a:t>) </a:t>
            </a:r>
            <a:r>
              <a:rPr lang="en-US" altLang="en-US" sz="2800">
                <a:sym typeface="Symbol" pitchFamily="18" charset="2"/>
              </a:rPr>
              <a:t></a:t>
            </a:r>
            <a:r>
              <a:rPr lang="en-US" altLang="en-US" sz="2800"/>
              <a:t> 0, then </a:t>
            </a:r>
            <a:r>
              <a:rPr lang="en-US" altLang="en-US" sz="2800" i="1"/>
              <a:t>A</a:t>
            </a:r>
            <a:r>
              <a:rPr lang="en-US" altLang="en-US" sz="2800"/>
              <a:t> and </a:t>
            </a:r>
            <a:r>
              <a:rPr lang="en-US" altLang="en-US" sz="2800" i="1"/>
              <a:t>B</a:t>
            </a:r>
            <a:r>
              <a:rPr lang="en-US" altLang="en-US" sz="2800"/>
              <a:t> are</a:t>
            </a:r>
          </a:p>
          <a:p>
            <a:pPr eaLnBrk="1" hangingPunct="1">
              <a:lnSpc>
                <a:spcPct val="80000"/>
              </a:lnSpc>
              <a:buFontTx/>
              <a:buNone/>
            </a:pPr>
            <a:r>
              <a:rPr lang="en-US" altLang="en-US" sz="2800"/>
              <a:t>    independent if </a:t>
            </a:r>
            <a:r>
              <a:rPr lang="en-US" altLang="en-US" sz="2800" i="1"/>
              <a:t>P</a:t>
            </a:r>
            <a:r>
              <a:rPr lang="en-US" altLang="en-US" sz="2800"/>
              <a:t>(</a:t>
            </a:r>
            <a:r>
              <a:rPr lang="en-US" altLang="en-US" sz="2800" i="1"/>
              <a:t>B</a:t>
            </a:r>
            <a:r>
              <a:rPr lang="en-US" altLang="en-US" sz="2800"/>
              <a:t>|A) = </a:t>
            </a:r>
            <a:r>
              <a:rPr lang="en-US" altLang="en-US" sz="2800" i="1"/>
              <a:t>P</a:t>
            </a:r>
            <a:r>
              <a:rPr lang="en-US" altLang="en-US" sz="2800"/>
              <a:t>(</a:t>
            </a:r>
            <a:r>
              <a:rPr lang="en-US" altLang="en-US" sz="2800" i="1"/>
              <a:t>B</a:t>
            </a:r>
            <a:r>
              <a:rPr lang="en-US" altLang="en-US" sz="2800"/>
              <a:t>) or, equivalently, </a:t>
            </a:r>
          </a:p>
          <a:p>
            <a:pPr eaLnBrk="1" hangingPunct="1">
              <a:lnSpc>
                <a:spcPct val="80000"/>
              </a:lnSpc>
              <a:buFontTx/>
              <a:buNone/>
            </a:pPr>
            <a:r>
              <a:rPr lang="en-US" altLang="en-US" sz="2800" i="1"/>
              <a:t>    P</a:t>
            </a:r>
            <a:r>
              <a:rPr lang="en-US" altLang="en-US" sz="2800"/>
              <a:t>(</a:t>
            </a:r>
            <a:r>
              <a:rPr lang="en-US" altLang="en-US" sz="2800" i="1"/>
              <a:t>A</a:t>
            </a:r>
            <a:r>
              <a:rPr lang="en-US" altLang="en-US" sz="2800"/>
              <a:t>|</a:t>
            </a:r>
            <a:r>
              <a:rPr lang="en-US" altLang="en-US" sz="2800" i="1"/>
              <a:t>B</a:t>
            </a:r>
            <a:r>
              <a:rPr lang="en-US" altLang="en-US" sz="2800"/>
              <a:t>) = P(</a:t>
            </a:r>
            <a:r>
              <a:rPr lang="en-US" altLang="en-US" sz="2800" i="1"/>
              <a:t>A</a:t>
            </a:r>
            <a:r>
              <a:rPr lang="en-US" altLang="en-US" sz="2800"/>
              <a:t>).</a:t>
            </a:r>
          </a:p>
          <a:p>
            <a:pPr eaLnBrk="1" hangingPunct="1">
              <a:lnSpc>
                <a:spcPct val="80000"/>
              </a:lnSpc>
            </a:pPr>
            <a:r>
              <a:rPr lang="en-US" altLang="en-US" sz="2800"/>
              <a:t>If either </a:t>
            </a:r>
            <a:r>
              <a:rPr lang="en-US" altLang="en-US" sz="2800" i="1"/>
              <a:t>P</a:t>
            </a:r>
            <a:r>
              <a:rPr lang="en-US" altLang="en-US" sz="2800"/>
              <a:t>(</a:t>
            </a:r>
            <a:r>
              <a:rPr lang="en-US" altLang="en-US" sz="2800" i="1"/>
              <a:t>A</a:t>
            </a:r>
            <a:r>
              <a:rPr lang="en-US" altLang="en-US" sz="2800"/>
              <a:t>) = 0 or </a:t>
            </a:r>
            <a:r>
              <a:rPr lang="en-US" altLang="en-US" sz="2800" i="1"/>
              <a:t>P</a:t>
            </a:r>
            <a:r>
              <a:rPr lang="en-US" altLang="en-US" sz="2800"/>
              <a:t>(</a:t>
            </a:r>
            <a:r>
              <a:rPr lang="en-US" altLang="en-US" sz="2800" i="1"/>
              <a:t>B</a:t>
            </a:r>
            <a:r>
              <a:rPr lang="en-US" altLang="en-US" sz="2800"/>
              <a:t>) = 0, then </a:t>
            </a:r>
            <a:r>
              <a:rPr lang="en-US" altLang="en-US" sz="2800" i="1"/>
              <a:t>A</a:t>
            </a:r>
            <a:r>
              <a:rPr lang="en-US" altLang="en-US" sz="2800"/>
              <a:t> and </a:t>
            </a:r>
            <a:r>
              <a:rPr lang="en-US" altLang="en-US" sz="2800" i="1"/>
              <a:t>B</a:t>
            </a:r>
            <a:r>
              <a:rPr lang="en-US" altLang="en-US" sz="2800"/>
              <a:t> are </a:t>
            </a:r>
          </a:p>
          <a:p>
            <a:pPr eaLnBrk="1" hangingPunct="1">
              <a:lnSpc>
                <a:spcPct val="80000"/>
              </a:lnSpc>
              <a:buFontTx/>
              <a:buNone/>
            </a:pPr>
            <a:r>
              <a:rPr lang="en-US" altLang="en-US" sz="2800"/>
              <a:t>    independent. </a:t>
            </a:r>
          </a:p>
          <a:p>
            <a:pPr eaLnBrk="1" hangingPunct="1">
              <a:lnSpc>
                <a:spcPct val="80000"/>
              </a:lnSpc>
            </a:pPr>
            <a:r>
              <a:rPr lang="en-US" altLang="en-US" sz="2800"/>
              <a:t>These concepts can be extended to more than two events. </a:t>
            </a:r>
          </a:p>
        </p:txBody>
      </p:sp>
      <p:sp>
        <p:nvSpPr>
          <p:cNvPr id="2458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4582"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A7E56D6-7EC6-42FC-9801-75AA4093F831}" type="slidenum">
              <a:rPr lang="en-US" altLang="en-US" sz="1400" smtClean="0">
                <a:latin typeface="Arial" charset="0"/>
              </a:rPr>
              <a:pPr eaLnBrk="1" hangingPunct="1">
                <a:spcBef>
                  <a:spcPct val="0"/>
                </a:spcBef>
                <a:buFontTx/>
                <a:buNone/>
              </a:pPr>
              <a:t>23</a:t>
            </a:fld>
            <a:endParaRPr lang="en-US" altLang="en-US" sz="1400">
              <a:latin typeface="Arial" charset="0"/>
            </a:endParaRPr>
          </a:p>
        </p:txBody>
      </p:sp>
      <p:sp>
        <p:nvSpPr>
          <p:cNvPr id="25603" name="Rectangle 2"/>
          <p:cNvSpPr>
            <a:spLocks noGrp="1" noChangeArrowheads="1"/>
          </p:cNvSpPr>
          <p:nvPr>
            <p:ph type="title"/>
          </p:nvPr>
        </p:nvSpPr>
        <p:spPr/>
        <p:txBody>
          <a:bodyPr/>
          <a:lstStyle/>
          <a:p>
            <a:pPr eaLnBrk="1" hangingPunct="1"/>
            <a:r>
              <a:rPr lang="en-US" altLang="en-US"/>
              <a:t>Example 6 (cont.)</a:t>
            </a:r>
          </a:p>
        </p:txBody>
      </p:sp>
      <p:sp>
        <p:nvSpPr>
          <p:cNvPr id="25604" name="Rectangle 3"/>
          <p:cNvSpPr>
            <a:spLocks noGrp="1" noChangeArrowheads="1"/>
          </p:cNvSpPr>
          <p:nvPr>
            <p:ph type="body" idx="1"/>
          </p:nvPr>
        </p:nvSpPr>
        <p:spPr/>
        <p:txBody>
          <a:bodyPr/>
          <a:lstStyle/>
          <a:p>
            <a:pPr eaLnBrk="1" hangingPunct="1"/>
            <a:r>
              <a:rPr lang="en-US" altLang="en-US"/>
              <a:t>If an aluminum rod is sampled from the sample space of 1000 rods, find the </a:t>
            </a:r>
          </a:p>
          <a:p>
            <a:pPr eaLnBrk="1" hangingPunct="1">
              <a:buFontTx/>
              <a:buNone/>
            </a:pPr>
            <a:r>
              <a:rPr lang="en-US" altLang="en-US"/>
              <a:t>	P(too long) and P(too long| too thin).  Are these probabilities different?  Why or why not?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7D433DE-A702-436E-A0AD-296355EAC9D5}" type="slidenum">
              <a:rPr lang="en-US" altLang="en-US" sz="1400" smtClean="0">
                <a:latin typeface="Arial" charset="0"/>
              </a:rPr>
              <a:pPr eaLnBrk="1" hangingPunct="1">
                <a:spcBef>
                  <a:spcPct val="0"/>
                </a:spcBef>
                <a:buFontTx/>
                <a:buNone/>
              </a:pPr>
              <a:t>24</a:t>
            </a:fld>
            <a:endParaRPr lang="en-US" altLang="en-US" sz="1400">
              <a:latin typeface="Arial" charset="0"/>
            </a:endParaRPr>
          </a:p>
        </p:txBody>
      </p:sp>
      <p:sp>
        <p:nvSpPr>
          <p:cNvPr id="26627" name="Rectangle 2"/>
          <p:cNvSpPr>
            <a:spLocks noGrp="1" noChangeArrowheads="1"/>
          </p:cNvSpPr>
          <p:nvPr>
            <p:ph type="title"/>
          </p:nvPr>
        </p:nvSpPr>
        <p:spPr/>
        <p:txBody>
          <a:bodyPr/>
          <a:lstStyle/>
          <a:p>
            <a:pPr eaLnBrk="1" hangingPunct="1"/>
            <a:r>
              <a:rPr lang="en-US" altLang="en-US"/>
              <a:t>The Multiplication Rule</a:t>
            </a:r>
          </a:p>
        </p:txBody>
      </p:sp>
      <p:sp>
        <p:nvSpPr>
          <p:cNvPr id="26628" name="Rectangle 3"/>
          <p:cNvSpPr>
            <a:spLocks noGrp="1" noChangeArrowheads="1"/>
          </p:cNvSpPr>
          <p:nvPr>
            <p:ph type="body" idx="1"/>
          </p:nvPr>
        </p:nvSpPr>
        <p:spPr>
          <a:xfrm>
            <a:off x="457200" y="1600200"/>
            <a:ext cx="8229600" cy="4724400"/>
          </a:xfrm>
        </p:spPr>
        <p:txBody>
          <a:bodyPr/>
          <a:lstStyle/>
          <a:p>
            <a:pPr eaLnBrk="1" hangingPunct="1">
              <a:lnSpc>
                <a:spcPct val="80000"/>
              </a:lnSpc>
            </a:pPr>
            <a:r>
              <a:rPr lang="en-US" altLang="en-US" sz="2800"/>
              <a:t>If </a:t>
            </a:r>
            <a:r>
              <a:rPr lang="en-US" altLang="en-US" sz="2800" i="1"/>
              <a:t>A</a:t>
            </a:r>
            <a:r>
              <a:rPr lang="en-US" altLang="en-US" sz="2800"/>
              <a:t> and </a:t>
            </a:r>
            <a:r>
              <a:rPr lang="en-US" altLang="en-US" sz="2800" i="1"/>
              <a:t>B</a:t>
            </a:r>
            <a:r>
              <a:rPr lang="en-US" altLang="en-US" sz="2800"/>
              <a:t> are two events and </a:t>
            </a:r>
            <a:r>
              <a:rPr lang="en-US" altLang="en-US" sz="2800" i="1"/>
              <a:t>P</a:t>
            </a:r>
            <a:r>
              <a:rPr lang="en-US" altLang="en-US" sz="2800"/>
              <a:t>(</a:t>
            </a:r>
            <a:r>
              <a:rPr lang="en-US" altLang="en-US" sz="2800" i="1"/>
              <a:t>B</a:t>
            </a:r>
            <a:r>
              <a:rPr lang="en-US" altLang="en-US" sz="2800"/>
              <a:t>) </a:t>
            </a:r>
            <a:r>
              <a:rPr lang="en-US" altLang="en-US" sz="2800">
                <a:sym typeface="Symbol" pitchFamily="18" charset="2"/>
              </a:rPr>
              <a:t></a:t>
            </a:r>
            <a:r>
              <a:rPr lang="en-US" altLang="en-US" sz="2800"/>
              <a:t> 0, then </a:t>
            </a:r>
          </a:p>
          <a:p>
            <a:pPr eaLnBrk="1" hangingPunct="1">
              <a:lnSpc>
                <a:spcPct val="80000"/>
              </a:lnSpc>
              <a:buFontTx/>
              <a:buNone/>
            </a:pPr>
            <a:r>
              <a:rPr lang="en-US" altLang="en-US" sz="2800" i="1"/>
              <a:t>	P</a:t>
            </a:r>
            <a:r>
              <a:rPr lang="en-US" altLang="en-US" sz="2800"/>
              <a:t>(</a:t>
            </a:r>
            <a:r>
              <a:rPr lang="en-US" altLang="en-US" sz="2800" i="1"/>
              <a:t>A </a:t>
            </a:r>
            <a:r>
              <a:rPr lang="en-US" altLang="en-US" sz="2800">
                <a:sym typeface="Symbol" pitchFamily="18" charset="2"/>
              </a:rPr>
              <a:t></a:t>
            </a:r>
            <a:r>
              <a:rPr lang="en-US" altLang="en-US" sz="2800" i="1"/>
              <a:t> B</a:t>
            </a:r>
            <a:r>
              <a:rPr lang="en-US" altLang="en-US" sz="2800"/>
              <a:t>) = </a:t>
            </a:r>
            <a:r>
              <a:rPr lang="en-US" altLang="en-US" sz="2800" i="1"/>
              <a:t>P</a:t>
            </a:r>
            <a:r>
              <a:rPr lang="en-US" altLang="en-US" sz="2800"/>
              <a:t>(</a:t>
            </a:r>
            <a:r>
              <a:rPr lang="en-US" altLang="en-US" sz="2800" i="1"/>
              <a:t>B</a:t>
            </a:r>
            <a:r>
              <a:rPr lang="en-US" altLang="en-US" sz="2800"/>
              <a:t>)</a:t>
            </a:r>
            <a:r>
              <a:rPr lang="en-US" altLang="en-US" sz="2800" i="1"/>
              <a:t>P</a:t>
            </a:r>
            <a:r>
              <a:rPr lang="en-US" altLang="en-US" sz="2800"/>
              <a:t>(</a:t>
            </a:r>
            <a:r>
              <a:rPr lang="en-US" altLang="en-US" sz="2800" i="1"/>
              <a:t>A</a:t>
            </a:r>
            <a:r>
              <a:rPr lang="en-US" altLang="en-US" sz="2800"/>
              <a:t>|</a:t>
            </a:r>
            <a:r>
              <a:rPr lang="en-US" altLang="en-US" sz="2800" i="1"/>
              <a:t>B</a:t>
            </a:r>
            <a:r>
              <a:rPr lang="en-US" altLang="en-US" sz="2800"/>
              <a:t>).</a:t>
            </a:r>
          </a:p>
          <a:p>
            <a:pPr eaLnBrk="1" hangingPunct="1">
              <a:lnSpc>
                <a:spcPct val="80000"/>
              </a:lnSpc>
              <a:buFontTx/>
              <a:buNone/>
            </a:pPr>
            <a:endParaRPr lang="en-US" altLang="en-US" sz="2800"/>
          </a:p>
          <a:p>
            <a:pPr eaLnBrk="1" hangingPunct="1">
              <a:lnSpc>
                <a:spcPct val="80000"/>
              </a:lnSpc>
            </a:pPr>
            <a:r>
              <a:rPr lang="en-US" altLang="en-US" sz="2800"/>
              <a:t>If </a:t>
            </a:r>
            <a:r>
              <a:rPr lang="en-US" altLang="en-US" sz="2800" i="1"/>
              <a:t>A</a:t>
            </a:r>
            <a:r>
              <a:rPr lang="en-US" altLang="en-US" sz="2800"/>
              <a:t> and </a:t>
            </a:r>
            <a:r>
              <a:rPr lang="en-US" altLang="en-US" sz="2800" i="1"/>
              <a:t>B</a:t>
            </a:r>
            <a:r>
              <a:rPr lang="en-US" altLang="en-US" sz="2800"/>
              <a:t> are two events and </a:t>
            </a:r>
            <a:r>
              <a:rPr lang="en-US" altLang="en-US" sz="2800" i="1"/>
              <a:t>P</a:t>
            </a:r>
            <a:r>
              <a:rPr lang="en-US" altLang="en-US" sz="2800"/>
              <a:t>(</a:t>
            </a:r>
            <a:r>
              <a:rPr lang="en-US" altLang="en-US" sz="2800" i="1"/>
              <a:t>A</a:t>
            </a:r>
            <a:r>
              <a:rPr lang="en-US" altLang="en-US" sz="2800"/>
              <a:t>) </a:t>
            </a:r>
            <a:r>
              <a:rPr lang="en-US" altLang="en-US" sz="2800">
                <a:sym typeface="Symbol" pitchFamily="18" charset="2"/>
              </a:rPr>
              <a:t> </a:t>
            </a:r>
            <a:r>
              <a:rPr lang="en-US" altLang="en-US" sz="2800"/>
              <a:t>0, then  </a:t>
            </a:r>
          </a:p>
          <a:p>
            <a:pPr eaLnBrk="1" hangingPunct="1">
              <a:lnSpc>
                <a:spcPct val="80000"/>
              </a:lnSpc>
              <a:buFontTx/>
              <a:buNone/>
            </a:pPr>
            <a:r>
              <a:rPr lang="en-US" altLang="en-US" sz="2800"/>
              <a:t>    </a:t>
            </a:r>
            <a:r>
              <a:rPr lang="en-US" altLang="en-US" sz="2800" i="1"/>
              <a:t>P</a:t>
            </a:r>
            <a:r>
              <a:rPr lang="en-US" altLang="en-US" sz="2800"/>
              <a:t>(</a:t>
            </a:r>
            <a:r>
              <a:rPr lang="en-US" altLang="en-US" sz="2800" i="1"/>
              <a:t>A </a:t>
            </a:r>
            <a:r>
              <a:rPr lang="en-US" altLang="en-US" sz="2800">
                <a:sym typeface="Symbol" pitchFamily="18" charset="2"/>
              </a:rPr>
              <a:t></a:t>
            </a:r>
            <a:r>
              <a:rPr lang="en-US" altLang="en-US" sz="2800" i="1"/>
              <a:t> B</a:t>
            </a:r>
            <a:r>
              <a:rPr lang="en-US" altLang="en-US" sz="2800"/>
              <a:t>) = </a:t>
            </a:r>
            <a:r>
              <a:rPr lang="en-US" altLang="en-US" sz="2800" i="1"/>
              <a:t>P(A)P(B|A</a:t>
            </a:r>
            <a:r>
              <a:rPr lang="en-US" altLang="en-US" sz="2800"/>
              <a:t>).</a:t>
            </a:r>
          </a:p>
          <a:p>
            <a:pPr eaLnBrk="1" hangingPunct="1">
              <a:lnSpc>
                <a:spcPct val="80000"/>
              </a:lnSpc>
              <a:buFontTx/>
              <a:buNone/>
            </a:pPr>
            <a:endParaRPr lang="en-US" altLang="en-US" sz="2800"/>
          </a:p>
          <a:p>
            <a:pPr eaLnBrk="1" hangingPunct="1">
              <a:lnSpc>
                <a:spcPct val="80000"/>
              </a:lnSpc>
            </a:pPr>
            <a:r>
              <a:rPr lang="en-US" altLang="en-US" sz="2800"/>
              <a:t>If </a:t>
            </a:r>
            <a:r>
              <a:rPr lang="en-US" altLang="en-US" sz="2800" i="1"/>
              <a:t>P</a:t>
            </a:r>
            <a:r>
              <a:rPr lang="en-US" altLang="en-US" sz="2800"/>
              <a:t>(</a:t>
            </a:r>
            <a:r>
              <a:rPr lang="en-US" altLang="en-US" sz="2800" i="1"/>
              <a:t>A</a:t>
            </a:r>
            <a:r>
              <a:rPr lang="en-US" altLang="en-US" sz="2800"/>
              <a:t>) </a:t>
            </a:r>
            <a:r>
              <a:rPr lang="en-US" altLang="en-US" sz="2800">
                <a:sym typeface="Symbol" pitchFamily="18" charset="2"/>
              </a:rPr>
              <a:t></a:t>
            </a:r>
            <a:r>
              <a:rPr lang="en-US" altLang="en-US" sz="2800"/>
              <a:t> 0, and </a:t>
            </a:r>
            <a:r>
              <a:rPr lang="en-US" altLang="en-US" sz="2800" i="1"/>
              <a:t>P</a:t>
            </a:r>
            <a:r>
              <a:rPr lang="en-US" altLang="en-US" sz="2800"/>
              <a:t>(</a:t>
            </a:r>
            <a:r>
              <a:rPr lang="en-US" altLang="en-US" sz="2800" i="1"/>
              <a:t>B</a:t>
            </a:r>
            <a:r>
              <a:rPr lang="en-US" altLang="en-US" sz="2800"/>
              <a:t>) </a:t>
            </a:r>
            <a:r>
              <a:rPr lang="en-US" altLang="en-US" sz="2800">
                <a:sym typeface="Symbol" pitchFamily="18" charset="2"/>
              </a:rPr>
              <a:t></a:t>
            </a:r>
            <a:r>
              <a:rPr lang="en-US" altLang="en-US" sz="2800"/>
              <a:t> 0, then both of the above hold.</a:t>
            </a:r>
          </a:p>
          <a:p>
            <a:pPr eaLnBrk="1" hangingPunct="1">
              <a:lnSpc>
                <a:spcPct val="80000"/>
              </a:lnSpc>
              <a:buFontTx/>
              <a:buNone/>
            </a:pPr>
            <a:endParaRPr lang="en-US" altLang="en-US" sz="2800"/>
          </a:p>
          <a:p>
            <a:pPr eaLnBrk="1" hangingPunct="1">
              <a:lnSpc>
                <a:spcPct val="80000"/>
              </a:lnSpc>
            </a:pPr>
            <a:r>
              <a:rPr lang="en-US" altLang="en-US" sz="2800"/>
              <a:t>If </a:t>
            </a:r>
            <a:r>
              <a:rPr lang="en-US" altLang="en-US" sz="2800" i="1"/>
              <a:t>A</a:t>
            </a:r>
            <a:r>
              <a:rPr lang="en-US" altLang="en-US" sz="2800"/>
              <a:t> and </a:t>
            </a:r>
            <a:r>
              <a:rPr lang="en-US" altLang="en-US" sz="2800" i="1"/>
              <a:t>B</a:t>
            </a:r>
            <a:r>
              <a:rPr lang="en-US" altLang="en-US" sz="2800"/>
              <a:t> are two independent events, then        	    </a:t>
            </a:r>
          </a:p>
          <a:p>
            <a:pPr eaLnBrk="1" hangingPunct="1">
              <a:lnSpc>
                <a:spcPct val="80000"/>
              </a:lnSpc>
              <a:buFontTx/>
              <a:buNone/>
            </a:pPr>
            <a:r>
              <a:rPr lang="en-US" altLang="en-US" sz="2800" i="1"/>
              <a:t>	P</a:t>
            </a:r>
            <a:r>
              <a:rPr lang="en-US" altLang="en-US" sz="2800"/>
              <a:t>(</a:t>
            </a:r>
            <a:r>
              <a:rPr lang="en-US" altLang="en-US" sz="2800" i="1"/>
              <a:t>A </a:t>
            </a:r>
            <a:r>
              <a:rPr lang="en-US" altLang="en-US" sz="2800">
                <a:sym typeface="Symbol" pitchFamily="18" charset="2"/>
              </a:rPr>
              <a:t></a:t>
            </a:r>
            <a:r>
              <a:rPr lang="en-US" altLang="en-US" sz="2800" i="1"/>
              <a:t> B</a:t>
            </a:r>
            <a:r>
              <a:rPr lang="en-US" altLang="en-US" sz="2800"/>
              <a:t>) = </a:t>
            </a:r>
            <a:r>
              <a:rPr lang="en-US" altLang="en-US" sz="2800" i="1"/>
              <a:t>P</a:t>
            </a:r>
            <a:r>
              <a:rPr lang="en-US" altLang="en-US" sz="2800"/>
              <a:t>(</a:t>
            </a:r>
            <a:r>
              <a:rPr lang="en-US" altLang="en-US" sz="2800" i="1"/>
              <a:t>A</a:t>
            </a:r>
            <a:r>
              <a:rPr lang="en-US" altLang="en-US" sz="2800"/>
              <a:t>)</a:t>
            </a:r>
            <a:r>
              <a:rPr lang="en-US" altLang="en-US" sz="2800" i="1"/>
              <a:t>P</a:t>
            </a:r>
            <a:r>
              <a:rPr lang="en-US" altLang="en-US" sz="2800"/>
              <a:t>(</a:t>
            </a:r>
            <a:r>
              <a:rPr lang="en-US" altLang="en-US" sz="2800" i="1"/>
              <a:t>B</a:t>
            </a:r>
            <a:r>
              <a:rPr lang="en-US" altLang="en-US" sz="2800"/>
              <a:t>).  </a:t>
            </a:r>
          </a:p>
        </p:txBody>
      </p:sp>
      <p:sp>
        <p:nvSpPr>
          <p:cNvPr id="2662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0" name="Rectangle 7"/>
          <p:cNvSpPr>
            <a:spLocks noChangeArrowheads="1"/>
          </p:cNvSpPr>
          <p:nvPr/>
        </p:nvSpPr>
        <p:spPr bwMode="auto">
          <a:xfrm>
            <a:off x="0" y="3357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1"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2" name="Rectangle 13"/>
          <p:cNvSpPr>
            <a:spLocks noChangeArrowheads="1"/>
          </p:cNvSpPr>
          <p:nvPr/>
        </p:nvSpPr>
        <p:spPr bwMode="auto">
          <a:xfrm>
            <a:off x="0" y="3357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3" name="Rectangle 15"/>
          <p:cNvSpPr>
            <a:spLocks noChangeArrowheads="1"/>
          </p:cNvSpPr>
          <p:nvPr/>
        </p:nvSpPr>
        <p:spPr bwMode="auto">
          <a:xfrm>
            <a:off x="0" y="3328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4" name="Rectangle 17"/>
          <p:cNvSpPr>
            <a:spLocks noChangeArrowheads="1"/>
          </p:cNvSpPr>
          <p:nvPr/>
        </p:nvSpPr>
        <p:spPr bwMode="auto">
          <a:xfrm>
            <a:off x="0" y="3328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6635" name="Rectangle 19"/>
          <p:cNvSpPr>
            <a:spLocks noChangeArrowheads="1"/>
          </p:cNvSpPr>
          <p:nvPr/>
        </p:nvSpPr>
        <p:spPr bwMode="auto">
          <a:xfrm>
            <a:off x="0" y="3328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819400"/>
            <a:ext cx="7124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9F92C8B-E5D8-43D9-8C1B-5FEB53DDA6FD}" type="slidenum">
              <a:rPr lang="en-US" altLang="en-US" sz="1400" smtClean="0">
                <a:latin typeface="Arial" charset="0"/>
              </a:rPr>
              <a:pPr eaLnBrk="1" hangingPunct="1">
                <a:spcBef>
                  <a:spcPct val="0"/>
                </a:spcBef>
                <a:buFontTx/>
                <a:buNone/>
              </a:pPr>
              <a:t>25</a:t>
            </a:fld>
            <a:endParaRPr lang="en-US" altLang="en-US" sz="1400">
              <a:latin typeface="Arial" charset="0"/>
            </a:endParaRPr>
          </a:p>
        </p:txBody>
      </p:sp>
      <p:sp>
        <p:nvSpPr>
          <p:cNvPr id="27652" name="Rectangle 2"/>
          <p:cNvSpPr>
            <a:spLocks noGrp="1" noChangeArrowheads="1"/>
          </p:cNvSpPr>
          <p:nvPr>
            <p:ph type="title"/>
          </p:nvPr>
        </p:nvSpPr>
        <p:spPr/>
        <p:txBody>
          <a:bodyPr/>
          <a:lstStyle/>
          <a:p>
            <a:pPr eaLnBrk="1" hangingPunct="1"/>
            <a:r>
              <a:rPr lang="en-US" altLang="en-US"/>
              <a:t>Extended Multiplication Rule</a:t>
            </a:r>
          </a:p>
        </p:txBody>
      </p:sp>
      <p:sp>
        <p:nvSpPr>
          <p:cNvPr id="27653" name="Rectangle 3"/>
          <p:cNvSpPr>
            <a:spLocks noGrp="1" noChangeArrowheads="1"/>
          </p:cNvSpPr>
          <p:nvPr>
            <p:ph type="body" sz="half" idx="1"/>
          </p:nvPr>
        </p:nvSpPr>
        <p:spPr>
          <a:xfrm>
            <a:off x="457200" y="1600200"/>
            <a:ext cx="8382000" cy="4525963"/>
          </a:xfrm>
        </p:spPr>
        <p:txBody>
          <a:bodyPr/>
          <a:lstStyle/>
          <a:p>
            <a:pPr eaLnBrk="1" hangingPunct="1"/>
            <a:r>
              <a:rPr lang="en-US" altLang="en-US" sz="2800"/>
              <a:t>If </a:t>
            </a:r>
            <a:r>
              <a:rPr lang="en-US" altLang="en-US" sz="2800" i="1"/>
              <a:t>A</a:t>
            </a:r>
            <a:r>
              <a:rPr lang="en-US" altLang="en-US" sz="2800" i="1" baseline="-25000"/>
              <a:t>1</a:t>
            </a:r>
            <a:r>
              <a:rPr lang="en-US" altLang="en-US" sz="2800"/>
              <a:t>, </a:t>
            </a:r>
            <a:r>
              <a:rPr lang="en-US" altLang="en-US" sz="2800" i="1"/>
              <a:t>A</a:t>
            </a:r>
            <a:r>
              <a:rPr lang="en-US" altLang="en-US" sz="2800" i="1" baseline="-25000"/>
              <a:t>2</a:t>
            </a:r>
            <a:r>
              <a:rPr lang="en-US" altLang="en-US" sz="2800"/>
              <a:t>,…, </a:t>
            </a:r>
            <a:r>
              <a:rPr lang="en-US" altLang="en-US" sz="2800" i="1"/>
              <a:t>A</a:t>
            </a:r>
            <a:r>
              <a:rPr lang="en-US" altLang="en-US" sz="2800" i="1" baseline="-25000"/>
              <a:t>n</a:t>
            </a:r>
            <a:r>
              <a:rPr lang="en-US" altLang="en-US" sz="2800"/>
              <a:t> are independent results, then for each collection of </a:t>
            </a:r>
            <a:r>
              <a:rPr lang="en-US" altLang="en-US" sz="2800" i="1"/>
              <a:t>A</a:t>
            </a:r>
            <a:r>
              <a:rPr lang="en-US" altLang="en-US" sz="2800" i="1" baseline="-25000"/>
              <a:t>j1</a:t>
            </a:r>
            <a:r>
              <a:rPr lang="en-US" altLang="en-US" sz="2800"/>
              <a:t>,…, </a:t>
            </a:r>
            <a:r>
              <a:rPr lang="en-US" altLang="en-US" sz="2800" i="1"/>
              <a:t>A</a:t>
            </a:r>
            <a:r>
              <a:rPr lang="en-US" altLang="en-US" sz="2800" i="1" baseline="-25000"/>
              <a:t>jm</a:t>
            </a:r>
            <a:r>
              <a:rPr lang="en-US" altLang="en-US" sz="2800"/>
              <a:t> of events</a:t>
            </a:r>
          </a:p>
          <a:p>
            <a:pPr eaLnBrk="1" hangingPunct="1"/>
            <a:endParaRPr lang="en-US" altLang="en-US" sz="2800"/>
          </a:p>
          <a:p>
            <a:pPr eaLnBrk="1" hangingPunct="1"/>
            <a:endParaRPr lang="en-US" altLang="en-US" sz="2800"/>
          </a:p>
          <a:p>
            <a:pPr eaLnBrk="1" hangingPunct="1"/>
            <a:endParaRPr lang="en-US" altLang="en-US" sz="2800"/>
          </a:p>
          <a:p>
            <a:pPr eaLnBrk="1" hangingPunct="1"/>
            <a:r>
              <a:rPr lang="en-US" altLang="en-US" sz="2800"/>
              <a:t>In particular, </a:t>
            </a:r>
          </a:p>
          <a:p>
            <a:pPr eaLnBrk="1" hangingPunct="1">
              <a:buFontTx/>
              <a:buNone/>
            </a:pPr>
            <a:endParaRPr lang="en-US" altLang="en-US" sz="2800"/>
          </a:p>
          <a:p>
            <a:pPr lvl="1" eaLnBrk="1" hangingPunct="1">
              <a:buFontTx/>
              <a:buNone/>
            </a:pPr>
            <a:endParaRPr lang="en-US" altLang="en-US" sz="2400"/>
          </a:p>
        </p:txBody>
      </p:sp>
      <p:sp>
        <p:nvSpPr>
          <p:cNvPr id="27654" name="Rectangle 10"/>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27655"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pic>
        <p:nvPicPr>
          <p:cNvPr id="27656"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029200"/>
            <a:ext cx="670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5B2FF73-BEA4-4F86-9734-8894BE4C5F65}" type="slidenum">
              <a:rPr lang="en-US" altLang="en-US" sz="1400" smtClean="0">
                <a:latin typeface="Arial" charset="0"/>
              </a:rPr>
              <a:pPr eaLnBrk="1" hangingPunct="1">
                <a:spcBef>
                  <a:spcPct val="0"/>
                </a:spcBef>
                <a:buFontTx/>
                <a:buNone/>
              </a:pPr>
              <a:t>26</a:t>
            </a:fld>
            <a:endParaRPr lang="en-US" altLang="en-US" sz="1400">
              <a:latin typeface="Arial" charset="0"/>
            </a:endParaRPr>
          </a:p>
        </p:txBody>
      </p:sp>
      <p:sp>
        <p:nvSpPr>
          <p:cNvPr id="28675" name="Rectangle 2"/>
          <p:cNvSpPr>
            <a:spLocks noGrp="1" noChangeArrowheads="1"/>
          </p:cNvSpPr>
          <p:nvPr>
            <p:ph type="title"/>
          </p:nvPr>
        </p:nvSpPr>
        <p:spPr/>
        <p:txBody>
          <a:bodyPr/>
          <a:lstStyle/>
          <a:p>
            <a:pPr eaLnBrk="1" hangingPunct="1"/>
            <a:r>
              <a:rPr lang="en-US" altLang="en-US" sz="3600"/>
              <a:t>Example 7</a:t>
            </a:r>
          </a:p>
        </p:txBody>
      </p:sp>
      <p:sp>
        <p:nvSpPr>
          <p:cNvPr id="28676" name="Rectangle 3"/>
          <p:cNvSpPr>
            <a:spLocks noGrp="1" noChangeArrowheads="1"/>
          </p:cNvSpPr>
          <p:nvPr>
            <p:ph type="body" idx="1"/>
          </p:nvPr>
        </p:nvSpPr>
        <p:spPr/>
        <p:txBody>
          <a:bodyPr/>
          <a:lstStyle/>
          <a:p>
            <a:pPr marL="0" indent="0" eaLnBrk="1" hangingPunct="1">
              <a:buFontTx/>
              <a:buNone/>
            </a:pPr>
            <a:r>
              <a:rPr lang="en-US" altLang="en-US"/>
              <a:t>A system contains two components, A and B, connected in a series.  The system will function only if both components function.  The probability that A functions is 0.98 and the probability that B functions is 0.95.  Assume that A and B function independently.  Find the probability that the system functions.</a:t>
            </a:r>
          </a:p>
        </p:txBody>
      </p:sp>
      <p:sp>
        <p:nvSpPr>
          <p:cNvPr id="28677" name="TextBox 8"/>
          <p:cNvSpPr txBox="1">
            <a:spLocks noChangeArrowheads="1"/>
          </p:cNvSpPr>
          <p:nvPr/>
        </p:nvSpPr>
        <p:spPr bwMode="auto">
          <a:xfrm>
            <a:off x="304800" y="6096000"/>
            <a:ext cx="3790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C00000"/>
                </a:solidFill>
              </a:rPr>
              <a:t>HW 3.2: 3, 5, 6, 7, 11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F681FE98-C53E-4DB4-91BD-EA1304F8E260}" type="slidenum">
              <a:rPr lang="en-US" altLang="en-US" sz="1400" smtClean="0">
                <a:latin typeface="Arial" charset="0"/>
              </a:rPr>
              <a:pPr eaLnBrk="1" hangingPunct="1">
                <a:spcBef>
                  <a:spcPct val="0"/>
                </a:spcBef>
                <a:buFontTx/>
                <a:buNone/>
              </a:pPr>
              <a:t>27</a:t>
            </a:fld>
            <a:endParaRPr lang="en-US" altLang="en-US" sz="1400">
              <a:latin typeface="Arial" charset="0"/>
            </a:endParaRPr>
          </a:p>
        </p:txBody>
      </p:sp>
      <p:sp>
        <p:nvSpPr>
          <p:cNvPr id="29699" name="Rectangle 2"/>
          <p:cNvSpPr>
            <a:spLocks noGrp="1" noChangeArrowheads="1"/>
          </p:cNvSpPr>
          <p:nvPr>
            <p:ph type="title"/>
          </p:nvPr>
        </p:nvSpPr>
        <p:spPr>
          <a:xfrm>
            <a:off x="457200" y="274638"/>
            <a:ext cx="8229600" cy="1020762"/>
          </a:xfrm>
        </p:spPr>
        <p:txBody>
          <a:bodyPr/>
          <a:lstStyle/>
          <a:p>
            <a:pPr eaLnBrk="1" hangingPunct="1"/>
            <a:r>
              <a:rPr lang="en-US" altLang="en-US"/>
              <a:t>Section 3.3: Random Variables</a:t>
            </a:r>
          </a:p>
        </p:txBody>
      </p:sp>
      <p:sp>
        <p:nvSpPr>
          <p:cNvPr id="29700" name="Rectangle 3"/>
          <p:cNvSpPr>
            <a:spLocks noGrp="1" noChangeArrowheads="1"/>
          </p:cNvSpPr>
          <p:nvPr>
            <p:ph type="body" idx="1"/>
          </p:nvPr>
        </p:nvSpPr>
        <p:spPr/>
        <p:txBody>
          <a:bodyPr/>
          <a:lstStyle/>
          <a:p>
            <a:pPr eaLnBrk="1" hangingPunct="1">
              <a:buFontTx/>
              <a:buNone/>
            </a:pPr>
            <a:r>
              <a:rPr lang="en-US" altLang="en-US"/>
              <a:t>Definition:  A </a:t>
            </a:r>
            <a:r>
              <a:rPr lang="en-US" altLang="en-US" b="1">
                <a:solidFill>
                  <a:srgbClr val="FFFF00"/>
                </a:solidFill>
              </a:rPr>
              <a:t>random variable </a:t>
            </a:r>
            <a:r>
              <a:rPr lang="en-US" altLang="en-US"/>
              <a:t>assigns a </a:t>
            </a:r>
          </a:p>
          <a:p>
            <a:pPr eaLnBrk="1" hangingPunct="1">
              <a:buFontTx/>
              <a:buNone/>
            </a:pPr>
            <a:r>
              <a:rPr lang="en-US" altLang="en-US"/>
              <a:t>                   numerical value to each outcome in a </a:t>
            </a:r>
          </a:p>
          <a:p>
            <a:pPr eaLnBrk="1" hangingPunct="1">
              <a:buFontTx/>
              <a:buNone/>
            </a:pPr>
            <a:r>
              <a:rPr lang="en-US" altLang="en-US"/>
              <a:t>                   sample space.</a:t>
            </a:r>
          </a:p>
          <a:p>
            <a:pPr eaLnBrk="1" hangingPunct="1">
              <a:buFontTx/>
              <a:buNone/>
            </a:pPr>
            <a:endParaRPr lang="en-US" altLang="en-US"/>
          </a:p>
          <a:p>
            <a:pPr eaLnBrk="1" hangingPunct="1">
              <a:buFontTx/>
              <a:buNone/>
            </a:pPr>
            <a:r>
              <a:rPr lang="en-US" altLang="en-US"/>
              <a:t>Definition:  A random variable is </a:t>
            </a:r>
            <a:r>
              <a:rPr lang="en-US" altLang="en-US" b="1">
                <a:solidFill>
                  <a:srgbClr val="FFFF00"/>
                </a:solidFill>
              </a:rPr>
              <a:t>discrete</a:t>
            </a:r>
            <a:r>
              <a:rPr lang="en-US" altLang="en-US"/>
              <a:t> if its </a:t>
            </a:r>
          </a:p>
          <a:p>
            <a:pPr eaLnBrk="1" hangingPunct="1">
              <a:buFontTx/>
              <a:buNone/>
            </a:pPr>
            <a:r>
              <a:rPr lang="en-US" altLang="en-US"/>
              <a:t>                    possible values form a discrete set.   </a:t>
            </a:r>
          </a:p>
          <a:p>
            <a:pPr eaLnBrk="1" hangingPunct="1">
              <a:buFontTx/>
              <a:buNone/>
            </a:pPr>
            <a:endParaRPr lang="en-US" altLang="en-U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6F6D7225-5A23-44CE-B147-FC7DC67D53BB}" type="slidenum">
              <a:rPr lang="en-US" altLang="en-US" sz="1400" smtClean="0">
                <a:latin typeface="Arial" charset="0"/>
              </a:rPr>
              <a:pPr eaLnBrk="1" hangingPunct="1">
                <a:spcBef>
                  <a:spcPct val="0"/>
                </a:spcBef>
                <a:buFontTx/>
                <a:buNone/>
              </a:pPr>
              <a:t>28</a:t>
            </a:fld>
            <a:endParaRPr lang="en-US" altLang="en-US" sz="1400">
              <a:latin typeface="Arial" charset="0"/>
            </a:endParaRPr>
          </a:p>
        </p:txBody>
      </p:sp>
      <p:sp>
        <p:nvSpPr>
          <p:cNvPr id="30723" name="Rectangle 2"/>
          <p:cNvSpPr>
            <a:spLocks noGrp="1" noChangeArrowheads="1"/>
          </p:cNvSpPr>
          <p:nvPr>
            <p:ph type="title"/>
          </p:nvPr>
        </p:nvSpPr>
        <p:spPr/>
        <p:txBody>
          <a:bodyPr/>
          <a:lstStyle/>
          <a:p>
            <a:pPr eaLnBrk="1" hangingPunct="1"/>
            <a:r>
              <a:rPr lang="en-US" altLang="en-US"/>
              <a:t>Example 8</a:t>
            </a:r>
          </a:p>
        </p:txBody>
      </p:sp>
      <p:sp>
        <p:nvSpPr>
          <p:cNvPr id="30724" name="Rectangle 3"/>
          <p:cNvSpPr>
            <a:spLocks noGrp="1" noChangeArrowheads="1"/>
          </p:cNvSpPr>
          <p:nvPr>
            <p:ph type="body" idx="1"/>
          </p:nvPr>
        </p:nvSpPr>
        <p:spPr>
          <a:xfrm>
            <a:off x="228600" y="1524000"/>
            <a:ext cx="8686800" cy="4525963"/>
          </a:xfrm>
        </p:spPr>
        <p:txBody>
          <a:bodyPr/>
          <a:lstStyle/>
          <a:p>
            <a:pPr marL="0" indent="0" eaLnBrk="1" hangingPunct="1">
              <a:lnSpc>
                <a:spcPct val="90000"/>
              </a:lnSpc>
              <a:buFontTx/>
              <a:buNone/>
            </a:pPr>
            <a:r>
              <a:rPr lang="en-US" altLang="en-US"/>
              <a:t>The number of flaws in a 1-inch length of copper wire manufactured by a certain process varies from wire to wire.  Overall, 48% of the wires produced have no flaws, 39% have one flaw, 12% have two flaws, and 1% have three flaws.  Let </a:t>
            </a:r>
            <a:r>
              <a:rPr lang="en-US" altLang="en-US" i="1"/>
              <a:t>X</a:t>
            </a:r>
            <a:r>
              <a:rPr lang="en-US" altLang="en-US"/>
              <a:t> be the number of flaws in a randomly selected piece of wire.  Write down the possible values of </a:t>
            </a:r>
            <a:r>
              <a:rPr lang="en-US" altLang="en-US" i="1"/>
              <a:t>X</a:t>
            </a:r>
            <a:r>
              <a:rPr lang="en-US" altLang="en-US"/>
              <a:t> and the associated probabilities, providing a complete description of the population from which </a:t>
            </a:r>
            <a:r>
              <a:rPr lang="en-US" altLang="en-US" i="1"/>
              <a:t>X</a:t>
            </a:r>
            <a:r>
              <a:rPr lang="en-US" altLang="en-US"/>
              <a:t> was drawn.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6935052C-B145-41AA-99B8-3529205295DB}" type="slidenum">
              <a:rPr lang="en-US" altLang="en-US" sz="1400" smtClean="0">
                <a:latin typeface="Arial" charset="0"/>
              </a:rPr>
              <a:pPr eaLnBrk="1" hangingPunct="1">
                <a:spcBef>
                  <a:spcPct val="0"/>
                </a:spcBef>
                <a:buFontTx/>
                <a:buNone/>
              </a:pPr>
              <a:t>29</a:t>
            </a:fld>
            <a:endParaRPr lang="en-US" altLang="en-US" sz="1400">
              <a:latin typeface="Arial" charset="0"/>
            </a:endParaRPr>
          </a:p>
        </p:txBody>
      </p:sp>
      <p:sp>
        <p:nvSpPr>
          <p:cNvPr id="31747" name="Rectangle 2"/>
          <p:cNvSpPr>
            <a:spLocks noGrp="1" noChangeArrowheads="1"/>
          </p:cNvSpPr>
          <p:nvPr>
            <p:ph type="title"/>
          </p:nvPr>
        </p:nvSpPr>
        <p:spPr/>
        <p:txBody>
          <a:bodyPr/>
          <a:lstStyle/>
          <a:p>
            <a:pPr eaLnBrk="1" hangingPunct="1"/>
            <a:r>
              <a:rPr lang="en-US" altLang="en-US"/>
              <a:t>Probability Mass Function</a:t>
            </a:r>
          </a:p>
        </p:txBody>
      </p:sp>
      <p:sp>
        <p:nvSpPr>
          <p:cNvPr id="31748" name="Rectangle 3"/>
          <p:cNvSpPr>
            <a:spLocks noGrp="1" noChangeArrowheads="1"/>
          </p:cNvSpPr>
          <p:nvPr>
            <p:ph type="body" idx="1"/>
          </p:nvPr>
        </p:nvSpPr>
        <p:spPr/>
        <p:txBody>
          <a:bodyPr/>
          <a:lstStyle/>
          <a:p>
            <a:pPr eaLnBrk="1" hangingPunct="1">
              <a:lnSpc>
                <a:spcPct val="90000"/>
              </a:lnSpc>
            </a:pPr>
            <a:r>
              <a:rPr lang="en-US" altLang="en-US" sz="2800"/>
              <a:t>The description of the possible values of </a:t>
            </a:r>
            <a:r>
              <a:rPr lang="en-US" altLang="en-US" sz="2800" i="1"/>
              <a:t>X</a:t>
            </a:r>
            <a:r>
              <a:rPr lang="en-US" altLang="en-US" sz="2800"/>
              <a:t> and the probabilities of each has a name: the probability mass function.  </a:t>
            </a:r>
          </a:p>
          <a:p>
            <a:pPr eaLnBrk="1" hangingPunct="1">
              <a:lnSpc>
                <a:spcPct val="90000"/>
              </a:lnSpc>
              <a:buFontTx/>
              <a:buNone/>
            </a:pPr>
            <a:endParaRPr lang="en-US" altLang="en-US" sz="2800"/>
          </a:p>
          <a:p>
            <a:pPr eaLnBrk="1" hangingPunct="1">
              <a:lnSpc>
                <a:spcPct val="90000"/>
              </a:lnSpc>
              <a:buFontTx/>
              <a:buNone/>
            </a:pPr>
            <a:r>
              <a:rPr lang="en-US" altLang="en-US" sz="2800"/>
              <a:t>Definition:  The </a:t>
            </a:r>
            <a:r>
              <a:rPr lang="en-US" altLang="en-US" sz="2800" b="1">
                <a:solidFill>
                  <a:srgbClr val="FFFF00"/>
                </a:solidFill>
              </a:rPr>
              <a:t>probability mass function</a:t>
            </a:r>
            <a:r>
              <a:rPr lang="en-US" altLang="en-US" sz="2800"/>
              <a:t> </a:t>
            </a:r>
          </a:p>
          <a:p>
            <a:pPr eaLnBrk="1" hangingPunct="1">
              <a:lnSpc>
                <a:spcPct val="90000"/>
              </a:lnSpc>
              <a:buFontTx/>
              <a:buNone/>
            </a:pPr>
            <a:r>
              <a:rPr lang="en-US" altLang="en-US" sz="2800"/>
              <a:t>                    (pmf) of a discrete random variable  </a:t>
            </a:r>
          </a:p>
          <a:p>
            <a:pPr eaLnBrk="1" hangingPunct="1">
              <a:lnSpc>
                <a:spcPct val="90000"/>
              </a:lnSpc>
              <a:buFontTx/>
              <a:buNone/>
            </a:pPr>
            <a:r>
              <a:rPr lang="en-US" altLang="en-US" sz="2800" i="1"/>
              <a:t>                    X</a:t>
            </a:r>
            <a:r>
              <a:rPr lang="en-US" altLang="en-US" sz="2800"/>
              <a:t> is the function </a:t>
            </a:r>
            <a:r>
              <a:rPr lang="en-US" altLang="en-US" sz="2800" i="1"/>
              <a:t>p</a:t>
            </a:r>
            <a:r>
              <a:rPr lang="en-US" altLang="en-US" sz="2800"/>
              <a:t>(</a:t>
            </a:r>
            <a:r>
              <a:rPr lang="en-US" altLang="en-US" sz="2800" i="1"/>
              <a:t>x</a:t>
            </a:r>
            <a:r>
              <a:rPr lang="en-US" altLang="en-US" sz="2800"/>
              <a:t>) = </a:t>
            </a:r>
            <a:r>
              <a:rPr lang="en-US" altLang="en-US" sz="2800" i="1"/>
              <a:t>P</a:t>
            </a:r>
            <a:r>
              <a:rPr lang="en-US" altLang="en-US" sz="2800"/>
              <a:t>(</a:t>
            </a:r>
            <a:r>
              <a:rPr lang="en-US" altLang="en-US" sz="2800" i="1"/>
              <a:t>X</a:t>
            </a:r>
            <a:r>
              <a:rPr lang="en-US" altLang="en-US" sz="2800"/>
              <a:t> = </a:t>
            </a:r>
            <a:r>
              <a:rPr lang="en-US" altLang="en-US" sz="2800" i="1"/>
              <a:t>x</a:t>
            </a:r>
            <a:r>
              <a:rPr lang="en-US" altLang="en-US" sz="2800"/>
              <a:t>).  </a:t>
            </a:r>
          </a:p>
          <a:p>
            <a:pPr eaLnBrk="1" hangingPunct="1">
              <a:lnSpc>
                <a:spcPct val="90000"/>
              </a:lnSpc>
              <a:buFontTx/>
              <a:buNone/>
            </a:pPr>
            <a:endParaRPr lang="en-US" altLang="en-US" sz="2800"/>
          </a:p>
          <a:p>
            <a:pPr eaLnBrk="1" hangingPunct="1">
              <a:lnSpc>
                <a:spcPct val="90000"/>
              </a:lnSpc>
            </a:pPr>
            <a:r>
              <a:rPr lang="en-US" altLang="en-US" sz="2800"/>
              <a:t>The probability mass function is sometimes called the </a:t>
            </a:r>
            <a:r>
              <a:rPr lang="en-US" altLang="en-US" sz="2800" b="1">
                <a:solidFill>
                  <a:srgbClr val="FFFF00"/>
                </a:solidFill>
              </a:rPr>
              <a:t>probability distribution</a:t>
            </a:r>
            <a:r>
              <a:rPr lang="en-US" altLang="en-US" sz="2800"/>
              <a: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36DBE79-C9FF-4094-901E-7424A4A5F5A0}" type="slidenum">
              <a:rPr lang="en-US" altLang="en-US" sz="1400" smtClean="0">
                <a:latin typeface="Arial" charset="0"/>
              </a:rPr>
              <a:pPr eaLnBrk="1" hangingPunct="1">
                <a:spcBef>
                  <a:spcPct val="0"/>
                </a:spcBef>
                <a:buFontTx/>
                <a:buNone/>
              </a:pPr>
              <a:t>3</a:t>
            </a:fld>
            <a:endParaRPr lang="en-US" altLang="en-US" sz="1400">
              <a:latin typeface="Arial" charset="0"/>
            </a:endParaRPr>
          </a:p>
        </p:txBody>
      </p:sp>
      <p:sp>
        <p:nvSpPr>
          <p:cNvPr id="5123" name="Rectangle 2"/>
          <p:cNvSpPr>
            <a:spLocks noGrp="1" noChangeArrowheads="1"/>
          </p:cNvSpPr>
          <p:nvPr>
            <p:ph type="title"/>
          </p:nvPr>
        </p:nvSpPr>
        <p:spPr/>
        <p:txBody>
          <a:bodyPr/>
          <a:lstStyle/>
          <a:p>
            <a:pPr eaLnBrk="1" hangingPunct="1"/>
            <a:r>
              <a:rPr lang="en-US" altLang="en-US"/>
              <a:t>Sample Space</a:t>
            </a:r>
          </a:p>
        </p:txBody>
      </p:sp>
      <p:sp>
        <p:nvSpPr>
          <p:cNvPr id="5124" name="Rectangle 3"/>
          <p:cNvSpPr>
            <a:spLocks noGrp="1" noChangeArrowheads="1"/>
          </p:cNvSpPr>
          <p:nvPr>
            <p:ph type="body" idx="1"/>
          </p:nvPr>
        </p:nvSpPr>
        <p:spPr/>
        <p:txBody>
          <a:bodyPr/>
          <a:lstStyle/>
          <a:p>
            <a:pPr eaLnBrk="1" hangingPunct="1">
              <a:lnSpc>
                <a:spcPct val="80000"/>
              </a:lnSpc>
              <a:buFontTx/>
              <a:buNone/>
            </a:pPr>
            <a:r>
              <a:rPr lang="en-US" altLang="en-US" sz="2800"/>
              <a:t>Definition:  The set of all possible outcomes of an experiment is called the </a:t>
            </a:r>
            <a:r>
              <a:rPr lang="en-US" altLang="en-US" sz="2800" b="1">
                <a:solidFill>
                  <a:srgbClr val="FFFF00"/>
                </a:solidFill>
              </a:rPr>
              <a:t>sample space</a:t>
            </a:r>
            <a:r>
              <a:rPr lang="en-US" altLang="en-US" sz="2800"/>
              <a:t> for the experiment.</a:t>
            </a:r>
          </a:p>
          <a:p>
            <a:pPr eaLnBrk="1" hangingPunct="1">
              <a:lnSpc>
                <a:spcPct val="80000"/>
              </a:lnSpc>
              <a:buFontTx/>
              <a:buNone/>
            </a:pPr>
            <a:endParaRPr lang="en-US" altLang="en-US" sz="2800"/>
          </a:p>
          <a:p>
            <a:pPr eaLnBrk="1" hangingPunct="1">
              <a:lnSpc>
                <a:spcPct val="80000"/>
              </a:lnSpc>
              <a:buFontTx/>
              <a:buNone/>
            </a:pPr>
            <a:r>
              <a:rPr lang="en-US" altLang="en-US" sz="2800"/>
              <a:t>Examples:</a:t>
            </a:r>
          </a:p>
          <a:p>
            <a:pPr eaLnBrk="1" hangingPunct="1">
              <a:lnSpc>
                <a:spcPct val="80000"/>
              </a:lnSpc>
            </a:pPr>
            <a:r>
              <a:rPr lang="en-US" altLang="en-US" sz="2400"/>
              <a:t>For rolling a fair die, the sample space is {1, 2, 3, 4, 5, 6}.</a:t>
            </a:r>
          </a:p>
          <a:p>
            <a:pPr eaLnBrk="1" hangingPunct="1">
              <a:lnSpc>
                <a:spcPct val="80000"/>
              </a:lnSpc>
            </a:pPr>
            <a:r>
              <a:rPr lang="en-US" altLang="en-US" sz="2400"/>
              <a:t>For a coin toss, the sample space is {heads, tails}.</a:t>
            </a:r>
          </a:p>
          <a:p>
            <a:pPr eaLnBrk="1" hangingPunct="1">
              <a:lnSpc>
                <a:spcPct val="80000"/>
              </a:lnSpc>
            </a:pPr>
            <a:r>
              <a:rPr lang="en-US" altLang="en-US" sz="2400"/>
              <a:t>Imagine a hole punch with a diameter of 10 mm punches holes in sheet metal.  Because of variation in the angle of the punch and slight movements in the sheet metal, the diameters of the holes vary between 10.0 and 10.2 mm.  For this experiment of punching holes, a reasonable sample space is the interval (10.0, 10.2).   </a:t>
            </a:r>
            <a:endParaRPr lang="ru-RU" altLang="en-US" sz="2400">
              <a:cs typeface="Arial" charset="0"/>
            </a:endParaRPr>
          </a:p>
          <a:p>
            <a:pPr lvl="1" eaLnBrk="1" hangingPunct="1">
              <a:lnSpc>
                <a:spcPct val="80000"/>
              </a:lnSpc>
              <a:buSzPct val="80000"/>
              <a:buFont typeface="Wingdings" pitchFamily="2" charset="2"/>
              <a:buNone/>
            </a:pPr>
            <a:endParaRPr lang="en-US" altLang="en-US" sz="2400"/>
          </a:p>
          <a:p>
            <a:pPr eaLnBrk="1" hangingPunct="1">
              <a:lnSpc>
                <a:spcPct val="80000"/>
              </a:lnSpc>
            </a:pPr>
            <a:endParaRPr lang="en-US" altLang="en-US"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571818F5-9D9E-464F-9A78-3076C55630E1}" type="slidenum">
              <a:rPr lang="en-US" altLang="en-US" sz="1400" smtClean="0">
                <a:latin typeface="Arial" charset="0"/>
              </a:rPr>
              <a:pPr eaLnBrk="1" hangingPunct="1">
                <a:spcBef>
                  <a:spcPct val="0"/>
                </a:spcBef>
                <a:buFontTx/>
                <a:buNone/>
              </a:pPr>
              <a:t>30</a:t>
            </a:fld>
            <a:endParaRPr lang="en-US" altLang="en-US" sz="1400">
              <a:latin typeface="Arial" charset="0"/>
            </a:endParaRPr>
          </a:p>
        </p:txBody>
      </p:sp>
      <p:sp>
        <p:nvSpPr>
          <p:cNvPr id="32771" name="Rectangle 2"/>
          <p:cNvSpPr>
            <a:spLocks noGrp="1" noChangeArrowheads="1"/>
          </p:cNvSpPr>
          <p:nvPr>
            <p:ph type="title"/>
          </p:nvPr>
        </p:nvSpPr>
        <p:spPr/>
        <p:txBody>
          <a:bodyPr/>
          <a:lstStyle/>
          <a:p>
            <a:pPr eaLnBrk="1" hangingPunct="1"/>
            <a:r>
              <a:rPr lang="en-US" altLang="en-US" sz="3600"/>
              <a:t>Cumulative Distribution Function</a:t>
            </a:r>
          </a:p>
        </p:txBody>
      </p:sp>
      <p:sp>
        <p:nvSpPr>
          <p:cNvPr id="32772" name="Rectangle 3"/>
          <p:cNvSpPr>
            <a:spLocks noGrp="1" noChangeArrowheads="1"/>
          </p:cNvSpPr>
          <p:nvPr>
            <p:ph type="body" idx="1"/>
          </p:nvPr>
        </p:nvSpPr>
        <p:spPr/>
        <p:txBody>
          <a:bodyPr/>
          <a:lstStyle/>
          <a:p>
            <a:pPr eaLnBrk="1" hangingPunct="1">
              <a:lnSpc>
                <a:spcPct val="90000"/>
              </a:lnSpc>
            </a:pPr>
            <a:r>
              <a:rPr lang="en-US" altLang="en-US" sz="2800"/>
              <a:t>The probability mass function specifies the probability that a random variable is equal to a given value.</a:t>
            </a:r>
          </a:p>
          <a:p>
            <a:pPr eaLnBrk="1" hangingPunct="1">
              <a:lnSpc>
                <a:spcPct val="90000"/>
              </a:lnSpc>
              <a:buFontTx/>
              <a:buNone/>
            </a:pPr>
            <a:endParaRPr lang="en-US" altLang="en-US" sz="2800"/>
          </a:p>
          <a:p>
            <a:pPr eaLnBrk="1" hangingPunct="1">
              <a:lnSpc>
                <a:spcPct val="90000"/>
              </a:lnSpc>
            </a:pPr>
            <a:r>
              <a:rPr lang="en-US" altLang="en-US" sz="2800"/>
              <a:t>A function called the </a:t>
            </a:r>
            <a:r>
              <a:rPr lang="en-US" altLang="en-US" sz="2800" b="1">
                <a:solidFill>
                  <a:srgbClr val="FFFF00"/>
                </a:solidFill>
              </a:rPr>
              <a:t>cumulative distribution function</a:t>
            </a:r>
            <a:r>
              <a:rPr lang="en-US" altLang="en-US" sz="2800"/>
              <a:t> (cdf)  specifies the probability that a random variable is less than or equal to a given value.</a:t>
            </a:r>
          </a:p>
          <a:p>
            <a:pPr eaLnBrk="1" hangingPunct="1">
              <a:lnSpc>
                <a:spcPct val="90000"/>
              </a:lnSpc>
              <a:buFontTx/>
              <a:buNone/>
            </a:pPr>
            <a:endParaRPr lang="en-US" altLang="en-US" sz="2800"/>
          </a:p>
          <a:p>
            <a:pPr eaLnBrk="1" hangingPunct="1">
              <a:lnSpc>
                <a:spcPct val="90000"/>
              </a:lnSpc>
            </a:pPr>
            <a:r>
              <a:rPr lang="en-US" altLang="en-US" sz="2800"/>
              <a:t>The cumulative distribution function of the random variable </a:t>
            </a:r>
            <a:r>
              <a:rPr lang="en-US" altLang="en-US" sz="2800" i="1"/>
              <a:t>X</a:t>
            </a:r>
            <a:r>
              <a:rPr lang="en-US" altLang="en-US" sz="2800"/>
              <a:t> is the function </a:t>
            </a:r>
            <a:r>
              <a:rPr lang="en-US" altLang="en-US" sz="2800" i="1"/>
              <a:t>F</a:t>
            </a:r>
            <a:r>
              <a:rPr lang="en-US" altLang="en-US" sz="2800"/>
              <a:t>(</a:t>
            </a:r>
            <a:r>
              <a:rPr lang="en-US" altLang="en-US" sz="2800" i="1"/>
              <a:t>x</a:t>
            </a:r>
            <a:r>
              <a:rPr lang="en-US" altLang="en-US" sz="2800"/>
              <a:t>) = </a:t>
            </a:r>
            <a:r>
              <a:rPr lang="en-US" altLang="en-US" sz="2800" i="1"/>
              <a:t>P</a:t>
            </a:r>
            <a:r>
              <a:rPr lang="en-US" altLang="en-US" sz="2800"/>
              <a:t>(</a:t>
            </a:r>
            <a:r>
              <a:rPr lang="en-US" altLang="en-US" sz="2800" i="1"/>
              <a:t>X</a:t>
            </a:r>
            <a:r>
              <a:rPr lang="en-US" altLang="en-US" sz="2800"/>
              <a:t> </a:t>
            </a:r>
            <a:r>
              <a:rPr lang="en-US" altLang="en-US" sz="2800">
                <a:cs typeface="Times New Roman" pitchFamily="18" charset="0"/>
              </a:rPr>
              <a:t>≤ </a:t>
            </a:r>
            <a:r>
              <a:rPr lang="en-US" altLang="en-US" sz="2800" i="1">
                <a:cs typeface="Times New Roman" pitchFamily="18" charset="0"/>
              </a:rPr>
              <a:t>x</a:t>
            </a:r>
            <a:r>
              <a:rPr lang="en-US" altLang="en-US" sz="2800"/>
              <a:t>).</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2C4959F-C283-4DA5-89B9-B2DA32BBE01E}" type="slidenum">
              <a:rPr lang="en-US" altLang="en-US" sz="1400" smtClean="0">
                <a:latin typeface="Arial" charset="0"/>
              </a:rPr>
              <a:pPr eaLnBrk="1" hangingPunct="1">
                <a:spcBef>
                  <a:spcPct val="0"/>
                </a:spcBef>
                <a:buFontTx/>
                <a:buNone/>
              </a:pPr>
              <a:t>31</a:t>
            </a:fld>
            <a:endParaRPr lang="en-US" altLang="en-US" sz="1400">
              <a:latin typeface="Arial" charset="0"/>
            </a:endParaRPr>
          </a:p>
        </p:txBody>
      </p:sp>
      <p:sp>
        <p:nvSpPr>
          <p:cNvPr id="33795" name="Rectangle 2"/>
          <p:cNvSpPr>
            <a:spLocks noGrp="1" noChangeArrowheads="1"/>
          </p:cNvSpPr>
          <p:nvPr>
            <p:ph type="title"/>
          </p:nvPr>
        </p:nvSpPr>
        <p:spPr>
          <a:xfrm>
            <a:off x="457200" y="274638"/>
            <a:ext cx="8229600" cy="868362"/>
          </a:xfrm>
        </p:spPr>
        <p:txBody>
          <a:bodyPr/>
          <a:lstStyle/>
          <a:p>
            <a:pPr eaLnBrk="1" hangingPunct="1"/>
            <a:r>
              <a:rPr lang="en-US" altLang="en-US"/>
              <a:t>More on a Discrete Random Variable</a:t>
            </a:r>
          </a:p>
        </p:txBody>
      </p:sp>
      <p:sp>
        <p:nvSpPr>
          <p:cNvPr id="33796" name="Rectangle 3"/>
          <p:cNvSpPr>
            <a:spLocks noGrp="1" noChangeArrowheads="1"/>
          </p:cNvSpPr>
          <p:nvPr>
            <p:ph type="body" idx="1"/>
          </p:nvPr>
        </p:nvSpPr>
        <p:spPr>
          <a:xfrm>
            <a:off x="457200" y="1295400"/>
            <a:ext cx="8229600" cy="4830763"/>
          </a:xfrm>
        </p:spPr>
        <p:txBody>
          <a:bodyPr/>
          <a:lstStyle/>
          <a:p>
            <a:pPr eaLnBrk="1" hangingPunct="1">
              <a:lnSpc>
                <a:spcPct val="80000"/>
              </a:lnSpc>
              <a:buFontTx/>
              <a:buNone/>
            </a:pPr>
            <a:r>
              <a:rPr lang="en-US" altLang="en-US" sz="2800"/>
              <a:t>Let </a:t>
            </a:r>
            <a:r>
              <a:rPr lang="en-US" altLang="en-US" sz="2800" i="1"/>
              <a:t>X</a:t>
            </a:r>
            <a:r>
              <a:rPr lang="en-US" altLang="en-US" sz="2800"/>
              <a:t> be a discrete random variable.  Then</a:t>
            </a:r>
          </a:p>
          <a:p>
            <a:pPr eaLnBrk="1" hangingPunct="1">
              <a:lnSpc>
                <a:spcPct val="80000"/>
              </a:lnSpc>
              <a:buFont typeface="Wingdings" pitchFamily="2" charset="2"/>
              <a:buChar char="§"/>
            </a:pPr>
            <a:r>
              <a:rPr lang="en-US" altLang="en-US" sz="2800"/>
              <a:t>The probability mass function of </a:t>
            </a:r>
            <a:r>
              <a:rPr lang="en-US" altLang="en-US" sz="2800" i="1"/>
              <a:t>X</a:t>
            </a:r>
            <a:r>
              <a:rPr lang="en-US" altLang="en-US" sz="2800"/>
              <a:t> is the function </a:t>
            </a:r>
            <a:r>
              <a:rPr lang="en-US" altLang="en-US" sz="2800" i="1"/>
              <a:t>p</a:t>
            </a:r>
            <a:r>
              <a:rPr lang="en-US" altLang="en-US" sz="2800"/>
              <a:t>(</a:t>
            </a:r>
            <a:r>
              <a:rPr lang="en-US" altLang="en-US" sz="2800" i="1"/>
              <a:t>x</a:t>
            </a:r>
            <a:r>
              <a:rPr lang="en-US" altLang="en-US" sz="2800"/>
              <a:t>) = </a:t>
            </a:r>
            <a:r>
              <a:rPr lang="en-US" altLang="en-US" sz="2800" i="1"/>
              <a:t>P</a:t>
            </a:r>
            <a:r>
              <a:rPr lang="en-US" altLang="en-US" sz="2800"/>
              <a:t>(</a:t>
            </a:r>
            <a:r>
              <a:rPr lang="en-US" altLang="en-US" sz="2800" i="1"/>
              <a:t>X</a:t>
            </a:r>
            <a:r>
              <a:rPr lang="en-US" altLang="en-US" sz="2800"/>
              <a:t> = </a:t>
            </a:r>
            <a:r>
              <a:rPr lang="en-US" altLang="en-US" sz="2800" i="1"/>
              <a:t>x</a:t>
            </a:r>
            <a:r>
              <a:rPr lang="en-US" altLang="en-US" sz="2800"/>
              <a:t>). </a:t>
            </a:r>
          </a:p>
          <a:p>
            <a:pPr eaLnBrk="1" hangingPunct="1">
              <a:lnSpc>
                <a:spcPct val="80000"/>
              </a:lnSpc>
              <a:buFont typeface="Wingdings" pitchFamily="2" charset="2"/>
              <a:buNone/>
            </a:pPr>
            <a:endParaRPr lang="en-US" altLang="en-US" sz="2800"/>
          </a:p>
          <a:p>
            <a:pPr eaLnBrk="1" hangingPunct="1">
              <a:lnSpc>
                <a:spcPct val="80000"/>
              </a:lnSpc>
              <a:buFont typeface="Wingdings" pitchFamily="2" charset="2"/>
              <a:buChar char="§"/>
            </a:pPr>
            <a:r>
              <a:rPr lang="en-US" altLang="en-US" sz="2800"/>
              <a:t>The cumulative distribution function of </a:t>
            </a:r>
            <a:r>
              <a:rPr lang="en-US" altLang="en-US" sz="2800" i="1"/>
              <a:t>X</a:t>
            </a:r>
            <a:r>
              <a:rPr lang="en-US" altLang="en-US" sz="2800"/>
              <a:t> is the function </a:t>
            </a:r>
            <a:r>
              <a:rPr lang="en-US" altLang="en-US" sz="2800" i="1"/>
              <a:t>F</a:t>
            </a:r>
            <a:r>
              <a:rPr lang="en-US" altLang="en-US" sz="2800"/>
              <a:t>(</a:t>
            </a:r>
            <a:r>
              <a:rPr lang="en-US" altLang="en-US" sz="2800" i="1"/>
              <a:t>x</a:t>
            </a:r>
            <a:r>
              <a:rPr lang="en-US" altLang="en-US" sz="2800"/>
              <a:t>) = </a:t>
            </a:r>
            <a:r>
              <a:rPr lang="en-US" altLang="en-US" sz="2800" i="1"/>
              <a:t>P</a:t>
            </a:r>
            <a:r>
              <a:rPr lang="en-US" altLang="en-US" sz="2800"/>
              <a:t>(</a:t>
            </a:r>
            <a:r>
              <a:rPr lang="en-US" altLang="en-US" sz="2800" i="1"/>
              <a:t>X</a:t>
            </a:r>
            <a:r>
              <a:rPr lang="en-US" altLang="en-US" sz="2800"/>
              <a:t> </a:t>
            </a:r>
            <a:r>
              <a:rPr lang="en-US" altLang="en-US" sz="2800">
                <a:cs typeface="Times New Roman" pitchFamily="18" charset="0"/>
              </a:rPr>
              <a:t>≤ </a:t>
            </a:r>
            <a:r>
              <a:rPr lang="en-US" altLang="en-US" sz="2800" i="1">
                <a:cs typeface="Times New Roman" pitchFamily="18" charset="0"/>
              </a:rPr>
              <a:t>x</a:t>
            </a:r>
            <a:r>
              <a:rPr lang="en-US" altLang="en-US" sz="2800"/>
              <a:t>).</a:t>
            </a:r>
          </a:p>
          <a:p>
            <a:pPr eaLnBrk="1" hangingPunct="1">
              <a:lnSpc>
                <a:spcPct val="80000"/>
              </a:lnSpc>
              <a:buFont typeface="Wingdings" pitchFamily="2" charset="2"/>
              <a:buNone/>
            </a:pPr>
            <a:endParaRPr lang="en-US" altLang="en-US" sz="2800"/>
          </a:p>
          <a:p>
            <a:pPr eaLnBrk="1" hangingPunct="1">
              <a:lnSpc>
                <a:spcPct val="80000"/>
              </a:lnSpc>
              <a:buFont typeface="Wingdings" pitchFamily="2" charset="2"/>
              <a:buChar char="§"/>
            </a:pPr>
            <a:r>
              <a:rPr lang="en-US" altLang="en-US" sz="2800"/>
              <a:t>                                            .</a:t>
            </a:r>
          </a:p>
          <a:p>
            <a:pPr eaLnBrk="1" hangingPunct="1">
              <a:lnSpc>
                <a:spcPct val="80000"/>
              </a:lnSpc>
              <a:buFont typeface="Wingdings" pitchFamily="2" charset="2"/>
              <a:buNone/>
            </a:pPr>
            <a:endParaRPr lang="en-US" altLang="en-US" sz="2800"/>
          </a:p>
          <a:p>
            <a:pPr eaLnBrk="1" hangingPunct="1">
              <a:lnSpc>
                <a:spcPct val="80000"/>
              </a:lnSpc>
              <a:buFont typeface="Wingdings" pitchFamily="2" charset="2"/>
              <a:buChar char="§"/>
            </a:pPr>
            <a:r>
              <a:rPr lang="en-US" altLang="en-US" sz="2800"/>
              <a:t>                                 , where the sum is over all the</a:t>
            </a:r>
          </a:p>
          <a:p>
            <a:pPr eaLnBrk="1" hangingPunct="1">
              <a:lnSpc>
                <a:spcPct val="80000"/>
              </a:lnSpc>
              <a:buFont typeface="Wingdings" pitchFamily="2" charset="2"/>
              <a:buNone/>
            </a:pPr>
            <a:r>
              <a:rPr lang="en-US" altLang="en-US" sz="2800"/>
              <a:t>	                                    possible values of </a:t>
            </a:r>
            <a:r>
              <a:rPr lang="en-US" altLang="en-US" sz="2800" i="1"/>
              <a:t>X</a:t>
            </a:r>
            <a:r>
              <a:rPr lang="en-US" altLang="en-US" sz="2800"/>
              <a:t>.</a:t>
            </a:r>
          </a:p>
          <a:p>
            <a:pPr eaLnBrk="1" hangingPunct="1">
              <a:lnSpc>
                <a:spcPct val="80000"/>
              </a:lnSpc>
              <a:buFont typeface="Wingdings" pitchFamily="2" charset="2"/>
              <a:buChar char="§"/>
            </a:pPr>
            <a:endParaRPr lang="en-US" altLang="en-US" sz="2800"/>
          </a:p>
        </p:txBody>
      </p:sp>
      <p:sp>
        <p:nvSpPr>
          <p:cNvPr id="3379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108549" name="Object 5"/>
          <p:cNvGraphicFramePr>
            <a:graphicFrameLocks noChangeAspect="1"/>
          </p:cNvGraphicFramePr>
          <p:nvPr/>
        </p:nvGraphicFramePr>
        <p:xfrm>
          <a:off x="838200" y="4081463"/>
          <a:ext cx="3962400" cy="749300"/>
        </p:xfrm>
        <a:graphic>
          <a:graphicData uri="http://schemas.openxmlformats.org/presentationml/2006/ole">
            <mc:AlternateContent xmlns:mc="http://schemas.openxmlformats.org/markup-compatibility/2006">
              <mc:Choice xmlns:v="urn:schemas-microsoft-com:vml" Requires="v">
                <p:oleObj name="Equation" r:id="rId3" imgW="1816100" imgH="342900" progId="Equation.DSMT4">
                  <p:embed/>
                </p:oleObj>
              </mc:Choice>
              <mc:Fallback>
                <p:oleObj name="Equation" r:id="rId3" imgW="1816100" imgH="3429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081463"/>
                        <a:ext cx="39624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33800" name="Object 7"/>
          <p:cNvGraphicFramePr>
            <a:graphicFrameLocks noChangeAspect="1"/>
          </p:cNvGraphicFramePr>
          <p:nvPr/>
        </p:nvGraphicFramePr>
        <p:xfrm>
          <a:off x="762000" y="4953000"/>
          <a:ext cx="3124200" cy="657225"/>
        </p:xfrm>
        <a:graphic>
          <a:graphicData uri="http://schemas.openxmlformats.org/presentationml/2006/ole">
            <mc:AlternateContent xmlns:mc="http://schemas.openxmlformats.org/markup-compatibility/2006">
              <mc:Choice xmlns:v="urn:schemas-microsoft-com:vml" Requires="v">
                <p:oleObj name="Equation" r:id="rId5" imgW="1625600" imgH="342900" progId="Equation.DSMT4">
                  <p:embed/>
                </p:oleObj>
              </mc:Choice>
              <mc:Fallback>
                <p:oleObj name="Equation" r:id="rId5" imgW="1625600" imgH="3429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4953000"/>
                        <a:ext cx="31242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08549"/>
                                        </p:tgtEl>
                                        <p:attrNameLst>
                                          <p:attrName>style.visibility</p:attrName>
                                        </p:attrNameLst>
                                      </p:cBhvr>
                                      <p:to>
                                        <p:strVal val="visible"/>
                                      </p:to>
                                    </p:set>
                                    <p:animEffect transition="in" filter="strips(downLeft)">
                                      <p:cBhvr>
                                        <p:cTn id="7" dur="500"/>
                                        <p:tgtEl>
                                          <p:spTgt spid="108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D30BB38-48C3-43C1-8CD9-F49E32EFD2D3}" type="slidenum">
              <a:rPr lang="en-US" altLang="en-US" sz="1400" smtClean="0">
                <a:latin typeface="Arial" charset="0"/>
              </a:rPr>
              <a:pPr eaLnBrk="1" hangingPunct="1">
                <a:spcBef>
                  <a:spcPct val="0"/>
                </a:spcBef>
                <a:buFontTx/>
                <a:buNone/>
              </a:pPr>
              <a:t>32</a:t>
            </a:fld>
            <a:endParaRPr lang="en-US" altLang="en-US" sz="1400">
              <a:latin typeface="Arial" charset="0"/>
            </a:endParaRPr>
          </a:p>
        </p:txBody>
      </p:sp>
      <p:sp>
        <p:nvSpPr>
          <p:cNvPr id="34819" name="Rectangle 2"/>
          <p:cNvSpPr>
            <a:spLocks noGrp="1" noChangeArrowheads="1"/>
          </p:cNvSpPr>
          <p:nvPr>
            <p:ph type="title"/>
          </p:nvPr>
        </p:nvSpPr>
        <p:spPr>
          <a:xfrm>
            <a:off x="457200" y="274638"/>
            <a:ext cx="8229600" cy="792162"/>
          </a:xfrm>
        </p:spPr>
        <p:txBody>
          <a:bodyPr/>
          <a:lstStyle/>
          <a:p>
            <a:pPr eaLnBrk="1" hangingPunct="1"/>
            <a:r>
              <a:rPr lang="en-US" altLang="en-US"/>
              <a:t>Example 8 (cont.)</a:t>
            </a:r>
          </a:p>
        </p:txBody>
      </p:sp>
      <p:sp>
        <p:nvSpPr>
          <p:cNvPr id="34820" name="Rectangle 3"/>
          <p:cNvSpPr>
            <a:spLocks noGrp="1" noChangeArrowheads="1"/>
          </p:cNvSpPr>
          <p:nvPr>
            <p:ph type="body" idx="1"/>
          </p:nvPr>
        </p:nvSpPr>
        <p:spPr>
          <a:xfrm>
            <a:off x="457200" y="1219200"/>
            <a:ext cx="8229600" cy="5181600"/>
          </a:xfrm>
        </p:spPr>
        <p:txBody>
          <a:bodyPr/>
          <a:lstStyle/>
          <a:p>
            <a:pPr marL="0" indent="0" eaLnBrk="1" hangingPunct="1">
              <a:buFontTx/>
              <a:buNone/>
            </a:pPr>
            <a:r>
              <a:rPr lang="en-US" altLang="en-US"/>
              <a:t>Recall the example of the number of flaws in a randomly chosen piece of wire.  The following is the pmf: </a:t>
            </a:r>
            <a:r>
              <a:rPr lang="en-US" altLang="en-US" i="1"/>
              <a:t>P</a:t>
            </a:r>
            <a:r>
              <a:rPr lang="en-US" altLang="en-US"/>
              <a:t>(</a:t>
            </a:r>
            <a:r>
              <a:rPr lang="en-US" altLang="en-US" i="1"/>
              <a:t>X</a:t>
            </a:r>
            <a:r>
              <a:rPr lang="en-US" altLang="en-US"/>
              <a:t> = 0) = 0.48, </a:t>
            </a:r>
            <a:r>
              <a:rPr lang="en-US" altLang="en-US" i="1"/>
              <a:t>P</a:t>
            </a:r>
            <a:r>
              <a:rPr lang="en-US" altLang="en-US"/>
              <a:t>(</a:t>
            </a:r>
            <a:r>
              <a:rPr lang="en-US" altLang="en-US" i="1"/>
              <a:t>X</a:t>
            </a:r>
            <a:r>
              <a:rPr lang="en-US" altLang="en-US"/>
              <a:t> = 1) = 0.39, </a:t>
            </a:r>
            <a:r>
              <a:rPr lang="en-US" altLang="en-US" i="1"/>
              <a:t>P</a:t>
            </a:r>
            <a:r>
              <a:rPr lang="en-US" altLang="en-US"/>
              <a:t>(</a:t>
            </a:r>
            <a:r>
              <a:rPr lang="en-US" altLang="en-US" i="1"/>
              <a:t>X</a:t>
            </a:r>
            <a:r>
              <a:rPr lang="en-US" altLang="en-US"/>
              <a:t> = 2) = 0.12, and </a:t>
            </a:r>
            <a:r>
              <a:rPr lang="en-US" altLang="en-US" i="1"/>
              <a:t>P</a:t>
            </a:r>
            <a:r>
              <a:rPr lang="en-US" altLang="en-US"/>
              <a:t>(</a:t>
            </a:r>
            <a:r>
              <a:rPr lang="en-US" altLang="en-US" i="1"/>
              <a:t>X</a:t>
            </a:r>
            <a:r>
              <a:rPr lang="en-US" altLang="en-US"/>
              <a:t> = 3) = 0.01.  Compute the cdf of the random variable </a:t>
            </a:r>
            <a:r>
              <a:rPr lang="en-US" altLang="en-US" i="1"/>
              <a:t>X</a:t>
            </a:r>
            <a:r>
              <a:rPr lang="en-US" altLang="en-US"/>
              <a:t> that represents the number of flaws in a randomly chosen wire.</a:t>
            </a:r>
            <a:endParaRPr lang="en-US" altLang="en-US">
              <a:cs typeface="Times New Roman"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50A580CE-5C16-4D6B-B91E-D9CC4CCDCF35}" type="slidenum">
              <a:rPr lang="en-US" altLang="en-US" sz="1400" smtClean="0">
                <a:latin typeface="Arial" charset="0"/>
              </a:rPr>
              <a:pPr eaLnBrk="1" hangingPunct="1">
                <a:spcBef>
                  <a:spcPct val="0"/>
                </a:spcBef>
                <a:buFontTx/>
                <a:buNone/>
              </a:pPr>
              <a:t>33</a:t>
            </a:fld>
            <a:endParaRPr lang="en-US" altLang="en-US" sz="1400">
              <a:latin typeface="Arial" charset="0"/>
            </a:endParaRPr>
          </a:p>
        </p:txBody>
      </p:sp>
      <p:sp>
        <p:nvSpPr>
          <p:cNvPr id="35843" name="Rectangle 2"/>
          <p:cNvSpPr>
            <a:spLocks noGrp="1" noChangeArrowheads="1"/>
          </p:cNvSpPr>
          <p:nvPr>
            <p:ph type="title"/>
          </p:nvPr>
        </p:nvSpPr>
        <p:spPr/>
        <p:txBody>
          <a:bodyPr/>
          <a:lstStyle/>
          <a:p>
            <a:pPr eaLnBrk="1" hangingPunct="1"/>
            <a:r>
              <a:rPr lang="en-US" altLang="en-US" sz="3600"/>
              <a:t>Mean and Variance for Discrete Random Variables</a:t>
            </a:r>
          </a:p>
        </p:txBody>
      </p:sp>
      <p:sp>
        <p:nvSpPr>
          <p:cNvPr id="35844" name="Rectangle 3"/>
          <p:cNvSpPr>
            <a:spLocks noGrp="1" noChangeArrowheads="1"/>
          </p:cNvSpPr>
          <p:nvPr>
            <p:ph type="body" idx="1"/>
          </p:nvPr>
        </p:nvSpPr>
        <p:spPr/>
        <p:txBody>
          <a:bodyPr/>
          <a:lstStyle/>
          <a:p>
            <a:pPr eaLnBrk="1" hangingPunct="1"/>
            <a:r>
              <a:rPr lang="en-US" altLang="en-US" sz="2800"/>
              <a:t>The </a:t>
            </a:r>
            <a:r>
              <a:rPr lang="en-US" altLang="en-US" sz="2800" b="1">
                <a:solidFill>
                  <a:srgbClr val="FFFF00"/>
                </a:solidFill>
              </a:rPr>
              <a:t>mean</a:t>
            </a:r>
            <a:r>
              <a:rPr lang="en-US" altLang="en-US" sz="2800"/>
              <a:t> (or expected value) of </a:t>
            </a:r>
            <a:r>
              <a:rPr lang="en-US" altLang="en-US" sz="2800" i="1"/>
              <a:t>X</a:t>
            </a:r>
            <a:r>
              <a:rPr lang="en-US" altLang="en-US" sz="2800"/>
              <a:t> is given by </a:t>
            </a:r>
          </a:p>
          <a:p>
            <a:pPr eaLnBrk="1" hangingPunct="1">
              <a:buFontTx/>
              <a:buNone/>
            </a:pPr>
            <a:r>
              <a:rPr lang="en-US" altLang="en-US" sz="2800"/>
              <a:t>                                                      ,</a:t>
            </a:r>
          </a:p>
          <a:p>
            <a:pPr eaLnBrk="1" hangingPunct="1">
              <a:buFontTx/>
              <a:buNone/>
            </a:pPr>
            <a:r>
              <a:rPr lang="en-US" altLang="en-US" sz="2800"/>
              <a:t>	where the sum is over all possible values of </a:t>
            </a:r>
            <a:r>
              <a:rPr lang="en-US" altLang="en-US" sz="2800" i="1"/>
              <a:t>X.</a:t>
            </a:r>
            <a:endParaRPr lang="en-US" altLang="en-US" sz="2800"/>
          </a:p>
          <a:p>
            <a:pPr eaLnBrk="1" hangingPunct="1">
              <a:buFontTx/>
              <a:buNone/>
            </a:pPr>
            <a:endParaRPr lang="en-US" altLang="en-US" sz="2800"/>
          </a:p>
          <a:p>
            <a:pPr eaLnBrk="1" hangingPunct="1"/>
            <a:r>
              <a:rPr lang="en-US" altLang="en-US" sz="2800"/>
              <a:t>The </a:t>
            </a:r>
            <a:r>
              <a:rPr lang="en-US" altLang="en-US" sz="2800" b="1">
                <a:solidFill>
                  <a:srgbClr val="FFFF00"/>
                </a:solidFill>
              </a:rPr>
              <a:t>variance</a:t>
            </a:r>
            <a:r>
              <a:rPr lang="en-US" altLang="en-US" sz="2800"/>
              <a:t> of </a:t>
            </a:r>
            <a:r>
              <a:rPr lang="en-US" altLang="en-US" sz="2800" i="1"/>
              <a:t>X</a:t>
            </a:r>
            <a:r>
              <a:rPr lang="en-US" altLang="en-US" sz="2800"/>
              <a:t> is given by</a:t>
            </a:r>
          </a:p>
          <a:p>
            <a:pPr eaLnBrk="1" hangingPunct="1"/>
            <a:endParaRPr lang="en-US" altLang="en-US" sz="2800"/>
          </a:p>
          <a:p>
            <a:pPr eaLnBrk="1" hangingPunct="1">
              <a:buFontTx/>
              <a:buNone/>
            </a:pPr>
            <a:endParaRPr lang="en-US" altLang="en-US" sz="2800"/>
          </a:p>
          <a:p>
            <a:pPr eaLnBrk="1" hangingPunct="1"/>
            <a:endParaRPr lang="en-US" altLang="en-US" sz="2800"/>
          </a:p>
          <a:p>
            <a:pPr eaLnBrk="1" hangingPunct="1"/>
            <a:r>
              <a:rPr lang="en-US" altLang="en-US" sz="2800"/>
              <a:t>The standard deviation is the square root of the variance.</a:t>
            </a:r>
          </a:p>
        </p:txBody>
      </p:sp>
      <p:sp>
        <p:nvSpPr>
          <p:cNvPr id="3584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35846" name="Object 4"/>
          <p:cNvGraphicFramePr>
            <a:graphicFrameLocks noChangeAspect="1"/>
          </p:cNvGraphicFramePr>
          <p:nvPr/>
        </p:nvGraphicFramePr>
        <p:xfrm>
          <a:off x="2667000" y="2057400"/>
          <a:ext cx="2667000" cy="755650"/>
        </p:xfrm>
        <a:graphic>
          <a:graphicData uri="http://schemas.openxmlformats.org/presentationml/2006/ole">
            <mc:AlternateContent xmlns:mc="http://schemas.openxmlformats.org/markup-compatibility/2006">
              <mc:Choice xmlns:v="urn:schemas-microsoft-com:vml" Requires="v">
                <p:oleObj name="Equation" r:id="rId3" imgW="1206500" imgH="342900" progId="Equation.DSMT4">
                  <p:embed/>
                </p:oleObj>
              </mc:Choice>
              <mc:Fallback>
                <p:oleObj name="Equation" r:id="rId3" imgW="1206500" imgH="3429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2057400"/>
                        <a:ext cx="26670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7" name="Rectangle 7"/>
          <p:cNvSpPr>
            <a:spLocks noChangeArrowheads="1"/>
          </p:cNvSpPr>
          <p:nvPr/>
        </p:nvSpPr>
        <p:spPr bwMode="auto">
          <a:xfrm>
            <a:off x="0" y="30718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1990" name="Object 6"/>
          <p:cNvGraphicFramePr>
            <a:graphicFrameLocks noChangeAspect="1"/>
          </p:cNvGraphicFramePr>
          <p:nvPr/>
        </p:nvGraphicFramePr>
        <p:xfrm>
          <a:off x="2438400" y="4191000"/>
          <a:ext cx="3352800" cy="1397000"/>
        </p:xfrm>
        <a:graphic>
          <a:graphicData uri="http://schemas.openxmlformats.org/presentationml/2006/ole">
            <mc:AlternateContent xmlns:mc="http://schemas.openxmlformats.org/markup-compatibility/2006">
              <mc:Choice xmlns:v="urn:schemas-microsoft-com:vml" Requires="v">
                <p:oleObj name="Equation" r:id="rId5" imgW="1714500" imgH="711200" progId="Equation.DSMT4">
                  <p:embed/>
                </p:oleObj>
              </mc:Choice>
              <mc:Fallback>
                <p:oleObj name="Equation" r:id="rId5" imgW="1714500" imgH="7112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191000"/>
                        <a:ext cx="33528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41990"/>
                                        </p:tgtEl>
                                        <p:attrNameLst>
                                          <p:attrName>style.visibility</p:attrName>
                                        </p:attrNameLst>
                                      </p:cBhvr>
                                      <p:to>
                                        <p:strVal val="visible"/>
                                      </p:to>
                                    </p:set>
                                    <p:anim calcmode="lin" valueType="num">
                                      <p:cBhvr>
                                        <p:cTn id="7" dur="1000" fill="hold"/>
                                        <p:tgtEl>
                                          <p:spTgt spid="41990"/>
                                        </p:tgtEl>
                                        <p:attrNameLst>
                                          <p:attrName>ppt_x</p:attrName>
                                        </p:attrNameLst>
                                      </p:cBhvr>
                                      <p:tavLst>
                                        <p:tav tm="0">
                                          <p:val>
                                            <p:strVal val="#ppt_x-.2"/>
                                          </p:val>
                                        </p:tav>
                                        <p:tav tm="100000">
                                          <p:val>
                                            <p:strVal val="#ppt_x"/>
                                          </p:val>
                                        </p:tav>
                                      </p:tavLst>
                                    </p:anim>
                                    <p:anim calcmode="lin" valueType="num">
                                      <p:cBhvr>
                                        <p:cTn id="8" dur="1000" fill="hold"/>
                                        <p:tgtEl>
                                          <p:spTgt spid="419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08F4B878-F7A6-4A3C-BD52-5886E69EBDEB}" type="slidenum">
              <a:rPr lang="en-US" altLang="en-US" sz="1400" smtClean="0">
                <a:latin typeface="Arial" charset="0"/>
              </a:rPr>
              <a:pPr eaLnBrk="1" hangingPunct="1">
                <a:spcBef>
                  <a:spcPct val="0"/>
                </a:spcBef>
                <a:buFontTx/>
                <a:buNone/>
              </a:pPr>
              <a:t>34</a:t>
            </a:fld>
            <a:endParaRPr lang="en-US" altLang="en-US" sz="1400">
              <a:latin typeface="Arial" charset="0"/>
            </a:endParaRPr>
          </a:p>
        </p:txBody>
      </p:sp>
      <p:sp>
        <p:nvSpPr>
          <p:cNvPr id="36867" name="Rectangle 2"/>
          <p:cNvSpPr>
            <a:spLocks noGrp="1" noChangeArrowheads="1"/>
          </p:cNvSpPr>
          <p:nvPr>
            <p:ph type="title"/>
          </p:nvPr>
        </p:nvSpPr>
        <p:spPr/>
        <p:txBody>
          <a:bodyPr/>
          <a:lstStyle/>
          <a:p>
            <a:pPr eaLnBrk="1" hangingPunct="1"/>
            <a:r>
              <a:rPr lang="en-US" altLang="en-US"/>
              <a:t>Example 9</a:t>
            </a:r>
          </a:p>
        </p:txBody>
      </p:sp>
      <p:sp>
        <p:nvSpPr>
          <p:cNvPr id="36868" name="Rectangle 3"/>
          <p:cNvSpPr>
            <a:spLocks noGrp="1" noChangeArrowheads="1"/>
          </p:cNvSpPr>
          <p:nvPr>
            <p:ph type="body" sz="half" idx="1"/>
          </p:nvPr>
        </p:nvSpPr>
        <p:spPr>
          <a:xfrm>
            <a:off x="457200" y="1600200"/>
            <a:ext cx="8305800" cy="4525963"/>
          </a:xfrm>
        </p:spPr>
        <p:txBody>
          <a:bodyPr/>
          <a:lstStyle/>
          <a:p>
            <a:pPr marL="0" indent="0" eaLnBrk="1" hangingPunct="1">
              <a:buFontTx/>
              <a:buNone/>
            </a:pPr>
            <a:r>
              <a:rPr lang="en-US" altLang="en-US" sz="2800"/>
              <a:t>A certain industrial process is brought down for recalibration whenever the quality of the items produced falls below specifications.  Let </a:t>
            </a:r>
            <a:r>
              <a:rPr lang="en-US" altLang="en-US" sz="2800" i="1"/>
              <a:t>X</a:t>
            </a:r>
            <a:r>
              <a:rPr lang="en-US" altLang="en-US" sz="2800"/>
              <a:t> represent the number of times the process is recalibrated during a week, and assume that </a:t>
            </a:r>
            <a:r>
              <a:rPr lang="en-US" altLang="en-US" sz="2800" i="1"/>
              <a:t>X</a:t>
            </a:r>
            <a:r>
              <a:rPr lang="en-US" altLang="en-US" sz="2800"/>
              <a:t> has the following probability mass function.</a:t>
            </a:r>
          </a:p>
          <a:p>
            <a:pPr marL="0" indent="0" eaLnBrk="1" hangingPunct="1">
              <a:buFontTx/>
              <a:buNone/>
            </a:pPr>
            <a:endParaRPr lang="en-US" altLang="en-US" sz="2800"/>
          </a:p>
          <a:p>
            <a:pPr marL="0" indent="0" eaLnBrk="1" hangingPunct="1">
              <a:buFontTx/>
              <a:buNone/>
            </a:pPr>
            <a:endParaRPr lang="en-US" altLang="en-US" sz="2800"/>
          </a:p>
          <a:p>
            <a:pPr marL="0" indent="0" eaLnBrk="1" hangingPunct="1">
              <a:buFontTx/>
              <a:buNone/>
            </a:pPr>
            <a:r>
              <a:rPr lang="en-US" altLang="en-US" sz="2800"/>
              <a:t>Find the mean and variance of </a:t>
            </a:r>
            <a:r>
              <a:rPr lang="en-US" altLang="en-US" sz="2800" i="1"/>
              <a:t>X</a:t>
            </a:r>
            <a:r>
              <a:rPr lang="en-US" altLang="en-US" sz="2800"/>
              <a:t>.</a:t>
            </a:r>
          </a:p>
          <a:p>
            <a:pPr marL="0" indent="0" eaLnBrk="1" hangingPunct="1">
              <a:buFontTx/>
              <a:buNone/>
            </a:pPr>
            <a:endParaRPr lang="en-US" altLang="en-US" sz="2800"/>
          </a:p>
        </p:txBody>
      </p:sp>
      <p:graphicFrame>
        <p:nvGraphicFramePr>
          <p:cNvPr id="109646" name="Group 78"/>
          <p:cNvGraphicFramePr>
            <a:graphicFrameLocks noGrp="1"/>
          </p:cNvGraphicFramePr>
          <p:nvPr>
            <p:ph sz="half" idx="2"/>
          </p:nvPr>
        </p:nvGraphicFramePr>
        <p:xfrm>
          <a:off x="1828800" y="4267200"/>
          <a:ext cx="5334000" cy="987425"/>
        </p:xfrm>
        <a:graphic>
          <a:graphicData uri="http://schemas.openxmlformats.org/drawingml/2006/table">
            <a:tbl>
              <a:tblPr/>
              <a:tblGrid>
                <a:gridCol w="995363">
                  <a:extLst>
                    <a:ext uri="{9D8B030D-6E8A-4147-A177-3AD203B41FA5}">
                      <a16:colId xmlns:a16="http://schemas.microsoft.com/office/drawing/2014/main" val="20000"/>
                    </a:ext>
                  </a:extLst>
                </a:gridCol>
                <a:gridCol w="868362">
                  <a:extLst>
                    <a:ext uri="{9D8B030D-6E8A-4147-A177-3AD203B41FA5}">
                      <a16:colId xmlns:a16="http://schemas.microsoft.com/office/drawing/2014/main" val="20001"/>
                    </a:ext>
                  </a:extLst>
                </a:gridCol>
                <a:gridCol w="868363">
                  <a:extLst>
                    <a:ext uri="{9D8B030D-6E8A-4147-A177-3AD203B41FA5}">
                      <a16:colId xmlns:a16="http://schemas.microsoft.com/office/drawing/2014/main" val="20002"/>
                    </a:ext>
                  </a:extLst>
                </a:gridCol>
                <a:gridCol w="868362">
                  <a:extLst>
                    <a:ext uri="{9D8B030D-6E8A-4147-A177-3AD203B41FA5}">
                      <a16:colId xmlns:a16="http://schemas.microsoft.com/office/drawing/2014/main" val="20003"/>
                    </a:ext>
                  </a:extLst>
                </a:gridCol>
                <a:gridCol w="865188">
                  <a:extLst>
                    <a:ext uri="{9D8B030D-6E8A-4147-A177-3AD203B41FA5}">
                      <a16:colId xmlns:a16="http://schemas.microsoft.com/office/drawing/2014/main" val="20004"/>
                    </a:ext>
                  </a:extLst>
                </a:gridCol>
                <a:gridCol w="868362">
                  <a:extLst>
                    <a:ext uri="{9D8B030D-6E8A-4147-A177-3AD203B41FA5}">
                      <a16:colId xmlns:a16="http://schemas.microsoft.com/office/drawing/2014/main" val="20005"/>
                    </a:ext>
                  </a:extLst>
                </a:gridCol>
              </a:tblGrid>
              <a:tr h="404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x</a:t>
                      </a:r>
                      <a:endParaRPr kumimoji="0" lang="en-US" sz="2400" b="0" i="1"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a:ln>
                          <a:noFill/>
                        </a:ln>
                        <a:solidFill>
                          <a:schemeClr val="tx1"/>
                        </a:solidFill>
                        <a:effectLst/>
                        <a:latin typeface="Arial" charset="0"/>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02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a:ln>
                            <a:noFill/>
                          </a:ln>
                          <a:solidFill>
                            <a:schemeClr val="tx1"/>
                          </a:solidFill>
                          <a:effectLst/>
                          <a:latin typeface="Times New Roman" pitchFamily="18" charset="0"/>
                          <a:cs typeface="Times New Roman" pitchFamily="18" charset="0"/>
                        </a:rPr>
                        <a:t>p</a:t>
                      </a:r>
                      <a:r>
                        <a:rPr kumimoji="0" lang="en-US" sz="2400" b="0" i="0" u="none" strike="noStrike" cap="none" normalizeH="0" baseline="0">
                          <a:ln>
                            <a:noFill/>
                          </a:ln>
                          <a:solidFill>
                            <a:schemeClr val="tx1"/>
                          </a:solidFill>
                          <a:effectLst/>
                          <a:latin typeface="Times New Roman" pitchFamily="18" charset="0"/>
                          <a:cs typeface="Times New Roman" pitchFamily="18" charset="0"/>
                        </a:rPr>
                        <a:t>(</a:t>
                      </a:r>
                      <a:r>
                        <a:rPr kumimoji="0" lang="en-US" sz="2400" b="0" i="1" u="none" strike="noStrike" cap="none" normalizeH="0" baseline="0">
                          <a:ln>
                            <a:noFill/>
                          </a:ln>
                          <a:solidFill>
                            <a:schemeClr val="tx1"/>
                          </a:solidFill>
                          <a:effectLst/>
                          <a:latin typeface="Times New Roman" pitchFamily="18" charset="0"/>
                          <a:cs typeface="Times New Roman" pitchFamily="18" charset="0"/>
                        </a:rPr>
                        <a:t>x</a:t>
                      </a:r>
                      <a:r>
                        <a:rPr kumimoji="0" lang="en-US" sz="2400" b="0" i="0" u="none" strike="noStrike" cap="none" normalizeH="0" baseline="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a:ln>
                          <a:noFill/>
                        </a:ln>
                        <a:solidFill>
                          <a:schemeClr val="tx1"/>
                        </a:solidFill>
                        <a:effectLst/>
                        <a:latin typeface="Arial" charset="0"/>
                      </a:endParaRPr>
                    </a:p>
                  </a:txBody>
                  <a:tcPr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0.35</a:t>
                      </a:r>
                      <a:endParaRPr kumimoji="0" lang="en-US"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0.25</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0.20</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0.15</a:t>
                      </a:r>
                      <a:endParaRPr kumimoji="0" lang="en-US" sz="2400" b="0" i="0" u="none" strike="noStrike" cap="none" normalizeH="0" baseline="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0.05</a:t>
                      </a:r>
                      <a:endParaRPr kumimoji="0" lang="en-US" sz="2400" b="0" i="0" u="none" strike="noStrike" cap="none" normalizeH="0" baseline="0">
                        <a:ln>
                          <a:noFill/>
                        </a:ln>
                        <a:solidFill>
                          <a:schemeClr val="tx1"/>
                        </a:solidFill>
                        <a:effectLst/>
                        <a:latin typeface="Arial" charset="0"/>
                      </a:endParaRPr>
                    </a:p>
                  </a:txBody>
                  <a:tcPr horzOverflow="overflow">
                    <a:lnL>
                      <a:noFill/>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6FA94ADF-814B-4FD1-B85D-F53D12799DC1}" type="slidenum">
              <a:rPr lang="en-US" altLang="en-US" sz="1400" smtClean="0">
                <a:latin typeface="Arial" charset="0"/>
              </a:rPr>
              <a:pPr eaLnBrk="1" hangingPunct="1">
                <a:spcBef>
                  <a:spcPct val="0"/>
                </a:spcBef>
                <a:buFontTx/>
                <a:buNone/>
              </a:pPr>
              <a:t>35</a:t>
            </a:fld>
            <a:endParaRPr lang="en-US" altLang="en-US" sz="1400">
              <a:latin typeface="Arial" charset="0"/>
            </a:endParaRPr>
          </a:p>
        </p:txBody>
      </p:sp>
      <p:sp>
        <p:nvSpPr>
          <p:cNvPr id="37891" name="Rectangle 2"/>
          <p:cNvSpPr>
            <a:spLocks noGrp="1" noChangeArrowheads="1"/>
          </p:cNvSpPr>
          <p:nvPr>
            <p:ph type="title"/>
          </p:nvPr>
        </p:nvSpPr>
        <p:spPr/>
        <p:txBody>
          <a:bodyPr/>
          <a:lstStyle/>
          <a:p>
            <a:pPr eaLnBrk="1" hangingPunct="1"/>
            <a:r>
              <a:rPr lang="en-US" altLang="en-US"/>
              <a:t>The Probability Histogram</a:t>
            </a:r>
          </a:p>
        </p:txBody>
      </p:sp>
      <p:sp>
        <p:nvSpPr>
          <p:cNvPr id="37892" name="Rectangle 3"/>
          <p:cNvSpPr>
            <a:spLocks noGrp="1" noChangeArrowheads="1"/>
          </p:cNvSpPr>
          <p:nvPr>
            <p:ph type="body" idx="1"/>
          </p:nvPr>
        </p:nvSpPr>
        <p:spPr/>
        <p:txBody>
          <a:bodyPr/>
          <a:lstStyle/>
          <a:p>
            <a:pPr eaLnBrk="1" hangingPunct="1">
              <a:lnSpc>
                <a:spcPct val="90000"/>
              </a:lnSpc>
            </a:pPr>
            <a:r>
              <a:rPr lang="en-US" altLang="en-US" sz="2800"/>
              <a:t>When the possible values of a discrete random variable are evenly spaced, the probability mass function can be represented by a histogram, with rectangles centered at the possible values of the random variable.</a:t>
            </a:r>
          </a:p>
          <a:p>
            <a:pPr eaLnBrk="1" hangingPunct="1">
              <a:lnSpc>
                <a:spcPct val="90000"/>
              </a:lnSpc>
            </a:pPr>
            <a:r>
              <a:rPr lang="en-US" altLang="en-US" sz="2800"/>
              <a:t>The area of the rectangle centered at a value </a:t>
            </a:r>
            <a:r>
              <a:rPr lang="en-US" altLang="en-US" sz="2800" i="1"/>
              <a:t>x</a:t>
            </a:r>
            <a:r>
              <a:rPr lang="en-US" altLang="en-US" sz="2800"/>
              <a:t> is equal to </a:t>
            </a:r>
            <a:r>
              <a:rPr lang="en-US" altLang="en-US" sz="2800" i="1"/>
              <a:t>P</a:t>
            </a:r>
            <a:r>
              <a:rPr lang="en-US" altLang="en-US" sz="2800"/>
              <a:t>(</a:t>
            </a:r>
            <a:r>
              <a:rPr lang="en-US" altLang="en-US" sz="2800" i="1"/>
              <a:t>X</a:t>
            </a:r>
            <a:r>
              <a:rPr lang="en-US" altLang="en-US" sz="2800"/>
              <a:t> = </a:t>
            </a:r>
            <a:r>
              <a:rPr lang="en-US" altLang="en-US" sz="2800" i="1"/>
              <a:t>x</a:t>
            </a:r>
            <a:r>
              <a:rPr lang="en-US" altLang="en-US" sz="2800"/>
              <a:t>)</a:t>
            </a:r>
            <a:r>
              <a:rPr lang="en-US" altLang="en-US" sz="2800" i="1"/>
              <a:t>.</a:t>
            </a:r>
          </a:p>
          <a:p>
            <a:pPr eaLnBrk="1" hangingPunct="1">
              <a:lnSpc>
                <a:spcPct val="90000"/>
              </a:lnSpc>
            </a:pPr>
            <a:r>
              <a:rPr lang="en-US" altLang="en-US" sz="2800"/>
              <a:t>Such a histogram is called a </a:t>
            </a:r>
            <a:r>
              <a:rPr lang="en-US" altLang="en-US" sz="2800" b="1">
                <a:solidFill>
                  <a:srgbClr val="FFFF00"/>
                </a:solidFill>
              </a:rPr>
              <a:t>probability histogram</a:t>
            </a:r>
            <a:r>
              <a:rPr lang="en-US" altLang="en-US" sz="2800"/>
              <a:t>, because the areas represent probabilities.</a:t>
            </a:r>
          </a:p>
          <a:p>
            <a:pPr eaLnBrk="1" hangingPunct="1">
              <a:lnSpc>
                <a:spcPct val="90000"/>
              </a:lnSpc>
            </a:pPr>
            <a:endParaRPr lang="en-US" altLang="en-US" sz="2000"/>
          </a:p>
          <a:p>
            <a:pPr eaLnBrk="1" hangingPunct="1">
              <a:lnSpc>
                <a:spcPct val="90000"/>
              </a:lnSpc>
            </a:pPr>
            <a:endParaRPr lang="en-US" altLang="en-US" sz="200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E96EACBC-7913-4763-80D5-FAF43B82074D}" type="slidenum">
              <a:rPr lang="en-US" altLang="en-US" sz="1400" smtClean="0">
                <a:latin typeface="Arial" charset="0"/>
              </a:rPr>
              <a:pPr eaLnBrk="1" hangingPunct="1">
                <a:spcBef>
                  <a:spcPct val="0"/>
                </a:spcBef>
                <a:buFontTx/>
                <a:buNone/>
              </a:pPr>
              <a:t>36</a:t>
            </a:fld>
            <a:endParaRPr lang="en-US" altLang="en-US" sz="1400">
              <a:latin typeface="Arial" charset="0"/>
            </a:endParaRPr>
          </a:p>
        </p:txBody>
      </p:sp>
      <p:sp>
        <p:nvSpPr>
          <p:cNvPr id="38915" name="Rectangle 2"/>
          <p:cNvSpPr>
            <a:spLocks noGrp="1" noChangeArrowheads="1"/>
          </p:cNvSpPr>
          <p:nvPr>
            <p:ph type="title"/>
          </p:nvPr>
        </p:nvSpPr>
        <p:spPr/>
        <p:txBody>
          <a:bodyPr/>
          <a:lstStyle/>
          <a:p>
            <a:pPr eaLnBrk="1" hangingPunct="1"/>
            <a:r>
              <a:rPr lang="en-US" altLang="en-US" sz="3600"/>
              <a:t>Probability Histogram for the Number of Flaws in a Wire (Example 8)</a:t>
            </a:r>
          </a:p>
        </p:txBody>
      </p:sp>
      <p:sp>
        <p:nvSpPr>
          <p:cNvPr id="38916" name="Rectangle 3"/>
          <p:cNvSpPr>
            <a:spLocks noGrp="1" noChangeArrowheads="1"/>
          </p:cNvSpPr>
          <p:nvPr>
            <p:ph type="body" idx="1"/>
          </p:nvPr>
        </p:nvSpPr>
        <p:spPr/>
        <p:txBody>
          <a:bodyPr/>
          <a:lstStyle/>
          <a:p>
            <a:pPr eaLnBrk="1" hangingPunct="1">
              <a:buFontTx/>
              <a:buNone/>
            </a:pPr>
            <a:r>
              <a:rPr lang="en-US" altLang="en-US"/>
              <a:t>The pmf is: P(X = 0) = 0.48, P(X = 1) = 0.39, P(X=2) = 0.12, and P(X=3) = 0.01.</a:t>
            </a:r>
          </a:p>
        </p:txBody>
      </p:sp>
      <p:pic>
        <p:nvPicPr>
          <p:cNvPr id="38917" name="Picture 4" descr="wirefla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895600"/>
            <a:ext cx="50720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928E0075-4908-4A7C-861D-F219CEA3A269}" type="slidenum">
              <a:rPr lang="en-US" altLang="en-US" sz="1400" smtClean="0">
                <a:latin typeface="Arial" charset="0"/>
              </a:rPr>
              <a:pPr eaLnBrk="1" hangingPunct="1">
                <a:spcBef>
                  <a:spcPct val="0"/>
                </a:spcBef>
                <a:buFontTx/>
                <a:buNone/>
              </a:pPr>
              <a:t>37</a:t>
            </a:fld>
            <a:endParaRPr lang="en-US" altLang="en-US" sz="1400">
              <a:latin typeface="Arial" charset="0"/>
            </a:endParaRPr>
          </a:p>
        </p:txBody>
      </p:sp>
      <p:sp>
        <p:nvSpPr>
          <p:cNvPr id="39939" name="Rectangle 2"/>
          <p:cNvSpPr>
            <a:spLocks noGrp="1" noChangeArrowheads="1"/>
          </p:cNvSpPr>
          <p:nvPr>
            <p:ph type="title"/>
          </p:nvPr>
        </p:nvSpPr>
        <p:spPr/>
        <p:txBody>
          <a:bodyPr/>
          <a:lstStyle/>
          <a:p>
            <a:pPr eaLnBrk="1" hangingPunct="1"/>
            <a:r>
              <a:rPr lang="en-US" altLang="en-US"/>
              <a:t>Example 9 (cont.)</a:t>
            </a:r>
          </a:p>
        </p:txBody>
      </p:sp>
      <p:sp>
        <p:nvSpPr>
          <p:cNvPr id="39940" name="Rectangle 3"/>
          <p:cNvSpPr>
            <a:spLocks noGrp="1" noChangeArrowheads="1"/>
          </p:cNvSpPr>
          <p:nvPr>
            <p:ph type="body" idx="1"/>
          </p:nvPr>
        </p:nvSpPr>
        <p:spPr/>
        <p:txBody>
          <a:bodyPr/>
          <a:lstStyle/>
          <a:p>
            <a:pPr marL="0" indent="0" eaLnBrk="1" hangingPunct="1">
              <a:buFontTx/>
              <a:buNone/>
            </a:pPr>
            <a:r>
              <a:rPr lang="en-US" altLang="en-US"/>
              <a:t>Construct a probability histogram for the example with the number of weekly recalibrations (Example 9).</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E43F25EB-A5C3-47F9-97D2-C60A508EFFD6}" type="slidenum">
              <a:rPr lang="en-US" altLang="en-US" sz="1400" smtClean="0">
                <a:latin typeface="Arial" charset="0"/>
              </a:rPr>
              <a:pPr eaLnBrk="1" hangingPunct="1">
                <a:spcBef>
                  <a:spcPct val="0"/>
                </a:spcBef>
                <a:buFontTx/>
                <a:buNone/>
              </a:pPr>
              <a:t>38</a:t>
            </a:fld>
            <a:endParaRPr lang="en-US" altLang="en-US" sz="1400">
              <a:latin typeface="Arial" charset="0"/>
            </a:endParaRPr>
          </a:p>
        </p:txBody>
      </p:sp>
      <p:sp>
        <p:nvSpPr>
          <p:cNvPr id="40963" name="Rectangle 2"/>
          <p:cNvSpPr>
            <a:spLocks noGrp="1" noChangeArrowheads="1"/>
          </p:cNvSpPr>
          <p:nvPr>
            <p:ph type="title"/>
          </p:nvPr>
        </p:nvSpPr>
        <p:spPr/>
        <p:txBody>
          <a:bodyPr/>
          <a:lstStyle/>
          <a:p>
            <a:pPr eaLnBrk="1" hangingPunct="1"/>
            <a:r>
              <a:rPr lang="en-US" altLang="en-US"/>
              <a:t>Continuous Random Variables</a:t>
            </a:r>
          </a:p>
        </p:txBody>
      </p:sp>
      <p:sp>
        <p:nvSpPr>
          <p:cNvPr id="40964" name="Rectangle 3"/>
          <p:cNvSpPr>
            <a:spLocks noGrp="1" noChangeArrowheads="1"/>
          </p:cNvSpPr>
          <p:nvPr>
            <p:ph type="body" idx="1"/>
          </p:nvPr>
        </p:nvSpPr>
        <p:spPr/>
        <p:txBody>
          <a:bodyPr/>
          <a:lstStyle/>
          <a:p>
            <a:pPr eaLnBrk="1" hangingPunct="1">
              <a:lnSpc>
                <a:spcPct val="90000"/>
              </a:lnSpc>
            </a:pPr>
            <a:r>
              <a:rPr lang="en-US" altLang="en-US" sz="2800"/>
              <a:t>A random variable is </a:t>
            </a:r>
            <a:r>
              <a:rPr lang="en-US" altLang="en-US" sz="2800" b="1">
                <a:solidFill>
                  <a:srgbClr val="FFFF00"/>
                </a:solidFill>
              </a:rPr>
              <a:t>continuous</a:t>
            </a:r>
            <a:r>
              <a:rPr lang="en-US" altLang="en-US" sz="2800"/>
              <a:t> if its probabilities are given by areas under a curve.</a:t>
            </a:r>
          </a:p>
          <a:p>
            <a:pPr eaLnBrk="1" hangingPunct="1">
              <a:lnSpc>
                <a:spcPct val="90000"/>
              </a:lnSpc>
            </a:pPr>
            <a:r>
              <a:rPr lang="en-US" altLang="en-US" sz="2800"/>
              <a:t>The curve is called a </a:t>
            </a:r>
            <a:r>
              <a:rPr lang="en-US" altLang="en-US" sz="2800" b="1">
                <a:solidFill>
                  <a:srgbClr val="FFFF00"/>
                </a:solidFill>
              </a:rPr>
              <a:t>probability density function</a:t>
            </a:r>
            <a:r>
              <a:rPr lang="en-US" altLang="en-US" sz="2800"/>
              <a:t> (pdf) for the random variable.  Sometimes the pdf is called the </a:t>
            </a:r>
            <a:r>
              <a:rPr lang="en-US" altLang="en-US" sz="2800" b="1">
                <a:solidFill>
                  <a:srgbClr val="FFFF00"/>
                </a:solidFill>
              </a:rPr>
              <a:t>probability distribution</a:t>
            </a:r>
            <a:r>
              <a:rPr lang="en-US" altLang="en-US" sz="2800"/>
              <a:t>.  </a:t>
            </a:r>
          </a:p>
          <a:p>
            <a:pPr eaLnBrk="1" hangingPunct="1">
              <a:lnSpc>
                <a:spcPct val="90000"/>
              </a:lnSpc>
            </a:pPr>
            <a:r>
              <a:rPr lang="en-US" altLang="en-US" sz="2800"/>
              <a:t>The function </a:t>
            </a:r>
            <a:r>
              <a:rPr lang="en-US" altLang="en-US" sz="2800" i="1"/>
              <a:t>f</a:t>
            </a:r>
            <a:r>
              <a:rPr lang="en-US" altLang="en-US" sz="2800"/>
              <a:t>(</a:t>
            </a:r>
            <a:r>
              <a:rPr lang="en-US" altLang="en-US" sz="2800" i="1"/>
              <a:t>x</a:t>
            </a:r>
            <a:r>
              <a:rPr lang="en-US" altLang="en-US" sz="2800"/>
              <a:t>) is the probability density function of </a:t>
            </a:r>
            <a:r>
              <a:rPr lang="en-US" altLang="en-US" sz="2800" i="1"/>
              <a:t>X</a:t>
            </a:r>
            <a:r>
              <a:rPr lang="en-US" altLang="en-US" sz="2800"/>
              <a:t>.</a:t>
            </a:r>
          </a:p>
          <a:p>
            <a:pPr eaLnBrk="1" hangingPunct="1">
              <a:lnSpc>
                <a:spcPct val="90000"/>
              </a:lnSpc>
            </a:pPr>
            <a:r>
              <a:rPr lang="en-US" altLang="en-US" sz="2800"/>
              <a:t>Let </a:t>
            </a:r>
            <a:r>
              <a:rPr lang="en-US" altLang="en-US" sz="2800" i="1"/>
              <a:t>X</a:t>
            </a:r>
            <a:r>
              <a:rPr lang="en-US" altLang="en-US" sz="2800"/>
              <a:t> be a continuous random variable with probability density function </a:t>
            </a:r>
            <a:r>
              <a:rPr lang="en-US" altLang="en-US" sz="2800" i="1"/>
              <a:t>f</a:t>
            </a:r>
            <a:r>
              <a:rPr lang="en-US" altLang="en-US" sz="2800"/>
              <a:t>(</a:t>
            </a:r>
            <a:r>
              <a:rPr lang="en-US" altLang="en-US" sz="2800" i="1"/>
              <a:t>x</a:t>
            </a:r>
            <a:r>
              <a:rPr lang="en-US" altLang="en-US" sz="2800"/>
              <a:t>).  Then</a:t>
            </a:r>
          </a:p>
          <a:p>
            <a:pPr eaLnBrk="1" hangingPunct="1">
              <a:lnSpc>
                <a:spcPct val="90000"/>
              </a:lnSpc>
              <a:buFontTx/>
              <a:buNone/>
            </a:pPr>
            <a:endParaRPr lang="en-US" altLang="en-US" sz="2800"/>
          </a:p>
        </p:txBody>
      </p:sp>
      <p:sp>
        <p:nvSpPr>
          <p:cNvPr id="4096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6084" name="Object 4"/>
          <p:cNvGraphicFramePr>
            <a:graphicFrameLocks noChangeAspect="1"/>
          </p:cNvGraphicFramePr>
          <p:nvPr/>
        </p:nvGraphicFramePr>
        <p:xfrm>
          <a:off x="3581400" y="5486400"/>
          <a:ext cx="1981200" cy="714375"/>
        </p:xfrm>
        <a:graphic>
          <a:graphicData uri="http://schemas.openxmlformats.org/presentationml/2006/ole">
            <mc:AlternateContent xmlns:mc="http://schemas.openxmlformats.org/markup-compatibility/2006">
              <mc:Choice xmlns:v="urn:schemas-microsoft-com:vml" Requires="v">
                <p:oleObj name="Equation" r:id="rId3" imgW="927100" imgH="330200" progId="Equation.DSMT4">
                  <p:embed/>
                </p:oleObj>
              </mc:Choice>
              <mc:Fallback>
                <p:oleObj name="Equation" r:id="rId3" imgW="927100" imgH="3302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5486400"/>
                        <a:ext cx="19812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wheel(4)">
                                      <p:cBhvr>
                                        <p:cTn id="7" dur="5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AC9A850-2DD8-448A-A46A-CE5B8FE8041A}" type="slidenum">
              <a:rPr lang="en-US" altLang="en-US" sz="1400" smtClean="0">
                <a:latin typeface="Arial" charset="0"/>
              </a:rPr>
              <a:pPr eaLnBrk="1" hangingPunct="1">
                <a:spcBef>
                  <a:spcPct val="0"/>
                </a:spcBef>
                <a:buFontTx/>
                <a:buNone/>
              </a:pPr>
              <a:t>39</a:t>
            </a:fld>
            <a:endParaRPr lang="en-US" altLang="en-US" sz="1400">
              <a:latin typeface="Arial" charset="0"/>
            </a:endParaRPr>
          </a:p>
        </p:txBody>
      </p:sp>
      <p:sp>
        <p:nvSpPr>
          <p:cNvPr id="41987" name="Rectangle 2"/>
          <p:cNvSpPr>
            <a:spLocks noGrp="1" noChangeArrowheads="1"/>
          </p:cNvSpPr>
          <p:nvPr>
            <p:ph type="title"/>
          </p:nvPr>
        </p:nvSpPr>
        <p:spPr/>
        <p:txBody>
          <a:bodyPr/>
          <a:lstStyle/>
          <a:p>
            <a:pPr eaLnBrk="1" hangingPunct="1"/>
            <a:r>
              <a:rPr lang="en-US" altLang="en-US"/>
              <a:t>Computing Probabilities</a:t>
            </a:r>
          </a:p>
        </p:txBody>
      </p:sp>
      <p:sp>
        <p:nvSpPr>
          <p:cNvPr id="41988" name="Rectangle 3"/>
          <p:cNvSpPr>
            <a:spLocks noGrp="1" noChangeArrowheads="1"/>
          </p:cNvSpPr>
          <p:nvPr>
            <p:ph type="body" idx="1"/>
          </p:nvPr>
        </p:nvSpPr>
        <p:spPr/>
        <p:txBody>
          <a:bodyPr/>
          <a:lstStyle/>
          <a:p>
            <a:pPr marL="0" indent="0" eaLnBrk="1" hangingPunct="1">
              <a:buFontTx/>
              <a:buNone/>
            </a:pPr>
            <a:r>
              <a:rPr lang="en-US" altLang="en-US"/>
              <a:t>Let </a:t>
            </a:r>
            <a:r>
              <a:rPr lang="en-US" altLang="en-US" i="1"/>
              <a:t>X</a:t>
            </a:r>
            <a:r>
              <a:rPr lang="en-US" altLang="en-US"/>
              <a:t> be a continuous random variable with probability density function </a:t>
            </a:r>
            <a:r>
              <a:rPr lang="en-US" altLang="en-US" i="1"/>
              <a:t>f</a:t>
            </a:r>
            <a:r>
              <a:rPr lang="en-US" altLang="en-US"/>
              <a:t>(</a:t>
            </a:r>
            <a:r>
              <a:rPr lang="en-US" altLang="en-US" i="1"/>
              <a:t>x</a:t>
            </a:r>
            <a:r>
              <a:rPr lang="en-US" altLang="en-US"/>
              <a:t>).  Let </a:t>
            </a:r>
            <a:r>
              <a:rPr lang="en-US" altLang="en-US" i="1"/>
              <a:t>a </a:t>
            </a:r>
            <a:r>
              <a:rPr lang="en-US" altLang="en-US"/>
              <a:t>and </a:t>
            </a:r>
            <a:r>
              <a:rPr lang="en-US" altLang="en-US" i="1"/>
              <a:t>b</a:t>
            </a:r>
            <a:r>
              <a:rPr lang="en-US" altLang="en-US"/>
              <a:t> be any two numbers, with </a:t>
            </a:r>
            <a:r>
              <a:rPr lang="en-US" altLang="en-US" i="1"/>
              <a:t>a</a:t>
            </a:r>
            <a:r>
              <a:rPr lang="en-US" altLang="en-US"/>
              <a:t> &lt; </a:t>
            </a:r>
            <a:r>
              <a:rPr lang="en-US" altLang="en-US" i="1"/>
              <a:t>b</a:t>
            </a:r>
            <a:r>
              <a:rPr lang="en-US" altLang="en-US"/>
              <a:t>.  Then</a:t>
            </a:r>
          </a:p>
          <a:p>
            <a:pPr marL="0" indent="0" eaLnBrk="1" hangingPunct="1">
              <a:buFontTx/>
              <a:buNone/>
            </a:pPr>
            <a:endParaRPr lang="en-US" altLang="en-US"/>
          </a:p>
          <a:p>
            <a:pPr marL="0" indent="0" eaLnBrk="1" hangingPunct="1">
              <a:buFontTx/>
              <a:buNone/>
            </a:pPr>
            <a:endParaRPr lang="en-US" altLang="en-US"/>
          </a:p>
          <a:p>
            <a:pPr marL="0" indent="0" eaLnBrk="1" hangingPunct="1">
              <a:buFontTx/>
              <a:buNone/>
            </a:pPr>
            <a:r>
              <a:rPr lang="en-US" altLang="en-US"/>
              <a:t>In addition,</a:t>
            </a:r>
          </a:p>
          <a:p>
            <a:pPr marL="0" indent="0" eaLnBrk="1" hangingPunct="1">
              <a:buFontTx/>
              <a:buNone/>
            </a:pPr>
            <a:endParaRPr lang="en-US" altLang="en-US"/>
          </a:p>
        </p:txBody>
      </p:sp>
      <p:sp>
        <p:nvSpPr>
          <p:cNvPr id="4198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7108" name="Object 4"/>
          <p:cNvGraphicFramePr>
            <a:graphicFrameLocks noChangeAspect="1"/>
          </p:cNvGraphicFramePr>
          <p:nvPr/>
        </p:nvGraphicFramePr>
        <p:xfrm>
          <a:off x="990600" y="3276600"/>
          <a:ext cx="7086600" cy="674688"/>
        </p:xfrm>
        <a:graphic>
          <a:graphicData uri="http://schemas.openxmlformats.org/presentationml/2006/ole">
            <mc:AlternateContent xmlns:mc="http://schemas.openxmlformats.org/markup-compatibility/2006">
              <mc:Choice xmlns:v="urn:schemas-microsoft-com:vml" Requires="v">
                <p:oleObj name="Equation" r:id="rId3" imgW="3505200" imgH="330200" progId="Equation.DSMT4">
                  <p:embed/>
                </p:oleObj>
              </mc:Choice>
              <mc:Fallback>
                <p:oleObj name="Equation" r:id="rId3" imgW="3505200" imgH="3302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276600"/>
                        <a:ext cx="7086600"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1"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7110" name="Object 6"/>
          <p:cNvGraphicFramePr>
            <a:graphicFrameLocks noChangeAspect="1"/>
          </p:cNvGraphicFramePr>
          <p:nvPr/>
        </p:nvGraphicFramePr>
        <p:xfrm>
          <a:off x="2133600" y="4879975"/>
          <a:ext cx="4572000" cy="1449388"/>
        </p:xfrm>
        <a:graphic>
          <a:graphicData uri="http://schemas.openxmlformats.org/presentationml/2006/ole">
            <mc:AlternateContent xmlns:mc="http://schemas.openxmlformats.org/markup-compatibility/2006">
              <mc:Choice xmlns:v="urn:schemas-microsoft-com:vml" Requires="v">
                <p:oleObj name="Equation" r:id="rId5" imgW="2133600" imgH="673100" progId="Equation.DSMT4">
                  <p:embed/>
                </p:oleObj>
              </mc:Choice>
              <mc:Fallback>
                <p:oleObj name="Equation" r:id="rId5" imgW="2133600" imgH="6731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879975"/>
                        <a:ext cx="4572000" cy="144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with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circle(in)">
                                      <p:cBhvr>
                                        <p:cTn id="7" dur="500"/>
                                        <p:tgtEl>
                                          <p:spTgt spid="47108"/>
                                        </p:tgtEl>
                                      </p:cBhvr>
                                    </p:animEffect>
                                  </p:childTnLst>
                                </p:cTn>
                              </p:par>
                              <p:par>
                                <p:cTn id="8" presetID="6" presetClass="entr" presetSubtype="16" fill="hold" nodeType="withEffect">
                                  <p:stCondLst>
                                    <p:cond delay="0"/>
                                  </p:stCondLst>
                                  <p:childTnLst>
                                    <p:set>
                                      <p:cBhvr>
                                        <p:cTn id="9" dur="1" fill="hold">
                                          <p:stCondLst>
                                            <p:cond delay="0"/>
                                          </p:stCondLst>
                                        </p:cTn>
                                        <p:tgtEl>
                                          <p:spTgt spid="47110"/>
                                        </p:tgtEl>
                                        <p:attrNameLst>
                                          <p:attrName>style.visibility</p:attrName>
                                        </p:attrNameLst>
                                      </p:cBhvr>
                                      <p:to>
                                        <p:strVal val="visible"/>
                                      </p:to>
                                    </p:set>
                                    <p:animEffect transition="in" filter="circle(in)">
                                      <p:cBhvr>
                                        <p:cTn id="10" dur="500"/>
                                        <p:tgtEl>
                                          <p:spTgt spid="47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AE33F31-D407-493D-B577-F2550E805CFA}" type="slidenum">
              <a:rPr lang="en-US" altLang="en-US" sz="1400" smtClean="0">
                <a:latin typeface="Arial" charset="0"/>
              </a:rPr>
              <a:pPr eaLnBrk="1" hangingPunct="1">
                <a:spcBef>
                  <a:spcPct val="0"/>
                </a:spcBef>
                <a:buFontTx/>
                <a:buNone/>
              </a:pPr>
              <a:t>4</a:t>
            </a:fld>
            <a:endParaRPr lang="en-US" altLang="en-US" sz="1400">
              <a:latin typeface="Arial" charset="0"/>
            </a:endParaRPr>
          </a:p>
        </p:txBody>
      </p:sp>
      <p:sp>
        <p:nvSpPr>
          <p:cNvPr id="6147" name="Rectangle 2"/>
          <p:cNvSpPr>
            <a:spLocks noGrp="1" noChangeArrowheads="1"/>
          </p:cNvSpPr>
          <p:nvPr>
            <p:ph type="title"/>
          </p:nvPr>
        </p:nvSpPr>
        <p:spPr/>
        <p:txBody>
          <a:bodyPr/>
          <a:lstStyle/>
          <a:p>
            <a:pPr eaLnBrk="1" hangingPunct="1"/>
            <a:r>
              <a:rPr lang="en-US" altLang="en-US"/>
              <a:t>More Terminology</a:t>
            </a:r>
          </a:p>
        </p:txBody>
      </p:sp>
      <p:sp>
        <p:nvSpPr>
          <p:cNvPr id="6148" name="Rectangle 3"/>
          <p:cNvSpPr>
            <a:spLocks noGrp="1" noChangeArrowheads="1"/>
          </p:cNvSpPr>
          <p:nvPr>
            <p:ph type="body" idx="1"/>
          </p:nvPr>
        </p:nvSpPr>
        <p:spPr/>
        <p:txBody>
          <a:bodyPr/>
          <a:lstStyle/>
          <a:p>
            <a:pPr eaLnBrk="1" hangingPunct="1">
              <a:buFontTx/>
              <a:buNone/>
            </a:pPr>
            <a:r>
              <a:rPr lang="en-US" altLang="en-US" sz="2800"/>
              <a:t>Definition:  A subset of a sample space is called an    </a:t>
            </a:r>
          </a:p>
          <a:p>
            <a:pPr eaLnBrk="1" hangingPunct="1">
              <a:buFontTx/>
              <a:buNone/>
            </a:pPr>
            <a:r>
              <a:rPr lang="en-US" altLang="en-US" sz="2800"/>
              <a:t>                    </a:t>
            </a:r>
            <a:r>
              <a:rPr lang="en-US" altLang="en-US" sz="2800" b="1">
                <a:solidFill>
                  <a:srgbClr val="FFFF00"/>
                </a:solidFill>
              </a:rPr>
              <a:t>event</a:t>
            </a:r>
            <a:r>
              <a:rPr lang="en-US" altLang="en-US" sz="2800"/>
              <a:t>.</a:t>
            </a:r>
          </a:p>
          <a:p>
            <a:pPr eaLnBrk="1" hangingPunct="1">
              <a:buFontTx/>
              <a:buNone/>
            </a:pPr>
            <a:endParaRPr lang="en-US" altLang="en-US" sz="2800"/>
          </a:p>
          <a:p>
            <a:pPr eaLnBrk="1" hangingPunct="1"/>
            <a:r>
              <a:rPr lang="en-US" altLang="en-US" sz="2800"/>
              <a:t>A given event is said to have occurred if the outcome of the experiment is one of the outcomes in the event.  For example, if a die comes up 2, the events {2, 4, 6} and {1, 2, 3} have both occurred, along with every other event that contains the outcome “2”.</a:t>
            </a:r>
          </a:p>
          <a:p>
            <a:pPr eaLnBrk="1" hangingPunct="1"/>
            <a:endParaRPr lang="en-US" altLang="en-US" sz="280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059C610-D883-48E0-8041-D5F4858FFD36}" type="slidenum">
              <a:rPr lang="en-US" altLang="en-US" sz="1400" smtClean="0">
                <a:latin typeface="Arial" charset="0"/>
              </a:rPr>
              <a:pPr eaLnBrk="1" hangingPunct="1">
                <a:spcBef>
                  <a:spcPct val="0"/>
                </a:spcBef>
                <a:buFontTx/>
                <a:buNone/>
              </a:pPr>
              <a:t>40</a:t>
            </a:fld>
            <a:endParaRPr lang="en-US" altLang="en-US" sz="1400">
              <a:latin typeface="Arial" charset="0"/>
            </a:endParaRPr>
          </a:p>
        </p:txBody>
      </p:sp>
      <p:sp>
        <p:nvSpPr>
          <p:cNvPr id="43011" name="Rectangle 2"/>
          <p:cNvSpPr>
            <a:spLocks noGrp="1" noChangeArrowheads="1"/>
          </p:cNvSpPr>
          <p:nvPr>
            <p:ph type="title"/>
          </p:nvPr>
        </p:nvSpPr>
        <p:spPr>
          <a:xfrm>
            <a:off x="457200" y="274638"/>
            <a:ext cx="8229600" cy="944562"/>
          </a:xfrm>
        </p:spPr>
        <p:txBody>
          <a:bodyPr/>
          <a:lstStyle/>
          <a:p>
            <a:pPr eaLnBrk="1" hangingPunct="1"/>
            <a:r>
              <a:rPr lang="en-US" altLang="en-US" sz="3800"/>
              <a:t>More on Continuous Random Variables</a:t>
            </a:r>
          </a:p>
        </p:txBody>
      </p:sp>
      <p:sp>
        <p:nvSpPr>
          <p:cNvPr id="43012" name="Rectangle 3"/>
          <p:cNvSpPr>
            <a:spLocks noGrp="1" noChangeArrowheads="1"/>
          </p:cNvSpPr>
          <p:nvPr>
            <p:ph type="body" idx="1"/>
          </p:nvPr>
        </p:nvSpPr>
        <p:spPr>
          <a:xfrm>
            <a:off x="457200" y="1295400"/>
            <a:ext cx="8229600" cy="4830763"/>
          </a:xfrm>
        </p:spPr>
        <p:txBody>
          <a:bodyPr/>
          <a:lstStyle/>
          <a:p>
            <a:pPr eaLnBrk="1" hangingPunct="1"/>
            <a:r>
              <a:rPr lang="en-US" altLang="en-US" sz="3000"/>
              <a:t>Let </a:t>
            </a:r>
            <a:r>
              <a:rPr lang="en-US" altLang="en-US" sz="3000" i="1"/>
              <a:t>X</a:t>
            </a:r>
            <a:r>
              <a:rPr lang="en-US" altLang="en-US" sz="3000"/>
              <a:t> be a continuous random variable with probability density function </a:t>
            </a:r>
            <a:r>
              <a:rPr lang="en-US" altLang="en-US" sz="3000" i="1"/>
              <a:t>f</a:t>
            </a:r>
            <a:r>
              <a:rPr lang="en-US" altLang="en-US" sz="3000"/>
              <a:t>(</a:t>
            </a:r>
            <a:r>
              <a:rPr lang="en-US" altLang="en-US" sz="3000" i="1"/>
              <a:t>x</a:t>
            </a:r>
            <a:r>
              <a:rPr lang="en-US" altLang="en-US" sz="3000"/>
              <a:t>).  The </a:t>
            </a:r>
            <a:r>
              <a:rPr lang="en-US" altLang="en-US" sz="3000" b="1">
                <a:solidFill>
                  <a:srgbClr val="FFFF00"/>
                </a:solidFill>
              </a:rPr>
              <a:t>cumulative distribution function</a:t>
            </a:r>
            <a:r>
              <a:rPr lang="en-US" altLang="en-US" sz="3000"/>
              <a:t> of </a:t>
            </a:r>
            <a:r>
              <a:rPr lang="en-US" altLang="en-US" sz="3000" i="1"/>
              <a:t>X</a:t>
            </a:r>
            <a:r>
              <a:rPr lang="en-US" altLang="en-US" sz="3000"/>
              <a:t> is the function</a:t>
            </a:r>
          </a:p>
          <a:p>
            <a:pPr eaLnBrk="1" hangingPunct="1">
              <a:buFontTx/>
              <a:buNone/>
            </a:pPr>
            <a:endParaRPr lang="en-US" altLang="en-US" sz="3000"/>
          </a:p>
          <a:p>
            <a:pPr eaLnBrk="1" hangingPunct="1"/>
            <a:r>
              <a:rPr lang="en-US" altLang="en-US" sz="3000"/>
              <a:t>The mean of </a:t>
            </a:r>
            <a:r>
              <a:rPr lang="en-US" altLang="en-US" sz="3000" i="1"/>
              <a:t>X</a:t>
            </a:r>
            <a:r>
              <a:rPr lang="en-US" altLang="en-US" sz="3000"/>
              <a:t> is given by</a:t>
            </a:r>
          </a:p>
          <a:p>
            <a:pPr eaLnBrk="1" hangingPunct="1">
              <a:buFontTx/>
              <a:buNone/>
            </a:pPr>
            <a:endParaRPr lang="en-US" altLang="en-US" sz="3000"/>
          </a:p>
          <a:p>
            <a:pPr eaLnBrk="1" hangingPunct="1"/>
            <a:r>
              <a:rPr lang="en-US" altLang="en-US" sz="3000"/>
              <a:t>The variance of </a:t>
            </a:r>
            <a:r>
              <a:rPr lang="en-US" altLang="en-US" sz="3000" i="1"/>
              <a:t>X</a:t>
            </a:r>
            <a:r>
              <a:rPr lang="en-US" altLang="en-US" sz="3000"/>
              <a:t> is given by</a:t>
            </a:r>
          </a:p>
        </p:txBody>
      </p:sp>
      <p:sp>
        <p:nvSpPr>
          <p:cNvPr id="43013"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8132" name="Object 4"/>
          <p:cNvGraphicFramePr>
            <a:graphicFrameLocks noChangeAspect="1"/>
          </p:cNvGraphicFramePr>
          <p:nvPr/>
        </p:nvGraphicFramePr>
        <p:xfrm>
          <a:off x="2362200" y="2590800"/>
          <a:ext cx="4114800" cy="749300"/>
        </p:xfrm>
        <a:graphic>
          <a:graphicData uri="http://schemas.openxmlformats.org/presentationml/2006/ole">
            <mc:AlternateContent xmlns:mc="http://schemas.openxmlformats.org/markup-compatibility/2006">
              <mc:Choice xmlns:v="urn:schemas-microsoft-com:vml" Requires="v">
                <p:oleObj name="Equation" r:id="rId3" imgW="1828800" imgH="330200" progId="Equation.DSMT4">
                  <p:embed/>
                </p:oleObj>
              </mc:Choice>
              <mc:Fallback>
                <p:oleObj name="Equation" r:id="rId3" imgW="1828800" imgH="3302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2590800"/>
                        <a:ext cx="41148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5"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8134" name="Object 6"/>
          <p:cNvGraphicFramePr>
            <a:graphicFrameLocks noChangeAspect="1"/>
          </p:cNvGraphicFramePr>
          <p:nvPr/>
        </p:nvGraphicFramePr>
        <p:xfrm>
          <a:off x="3048000" y="3733800"/>
          <a:ext cx="2362200" cy="719138"/>
        </p:xfrm>
        <a:graphic>
          <a:graphicData uri="http://schemas.openxmlformats.org/presentationml/2006/ole">
            <mc:AlternateContent xmlns:mc="http://schemas.openxmlformats.org/markup-compatibility/2006">
              <mc:Choice xmlns:v="urn:schemas-microsoft-com:vml" Requires="v">
                <p:oleObj name="Equation" r:id="rId5" imgW="1091726" imgH="330057" progId="Equation.DSMT4">
                  <p:embed/>
                </p:oleObj>
              </mc:Choice>
              <mc:Fallback>
                <p:oleObj name="Equation" r:id="rId5" imgW="1091726" imgH="330057"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3733800"/>
                        <a:ext cx="236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8136" name="Object 8"/>
          <p:cNvGraphicFramePr>
            <a:graphicFrameLocks noChangeAspect="1"/>
          </p:cNvGraphicFramePr>
          <p:nvPr/>
        </p:nvGraphicFramePr>
        <p:xfrm>
          <a:off x="2819400" y="5029200"/>
          <a:ext cx="3048000" cy="1252538"/>
        </p:xfrm>
        <a:graphic>
          <a:graphicData uri="http://schemas.openxmlformats.org/presentationml/2006/ole">
            <mc:AlternateContent xmlns:mc="http://schemas.openxmlformats.org/markup-compatibility/2006">
              <mc:Choice xmlns:v="urn:schemas-microsoft-com:vml" Requires="v">
                <p:oleObj name="Equation" r:id="rId7" imgW="1600200" imgH="660400" progId="Equation.DSMT4">
                  <p:embed/>
                </p:oleObj>
              </mc:Choice>
              <mc:Fallback>
                <p:oleObj name="Equation" r:id="rId7" imgW="1600200" imgH="66040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19400" y="5029200"/>
                        <a:ext cx="3048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fill="hold"/>
                                        <p:tgtEl>
                                          <p:spTgt spid="48132"/>
                                        </p:tgtEl>
                                        <p:attrNameLst>
                                          <p:attrName>ppt_w</p:attrName>
                                        </p:attrNameLst>
                                      </p:cBhvr>
                                      <p:tavLst>
                                        <p:tav tm="0">
                                          <p:val>
                                            <p:fltVal val="0"/>
                                          </p:val>
                                        </p:tav>
                                        <p:tav tm="100000">
                                          <p:val>
                                            <p:strVal val="#ppt_w"/>
                                          </p:val>
                                        </p:tav>
                                      </p:tavLst>
                                    </p:anim>
                                    <p:anim calcmode="lin" valueType="num">
                                      <p:cBhvr>
                                        <p:cTn id="8" dur="500" fill="hold"/>
                                        <p:tgtEl>
                                          <p:spTgt spid="48132"/>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48134"/>
                                        </p:tgtEl>
                                        <p:attrNameLst>
                                          <p:attrName>style.visibility</p:attrName>
                                        </p:attrNameLst>
                                      </p:cBhvr>
                                      <p:to>
                                        <p:strVal val="visible"/>
                                      </p:to>
                                    </p:set>
                                    <p:anim calcmode="lin" valueType="num">
                                      <p:cBhvr>
                                        <p:cTn id="11" dur="500" fill="hold"/>
                                        <p:tgtEl>
                                          <p:spTgt spid="48134"/>
                                        </p:tgtEl>
                                        <p:attrNameLst>
                                          <p:attrName>ppt_w</p:attrName>
                                        </p:attrNameLst>
                                      </p:cBhvr>
                                      <p:tavLst>
                                        <p:tav tm="0">
                                          <p:val>
                                            <p:fltVal val="0"/>
                                          </p:val>
                                        </p:tav>
                                        <p:tav tm="100000">
                                          <p:val>
                                            <p:strVal val="#ppt_w"/>
                                          </p:val>
                                        </p:tav>
                                      </p:tavLst>
                                    </p:anim>
                                    <p:anim calcmode="lin" valueType="num">
                                      <p:cBhvr>
                                        <p:cTn id="12" dur="500" fill="hold"/>
                                        <p:tgtEl>
                                          <p:spTgt spid="48134"/>
                                        </p:tgtEl>
                                        <p:attrNameLst>
                                          <p:attrName>ppt_h</p:attrName>
                                        </p:attrNameLst>
                                      </p:cBhvr>
                                      <p:tavLst>
                                        <p:tav tm="0">
                                          <p:val>
                                            <p:strVal val="#ppt_h"/>
                                          </p:val>
                                        </p:tav>
                                        <p:tav tm="100000">
                                          <p:val>
                                            <p:strVal val="#ppt_h"/>
                                          </p:val>
                                        </p:tav>
                                      </p:tavLst>
                                    </p:anim>
                                  </p:childTnLst>
                                </p:cTn>
                              </p:par>
                              <p:par>
                                <p:cTn id="13" presetID="17" presetClass="entr" presetSubtype="10" fill="hold" nodeType="withEffect">
                                  <p:stCondLst>
                                    <p:cond delay="0"/>
                                  </p:stCondLst>
                                  <p:childTnLst>
                                    <p:set>
                                      <p:cBhvr>
                                        <p:cTn id="14" dur="1" fill="hold">
                                          <p:stCondLst>
                                            <p:cond delay="0"/>
                                          </p:stCondLst>
                                        </p:cTn>
                                        <p:tgtEl>
                                          <p:spTgt spid="48136"/>
                                        </p:tgtEl>
                                        <p:attrNameLst>
                                          <p:attrName>style.visibility</p:attrName>
                                        </p:attrNameLst>
                                      </p:cBhvr>
                                      <p:to>
                                        <p:strVal val="visible"/>
                                      </p:to>
                                    </p:set>
                                    <p:anim calcmode="lin" valueType="num">
                                      <p:cBhvr>
                                        <p:cTn id="15" dur="500" fill="hold"/>
                                        <p:tgtEl>
                                          <p:spTgt spid="48136"/>
                                        </p:tgtEl>
                                        <p:attrNameLst>
                                          <p:attrName>ppt_w</p:attrName>
                                        </p:attrNameLst>
                                      </p:cBhvr>
                                      <p:tavLst>
                                        <p:tav tm="0">
                                          <p:val>
                                            <p:fltVal val="0"/>
                                          </p:val>
                                        </p:tav>
                                        <p:tav tm="100000">
                                          <p:val>
                                            <p:strVal val="#ppt_w"/>
                                          </p:val>
                                        </p:tav>
                                      </p:tavLst>
                                    </p:anim>
                                    <p:anim calcmode="lin" valueType="num">
                                      <p:cBhvr>
                                        <p:cTn id="16" dur="500" fill="hold"/>
                                        <p:tgtEl>
                                          <p:spTgt spid="4813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26CB98AE-ABA5-448D-96D2-D127D0EA1A4E}" type="slidenum">
              <a:rPr lang="en-US" altLang="en-US" sz="1400" smtClean="0">
                <a:latin typeface="Arial" charset="0"/>
              </a:rPr>
              <a:pPr eaLnBrk="1" hangingPunct="1">
                <a:spcBef>
                  <a:spcPct val="0"/>
                </a:spcBef>
                <a:buFontTx/>
                <a:buNone/>
              </a:pPr>
              <a:t>41</a:t>
            </a:fld>
            <a:endParaRPr lang="en-US" altLang="en-US" sz="1400">
              <a:latin typeface="Arial" charset="0"/>
            </a:endParaRPr>
          </a:p>
        </p:txBody>
      </p:sp>
      <p:sp>
        <p:nvSpPr>
          <p:cNvPr id="44035" name="Rectangle 2"/>
          <p:cNvSpPr>
            <a:spLocks noGrp="1" noChangeArrowheads="1"/>
          </p:cNvSpPr>
          <p:nvPr>
            <p:ph type="title"/>
          </p:nvPr>
        </p:nvSpPr>
        <p:spPr/>
        <p:txBody>
          <a:bodyPr/>
          <a:lstStyle/>
          <a:p>
            <a:pPr eaLnBrk="1" hangingPunct="1"/>
            <a:r>
              <a:rPr lang="en-US" altLang="en-US"/>
              <a:t>Example 10</a:t>
            </a:r>
          </a:p>
        </p:txBody>
      </p:sp>
      <p:sp>
        <p:nvSpPr>
          <p:cNvPr id="44036" name="Rectangle 3"/>
          <p:cNvSpPr>
            <a:spLocks noGrp="1" noRot="1" noChangeAspect="1" noMove="1" noResize="1" noEditPoints="1" noAdjustHandles="1" noChangeArrowheads="1" noChangeShapeType="1" noTextEdit="1"/>
          </p:cNvSpPr>
          <p:nvPr>
            <p:ph type="body" idx="1"/>
          </p:nvPr>
        </p:nvSpPr>
        <p:spPr>
          <a:xfrm>
            <a:off x="457200" y="1600200"/>
            <a:ext cx="8534400" cy="4525963"/>
          </a:xfrm>
          <a:blipFill rotWithShape="1">
            <a:blip r:embed="rId3"/>
            <a:stretch>
              <a:fillRect l="-1214" t="-2965" r="-1143"/>
            </a:stretch>
          </a:blipFill>
        </p:spPr>
        <p:txBody>
          <a:bodyPr/>
          <a:lstStyle/>
          <a:p>
            <a:r>
              <a:rPr lang="en-US">
                <a:noFill/>
              </a:rPr>
              <a:t> </a:t>
            </a:r>
          </a:p>
        </p:txBody>
      </p:sp>
      <p:sp>
        <p:nvSpPr>
          <p:cNvPr id="4403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8DB5A639-60EE-444E-902D-EAE9B9C44F0E}" type="slidenum">
              <a:rPr lang="en-US" altLang="en-US" sz="1400" smtClean="0">
                <a:latin typeface="Arial" charset="0"/>
              </a:rPr>
              <a:pPr eaLnBrk="1" hangingPunct="1">
                <a:spcBef>
                  <a:spcPct val="0"/>
                </a:spcBef>
                <a:buFontTx/>
                <a:buNone/>
              </a:pPr>
              <a:t>42</a:t>
            </a:fld>
            <a:endParaRPr lang="en-US" altLang="en-US" sz="1400">
              <a:latin typeface="Arial" charset="0"/>
            </a:endParaRPr>
          </a:p>
        </p:txBody>
      </p:sp>
      <p:sp>
        <p:nvSpPr>
          <p:cNvPr id="45059" name="Rectangle 2"/>
          <p:cNvSpPr>
            <a:spLocks noGrp="1" noChangeArrowheads="1"/>
          </p:cNvSpPr>
          <p:nvPr>
            <p:ph type="title"/>
          </p:nvPr>
        </p:nvSpPr>
        <p:spPr/>
        <p:txBody>
          <a:bodyPr/>
          <a:lstStyle/>
          <a:p>
            <a:pPr eaLnBrk="1" hangingPunct="1"/>
            <a:r>
              <a:rPr lang="en-US" altLang="en-US"/>
              <a:t>Section 3.4: </a:t>
            </a:r>
            <a:br>
              <a:rPr lang="en-US" altLang="en-US"/>
            </a:br>
            <a:r>
              <a:rPr lang="en-US" altLang="en-US"/>
              <a:t>Linear Functions of Random Variables</a:t>
            </a:r>
          </a:p>
        </p:txBody>
      </p:sp>
      <p:sp>
        <p:nvSpPr>
          <p:cNvPr id="45060" name="Rectangle 3"/>
          <p:cNvSpPr>
            <a:spLocks noGrp="1" noChangeArrowheads="1"/>
          </p:cNvSpPr>
          <p:nvPr>
            <p:ph type="body" idx="1"/>
          </p:nvPr>
        </p:nvSpPr>
        <p:spPr/>
        <p:txBody>
          <a:bodyPr/>
          <a:lstStyle/>
          <a:p>
            <a:pPr eaLnBrk="1" hangingPunct="1">
              <a:buFontTx/>
              <a:buNone/>
            </a:pPr>
            <a:endParaRPr lang="en-US" altLang="en-US"/>
          </a:p>
          <a:p>
            <a:pPr eaLnBrk="1" hangingPunct="1">
              <a:buFontTx/>
              <a:buNone/>
            </a:pPr>
            <a:r>
              <a:rPr lang="en-US" altLang="en-US"/>
              <a:t>If </a:t>
            </a:r>
            <a:r>
              <a:rPr lang="en-US" altLang="en-US" i="1"/>
              <a:t>X </a:t>
            </a:r>
            <a:r>
              <a:rPr lang="en-US" altLang="en-US"/>
              <a:t>is a random variable, and </a:t>
            </a:r>
            <a:r>
              <a:rPr lang="en-US" altLang="en-US" i="1"/>
              <a:t>a</a:t>
            </a:r>
            <a:r>
              <a:rPr lang="en-US" altLang="en-US"/>
              <a:t> and </a:t>
            </a:r>
            <a:r>
              <a:rPr lang="en-US" altLang="en-US" i="1"/>
              <a:t>b</a:t>
            </a:r>
            <a:r>
              <a:rPr lang="en-US" altLang="en-US"/>
              <a:t> are constants, then</a:t>
            </a:r>
          </a:p>
          <a:p>
            <a:pPr eaLnBrk="1" hangingPunct="1">
              <a:buFontTx/>
              <a:buNone/>
            </a:pPr>
            <a:endParaRPr lang="en-US" altLang="en-US"/>
          </a:p>
          <a:p>
            <a:pPr lvl="3" eaLnBrk="1" hangingPunct="1">
              <a:buSzPct val="90000"/>
              <a:buFont typeface="Wingdings" pitchFamily="2" charset="2"/>
              <a:buChar char="Ø"/>
            </a:pPr>
            <a:r>
              <a:rPr lang="en-US" altLang="en-US"/>
              <a:t>                                          ,</a:t>
            </a:r>
          </a:p>
          <a:p>
            <a:pPr lvl="3" eaLnBrk="1" hangingPunct="1"/>
            <a:endParaRPr lang="en-US" altLang="en-US"/>
          </a:p>
          <a:p>
            <a:pPr lvl="3" eaLnBrk="1" hangingPunct="1">
              <a:buSzPct val="90000"/>
              <a:buFont typeface="Wingdings" pitchFamily="2" charset="2"/>
              <a:buChar char="Ø"/>
            </a:pPr>
            <a:r>
              <a:rPr lang="en-US" altLang="en-US"/>
              <a:t>                                 ,</a:t>
            </a:r>
          </a:p>
          <a:p>
            <a:pPr lvl="3" eaLnBrk="1" hangingPunct="1"/>
            <a:endParaRPr lang="en-US" altLang="en-US"/>
          </a:p>
          <a:p>
            <a:pPr lvl="3" eaLnBrk="1" hangingPunct="1">
              <a:buSzPct val="90000"/>
              <a:buFont typeface="Wingdings" pitchFamily="2" charset="2"/>
              <a:buChar char="Ø"/>
            </a:pPr>
            <a:r>
              <a:rPr lang="en-US" altLang="en-US"/>
              <a:t>                                .</a:t>
            </a:r>
          </a:p>
          <a:p>
            <a:pPr eaLnBrk="1" hangingPunct="1">
              <a:buFont typeface="Wingdings" pitchFamily="2" charset="2"/>
              <a:buChar char="Ø"/>
            </a:pPr>
            <a:endParaRPr lang="en-US" altLang="en-US"/>
          </a:p>
          <a:p>
            <a:pPr lvl="1" eaLnBrk="1" hangingPunct="1">
              <a:buFont typeface="Wingdings" pitchFamily="2" charset="2"/>
              <a:buChar char="Ø"/>
            </a:pPr>
            <a:endParaRPr lang="en-US" altLang="en-US"/>
          </a:p>
          <a:p>
            <a:pPr eaLnBrk="1" hangingPunct="1">
              <a:buFontTx/>
              <a:buNone/>
            </a:pPr>
            <a:endParaRPr lang="en-US" altLang="en-US"/>
          </a:p>
          <a:p>
            <a:pPr eaLnBrk="1" hangingPunct="1">
              <a:buFont typeface="Wingdings" pitchFamily="2" charset="2"/>
              <a:buChar char="Ø"/>
            </a:pPr>
            <a:endParaRPr lang="en-US" altLang="en-US"/>
          </a:p>
        </p:txBody>
      </p:sp>
      <p:sp>
        <p:nvSpPr>
          <p:cNvPr id="4506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0180" name="Object 4"/>
          <p:cNvGraphicFramePr>
            <a:graphicFrameLocks noChangeAspect="1"/>
          </p:cNvGraphicFramePr>
          <p:nvPr/>
        </p:nvGraphicFramePr>
        <p:xfrm>
          <a:off x="2286000" y="3657600"/>
          <a:ext cx="2590800" cy="592138"/>
        </p:xfrm>
        <a:graphic>
          <a:graphicData uri="http://schemas.openxmlformats.org/presentationml/2006/ole">
            <mc:AlternateContent xmlns:mc="http://schemas.openxmlformats.org/markup-compatibility/2006">
              <mc:Choice xmlns:v="urn:schemas-microsoft-com:vml" Requires="v">
                <p:oleObj name="Equation" r:id="rId3" imgW="1002865" imgH="228501" progId="Equation.DSMT4">
                  <p:embed/>
                </p:oleObj>
              </mc:Choice>
              <mc:Fallback>
                <p:oleObj name="Equation" r:id="rId3" imgW="1002865" imgH="228501"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657600"/>
                        <a:ext cx="25908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3"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45064" name="Rectangle 9"/>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0184" name="Object 8"/>
          <p:cNvGraphicFramePr>
            <a:graphicFrameLocks noChangeAspect="1"/>
          </p:cNvGraphicFramePr>
          <p:nvPr/>
        </p:nvGraphicFramePr>
        <p:xfrm>
          <a:off x="2286000" y="4495800"/>
          <a:ext cx="1905000" cy="541338"/>
        </p:xfrm>
        <a:graphic>
          <a:graphicData uri="http://schemas.openxmlformats.org/presentationml/2006/ole">
            <mc:AlternateContent xmlns:mc="http://schemas.openxmlformats.org/markup-compatibility/2006">
              <mc:Choice xmlns:v="urn:schemas-microsoft-com:vml" Requires="v">
                <p:oleObj name="Equation" r:id="rId5" imgW="838200" imgH="241300" progId="Equation.DSMT4">
                  <p:embed/>
                </p:oleObj>
              </mc:Choice>
              <mc:Fallback>
                <p:oleObj name="Equation" r:id="rId5" imgW="838200" imgH="2413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4495800"/>
                        <a:ext cx="1905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6" name="Rectangle 11"/>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0186" name="Object 10"/>
          <p:cNvGraphicFramePr>
            <a:graphicFrameLocks noChangeAspect="1"/>
          </p:cNvGraphicFramePr>
          <p:nvPr/>
        </p:nvGraphicFramePr>
        <p:xfrm>
          <a:off x="2286000" y="5181600"/>
          <a:ext cx="1828800" cy="554038"/>
        </p:xfrm>
        <a:graphic>
          <a:graphicData uri="http://schemas.openxmlformats.org/presentationml/2006/ole">
            <mc:AlternateContent xmlns:mc="http://schemas.openxmlformats.org/markup-compatibility/2006">
              <mc:Choice xmlns:v="urn:schemas-microsoft-com:vml" Requires="v">
                <p:oleObj name="Equation" r:id="rId7" imgW="850531" imgH="253890" progId="Equation.DSMT4">
                  <p:embed/>
                </p:oleObj>
              </mc:Choice>
              <mc:Fallback>
                <p:oleObj name="Equation" r:id="rId7" imgW="850531" imgH="253890" progId="Equation.DSMT4">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5181600"/>
                        <a:ext cx="18288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8" name="TextBox 8"/>
          <p:cNvSpPr txBox="1">
            <a:spLocks noChangeArrowheads="1"/>
          </p:cNvSpPr>
          <p:nvPr/>
        </p:nvSpPr>
        <p:spPr bwMode="auto">
          <a:xfrm>
            <a:off x="304800" y="6096000"/>
            <a:ext cx="3790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C00000"/>
                </a:solidFill>
              </a:rPr>
              <a:t>HW 3.3: 3, 5, 6, 7, 11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wheel(4)">
                                      <p:cBhvr>
                                        <p:cTn id="7" dur="500"/>
                                        <p:tgtEl>
                                          <p:spTgt spid="50180"/>
                                        </p:tgtEl>
                                      </p:cBhvr>
                                    </p:animEffect>
                                  </p:childTnLst>
                                </p:cTn>
                              </p:par>
                              <p:par>
                                <p:cTn id="8" presetID="21" presetClass="entr" presetSubtype="4" fill="hold" nodeType="withEffect">
                                  <p:stCondLst>
                                    <p:cond delay="0"/>
                                  </p:stCondLst>
                                  <p:childTnLst>
                                    <p:set>
                                      <p:cBhvr>
                                        <p:cTn id="9" dur="1" fill="hold">
                                          <p:stCondLst>
                                            <p:cond delay="0"/>
                                          </p:stCondLst>
                                        </p:cTn>
                                        <p:tgtEl>
                                          <p:spTgt spid="50184"/>
                                        </p:tgtEl>
                                        <p:attrNameLst>
                                          <p:attrName>style.visibility</p:attrName>
                                        </p:attrNameLst>
                                      </p:cBhvr>
                                      <p:to>
                                        <p:strVal val="visible"/>
                                      </p:to>
                                    </p:set>
                                    <p:animEffect transition="in" filter="wheel(4)">
                                      <p:cBhvr>
                                        <p:cTn id="10" dur="500"/>
                                        <p:tgtEl>
                                          <p:spTgt spid="50184"/>
                                        </p:tgtEl>
                                      </p:cBhvr>
                                    </p:animEffect>
                                  </p:childTnLst>
                                </p:cTn>
                              </p:par>
                              <p:par>
                                <p:cTn id="11" presetID="21" presetClass="entr" presetSubtype="4" fill="hold" nodeType="withEffect">
                                  <p:stCondLst>
                                    <p:cond delay="0"/>
                                  </p:stCondLst>
                                  <p:childTnLst>
                                    <p:set>
                                      <p:cBhvr>
                                        <p:cTn id="12" dur="1" fill="hold">
                                          <p:stCondLst>
                                            <p:cond delay="0"/>
                                          </p:stCondLst>
                                        </p:cTn>
                                        <p:tgtEl>
                                          <p:spTgt spid="50186"/>
                                        </p:tgtEl>
                                        <p:attrNameLst>
                                          <p:attrName>style.visibility</p:attrName>
                                        </p:attrNameLst>
                                      </p:cBhvr>
                                      <p:to>
                                        <p:strVal val="visible"/>
                                      </p:to>
                                    </p:set>
                                    <p:animEffect transition="in" filter="wheel(4)">
                                      <p:cBhvr>
                                        <p:cTn id="13" dur="500"/>
                                        <p:tgtEl>
                                          <p:spTgt spid="50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B8993719-1DA3-4AD1-8546-268E4B0244A4}" type="slidenum">
              <a:rPr lang="en-US" altLang="en-US" sz="1400" smtClean="0">
                <a:latin typeface="Arial" charset="0"/>
              </a:rPr>
              <a:pPr eaLnBrk="1" hangingPunct="1">
                <a:spcBef>
                  <a:spcPct val="0"/>
                </a:spcBef>
                <a:buFontTx/>
                <a:buNone/>
              </a:pPr>
              <a:t>43</a:t>
            </a:fld>
            <a:endParaRPr lang="en-US" altLang="en-US" sz="1400">
              <a:latin typeface="Arial" charset="0"/>
            </a:endParaRPr>
          </a:p>
        </p:txBody>
      </p:sp>
      <p:sp>
        <p:nvSpPr>
          <p:cNvPr id="46083" name="Rectangle 2"/>
          <p:cNvSpPr>
            <a:spLocks noGrp="1" noChangeArrowheads="1"/>
          </p:cNvSpPr>
          <p:nvPr>
            <p:ph type="title"/>
          </p:nvPr>
        </p:nvSpPr>
        <p:spPr>
          <a:xfrm>
            <a:off x="457200" y="274638"/>
            <a:ext cx="8229600" cy="944562"/>
          </a:xfrm>
        </p:spPr>
        <p:txBody>
          <a:bodyPr/>
          <a:lstStyle/>
          <a:p>
            <a:pPr eaLnBrk="1" hangingPunct="1"/>
            <a:r>
              <a:rPr lang="en-US" altLang="en-US"/>
              <a:t>More Linear Functions</a:t>
            </a:r>
          </a:p>
        </p:txBody>
      </p:sp>
      <p:sp>
        <p:nvSpPr>
          <p:cNvPr id="46084" name="Rectangle 3"/>
          <p:cNvSpPr>
            <a:spLocks noGrp="1" noChangeArrowheads="1"/>
          </p:cNvSpPr>
          <p:nvPr>
            <p:ph type="body" idx="1"/>
          </p:nvPr>
        </p:nvSpPr>
        <p:spPr>
          <a:xfrm>
            <a:off x="457200" y="1295400"/>
            <a:ext cx="8229600" cy="4830763"/>
          </a:xfrm>
        </p:spPr>
        <p:txBody>
          <a:bodyPr/>
          <a:lstStyle/>
          <a:p>
            <a:pPr marL="0" indent="0" eaLnBrk="1" hangingPunct="1">
              <a:buFontTx/>
              <a:buNone/>
            </a:pPr>
            <a:r>
              <a:rPr lang="en-US" altLang="en-US"/>
              <a:t>If </a:t>
            </a:r>
            <a:r>
              <a:rPr lang="en-US" altLang="en-US" i="1"/>
              <a:t>X </a:t>
            </a:r>
            <a:r>
              <a:rPr lang="en-US" altLang="en-US"/>
              <a:t>and </a:t>
            </a:r>
            <a:r>
              <a:rPr lang="en-US" altLang="en-US" i="1"/>
              <a:t>Y</a:t>
            </a:r>
            <a:r>
              <a:rPr lang="en-US" altLang="en-US"/>
              <a:t> are random variables, and </a:t>
            </a:r>
            <a:r>
              <a:rPr lang="en-US" altLang="en-US" i="1"/>
              <a:t>a</a:t>
            </a:r>
            <a:r>
              <a:rPr lang="en-US" altLang="en-US"/>
              <a:t> and </a:t>
            </a:r>
            <a:r>
              <a:rPr lang="en-US" altLang="en-US" i="1"/>
              <a:t>b</a:t>
            </a:r>
            <a:r>
              <a:rPr lang="en-US" altLang="en-US"/>
              <a:t> are constants, then</a:t>
            </a:r>
          </a:p>
          <a:p>
            <a:pPr marL="0" indent="0" eaLnBrk="1" hangingPunct="1">
              <a:buFontTx/>
              <a:buNone/>
            </a:pPr>
            <a:endParaRPr lang="en-US" altLang="en-US"/>
          </a:p>
          <a:p>
            <a:pPr marL="0" indent="0" eaLnBrk="1" hangingPunct="1">
              <a:buFontTx/>
              <a:buNone/>
            </a:pPr>
            <a:endParaRPr lang="en-US" altLang="en-US"/>
          </a:p>
          <a:p>
            <a:pPr marL="0" indent="0" eaLnBrk="1" hangingPunct="1">
              <a:buFontTx/>
              <a:buNone/>
            </a:pPr>
            <a:r>
              <a:rPr lang="en-US" altLang="en-US"/>
              <a:t>More generally, if </a:t>
            </a:r>
            <a:r>
              <a:rPr lang="en-US" altLang="en-US" i="1"/>
              <a:t>X</a:t>
            </a:r>
            <a:r>
              <a:rPr lang="en-US" altLang="en-US" i="1" baseline="-25000"/>
              <a:t>1</a:t>
            </a:r>
            <a:r>
              <a:rPr lang="en-US" altLang="en-US"/>
              <a:t>, …, </a:t>
            </a:r>
            <a:r>
              <a:rPr lang="en-US" altLang="en-US" i="1"/>
              <a:t>X</a:t>
            </a:r>
            <a:r>
              <a:rPr lang="en-US" altLang="en-US" i="1" baseline="-25000"/>
              <a:t>n</a:t>
            </a:r>
            <a:r>
              <a:rPr lang="en-US" altLang="en-US"/>
              <a:t> are random variables and </a:t>
            </a:r>
            <a:r>
              <a:rPr lang="en-US" altLang="en-US" i="1"/>
              <a:t>c</a:t>
            </a:r>
            <a:r>
              <a:rPr lang="en-US" altLang="en-US" i="1" baseline="-25000"/>
              <a:t>1</a:t>
            </a:r>
            <a:r>
              <a:rPr lang="en-US" altLang="en-US"/>
              <a:t>, …, </a:t>
            </a:r>
            <a:r>
              <a:rPr lang="en-US" altLang="en-US" i="1"/>
              <a:t>c</a:t>
            </a:r>
            <a:r>
              <a:rPr lang="en-US" altLang="en-US" i="1" baseline="-25000"/>
              <a:t>n</a:t>
            </a:r>
            <a:r>
              <a:rPr lang="en-US" altLang="en-US"/>
              <a:t> are constants, then the mean of the linear combination </a:t>
            </a:r>
            <a:r>
              <a:rPr lang="en-US" altLang="en-US" i="1"/>
              <a:t>c</a:t>
            </a:r>
            <a:r>
              <a:rPr lang="en-US" altLang="en-US" i="1" baseline="-25000"/>
              <a:t>1 </a:t>
            </a:r>
            <a:r>
              <a:rPr lang="en-US" altLang="en-US" i="1"/>
              <a:t>X</a:t>
            </a:r>
            <a:r>
              <a:rPr lang="en-US" altLang="en-US" i="1" baseline="-25000"/>
              <a:t>1</a:t>
            </a:r>
            <a:r>
              <a:rPr lang="en-US" altLang="en-US"/>
              <a:t>+…+</a:t>
            </a:r>
            <a:r>
              <a:rPr lang="en-US" altLang="en-US" i="1"/>
              <a:t>c</a:t>
            </a:r>
            <a:r>
              <a:rPr lang="en-US" altLang="en-US" i="1" baseline="-25000"/>
              <a:t>n </a:t>
            </a:r>
            <a:r>
              <a:rPr lang="en-US" altLang="en-US" i="1"/>
              <a:t>X</a:t>
            </a:r>
            <a:r>
              <a:rPr lang="en-US" altLang="en-US" i="1" baseline="-25000"/>
              <a:t>n</a:t>
            </a:r>
            <a:r>
              <a:rPr lang="en-US" altLang="en-US"/>
              <a:t> is given by </a:t>
            </a:r>
          </a:p>
        </p:txBody>
      </p:sp>
      <p:sp>
        <p:nvSpPr>
          <p:cNvPr id="4608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1204" name="Object 4"/>
          <p:cNvGraphicFramePr>
            <a:graphicFrameLocks noChangeAspect="1"/>
          </p:cNvGraphicFramePr>
          <p:nvPr/>
        </p:nvGraphicFramePr>
        <p:xfrm>
          <a:off x="1752600" y="2438400"/>
          <a:ext cx="5257800" cy="606425"/>
        </p:xfrm>
        <a:graphic>
          <a:graphicData uri="http://schemas.openxmlformats.org/presentationml/2006/ole">
            <mc:AlternateContent xmlns:mc="http://schemas.openxmlformats.org/markup-compatibility/2006">
              <mc:Choice xmlns:v="urn:schemas-microsoft-com:vml" Requires="v">
                <p:oleObj name="Equation" r:id="rId3" imgW="1981200" imgH="228600" progId="Equation.DSMT4">
                  <p:embed/>
                </p:oleObj>
              </mc:Choice>
              <mc:Fallback>
                <p:oleObj name="Equation" r:id="rId3" imgW="1981200" imgH="22860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438400"/>
                        <a:ext cx="5257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08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1206" name="Object 6"/>
          <p:cNvGraphicFramePr>
            <a:graphicFrameLocks noChangeAspect="1"/>
          </p:cNvGraphicFramePr>
          <p:nvPr/>
        </p:nvGraphicFramePr>
        <p:xfrm>
          <a:off x="1371600" y="5562600"/>
          <a:ext cx="6172200" cy="566738"/>
        </p:xfrm>
        <a:graphic>
          <a:graphicData uri="http://schemas.openxmlformats.org/presentationml/2006/ole">
            <mc:AlternateContent xmlns:mc="http://schemas.openxmlformats.org/markup-compatibility/2006">
              <mc:Choice xmlns:v="urn:schemas-microsoft-com:vml" Requires="v">
                <p:oleObj name="Equation" r:id="rId5" imgW="2603500" imgH="241300" progId="Equation.DSMT4">
                  <p:embed/>
                </p:oleObj>
              </mc:Choice>
              <mc:Fallback>
                <p:oleObj name="Equation" r:id="rId5" imgW="2603500" imgH="2413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5562600"/>
                        <a:ext cx="61722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p:cTn id="7" dur="1000" fill="hold"/>
                                        <p:tgtEl>
                                          <p:spTgt spid="51204"/>
                                        </p:tgtEl>
                                        <p:attrNameLst>
                                          <p:attrName>ppt_x</p:attrName>
                                        </p:attrNameLst>
                                      </p:cBhvr>
                                      <p:tavLst>
                                        <p:tav tm="0">
                                          <p:val>
                                            <p:strVal val="#ppt_x-.2"/>
                                          </p:val>
                                        </p:tav>
                                        <p:tav tm="100000">
                                          <p:val>
                                            <p:strVal val="#ppt_x"/>
                                          </p:val>
                                        </p:tav>
                                      </p:tavLst>
                                    </p:anim>
                                    <p:anim calcmode="lin" valueType="num">
                                      <p:cBhvr>
                                        <p:cTn id="8" dur="1000" fill="hold"/>
                                        <p:tgtEl>
                                          <p:spTgt spid="51204"/>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04"/>
                                        </p:tgtEl>
                                      </p:cBhvr>
                                    </p:animEffect>
                                  </p:childTnLst>
                                </p:cTn>
                              </p:par>
                              <p:par>
                                <p:cTn id="10" presetID="29" presetClass="entr" presetSubtype="0" fill="hold" nodeType="withEffect">
                                  <p:stCondLst>
                                    <p:cond delay="0"/>
                                  </p:stCondLst>
                                  <p:childTnLst>
                                    <p:set>
                                      <p:cBhvr>
                                        <p:cTn id="11" dur="1" fill="hold">
                                          <p:stCondLst>
                                            <p:cond delay="0"/>
                                          </p:stCondLst>
                                        </p:cTn>
                                        <p:tgtEl>
                                          <p:spTgt spid="51206"/>
                                        </p:tgtEl>
                                        <p:attrNameLst>
                                          <p:attrName>style.visibility</p:attrName>
                                        </p:attrNameLst>
                                      </p:cBhvr>
                                      <p:to>
                                        <p:strVal val="visible"/>
                                      </p:to>
                                    </p:set>
                                    <p:anim calcmode="lin" valueType="num">
                                      <p:cBhvr>
                                        <p:cTn id="12" dur="1000" fill="hold"/>
                                        <p:tgtEl>
                                          <p:spTgt spid="51206"/>
                                        </p:tgtEl>
                                        <p:attrNameLst>
                                          <p:attrName>ppt_x</p:attrName>
                                        </p:attrNameLst>
                                      </p:cBhvr>
                                      <p:tavLst>
                                        <p:tav tm="0">
                                          <p:val>
                                            <p:strVal val="#ppt_x-.2"/>
                                          </p:val>
                                        </p:tav>
                                        <p:tav tm="100000">
                                          <p:val>
                                            <p:strVal val="#ppt_x"/>
                                          </p:val>
                                        </p:tav>
                                      </p:tavLst>
                                    </p:anim>
                                    <p:anim calcmode="lin" valueType="num">
                                      <p:cBhvr>
                                        <p:cTn id="13" dur="1000" fill="hold"/>
                                        <p:tgtEl>
                                          <p:spTgt spid="5120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3CF981C8-F236-4F06-8231-F1807552C22F}" type="slidenum">
              <a:rPr lang="en-US" altLang="en-US" sz="1400" smtClean="0">
                <a:latin typeface="Arial" charset="0"/>
              </a:rPr>
              <a:pPr eaLnBrk="1" hangingPunct="1">
                <a:spcBef>
                  <a:spcPct val="0"/>
                </a:spcBef>
                <a:buFontTx/>
                <a:buNone/>
              </a:pPr>
              <a:t>44</a:t>
            </a:fld>
            <a:endParaRPr lang="en-US" altLang="en-US" sz="1400">
              <a:latin typeface="Arial" charset="0"/>
            </a:endParaRPr>
          </a:p>
        </p:txBody>
      </p:sp>
      <p:sp>
        <p:nvSpPr>
          <p:cNvPr id="47107" name="Rectangle 2"/>
          <p:cNvSpPr>
            <a:spLocks noGrp="1" noChangeArrowheads="1"/>
          </p:cNvSpPr>
          <p:nvPr>
            <p:ph type="title"/>
          </p:nvPr>
        </p:nvSpPr>
        <p:spPr>
          <a:xfrm>
            <a:off x="457200" y="274638"/>
            <a:ext cx="8229600" cy="868362"/>
          </a:xfrm>
        </p:spPr>
        <p:txBody>
          <a:bodyPr/>
          <a:lstStyle/>
          <a:p>
            <a:pPr eaLnBrk="1" hangingPunct="1"/>
            <a:r>
              <a:rPr lang="en-US" altLang="en-US"/>
              <a:t>Two Independent Random Variables</a:t>
            </a:r>
          </a:p>
        </p:txBody>
      </p:sp>
      <p:sp>
        <p:nvSpPr>
          <p:cNvPr id="47108" name="Rectangle 3"/>
          <p:cNvSpPr>
            <a:spLocks noGrp="1" noChangeArrowheads="1"/>
          </p:cNvSpPr>
          <p:nvPr>
            <p:ph type="body" idx="1"/>
          </p:nvPr>
        </p:nvSpPr>
        <p:spPr>
          <a:xfrm>
            <a:off x="457200" y="1295400"/>
            <a:ext cx="8229600" cy="4830763"/>
          </a:xfrm>
        </p:spPr>
        <p:txBody>
          <a:bodyPr/>
          <a:lstStyle/>
          <a:p>
            <a:pPr marL="60325" indent="-60325" eaLnBrk="1" hangingPunct="1">
              <a:buFontTx/>
              <a:buNone/>
            </a:pPr>
            <a:r>
              <a:rPr lang="en-US" altLang="en-US"/>
              <a:t>If </a:t>
            </a:r>
            <a:r>
              <a:rPr lang="en-US" altLang="en-US" i="1"/>
              <a:t>X</a:t>
            </a:r>
            <a:r>
              <a:rPr lang="en-US" altLang="en-US"/>
              <a:t> and </a:t>
            </a:r>
            <a:r>
              <a:rPr lang="en-US" altLang="en-US" i="1"/>
              <a:t>Y</a:t>
            </a:r>
            <a:r>
              <a:rPr lang="en-US" altLang="en-US"/>
              <a:t> are </a:t>
            </a:r>
            <a:r>
              <a:rPr lang="en-US" altLang="en-US" b="1">
                <a:solidFill>
                  <a:srgbClr val="FFFF00"/>
                </a:solidFill>
              </a:rPr>
              <a:t>independent</a:t>
            </a:r>
            <a:r>
              <a:rPr lang="en-US" altLang="en-US"/>
              <a:t> random variables, and </a:t>
            </a:r>
            <a:r>
              <a:rPr lang="en-US" altLang="en-US" i="1"/>
              <a:t>S</a:t>
            </a:r>
            <a:r>
              <a:rPr lang="en-US" altLang="en-US"/>
              <a:t> and </a:t>
            </a:r>
            <a:r>
              <a:rPr lang="en-US" altLang="en-US" i="1"/>
              <a:t>T</a:t>
            </a:r>
            <a:r>
              <a:rPr lang="en-US" altLang="en-US"/>
              <a:t> are sets of numbers, then </a:t>
            </a:r>
          </a:p>
          <a:p>
            <a:pPr marL="60325" indent="-60325" eaLnBrk="1" hangingPunct="1">
              <a:buFontTx/>
              <a:buNone/>
            </a:pPr>
            <a:r>
              <a:rPr lang="en-US" altLang="en-US"/>
              <a:t>		</a:t>
            </a:r>
          </a:p>
          <a:p>
            <a:pPr marL="60325" indent="-60325" eaLnBrk="1" hangingPunct="1">
              <a:buFontTx/>
              <a:buNone/>
            </a:pPr>
            <a:endParaRPr lang="en-US" altLang="en-US"/>
          </a:p>
          <a:p>
            <a:pPr marL="60325" indent="-60325" eaLnBrk="1" hangingPunct="1">
              <a:buFontTx/>
              <a:buNone/>
            </a:pPr>
            <a:r>
              <a:rPr lang="en-US" altLang="en-US"/>
              <a:t>More generally, if </a:t>
            </a:r>
            <a:r>
              <a:rPr lang="en-US" altLang="en-US" i="1"/>
              <a:t>X</a:t>
            </a:r>
            <a:r>
              <a:rPr lang="en-US" altLang="en-US" i="1" baseline="-25000"/>
              <a:t>1</a:t>
            </a:r>
            <a:r>
              <a:rPr lang="en-US" altLang="en-US"/>
              <a:t>, …, </a:t>
            </a:r>
            <a:r>
              <a:rPr lang="en-US" altLang="en-US" i="1"/>
              <a:t>X</a:t>
            </a:r>
            <a:r>
              <a:rPr lang="en-US" altLang="en-US" i="1" baseline="-25000"/>
              <a:t>n</a:t>
            </a:r>
            <a:r>
              <a:rPr lang="en-US" altLang="en-US"/>
              <a:t> are independent random variables, and </a:t>
            </a:r>
            <a:r>
              <a:rPr lang="en-US" altLang="en-US" i="1"/>
              <a:t>S</a:t>
            </a:r>
            <a:r>
              <a:rPr lang="en-US" altLang="en-US" i="1" baseline="-25000"/>
              <a:t>1</a:t>
            </a:r>
            <a:r>
              <a:rPr lang="en-US" altLang="en-US"/>
              <a:t>, …, </a:t>
            </a:r>
            <a:r>
              <a:rPr lang="en-US" altLang="en-US" i="1"/>
              <a:t>S</a:t>
            </a:r>
            <a:r>
              <a:rPr lang="en-US" altLang="en-US" i="1" baseline="-25000"/>
              <a:t>n</a:t>
            </a:r>
            <a:r>
              <a:rPr lang="en-US" altLang="en-US"/>
              <a:t> are sets, then</a:t>
            </a:r>
          </a:p>
          <a:p>
            <a:pPr marL="60325" indent="-60325" eaLnBrk="1" hangingPunct="1">
              <a:buFontTx/>
              <a:buNone/>
            </a:pPr>
            <a:endParaRPr lang="en-US" altLang="en-US"/>
          </a:p>
          <a:p>
            <a:pPr marL="60325" indent="-60325" eaLnBrk="1" hangingPunct="1">
              <a:buFontTx/>
              <a:buNone/>
            </a:pPr>
            <a:r>
              <a:rPr lang="en-US" altLang="en-US"/>
              <a:t>                                                                      .</a:t>
            </a:r>
          </a:p>
        </p:txBody>
      </p:sp>
      <p:sp>
        <p:nvSpPr>
          <p:cNvPr id="4710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47110" name="Rectangle 7"/>
          <p:cNvSpPr>
            <a:spLocks noChangeArrowheads="1"/>
          </p:cNvSpPr>
          <p:nvPr/>
        </p:nvSpPr>
        <p:spPr bwMode="auto">
          <a:xfrm>
            <a:off x="0" y="3328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7111" name="Object 6"/>
          <p:cNvGraphicFramePr>
            <a:graphicFrameLocks noChangeAspect="1"/>
          </p:cNvGraphicFramePr>
          <p:nvPr/>
        </p:nvGraphicFramePr>
        <p:xfrm>
          <a:off x="1143000" y="2438400"/>
          <a:ext cx="6934200" cy="536575"/>
        </p:xfrm>
        <a:graphic>
          <a:graphicData uri="http://schemas.openxmlformats.org/presentationml/2006/ole">
            <mc:AlternateContent xmlns:mc="http://schemas.openxmlformats.org/markup-compatibility/2006">
              <mc:Choice xmlns:v="urn:schemas-microsoft-com:vml" Requires="v">
                <p:oleObj name="Equation" r:id="rId3" imgW="2578100" imgH="203200" progId="Equation.DSMT4">
                  <p:embed/>
                </p:oleObj>
              </mc:Choice>
              <mc:Fallback>
                <p:oleObj name="Equation" r:id="rId3" imgW="2578100" imgH="2032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438400"/>
                        <a:ext cx="69342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3" name="Rectangle 9"/>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47113" name="Rectangle 11"/>
          <p:cNvSpPr>
            <a:spLocks noChangeArrowheads="1"/>
          </p:cNvSpPr>
          <p:nvPr/>
        </p:nvSpPr>
        <p:spPr bwMode="auto">
          <a:xfrm>
            <a:off x="0" y="31670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47114" name="Object 10"/>
          <p:cNvGraphicFramePr>
            <a:graphicFrameLocks noChangeAspect="1"/>
          </p:cNvGraphicFramePr>
          <p:nvPr/>
        </p:nvGraphicFramePr>
        <p:xfrm>
          <a:off x="990600" y="4648200"/>
          <a:ext cx="6705600" cy="1166813"/>
        </p:xfrm>
        <a:graphic>
          <a:graphicData uri="http://schemas.openxmlformats.org/presentationml/2006/ole">
            <mc:AlternateContent xmlns:mc="http://schemas.openxmlformats.org/markup-compatibility/2006">
              <mc:Choice xmlns:v="urn:schemas-microsoft-com:vml" Requires="v">
                <p:oleObj name="Equation" r:id="rId5" imgW="3009900" imgH="520700" progId="Equation.DSMT4">
                  <p:embed/>
                </p:oleObj>
              </mc:Choice>
              <mc:Fallback>
                <p:oleObj name="Equation" r:id="rId5" imgW="3009900" imgH="52070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4648200"/>
                        <a:ext cx="6705600" cy="116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nodePh="1">
                                  <p:stCondLst>
                                    <p:cond delay="0"/>
                                  </p:stCondLst>
                                  <p:endCondLst>
                                    <p:cond evt="begin" delay="0">
                                      <p:tn val="5"/>
                                    </p:cond>
                                  </p:endCondLst>
                                  <p:childTnLst>
                                    <p:set>
                                      <p:cBhvr>
                                        <p:cTn id="6" dur="1" fill="hold">
                                          <p:stCondLst>
                                            <p:cond delay="0"/>
                                          </p:stCondLst>
                                        </p:cTn>
                                        <p:tgtEl>
                                          <p:spTgt spid="52233"/>
                                        </p:tgtEl>
                                        <p:attrNameLst>
                                          <p:attrName>style.visibility</p:attrName>
                                        </p:attrNameLst>
                                      </p:cBhvr>
                                      <p:to>
                                        <p:strVal val="visible"/>
                                      </p:to>
                                    </p:set>
                                    <p:animEffect transition="in" filter="box(in)">
                                      <p:cBhvr>
                                        <p:cTn id="7" dur="500"/>
                                        <p:tgtEl>
                                          <p:spTgt spid="52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446CF0C8-7612-4BC0-A945-B18D6821819F}" type="slidenum">
              <a:rPr lang="en-US" altLang="en-US" sz="1400" smtClean="0">
                <a:latin typeface="Arial" charset="0"/>
              </a:rPr>
              <a:pPr eaLnBrk="1" hangingPunct="1">
                <a:spcBef>
                  <a:spcPct val="0"/>
                </a:spcBef>
                <a:buFontTx/>
                <a:buNone/>
              </a:pPr>
              <a:t>45</a:t>
            </a:fld>
            <a:endParaRPr lang="en-US" altLang="en-US" sz="1400">
              <a:latin typeface="Arial" charset="0"/>
            </a:endParaRPr>
          </a:p>
        </p:txBody>
      </p:sp>
      <p:sp>
        <p:nvSpPr>
          <p:cNvPr id="48131" name="Rectangle 2"/>
          <p:cNvSpPr>
            <a:spLocks noGrp="1" noChangeArrowheads="1"/>
          </p:cNvSpPr>
          <p:nvPr>
            <p:ph type="title"/>
          </p:nvPr>
        </p:nvSpPr>
        <p:spPr/>
        <p:txBody>
          <a:bodyPr/>
          <a:lstStyle/>
          <a:p>
            <a:pPr eaLnBrk="1" hangingPunct="1"/>
            <a:r>
              <a:rPr lang="en-US" altLang="en-US"/>
              <a:t>Variance Properties</a:t>
            </a:r>
          </a:p>
        </p:txBody>
      </p:sp>
      <p:sp>
        <p:nvSpPr>
          <p:cNvPr id="48132" name="Rectangle 3"/>
          <p:cNvSpPr>
            <a:spLocks noGrp="1" noChangeArrowheads="1"/>
          </p:cNvSpPr>
          <p:nvPr>
            <p:ph type="body" idx="1"/>
          </p:nvPr>
        </p:nvSpPr>
        <p:spPr/>
        <p:txBody>
          <a:bodyPr/>
          <a:lstStyle/>
          <a:p>
            <a:pPr eaLnBrk="1" hangingPunct="1">
              <a:lnSpc>
                <a:spcPct val="90000"/>
              </a:lnSpc>
              <a:buFontTx/>
              <a:buNone/>
            </a:pPr>
            <a:r>
              <a:rPr lang="en-US" altLang="en-US"/>
              <a:t>If </a:t>
            </a:r>
            <a:r>
              <a:rPr lang="en-US" altLang="en-US" i="1"/>
              <a:t>X</a:t>
            </a:r>
            <a:r>
              <a:rPr lang="en-US" altLang="en-US" i="1" baseline="-25000"/>
              <a:t>1</a:t>
            </a:r>
            <a:r>
              <a:rPr lang="en-US" altLang="en-US"/>
              <a:t>, …, </a:t>
            </a:r>
            <a:r>
              <a:rPr lang="en-US" altLang="en-US" i="1"/>
              <a:t>X</a:t>
            </a:r>
            <a:r>
              <a:rPr lang="en-US" altLang="en-US" i="1" baseline="-25000"/>
              <a:t>n</a:t>
            </a:r>
            <a:r>
              <a:rPr lang="en-US" altLang="en-US"/>
              <a:t> are </a:t>
            </a:r>
            <a:r>
              <a:rPr lang="en-US" altLang="en-US" i="1"/>
              <a:t>independent</a:t>
            </a:r>
            <a:r>
              <a:rPr lang="en-US" altLang="en-US"/>
              <a:t> random variables, </a:t>
            </a:r>
          </a:p>
          <a:p>
            <a:pPr eaLnBrk="1" hangingPunct="1">
              <a:lnSpc>
                <a:spcPct val="90000"/>
              </a:lnSpc>
              <a:buFontTx/>
              <a:buNone/>
            </a:pPr>
            <a:r>
              <a:rPr lang="en-US" altLang="en-US"/>
              <a:t>then the variance of the sum </a:t>
            </a:r>
            <a:r>
              <a:rPr lang="en-US" altLang="en-US" i="1"/>
              <a:t>X</a:t>
            </a:r>
            <a:r>
              <a:rPr lang="en-US" altLang="en-US" i="1" baseline="-25000"/>
              <a:t>1</a:t>
            </a:r>
            <a:r>
              <a:rPr lang="en-US" altLang="en-US"/>
              <a:t>+ …+ </a:t>
            </a:r>
            <a:r>
              <a:rPr lang="en-US" altLang="en-US" i="1"/>
              <a:t>X</a:t>
            </a:r>
            <a:r>
              <a:rPr lang="en-US" altLang="en-US" i="1" baseline="-25000"/>
              <a:t>n</a:t>
            </a:r>
            <a:r>
              <a:rPr lang="en-US" altLang="en-US"/>
              <a:t> is given </a:t>
            </a:r>
          </a:p>
          <a:p>
            <a:pPr eaLnBrk="1" hangingPunct="1">
              <a:lnSpc>
                <a:spcPct val="90000"/>
              </a:lnSpc>
              <a:buFontTx/>
              <a:buNone/>
            </a:pPr>
            <a:r>
              <a:rPr lang="en-US" altLang="en-US"/>
              <a:t>by</a:t>
            </a:r>
          </a:p>
          <a:p>
            <a:pPr eaLnBrk="1" hangingPunct="1">
              <a:lnSpc>
                <a:spcPct val="90000"/>
              </a:lnSpc>
              <a:buFontTx/>
              <a:buNone/>
            </a:pPr>
            <a:endParaRPr lang="en-US" altLang="en-US"/>
          </a:p>
          <a:p>
            <a:pPr eaLnBrk="1" hangingPunct="1">
              <a:lnSpc>
                <a:spcPct val="90000"/>
              </a:lnSpc>
              <a:buFontTx/>
              <a:buNone/>
            </a:pPr>
            <a:r>
              <a:rPr lang="en-US" altLang="en-US"/>
              <a:t>If </a:t>
            </a:r>
            <a:r>
              <a:rPr lang="en-US" altLang="en-US" i="1"/>
              <a:t>X</a:t>
            </a:r>
            <a:r>
              <a:rPr lang="en-US" altLang="en-US" i="1" baseline="-25000"/>
              <a:t>1</a:t>
            </a:r>
            <a:r>
              <a:rPr lang="en-US" altLang="en-US"/>
              <a:t>, …, </a:t>
            </a:r>
            <a:r>
              <a:rPr lang="en-US" altLang="en-US" i="1"/>
              <a:t>X</a:t>
            </a:r>
            <a:r>
              <a:rPr lang="en-US" altLang="en-US" i="1" baseline="-25000"/>
              <a:t>n</a:t>
            </a:r>
            <a:r>
              <a:rPr lang="en-US" altLang="en-US"/>
              <a:t> are </a:t>
            </a:r>
            <a:r>
              <a:rPr lang="en-US" altLang="en-US" i="1"/>
              <a:t>independent</a:t>
            </a:r>
            <a:r>
              <a:rPr lang="en-US" altLang="en-US"/>
              <a:t> random variables </a:t>
            </a:r>
          </a:p>
          <a:p>
            <a:pPr eaLnBrk="1" hangingPunct="1">
              <a:lnSpc>
                <a:spcPct val="90000"/>
              </a:lnSpc>
              <a:buFontTx/>
              <a:buNone/>
            </a:pPr>
            <a:r>
              <a:rPr lang="en-US" altLang="en-US"/>
              <a:t>and </a:t>
            </a:r>
            <a:r>
              <a:rPr lang="en-US" altLang="en-US" i="1"/>
              <a:t>c</a:t>
            </a:r>
            <a:r>
              <a:rPr lang="en-US" altLang="en-US" i="1" baseline="-25000"/>
              <a:t>1</a:t>
            </a:r>
            <a:r>
              <a:rPr lang="en-US" altLang="en-US"/>
              <a:t>, …, </a:t>
            </a:r>
            <a:r>
              <a:rPr lang="en-US" altLang="en-US" i="1"/>
              <a:t>c</a:t>
            </a:r>
            <a:r>
              <a:rPr lang="en-US" altLang="en-US" i="1" baseline="-25000"/>
              <a:t>n</a:t>
            </a:r>
            <a:r>
              <a:rPr lang="en-US" altLang="en-US"/>
              <a:t> are constants, then the variance of </a:t>
            </a:r>
          </a:p>
          <a:p>
            <a:pPr eaLnBrk="1" hangingPunct="1">
              <a:lnSpc>
                <a:spcPct val="90000"/>
              </a:lnSpc>
              <a:buFontTx/>
              <a:buNone/>
            </a:pPr>
            <a:r>
              <a:rPr lang="en-US" altLang="en-US"/>
              <a:t>the linear combination </a:t>
            </a:r>
            <a:r>
              <a:rPr lang="en-US" altLang="en-US" i="1"/>
              <a:t>c</a:t>
            </a:r>
            <a:r>
              <a:rPr lang="en-US" altLang="en-US" i="1" baseline="-25000"/>
              <a:t>1 </a:t>
            </a:r>
            <a:r>
              <a:rPr lang="en-US" altLang="en-US" i="1"/>
              <a:t>X</a:t>
            </a:r>
            <a:r>
              <a:rPr lang="en-US" altLang="en-US" i="1" baseline="-25000"/>
              <a:t>1</a:t>
            </a:r>
            <a:r>
              <a:rPr lang="en-US" altLang="en-US"/>
              <a:t>+ …+ </a:t>
            </a:r>
            <a:r>
              <a:rPr lang="en-US" altLang="en-US" i="1"/>
              <a:t>c</a:t>
            </a:r>
            <a:r>
              <a:rPr lang="en-US" altLang="en-US" i="1" baseline="-25000"/>
              <a:t>n </a:t>
            </a:r>
            <a:r>
              <a:rPr lang="en-US" altLang="en-US" i="1"/>
              <a:t>X</a:t>
            </a:r>
            <a:r>
              <a:rPr lang="en-US" altLang="en-US" i="1" baseline="-25000"/>
              <a:t>n</a:t>
            </a:r>
            <a:r>
              <a:rPr lang="en-US" altLang="en-US"/>
              <a:t> is given </a:t>
            </a:r>
          </a:p>
          <a:p>
            <a:pPr eaLnBrk="1" hangingPunct="1">
              <a:lnSpc>
                <a:spcPct val="90000"/>
              </a:lnSpc>
              <a:buFontTx/>
              <a:buNone/>
            </a:pPr>
            <a:r>
              <a:rPr lang="en-US" altLang="en-US"/>
              <a:t>by</a:t>
            </a:r>
          </a:p>
          <a:p>
            <a:pPr eaLnBrk="1" hangingPunct="1">
              <a:lnSpc>
                <a:spcPct val="90000"/>
              </a:lnSpc>
              <a:buFontTx/>
              <a:buNone/>
            </a:pPr>
            <a:r>
              <a:rPr lang="en-US" altLang="en-US"/>
              <a:t> </a:t>
            </a:r>
          </a:p>
          <a:p>
            <a:pPr eaLnBrk="1" hangingPunct="1">
              <a:lnSpc>
                <a:spcPct val="90000"/>
              </a:lnSpc>
              <a:buFontTx/>
              <a:buNone/>
            </a:pPr>
            <a:endParaRPr lang="en-US" altLang="en-US"/>
          </a:p>
        </p:txBody>
      </p:sp>
      <p:sp>
        <p:nvSpPr>
          <p:cNvPr id="48133"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48134" name="Rectangle 7"/>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4278" name="Object 6"/>
          <p:cNvGraphicFramePr>
            <a:graphicFrameLocks noChangeAspect="1"/>
          </p:cNvGraphicFramePr>
          <p:nvPr/>
        </p:nvGraphicFramePr>
        <p:xfrm>
          <a:off x="1981200" y="2819400"/>
          <a:ext cx="4724400" cy="577850"/>
        </p:xfrm>
        <a:graphic>
          <a:graphicData uri="http://schemas.openxmlformats.org/presentationml/2006/ole">
            <mc:AlternateContent xmlns:mc="http://schemas.openxmlformats.org/markup-compatibility/2006">
              <mc:Choice xmlns:v="urn:schemas-microsoft-com:vml" Requires="v">
                <p:oleObj name="Equation" r:id="rId3" imgW="2108200" imgH="254000" progId="Equation.DSMT4">
                  <p:embed/>
                </p:oleObj>
              </mc:Choice>
              <mc:Fallback>
                <p:oleObj name="Equation" r:id="rId3" imgW="2108200" imgH="2540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819400"/>
                        <a:ext cx="4724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8136"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4280" name="Object 8"/>
          <p:cNvGraphicFramePr>
            <a:graphicFrameLocks noChangeAspect="1"/>
          </p:cNvGraphicFramePr>
          <p:nvPr/>
        </p:nvGraphicFramePr>
        <p:xfrm>
          <a:off x="1371600" y="5692775"/>
          <a:ext cx="6096000" cy="581025"/>
        </p:xfrm>
        <a:graphic>
          <a:graphicData uri="http://schemas.openxmlformats.org/presentationml/2006/ole">
            <mc:AlternateContent xmlns:mc="http://schemas.openxmlformats.org/markup-compatibility/2006">
              <mc:Choice xmlns:v="urn:schemas-microsoft-com:vml" Requires="v">
                <p:oleObj name="Equation" r:id="rId5" imgW="2692400" imgH="254000" progId="Equation.DSMT4">
                  <p:embed/>
                </p:oleObj>
              </mc:Choice>
              <mc:Fallback>
                <p:oleObj name="Equation" r:id="rId5" imgW="2692400" imgH="2540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5692775"/>
                        <a:ext cx="6096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54278"/>
                                        </p:tgtEl>
                                        <p:attrNameLst>
                                          <p:attrName>style.visibility</p:attrName>
                                        </p:attrNameLst>
                                      </p:cBhvr>
                                      <p:to>
                                        <p:strVal val="visible"/>
                                      </p:to>
                                    </p:set>
                                    <p:animEffect transition="in" filter="randombar(horizontal)">
                                      <p:cBhvr>
                                        <p:cTn id="7" dur="500"/>
                                        <p:tgtEl>
                                          <p:spTgt spid="54278"/>
                                        </p:tgtEl>
                                      </p:cBhvr>
                                    </p:animEffect>
                                  </p:childTnLst>
                                </p:cTn>
                              </p:par>
                              <p:par>
                                <p:cTn id="8" presetID="14" presetClass="entr" presetSubtype="10" fill="hold" nodeType="withEffect">
                                  <p:stCondLst>
                                    <p:cond delay="0"/>
                                  </p:stCondLst>
                                  <p:childTnLst>
                                    <p:set>
                                      <p:cBhvr>
                                        <p:cTn id="9" dur="1" fill="hold">
                                          <p:stCondLst>
                                            <p:cond delay="0"/>
                                          </p:stCondLst>
                                        </p:cTn>
                                        <p:tgtEl>
                                          <p:spTgt spid="54280"/>
                                        </p:tgtEl>
                                        <p:attrNameLst>
                                          <p:attrName>style.visibility</p:attrName>
                                        </p:attrNameLst>
                                      </p:cBhvr>
                                      <p:to>
                                        <p:strVal val="visible"/>
                                      </p:to>
                                    </p:set>
                                    <p:animEffect transition="in" filter="randombar(horizontal)">
                                      <p:cBhvr>
                                        <p:cTn id="10" dur="500"/>
                                        <p:tgtEl>
                                          <p:spTgt spid="54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71D98EF-55C9-414C-B4CD-84241323C85B}" type="slidenum">
              <a:rPr lang="en-US" altLang="en-US" sz="1400" smtClean="0">
                <a:latin typeface="Arial" charset="0"/>
              </a:rPr>
              <a:pPr eaLnBrk="1" hangingPunct="1">
                <a:spcBef>
                  <a:spcPct val="0"/>
                </a:spcBef>
                <a:buFontTx/>
                <a:buNone/>
              </a:pPr>
              <a:t>46</a:t>
            </a:fld>
            <a:endParaRPr lang="en-US" altLang="en-US" sz="1400">
              <a:latin typeface="Arial" charset="0"/>
            </a:endParaRPr>
          </a:p>
        </p:txBody>
      </p:sp>
      <p:sp>
        <p:nvSpPr>
          <p:cNvPr id="49155" name="Rectangle 2"/>
          <p:cNvSpPr>
            <a:spLocks noGrp="1" noChangeArrowheads="1"/>
          </p:cNvSpPr>
          <p:nvPr>
            <p:ph type="title"/>
          </p:nvPr>
        </p:nvSpPr>
        <p:spPr/>
        <p:txBody>
          <a:bodyPr/>
          <a:lstStyle/>
          <a:p>
            <a:pPr eaLnBrk="1" hangingPunct="1"/>
            <a:r>
              <a:rPr lang="en-US" altLang="en-US"/>
              <a:t>More Variance Properties</a:t>
            </a:r>
          </a:p>
        </p:txBody>
      </p:sp>
      <p:sp>
        <p:nvSpPr>
          <p:cNvPr id="49156" name="Rectangle 3"/>
          <p:cNvSpPr>
            <a:spLocks noGrp="1" noChangeArrowheads="1"/>
          </p:cNvSpPr>
          <p:nvPr>
            <p:ph type="body" idx="1"/>
          </p:nvPr>
        </p:nvSpPr>
        <p:spPr/>
        <p:txBody>
          <a:bodyPr/>
          <a:lstStyle/>
          <a:p>
            <a:pPr eaLnBrk="1" hangingPunct="1">
              <a:buFontTx/>
              <a:buNone/>
            </a:pPr>
            <a:r>
              <a:rPr lang="en-US" altLang="en-US"/>
              <a:t>If </a:t>
            </a:r>
            <a:r>
              <a:rPr lang="en-US" altLang="en-US" i="1"/>
              <a:t>X </a:t>
            </a:r>
            <a:r>
              <a:rPr lang="en-US" altLang="en-US"/>
              <a:t>and </a:t>
            </a:r>
            <a:r>
              <a:rPr lang="en-US" altLang="en-US" i="1"/>
              <a:t>Y</a:t>
            </a:r>
            <a:r>
              <a:rPr lang="en-US" altLang="en-US"/>
              <a:t> are </a:t>
            </a:r>
            <a:r>
              <a:rPr lang="en-US" altLang="en-US" i="1"/>
              <a:t>independent</a:t>
            </a:r>
            <a:r>
              <a:rPr lang="en-US" altLang="en-US"/>
              <a:t> random variables </a:t>
            </a:r>
          </a:p>
          <a:p>
            <a:pPr eaLnBrk="1" hangingPunct="1">
              <a:buFontTx/>
              <a:buNone/>
            </a:pPr>
            <a:r>
              <a:rPr lang="en-US" altLang="en-US"/>
              <a:t>with variances                 , then the variance of </a:t>
            </a:r>
          </a:p>
          <a:p>
            <a:pPr eaLnBrk="1" hangingPunct="1">
              <a:buFontTx/>
              <a:buNone/>
            </a:pPr>
            <a:r>
              <a:rPr lang="en-US" altLang="en-US"/>
              <a:t>the sum </a:t>
            </a:r>
            <a:r>
              <a:rPr lang="en-US" altLang="en-US" i="1"/>
              <a:t>X + Y </a:t>
            </a:r>
            <a:r>
              <a:rPr lang="en-US" altLang="en-US"/>
              <a:t>is </a:t>
            </a:r>
          </a:p>
          <a:p>
            <a:pPr eaLnBrk="1" hangingPunct="1">
              <a:buFontTx/>
              <a:buNone/>
            </a:pPr>
            <a:endParaRPr lang="en-US" altLang="en-US"/>
          </a:p>
          <a:p>
            <a:pPr eaLnBrk="1" hangingPunct="1">
              <a:buFontTx/>
              <a:buNone/>
            </a:pPr>
            <a:endParaRPr lang="en-US" altLang="en-US"/>
          </a:p>
          <a:p>
            <a:pPr eaLnBrk="1" hangingPunct="1">
              <a:buFontTx/>
              <a:buNone/>
            </a:pPr>
            <a:r>
              <a:rPr lang="en-US" altLang="en-US"/>
              <a:t>The variance of the difference </a:t>
            </a:r>
            <a:r>
              <a:rPr lang="en-US" altLang="en-US" i="1"/>
              <a:t>X – Y </a:t>
            </a:r>
            <a:r>
              <a:rPr lang="en-US" altLang="en-US"/>
              <a:t> is</a:t>
            </a:r>
          </a:p>
          <a:p>
            <a:pPr eaLnBrk="1" hangingPunct="1">
              <a:buFontTx/>
              <a:buNone/>
            </a:pPr>
            <a:endParaRPr lang="en-US" altLang="en-US"/>
          </a:p>
        </p:txBody>
      </p:sp>
      <p:sp>
        <p:nvSpPr>
          <p:cNvPr id="4915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5300" name="Object 4"/>
          <p:cNvGraphicFramePr>
            <a:graphicFrameLocks noChangeAspect="1"/>
          </p:cNvGraphicFramePr>
          <p:nvPr/>
        </p:nvGraphicFramePr>
        <p:xfrm>
          <a:off x="2895600" y="2209800"/>
          <a:ext cx="1752600" cy="584200"/>
        </p:xfrm>
        <a:graphic>
          <a:graphicData uri="http://schemas.openxmlformats.org/presentationml/2006/ole">
            <mc:AlternateContent xmlns:mc="http://schemas.openxmlformats.org/markup-compatibility/2006">
              <mc:Choice xmlns:v="urn:schemas-microsoft-com:vml" Requires="v">
                <p:oleObj name="Equation" r:id="rId3" imgW="710891" imgH="241195" progId="Equation.DSMT4">
                  <p:embed/>
                </p:oleObj>
              </mc:Choice>
              <mc:Fallback>
                <p:oleObj name="Equation" r:id="rId3" imgW="710891" imgH="24119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22098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59" name="Rectangle 7"/>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49160" name="Rectangle 9"/>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5304" name="Object 8"/>
          <p:cNvGraphicFramePr>
            <a:graphicFrameLocks noChangeAspect="1"/>
          </p:cNvGraphicFramePr>
          <p:nvPr/>
        </p:nvGraphicFramePr>
        <p:xfrm>
          <a:off x="2895600" y="3352800"/>
          <a:ext cx="2895600" cy="669925"/>
        </p:xfrm>
        <a:graphic>
          <a:graphicData uri="http://schemas.openxmlformats.org/presentationml/2006/ole">
            <mc:AlternateContent xmlns:mc="http://schemas.openxmlformats.org/markup-compatibility/2006">
              <mc:Choice xmlns:v="urn:schemas-microsoft-com:vml" Requires="v">
                <p:oleObj name="Equation" r:id="rId5" imgW="1028254" imgH="241195" progId="Equation.DSMT4">
                  <p:embed/>
                </p:oleObj>
              </mc:Choice>
              <mc:Fallback>
                <p:oleObj name="Equation" r:id="rId5" imgW="1028254" imgH="241195"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3352800"/>
                        <a:ext cx="28956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9162" name="Rectangle 11"/>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5306" name="Object 10"/>
          <p:cNvGraphicFramePr>
            <a:graphicFrameLocks noChangeAspect="1"/>
          </p:cNvGraphicFramePr>
          <p:nvPr/>
        </p:nvGraphicFramePr>
        <p:xfrm>
          <a:off x="2819400" y="5105400"/>
          <a:ext cx="2971800" cy="687388"/>
        </p:xfrm>
        <a:graphic>
          <a:graphicData uri="http://schemas.openxmlformats.org/presentationml/2006/ole">
            <mc:AlternateContent xmlns:mc="http://schemas.openxmlformats.org/markup-compatibility/2006">
              <mc:Choice xmlns:v="urn:schemas-microsoft-com:vml" Requires="v">
                <p:oleObj name="Equation" r:id="rId7" imgW="1028254" imgH="241195" progId="Equation.DSMT4">
                  <p:embed/>
                </p:oleObj>
              </mc:Choice>
              <mc:Fallback>
                <p:oleObj name="Equation" r:id="rId7" imgW="1028254" imgH="241195" progId="Equation.DSMT4">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19400" y="5105400"/>
                        <a:ext cx="2971800"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fade">
                                      <p:cBhvr>
                                        <p:cTn id="7" dur="1000"/>
                                        <p:tgtEl>
                                          <p:spTgt spid="55300"/>
                                        </p:tgtEl>
                                      </p:cBhvr>
                                    </p:animEffect>
                                    <p:anim calcmode="lin" valueType="num">
                                      <p:cBhvr>
                                        <p:cTn id="8" dur="1000" fill="hold"/>
                                        <p:tgtEl>
                                          <p:spTgt spid="55300"/>
                                        </p:tgtEl>
                                        <p:attrNameLst>
                                          <p:attrName>ppt_x</p:attrName>
                                        </p:attrNameLst>
                                      </p:cBhvr>
                                      <p:tavLst>
                                        <p:tav tm="0">
                                          <p:val>
                                            <p:strVal val="#ppt_x"/>
                                          </p:val>
                                        </p:tav>
                                        <p:tav tm="100000">
                                          <p:val>
                                            <p:strVal val="#ppt_x"/>
                                          </p:val>
                                        </p:tav>
                                      </p:tavLst>
                                    </p:anim>
                                    <p:anim calcmode="lin" valueType="num">
                                      <p:cBhvr>
                                        <p:cTn id="9" dur="900" decel="100000" fill="hold"/>
                                        <p:tgtEl>
                                          <p:spTgt spid="5530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5300"/>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55304"/>
                                        </p:tgtEl>
                                        <p:attrNameLst>
                                          <p:attrName>style.visibility</p:attrName>
                                        </p:attrNameLst>
                                      </p:cBhvr>
                                      <p:to>
                                        <p:strVal val="visible"/>
                                      </p:to>
                                    </p:set>
                                    <p:animEffect transition="in" filter="fade">
                                      <p:cBhvr>
                                        <p:cTn id="13" dur="1000"/>
                                        <p:tgtEl>
                                          <p:spTgt spid="55304"/>
                                        </p:tgtEl>
                                      </p:cBhvr>
                                    </p:animEffect>
                                    <p:anim calcmode="lin" valueType="num">
                                      <p:cBhvr>
                                        <p:cTn id="14" dur="1000" fill="hold"/>
                                        <p:tgtEl>
                                          <p:spTgt spid="55304"/>
                                        </p:tgtEl>
                                        <p:attrNameLst>
                                          <p:attrName>ppt_x</p:attrName>
                                        </p:attrNameLst>
                                      </p:cBhvr>
                                      <p:tavLst>
                                        <p:tav tm="0">
                                          <p:val>
                                            <p:strVal val="#ppt_x"/>
                                          </p:val>
                                        </p:tav>
                                        <p:tav tm="100000">
                                          <p:val>
                                            <p:strVal val="#ppt_x"/>
                                          </p:val>
                                        </p:tav>
                                      </p:tavLst>
                                    </p:anim>
                                    <p:anim calcmode="lin" valueType="num">
                                      <p:cBhvr>
                                        <p:cTn id="15" dur="900" decel="100000" fill="hold"/>
                                        <p:tgtEl>
                                          <p:spTgt spid="55304"/>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5304"/>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55306"/>
                                        </p:tgtEl>
                                        <p:attrNameLst>
                                          <p:attrName>style.visibility</p:attrName>
                                        </p:attrNameLst>
                                      </p:cBhvr>
                                      <p:to>
                                        <p:strVal val="visible"/>
                                      </p:to>
                                    </p:set>
                                    <p:animEffect transition="in" filter="fade">
                                      <p:cBhvr>
                                        <p:cTn id="19" dur="1000"/>
                                        <p:tgtEl>
                                          <p:spTgt spid="55306"/>
                                        </p:tgtEl>
                                      </p:cBhvr>
                                    </p:animEffect>
                                    <p:anim calcmode="lin" valueType="num">
                                      <p:cBhvr>
                                        <p:cTn id="20" dur="1000" fill="hold"/>
                                        <p:tgtEl>
                                          <p:spTgt spid="55306"/>
                                        </p:tgtEl>
                                        <p:attrNameLst>
                                          <p:attrName>ppt_x</p:attrName>
                                        </p:attrNameLst>
                                      </p:cBhvr>
                                      <p:tavLst>
                                        <p:tav tm="0">
                                          <p:val>
                                            <p:strVal val="#ppt_x"/>
                                          </p:val>
                                        </p:tav>
                                        <p:tav tm="100000">
                                          <p:val>
                                            <p:strVal val="#ppt_x"/>
                                          </p:val>
                                        </p:tav>
                                      </p:tavLst>
                                    </p:anim>
                                    <p:anim calcmode="lin" valueType="num">
                                      <p:cBhvr>
                                        <p:cTn id="21" dur="900" decel="100000" fill="hold"/>
                                        <p:tgtEl>
                                          <p:spTgt spid="55306"/>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530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E9D9B1A-4003-4514-8B27-CF88C37A9017}" type="slidenum">
              <a:rPr lang="en-US" altLang="en-US" sz="1400" smtClean="0">
                <a:latin typeface="Arial" charset="0"/>
              </a:rPr>
              <a:pPr eaLnBrk="1" hangingPunct="1">
                <a:spcBef>
                  <a:spcPct val="0"/>
                </a:spcBef>
                <a:buFontTx/>
                <a:buNone/>
              </a:pPr>
              <a:t>47</a:t>
            </a:fld>
            <a:endParaRPr lang="en-US" altLang="en-US" sz="1400">
              <a:latin typeface="Arial" charset="0"/>
            </a:endParaRPr>
          </a:p>
        </p:txBody>
      </p:sp>
      <p:sp>
        <p:nvSpPr>
          <p:cNvPr id="50179" name="Rectangle 2"/>
          <p:cNvSpPr>
            <a:spLocks noGrp="1" noChangeArrowheads="1"/>
          </p:cNvSpPr>
          <p:nvPr>
            <p:ph type="title"/>
          </p:nvPr>
        </p:nvSpPr>
        <p:spPr/>
        <p:txBody>
          <a:bodyPr/>
          <a:lstStyle/>
          <a:p>
            <a:pPr eaLnBrk="1" hangingPunct="1"/>
            <a:r>
              <a:rPr lang="en-US" altLang="en-US"/>
              <a:t>Example 11</a:t>
            </a:r>
          </a:p>
        </p:txBody>
      </p:sp>
      <p:sp>
        <p:nvSpPr>
          <p:cNvPr id="50180" name="Rectangle 3"/>
          <p:cNvSpPr>
            <a:spLocks noGrp="1" noChangeArrowheads="1"/>
          </p:cNvSpPr>
          <p:nvPr>
            <p:ph type="body" idx="1"/>
          </p:nvPr>
        </p:nvSpPr>
        <p:spPr/>
        <p:txBody>
          <a:bodyPr/>
          <a:lstStyle/>
          <a:p>
            <a:pPr marL="0" indent="0" eaLnBrk="1" hangingPunct="1">
              <a:lnSpc>
                <a:spcPct val="90000"/>
              </a:lnSpc>
              <a:buFontTx/>
              <a:buNone/>
            </a:pPr>
            <a:r>
              <a:rPr lang="en-US" altLang="en-US" sz="2800"/>
              <a:t>An object with initial temperature </a:t>
            </a:r>
            <a:r>
              <a:rPr lang="en-US" altLang="en-US" sz="2800" i="1"/>
              <a:t>T</a:t>
            </a:r>
            <a:r>
              <a:rPr lang="en-US" altLang="en-US" sz="2800" baseline="-25000"/>
              <a:t>0</a:t>
            </a:r>
            <a:r>
              <a:rPr lang="en-US" altLang="en-US" sz="2800"/>
              <a:t> is placed in an environment with ambient temperature </a:t>
            </a:r>
            <a:r>
              <a:rPr lang="en-US" altLang="en-US" sz="2800" i="1"/>
              <a:t>T</a:t>
            </a:r>
            <a:r>
              <a:rPr lang="en-US" altLang="en-US" sz="2800" i="1" baseline="-25000"/>
              <a:t>a</a:t>
            </a:r>
            <a:r>
              <a:rPr lang="en-US" altLang="en-US" sz="2800"/>
              <a:t>.  According to Newton’s law of cooling, the temperature </a:t>
            </a:r>
            <a:r>
              <a:rPr lang="en-US" altLang="en-US" sz="2800" i="1"/>
              <a:t>T</a:t>
            </a:r>
            <a:r>
              <a:rPr lang="en-US" altLang="en-US" sz="2800"/>
              <a:t> of the object is given by </a:t>
            </a:r>
            <a:r>
              <a:rPr lang="en-US" altLang="en-US" sz="2800" i="1"/>
              <a:t>T</a:t>
            </a:r>
            <a:r>
              <a:rPr lang="en-US" altLang="en-US" sz="2800"/>
              <a:t> = </a:t>
            </a:r>
            <a:r>
              <a:rPr lang="en-US" altLang="en-US" sz="2800" i="1"/>
              <a:t>cT</a:t>
            </a:r>
            <a:r>
              <a:rPr lang="en-US" altLang="en-US" sz="2800" baseline="-25000"/>
              <a:t>0</a:t>
            </a:r>
            <a:r>
              <a:rPr lang="en-US" altLang="en-US" sz="2800"/>
              <a:t> + (1 – </a:t>
            </a:r>
            <a:r>
              <a:rPr lang="en-US" altLang="en-US" sz="2800" i="1"/>
              <a:t>c</a:t>
            </a:r>
            <a:r>
              <a:rPr lang="en-US" altLang="en-US" sz="2800"/>
              <a:t>)</a:t>
            </a:r>
            <a:r>
              <a:rPr lang="en-US" altLang="en-US" sz="2800" i="1"/>
              <a:t>T</a:t>
            </a:r>
            <a:r>
              <a:rPr lang="en-US" altLang="en-US" sz="2800" i="1" baseline="-25000"/>
              <a:t>a</a:t>
            </a:r>
            <a:r>
              <a:rPr lang="en-US" altLang="en-US" sz="2800"/>
              <a:t>, where </a:t>
            </a:r>
            <a:r>
              <a:rPr lang="en-US" altLang="en-US" sz="2800" i="1"/>
              <a:t>c</a:t>
            </a:r>
            <a:r>
              <a:rPr lang="en-US" altLang="en-US" sz="2800"/>
              <a:t> is a constant that depends on the physical properties of the object and the elapsed time.  Assuming that </a:t>
            </a:r>
            <a:r>
              <a:rPr lang="en-US" altLang="en-US" sz="2800" i="1"/>
              <a:t>T</a:t>
            </a:r>
            <a:r>
              <a:rPr lang="en-US" altLang="en-US" sz="2800" baseline="-25000"/>
              <a:t>0</a:t>
            </a:r>
            <a:r>
              <a:rPr lang="en-US" altLang="en-US" sz="2800"/>
              <a:t> has mean 25 </a:t>
            </a:r>
            <a:r>
              <a:rPr lang="en-US" altLang="en-US" sz="2800" baseline="30000"/>
              <a:t>o</a:t>
            </a:r>
            <a:r>
              <a:rPr lang="en-US" altLang="en-US" sz="2800"/>
              <a:t>C and standard deviation of 2 </a:t>
            </a:r>
            <a:r>
              <a:rPr lang="en-US" altLang="en-US" sz="2800" baseline="30000"/>
              <a:t>o</a:t>
            </a:r>
            <a:r>
              <a:rPr lang="en-US" altLang="en-US" sz="2800"/>
              <a:t>C, and </a:t>
            </a:r>
            <a:r>
              <a:rPr lang="en-US" altLang="en-US" sz="2800" i="1"/>
              <a:t>T</a:t>
            </a:r>
            <a:r>
              <a:rPr lang="en-US" altLang="en-US" sz="2800" i="1" baseline="-25000"/>
              <a:t>a</a:t>
            </a:r>
            <a:r>
              <a:rPr lang="en-US" altLang="en-US" sz="2800"/>
              <a:t> has mean  5 </a:t>
            </a:r>
            <a:r>
              <a:rPr lang="en-US" altLang="en-US" sz="2800" baseline="30000"/>
              <a:t>o</a:t>
            </a:r>
            <a:r>
              <a:rPr lang="en-US" altLang="en-US" sz="2800"/>
              <a:t>C and standard deviation of 1 </a:t>
            </a:r>
            <a:r>
              <a:rPr lang="en-US" altLang="en-US" sz="2800" baseline="30000"/>
              <a:t>o</a:t>
            </a:r>
            <a:r>
              <a:rPr lang="en-US" altLang="en-US" sz="2800"/>
              <a:t>C.  Find the mean of </a:t>
            </a:r>
            <a:r>
              <a:rPr lang="en-US" altLang="en-US" sz="2800" i="1"/>
              <a:t>T</a:t>
            </a:r>
            <a:r>
              <a:rPr lang="en-US" altLang="en-US" sz="2800"/>
              <a:t> when </a:t>
            </a:r>
            <a:r>
              <a:rPr lang="en-US" altLang="en-US" sz="2800" i="1"/>
              <a:t>c </a:t>
            </a:r>
            <a:r>
              <a:rPr lang="en-US" altLang="en-US" sz="2800"/>
              <a:t>= 0.25.  Assuming that </a:t>
            </a:r>
            <a:r>
              <a:rPr lang="en-US" altLang="en-US" sz="2800" i="1"/>
              <a:t>T</a:t>
            </a:r>
            <a:r>
              <a:rPr lang="en-US" altLang="en-US" sz="2800" baseline="-25000"/>
              <a:t>0</a:t>
            </a:r>
            <a:r>
              <a:rPr lang="en-US" altLang="en-US" sz="2800"/>
              <a:t> and </a:t>
            </a:r>
            <a:r>
              <a:rPr lang="en-US" altLang="en-US" sz="2800" i="1"/>
              <a:t>T</a:t>
            </a:r>
            <a:r>
              <a:rPr lang="en-US" altLang="en-US" sz="2800" i="1" baseline="-25000"/>
              <a:t>a</a:t>
            </a:r>
            <a:r>
              <a:rPr lang="en-US" altLang="en-US" sz="2800" i="1"/>
              <a:t> </a:t>
            </a:r>
            <a:r>
              <a:rPr lang="en-US" altLang="en-US" sz="2800"/>
              <a:t>are independent, find the standard deviation of </a:t>
            </a:r>
            <a:r>
              <a:rPr lang="en-US" altLang="en-US" sz="2800" i="1"/>
              <a:t>T</a:t>
            </a:r>
            <a:r>
              <a:rPr lang="en-US" altLang="en-US" sz="2800"/>
              <a:t> at that time.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840A4CC9-B9DD-4D03-B2AD-9ED27669FE97}" type="slidenum">
              <a:rPr lang="en-US" altLang="en-US" sz="1400" smtClean="0">
                <a:latin typeface="Arial" charset="0"/>
              </a:rPr>
              <a:pPr eaLnBrk="1" hangingPunct="1">
                <a:spcBef>
                  <a:spcPct val="0"/>
                </a:spcBef>
                <a:buFontTx/>
                <a:buNone/>
              </a:pPr>
              <a:t>48</a:t>
            </a:fld>
            <a:endParaRPr lang="en-US" altLang="en-US" sz="1400">
              <a:latin typeface="Arial" charset="0"/>
            </a:endParaRPr>
          </a:p>
        </p:txBody>
      </p:sp>
      <p:sp>
        <p:nvSpPr>
          <p:cNvPr id="51203" name="Rectangle 2"/>
          <p:cNvSpPr>
            <a:spLocks noGrp="1" noChangeArrowheads="1"/>
          </p:cNvSpPr>
          <p:nvPr>
            <p:ph type="title"/>
          </p:nvPr>
        </p:nvSpPr>
        <p:spPr>
          <a:xfrm>
            <a:off x="457200" y="274638"/>
            <a:ext cx="8229600" cy="1630362"/>
          </a:xfrm>
        </p:spPr>
        <p:txBody>
          <a:bodyPr/>
          <a:lstStyle/>
          <a:p>
            <a:pPr eaLnBrk="1" hangingPunct="1"/>
            <a:r>
              <a:rPr lang="en-US" altLang="en-US"/>
              <a:t>Independence and Simple Random Samples</a:t>
            </a:r>
          </a:p>
        </p:txBody>
      </p:sp>
      <p:sp>
        <p:nvSpPr>
          <p:cNvPr id="51204" name="Rectangle 3"/>
          <p:cNvSpPr>
            <a:spLocks noGrp="1" noChangeArrowheads="1"/>
          </p:cNvSpPr>
          <p:nvPr>
            <p:ph type="body" idx="1"/>
          </p:nvPr>
        </p:nvSpPr>
        <p:spPr>
          <a:xfrm>
            <a:off x="457200" y="2057400"/>
            <a:ext cx="8229600" cy="4068763"/>
          </a:xfrm>
        </p:spPr>
        <p:txBody>
          <a:bodyPr/>
          <a:lstStyle/>
          <a:p>
            <a:pPr eaLnBrk="1" hangingPunct="1">
              <a:buFontTx/>
              <a:buNone/>
            </a:pPr>
            <a:r>
              <a:rPr lang="en-US" altLang="en-US" sz="3600"/>
              <a:t>Definition:  If </a:t>
            </a:r>
            <a:r>
              <a:rPr lang="en-US" altLang="en-US" sz="3600" i="1"/>
              <a:t>X</a:t>
            </a:r>
            <a:r>
              <a:rPr lang="en-US" altLang="en-US" sz="3600" i="1" baseline="-25000"/>
              <a:t>1</a:t>
            </a:r>
            <a:r>
              <a:rPr lang="en-US" altLang="en-US" sz="3600"/>
              <a:t>, …, </a:t>
            </a:r>
            <a:r>
              <a:rPr lang="en-US" altLang="en-US" sz="3600" i="1"/>
              <a:t>X</a:t>
            </a:r>
            <a:r>
              <a:rPr lang="en-US" altLang="en-US" sz="3600" i="1" baseline="-25000"/>
              <a:t>n</a:t>
            </a:r>
            <a:r>
              <a:rPr lang="en-US" altLang="en-US" sz="3600"/>
              <a:t> is a </a:t>
            </a:r>
            <a:r>
              <a:rPr lang="en-US" altLang="en-US" sz="3600" b="1">
                <a:solidFill>
                  <a:srgbClr val="FFFF00"/>
                </a:solidFill>
              </a:rPr>
              <a:t>simple random sample</a:t>
            </a:r>
            <a:r>
              <a:rPr lang="en-US" altLang="en-US" sz="3600"/>
              <a:t>, then </a:t>
            </a:r>
            <a:r>
              <a:rPr lang="en-US" altLang="en-US" sz="3600" i="1"/>
              <a:t>X</a:t>
            </a:r>
            <a:r>
              <a:rPr lang="en-US" altLang="en-US" sz="3600" i="1" baseline="-25000"/>
              <a:t>1</a:t>
            </a:r>
            <a:r>
              <a:rPr lang="en-US" altLang="en-US" sz="3600"/>
              <a:t>, …, </a:t>
            </a:r>
            <a:r>
              <a:rPr lang="en-US" altLang="en-US" sz="3600" i="1"/>
              <a:t>X</a:t>
            </a:r>
            <a:r>
              <a:rPr lang="en-US" altLang="en-US" sz="3600" i="1" baseline="-25000"/>
              <a:t>n</a:t>
            </a:r>
            <a:r>
              <a:rPr lang="en-US" altLang="en-US" sz="3600"/>
              <a:t> may be treated as independent random variables, all from the same population.</a:t>
            </a:r>
          </a:p>
          <a:p>
            <a:pPr eaLnBrk="1" hangingPunct="1">
              <a:buFontTx/>
              <a:buNone/>
            </a:pPr>
            <a:endParaRPr lang="en-US" altLang="en-US" sz="360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1F92BCE0-A4AB-4C68-8C23-CF96D3E97F64}" type="slidenum">
              <a:rPr lang="en-US" altLang="en-US" sz="1400" smtClean="0">
                <a:latin typeface="Arial" charset="0"/>
              </a:rPr>
              <a:pPr eaLnBrk="1" hangingPunct="1">
                <a:spcBef>
                  <a:spcPct val="0"/>
                </a:spcBef>
                <a:buFontTx/>
                <a:buNone/>
              </a:pPr>
              <a:t>49</a:t>
            </a:fld>
            <a:endParaRPr lang="en-US" altLang="en-US" sz="1400">
              <a:latin typeface="Arial" charset="0"/>
            </a:endParaRPr>
          </a:p>
        </p:txBody>
      </p:sp>
      <p:sp>
        <p:nvSpPr>
          <p:cNvPr id="52227" name="Rectangle 2"/>
          <p:cNvSpPr>
            <a:spLocks noGrp="1" noChangeArrowheads="1"/>
          </p:cNvSpPr>
          <p:nvPr>
            <p:ph type="title"/>
          </p:nvPr>
        </p:nvSpPr>
        <p:spPr/>
        <p:txBody>
          <a:bodyPr/>
          <a:lstStyle/>
          <a:p>
            <a:pPr algn="l" eaLnBrk="1" hangingPunct="1"/>
            <a:r>
              <a:rPr lang="en-US" altLang="en-US"/>
              <a:t>              Properties of  </a:t>
            </a:r>
          </a:p>
        </p:txBody>
      </p:sp>
      <p:sp>
        <p:nvSpPr>
          <p:cNvPr id="52228" name="Rectangle 3"/>
          <p:cNvSpPr>
            <a:spLocks noGrp="1" noChangeArrowheads="1"/>
          </p:cNvSpPr>
          <p:nvPr>
            <p:ph type="body" idx="1"/>
          </p:nvPr>
        </p:nvSpPr>
        <p:spPr/>
        <p:txBody>
          <a:bodyPr/>
          <a:lstStyle/>
          <a:p>
            <a:pPr eaLnBrk="1" hangingPunct="1">
              <a:buFontTx/>
              <a:buNone/>
            </a:pPr>
            <a:r>
              <a:rPr lang="en-US" altLang="en-US"/>
              <a:t>If </a:t>
            </a:r>
            <a:r>
              <a:rPr lang="en-US" altLang="en-US" i="1"/>
              <a:t>X</a:t>
            </a:r>
            <a:r>
              <a:rPr lang="en-US" altLang="en-US" i="1" baseline="-25000"/>
              <a:t>1</a:t>
            </a:r>
            <a:r>
              <a:rPr lang="en-US" altLang="en-US"/>
              <a:t>, …, </a:t>
            </a:r>
            <a:r>
              <a:rPr lang="en-US" altLang="en-US" i="1"/>
              <a:t>X</a:t>
            </a:r>
            <a:r>
              <a:rPr lang="en-US" altLang="en-US" i="1" baseline="-25000"/>
              <a:t>n</a:t>
            </a:r>
            <a:r>
              <a:rPr lang="en-US" altLang="en-US"/>
              <a:t> is a simple random sample from a </a:t>
            </a:r>
          </a:p>
          <a:p>
            <a:pPr eaLnBrk="1" hangingPunct="1">
              <a:buFontTx/>
              <a:buNone/>
            </a:pPr>
            <a:r>
              <a:rPr lang="en-US" altLang="en-US"/>
              <a:t>population with mean </a:t>
            </a:r>
            <a:r>
              <a:rPr lang="en-US" altLang="en-US" i="1">
                <a:sym typeface="Symbol" pitchFamily="18" charset="2"/>
              </a:rPr>
              <a:t> </a:t>
            </a:r>
            <a:r>
              <a:rPr lang="en-US" altLang="en-US">
                <a:sym typeface="Symbol" pitchFamily="18" charset="2"/>
              </a:rPr>
              <a:t>and variance </a:t>
            </a:r>
            <a:r>
              <a:rPr lang="en-US" altLang="en-US" baseline="30000">
                <a:sym typeface="Symbol" pitchFamily="18" charset="2"/>
              </a:rPr>
              <a:t>2</a:t>
            </a:r>
            <a:r>
              <a:rPr lang="en-US" altLang="en-US">
                <a:sym typeface="Symbol" pitchFamily="18" charset="2"/>
              </a:rPr>
              <a:t>, then the </a:t>
            </a:r>
          </a:p>
          <a:p>
            <a:pPr eaLnBrk="1" hangingPunct="1">
              <a:buFontTx/>
              <a:buNone/>
            </a:pPr>
            <a:r>
              <a:rPr lang="en-US" altLang="en-US">
                <a:sym typeface="Symbol" pitchFamily="18" charset="2"/>
              </a:rPr>
              <a:t>sample mean </a:t>
            </a:r>
            <a:r>
              <a:rPr lang="en-US" altLang="en-US"/>
              <a:t>    is a random variable with </a:t>
            </a:r>
          </a:p>
          <a:p>
            <a:pPr eaLnBrk="1" hangingPunct="1">
              <a:buFontTx/>
              <a:buNone/>
            </a:pPr>
            <a:endParaRPr lang="en-US" altLang="en-US"/>
          </a:p>
          <a:p>
            <a:pPr eaLnBrk="1" hangingPunct="1">
              <a:buFontTx/>
              <a:buNone/>
            </a:pPr>
            <a:endParaRPr lang="en-US" altLang="en-US"/>
          </a:p>
          <a:p>
            <a:pPr eaLnBrk="1" hangingPunct="1">
              <a:buFontTx/>
              <a:buNone/>
            </a:pPr>
            <a:endParaRPr lang="en-US" altLang="en-US"/>
          </a:p>
          <a:p>
            <a:pPr eaLnBrk="1" hangingPunct="1">
              <a:buFontTx/>
              <a:buNone/>
            </a:pPr>
            <a:r>
              <a:rPr lang="en-US" altLang="en-US"/>
              <a:t>The standard deviation of     is</a:t>
            </a:r>
          </a:p>
          <a:p>
            <a:pPr eaLnBrk="1" hangingPunct="1">
              <a:buFontTx/>
              <a:buNone/>
            </a:pPr>
            <a:endParaRPr lang="en-US" altLang="en-US"/>
          </a:p>
        </p:txBody>
      </p:sp>
      <p:sp>
        <p:nvSpPr>
          <p:cNvPr id="5222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24" name="Object 4"/>
          <p:cNvGraphicFramePr>
            <a:graphicFrameLocks noChangeAspect="1"/>
          </p:cNvGraphicFramePr>
          <p:nvPr/>
        </p:nvGraphicFramePr>
        <p:xfrm>
          <a:off x="2743200" y="2819400"/>
          <a:ext cx="469900" cy="495300"/>
        </p:xfrm>
        <a:graphic>
          <a:graphicData uri="http://schemas.openxmlformats.org/presentationml/2006/ole">
            <mc:AlternateContent xmlns:mc="http://schemas.openxmlformats.org/markup-compatibility/2006">
              <mc:Choice xmlns:v="urn:schemas-microsoft-com:vml" Requires="v">
                <p:oleObj name="Equation" r:id="rId3" imgW="177646" imgH="190335" progId="Equation.DSMT4">
                  <p:embed/>
                </p:oleObj>
              </mc:Choice>
              <mc:Fallback>
                <p:oleObj name="Equation" r:id="rId3" imgW="177646" imgH="190335"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819400"/>
                        <a:ext cx="4699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1"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26" name="Object 6"/>
          <p:cNvGraphicFramePr>
            <a:graphicFrameLocks noChangeAspect="1"/>
          </p:cNvGraphicFramePr>
          <p:nvPr/>
        </p:nvGraphicFramePr>
        <p:xfrm>
          <a:off x="5105400" y="457200"/>
          <a:ext cx="615950" cy="647700"/>
        </p:xfrm>
        <a:graphic>
          <a:graphicData uri="http://schemas.openxmlformats.org/presentationml/2006/ole">
            <mc:AlternateContent xmlns:mc="http://schemas.openxmlformats.org/markup-compatibility/2006">
              <mc:Choice xmlns:v="urn:schemas-microsoft-com:vml" Requires="v">
                <p:oleObj name="Equation" r:id="rId5" imgW="177646" imgH="190335" progId="Equation.DSMT4">
                  <p:embed/>
                </p:oleObj>
              </mc:Choice>
              <mc:Fallback>
                <p:oleObj name="Equation" r:id="rId5" imgW="177646" imgH="190335"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57200"/>
                        <a:ext cx="6159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3"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28" name="Object 8"/>
          <p:cNvGraphicFramePr>
            <a:graphicFrameLocks noChangeAspect="1"/>
          </p:cNvGraphicFramePr>
          <p:nvPr/>
        </p:nvGraphicFramePr>
        <p:xfrm>
          <a:off x="3276600" y="3429000"/>
          <a:ext cx="1447800" cy="668338"/>
        </p:xfrm>
        <a:graphic>
          <a:graphicData uri="http://schemas.openxmlformats.org/presentationml/2006/ole">
            <mc:AlternateContent xmlns:mc="http://schemas.openxmlformats.org/markup-compatibility/2006">
              <mc:Choice xmlns:v="urn:schemas-microsoft-com:vml" Requires="v">
                <p:oleObj name="Equation" r:id="rId6" imgW="495085" imgH="228501" progId="Equation.DSMT4">
                  <p:embed/>
                </p:oleObj>
              </mc:Choice>
              <mc:Fallback>
                <p:oleObj name="Equation" r:id="rId6" imgW="495085" imgH="228501"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3429000"/>
                        <a:ext cx="144780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5" name="Rectangle 11"/>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52236" name="Rectangle 13"/>
          <p:cNvSpPr>
            <a:spLocks noChangeArrowheads="1"/>
          </p:cNvSpPr>
          <p:nvPr/>
        </p:nvSpPr>
        <p:spPr bwMode="auto">
          <a:xfrm>
            <a:off x="0" y="33337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32" name="Object 12"/>
          <p:cNvGraphicFramePr>
            <a:graphicFrameLocks noChangeAspect="1"/>
          </p:cNvGraphicFramePr>
          <p:nvPr/>
        </p:nvGraphicFramePr>
        <p:xfrm>
          <a:off x="4724400" y="5105400"/>
          <a:ext cx="469900" cy="495300"/>
        </p:xfrm>
        <a:graphic>
          <a:graphicData uri="http://schemas.openxmlformats.org/presentationml/2006/ole">
            <mc:AlternateContent xmlns:mc="http://schemas.openxmlformats.org/markup-compatibility/2006">
              <mc:Choice xmlns:v="urn:schemas-microsoft-com:vml" Requires="v">
                <p:oleObj name="Equation" r:id="rId8" imgW="177646" imgH="190335" progId="Equation.DSMT4">
                  <p:embed/>
                </p:oleObj>
              </mc:Choice>
              <mc:Fallback>
                <p:oleObj name="Equation" r:id="rId8" imgW="177646" imgH="190335" progId="Equation.DSMT4">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5105400"/>
                        <a:ext cx="4699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38" name="Rectangle 15"/>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sp>
        <p:nvSpPr>
          <p:cNvPr id="52239" name="Rectangle 17"/>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36" name="Object 16"/>
          <p:cNvGraphicFramePr>
            <a:graphicFrameLocks noChangeAspect="1"/>
          </p:cNvGraphicFramePr>
          <p:nvPr/>
        </p:nvGraphicFramePr>
        <p:xfrm>
          <a:off x="3276600" y="4038600"/>
          <a:ext cx="1371600" cy="928688"/>
        </p:xfrm>
        <a:graphic>
          <a:graphicData uri="http://schemas.openxmlformats.org/presentationml/2006/ole">
            <mc:AlternateContent xmlns:mc="http://schemas.openxmlformats.org/markup-compatibility/2006">
              <mc:Choice xmlns:v="urn:schemas-microsoft-com:vml" Requires="v">
                <p:oleObj name="Equation" r:id="rId9" imgW="622030" imgH="418918" progId="Equation.DSMT4">
                  <p:embed/>
                </p:oleObj>
              </mc:Choice>
              <mc:Fallback>
                <p:oleObj name="Equation" r:id="rId9" imgW="622030" imgH="418918" progId="Equation.DSMT4">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6600" y="4038600"/>
                        <a:ext cx="13716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241" name="Rectangle 19"/>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n-US" sz="1800"/>
          </a:p>
        </p:txBody>
      </p:sp>
      <p:graphicFrame>
        <p:nvGraphicFramePr>
          <p:cNvPr id="56338" name="Object 18"/>
          <p:cNvGraphicFramePr>
            <a:graphicFrameLocks noChangeAspect="1"/>
          </p:cNvGraphicFramePr>
          <p:nvPr/>
        </p:nvGraphicFramePr>
        <p:xfrm>
          <a:off x="3352800" y="5562600"/>
          <a:ext cx="1447800" cy="936625"/>
        </p:xfrm>
        <a:graphic>
          <a:graphicData uri="http://schemas.openxmlformats.org/presentationml/2006/ole">
            <mc:AlternateContent xmlns:mc="http://schemas.openxmlformats.org/markup-compatibility/2006">
              <mc:Choice xmlns:v="urn:schemas-microsoft-com:vml" Requires="v">
                <p:oleObj name="Equation" r:id="rId11" imgW="647700" imgH="419100" progId="Equation.DSMT4">
                  <p:embed/>
                </p:oleObj>
              </mc:Choice>
              <mc:Fallback>
                <p:oleObj name="Equation" r:id="rId11" imgW="647700" imgH="419100" progId="Equation.DSMT4">
                  <p:embed/>
                  <p:pic>
                    <p:nvPicPr>
                      <p:cNvPr id="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5562600"/>
                        <a:ext cx="14478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6326"/>
                                        </p:tgtEl>
                                        <p:attrNameLst>
                                          <p:attrName>style.visibility</p:attrName>
                                        </p:attrNameLst>
                                      </p:cBhvr>
                                      <p:to>
                                        <p:strVal val="visible"/>
                                      </p:to>
                                    </p:set>
                                    <p:anim calcmode="lin" valueType="num">
                                      <p:cBhvr>
                                        <p:cTn id="7" dur="1000" fill="hold"/>
                                        <p:tgtEl>
                                          <p:spTgt spid="56326"/>
                                        </p:tgtEl>
                                        <p:attrNameLst>
                                          <p:attrName>ppt_x</p:attrName>
                                        </p:attrNameLst>
                                      </p:cBhvr>
                                      <p:tavLst>
                                        <p:tav tm="0">
                                          <p:val>
                                            <p:strVal val="#ppt_x-.2"/>
                                          </p:val>
                                        </p:tav>
                                        <p:tav tm="100000">
                                          <p:val>
                                            <p:strVal val="#ppt_x"/>
                                          </p:val>
                                        </p:tav>
                                      </p:tavLst>
                                    </p:anim>
                                    <p:anim calcmode="lin" valueType="num">
                                      <p:cBhvr>
                                        <p:cTn id="8" dur="1000" fill="hold"/>
                                        <p:tgtEl>
                                          <p:spTgt spid="563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56326"/>
                                        </p:tgtEl>
                                      </p:cBhvr>
                                    </p:animEffect>
                                  </p:childTnLst>
                                </p:cTn>
                              </p:par>
                              <p:par>
                                <p:cTn id="10" presetID="29" presetClass="entr" presetSubtype="0" fill="hold" nodeType="withEffect">
                                  <p:stCondLst>
                                    <p:cond delay="0"/>
                                  </p:stCondLst>
                                  <p:childTnLst>
                                    <p:set>
                                      <p:cBhvr>
                                        <p:cTn id="11" dur="1" fill="hold">
                                          <p:stCondLst>
                                            <p:cond delay="0"/>
                                          </p:stCondLst>
                                        </p:cTn>
                                        <p:tgtEl>
                                          <p:spTgt spid="56324"/>
                                        </p:tgtEl>
                                        <p:attrNameLst>
                                          <p:attrName>style.visibility</p:attrName>
                                        </p:attrNameLst>
                                      </p:cBhvr>
                                      <p:to>
                                        <p:strVal val="visible"/>
                                      </p:to>
                                    </p:set>
                                    <p:anim calcmode="lin" valueType="num">
                                      <p:cBhvr>
                                        <p:cTn id="12" dur="1000" fill="hold"/>
                                        <p:tgtEl>
                                          <p:spTgt spid="56324"/>
                                        </p:tgtEl>
                                        <p:attrNameLst>
                                          <p:attrName>ppt_x</p:attrName>
                                        </p:attrNameLst>
                                      </p:cBhvr>
                                      <p:tavLst>
                                        <p:tav tm="0">
                                          <p:val>
                                            <p:strVal val="#ppt_x-.2"/>
                                          </p:val>
                                        </p:tav>
                                        <p:tav tm="100000">
                                          <p:val>
                                            <p:strVal val="#ppt_x"/>
                                          </p:val>
                                        </p:tav>
                                      </p:tavLst>
                                    </p:anim>
                                    <p:anim calcmode="lin" valueType="num">
                                      <p:cBhvr>
                                        <p:cTn id="13" dur="1000" fill="hold"/>
                                        <p:tgtEl>
                                          <p:spTgt spid="5632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56324"/>
                                        </p:tgtEl>
                                      </p:cBhvr>
                                    </p:animEffect>
                                  </p:childTnLst>
                                </p:cTn>
                              </p:par>
                              <p:par>
                                <p:cTn id="15" presetID="29" presetClass="entr" presetSubtype="0" fill="hold" nodeType="withEffect">
                                  <p:stCondLst>
                                    <p:cond delay="0"/>
                                  </p:stCondLst>
                                  <p:childTnLst>
                                    <p:set>
                                      <p:cBhvr>
                                        <p:cTn id="16" dur="1" fill="hold">
                                          <p:stCondLst>
                                            <p:cond delay="0"/>
                                          </p:stCondLst>
                                        </p:cTn>
                                        <p:tgtEl>
                                          <p:spTgt spid="56328"/>
                                        </p:tgtEl>
                                        <p:attrNameLst>
                                          <p:attrName>style.visibility</p:attrName>
                                        </p:attrNameLst>
                                      </p:cBhvr>
                                      <p:to>
                                        <p:strVal val="visible"/>
                                      </p:to>
                                    </p:set>
                                    <p:anim calcmode="lin" valueType="num">
                                      <p:cBhvr>
                                        <p:cTn id="17" dur="1000" fill="hold"/>
                                        <p:tgtEl>
                                          <p:spTgt spid="56328"/>
                                        </p:tgtEl>
                                        <p:attrNameLst>
                                          <p:attrName>ppt_x</p:attrName>
                                        </p:attrNameLst>
                                      </p:cBhvr>
                                      <p:tavLst>
                                        <p:tav tm="0">
                                          <p:val>
                                            <p:strVal val="#ppt_x-.2"/>
                                          </p:val>
                                        </p:tav>
                                        <p:tav tm="100000">
                                          <p:val>
                                            <p:strVal val="#ppt_x"/>
                                          </p:val>
                                        </p:tav>
                                      </p:tavLst>
                                    </p:anim>
                                    <p:anim calcmode="lin" valueType="num">
                                      <p:cBhvr>
                                        <p:cTn id="18" dur="1000" fill="hold"/>
                                        <p:tgtEl>
                                          <p:spTgt spid="5632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6328"/>
                                        </p:tgtEl>
                                      </p:cBhvr>
                                    </p:animEffect>
                                  </p:childTnLst>
                                </p:cTn>
                              </p:par>
                              <p:par>
                                <p:cTn id="20" presetID="29" presetClass="entr" presetSubtype="0" fill="hold" nodeType="withEffect">
                                  <p:stCondLst>
                                    <p:cond delay="0"/>
                                  </p:stCondLst>
                                  <p:childTnLst>
                                    <p:set>
                                      <p:cBhvr>
                                        <p:cTn id="21" dur="1" fill="hold">
                                          <p:stCondLst>
                                            <p:cond delay="0"/>
                                          </p:stCondLst>
                                        </p:cTn>
                                        <p:tgtEl>
                                          <p:spTgt spid="56336"/>
                                        </p:tgtEl>
                                        <p:attrNameLst>
                                          <p:attrName>style.visibility</p:attrName>
                                        </p:attrNameLst>
                                      </p:cBhvr>
                                      <p:to>
                                        <p:strVal val="visible"/>
                                      </p:to>
                                    </p:set>
                                    <p:anim calcmode="lin" valueType="num">
                                      <p:cBhvr>
                                        <p:cTn id="22" dur="1000" fill="hold"/>
                                        <p:tgtEl>
                                          <p:spTgt spid="56336"/>
                                        </p:tgtEl>
                                        <p:attrNameLst>
                                          <p:attrName>ppt_x</p:attrName>
                                        </p:attrNameLst>
                                      </p:cBhvr>
                                      <p:tavLst>
                                        <p:tav tm="0">
                                          <p:val>
                                            <p:strVal val="#ppt_x-.2"/>
                                          </p:val>
                                        </p:tav>
                                        <p:tav tm="100000">
                                          <p:val>
                                            <p:strVal val="#ppt_x"/>
                                          </p:val>
                                        </p:tav>
                                      </p:tavLst>
                                    </p:anim>
                                    <p:anim calcmode="lin" valueType="num">
                                      <p:cBhvr>
                                        <p:cTn id="23" dur="1000" fill="hold"/>
                                        <p:tgtEl>
                                          <p:spTgt spid="56336"/>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6336"/>
                                        </p:tgtEl>
                                      </p:cBhvr>
                                    </p:animEffect>
                                  </p:childTnLst>
                                </p:cTn>
                              </p:par>
                              <p:par>
                                <p:cTn id="25" presetID="29" presetClass="entr" presetSubtype="0" fill="hold" nodeType="withEffect">
                                  <p:stCondLst>
                                    <p:cond delay="0"/>
                                  </p:stCondLst>
                                  <p:childTnLst>
                                    <p:set>
                                      <p:cBhvr>
                                        <p:cTn id="26" dur="1" fill="hold">
                                          <p:stCondLst>
                                            <p:cond delay="0"/>
                                          </p:stCondLst>
                                        </p:cTn>
                                        <p:tgtEl>
                                          <p:spTgt spid="56332"/>
                                        </p:tgtEl>
                                        <p:attrNameLst>
                                          <p:attrName>style.visibility</p:attrName>
                                        </p:attrNameLst>
                                      </p:cBhvr>
                                      <p:to>
                                        <p:strVal val="visible"/>
                                      </p:to>
                                    </p:set>
                                    <p:anim calcmode="lin" valueType="num">
                                      <p:cBhvr>
                                        <p:cTn id="27" dur="1000" fill="hold"/>
                                        <p:tgtEl>
                                          <p:spTgt spid="56332"/>
                                        </p:tgtEl>
                                        <p:attrNameLst>
                                          <p:attrName>ppt_x</p:attrName>
                                        </p:attrNameLst>
                                      </p:cBhvr>
                                      <p:tavLst>
                                        <p:tav tm="0">
                                          <p:val>
                                            <p:strVal val="#ppt_x-.2"/>
                                          </p:val>
                                        </p:tav>
                                        <p:tav tm="100000">
                                          <p:val>
                                            <p:strVal val="#ppt_x"/>
                                          </p:val>
                                        </p:tav>
                                      </p:tavLst>
                                    </p:anim>
                                    <p:anim calcmode="lin" valueType="num">
                                      <p:cBhvr>
                                        <p:cTn id="28" dur="1000" fill="hold"/>
                                        <p:tgtEl>
                                          <p:spTgt spid="5633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56332"/>
                                        </p:tgtEl>
                                      </p:cBhvr>
                                    </p:animEffect>
                                  </p:childTnLst>
                                </p:cTn>
                              </p:par>
                              <p:par>
                                <p:cTn id="30" presetID="29" presetClass="entr" presetSubtype="0" fill="hold" nodeType="withEffect">
                                  <p:stCondLst>
                                    <p:cond delay="0"/>
                                  </p:stCondLst>
                                  <p:childTnLst>
                                    <p:set>
                                      <p:cBhvr>
                                        <p:cTn id="31" dur="1" fill="hold">
                                          <p:stCondLst>
                                            <p:cond delay="0"/>
                                          </p:stCondLst>
                                        </p:cTn>
                                        <p:tgtEl>
                                          <p:spTgt spid="56338"/>
                                        </p:tgtEl>
                                        <p:attrNameLst>
                                          <p:attrName>style.visibility</p:attrName>
                                        </p:attrNameLst>
                                      </p:cBhvr>
                                      <p:to>
                                        <p:strVal val="visible"/>
                                      </p:to>
                                    </p:set>
                                    <p:anim calcmode="lin" valueType="num">
                                      <p:cBhvr>
                                        <p:cTn id="32" dur="1000" fill="hold"/>
                                        <p:tgtEl>
                                          <p:spTgt spid="56338"/>
                                        </p:tgtEl>
                                        <p:attrNameLst>
                                          <p:attrName>ppt_x</p:attrName>
                                        </p:attrNameLst>
                                      </p:cBhvr>
                                      <p:tavLst>
                                        <p:tav tm="0">
                                          <p:val>
                                            <p:strVal val="#ppt_x-.2"/>
                                          </p:val>
                                        </p:tav>
                                        <p:tav tm="100000">
                                          <p:val>
                                            <p:strVal val="#ppt_x"/>
                                          </p:val>
                                        </p:tav>
                                      </p:tavLst>
                                    </p:anim>
                                    <p:anim calcmode="lin" valueType="num">
                                      <p:cBhvr>
                                        <p:cTn id="33" dur="1000" fill="hold"/>
                                        <p:tgtEl>
                                          <p:spTgt spid="5633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56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A04FA7E-3798-4824-909F-C482699BBAFE}" type="slidenum">
              <a:rPr lang="en-US" altLang="en-US" sz="1400" smtClean="0">
                <a:latin typeface="Arial" charset="0"/>
              </a:rPr>
              <a:pPr eaLnBrk="1" hangingPunct="1">
                <a:spcBef>
                  <a:spcPct val="0"/>
                </a:spcBef>
                <a:buFontTx/>
                <a:buNone/>
              </a:pPr>
              <a:t>5</a:t>
            </a:fld>
            <a:endParaRPr lang="en-US" altLang="en-US" sz="1400">
              <a:latin typeface="Arial" charset="0"/>
            </a:endParaRPr>
          </a:p>
        </p:txBody>
      </p:sp>
      <p:sp>
        <p:nvSpPr>
          <p:cNvPr id="7171" name="Rectangle 2"/>
          <p:cNvSpPr>
            <a:spLocks noGrp="1" noChangeArrowheads="1"/>
          </p:cNvSpPr>
          <p:nvPr>
            <p:ph type="title"/>
          </p:nvPr>
        </p:nvSpPr>
        <p:spPr/>
        <p:txBody>
          <a:bodyPr/>
          <a:lstStyle/>
          <a:p>
            <a:pPr eaLnBrk="1" hangingPunct="1"/>
            <a:r>
              <a:rPr lang="en-US" altLang="en-US"/>
              <a:t>Example 1</a:t>
            </a:r>
          </a:p>
        </p:txBody>
      </p:sp>
      <p:sp>
        <p:nvSpPr>
          <p:cNvPr id="7172" name="Rectangle 3"/>
          <p:cNvSpPr>
            <a:spLocks noGrp="1" noChangeArrowheads="1"/>
          </p:cNvSpPr>
          <p:nvPr>
            <p:ph type="body" idx="1"/>
          </p:nvPr>
        </p:nvSpPr>
        <p:spPr/>
        <p:txBody>
          <a:bodyPr/>
          <a:lstStyle/>
          <a:p>
            <a:pPr eaLnBrk="1" hangingPunct="1">
              <a:buFontTx/>
              <a:buNone/>
            </a:pPr>
            <a:r>
              <a:rPr lang="en-US" altLang="en-US" sz="2800"/>
              <a:t>	An electrical engineer has on hand a box containing four bolts and another box containing four nuts.  The diameters of the bolts are 4, 6, 8, and 10 mm, and the diameters of the nuts were 6, 10, 12, and 14 mm.  One bolt and one nut are chosen. Let A be the event that the bolt diameter is less than 8, let B be the event that the nut diameter is greater than 10, and let C be the event that the bolt and the nut have the same diameter.</a:t>
            </a:r>
          </a:p>
          <a:p>
            <a:pPr eaLnBrk="1" hangingPunct="1">
              <a:buFontTx/>
              <a:buNone/>
            </a:pPr>
            <a:endParaRPr lang="en-US" altLang="en-US" sz="28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9CAA94D1-87EE-4A54-BFA6-0A1082229DEC}" type="slidenum">
              <a:rPr lang="en-US" altLang="en-US" sz="1400" smtClean="0">
                <a:latin typeface="Arial" charset="0"/>
              </a:rPr>
              <a:pPr eaLnBrk="1" hangingPunct="1">
                <a:spcBef>
                  <a:spcPct val="0"/>
                </a:spcBef>
                <a:buFontTx/>
                <a:buNone/>
              </a:pPr>
              <a:t>50</a:t>
            </a:fld>
            <a:endParaRPr lang="en-US" altLang="en-US" sz="1400">
              <a:latin typeface="Arial" charset="0"/>
            </a:endParaRPr>
          </a:p>
        </p:txBody>
      </p:sp>
      <p:sp>
        <p:nvSpPr>
          <p:cNvPr id="53251" name="Rectangle 2"/>
          <p:cNvSpPr>
            <a:spLocks noGrp="1" noChangeArrowheads="1"/>
          </p:cNvSpPr>
          <p:nvPr>
            <p:ph type="title"/>
          </p:nvPr>
        </p:nvSpPr>
        <p:spPr/>
        <p:txBody>
          <a:bodyPr/>
          <a:lstStyle/>
          <a:p>
            <a:pPr eaLnBrk="1" hangingPunct="1"/>
            <a:r>
              <a:rPr lang="en-US" altLang="en-US"/>
              <a:t>Example 12</a:t>
            </a:r>
          </a:p>
        </p:txBody>
      </p:sp>
      <p:sp>
        <p:nvSpPr>
          <p:cNvPr id="53252" name="Rectangle 3"/>
          <p:cNvSpPr>
            <a:spLocks noGrp="1" noChangeArrowheads="1"/>
          </p:cNvSpPr>
          <p:nvPr>
            <p:ph type="body" idx="1"/>
          </p:nvPr>
        </p:nvSpPr>
        <p:spPr/>
        <p:txBody>
          <a:bodyPr/>
          <a:lstStyle/>
          <a:p>
            <a:pPr marL="0" indent="0" eaLnBrk="1" hangingPunct="1">
              <a:buFontTx/>
              <a:buNone/>
            </a:pPr>
            <a:r>
              <a:rPr lang="en-US" altLang="en-US"/>
              <a:t>The lifetime of a light bulb in a certain application has mean 700 hours and standard deviation 20 hours.  The light bulbs are packaged 12 to a box.  Assuming that light bulbs in a box are a simple random sample of light bulbs, find the mean and standard deviation of the average lifetime of the light bulbs in a box.  </a:t>
            </a:r>
          </a:p>
        </p:txBody>
      </p:sp>
      <p:sp>
        <p:nvSpPr>
          <p:cNvPr id="53253" name="TextBox 8"/>
          <p:cNvSpPr txBox="1">
            <a:spLocks noChangeArrowheads="1"/>
          </p:cNvSpPr>
          <p:nvPr/>
        </p:nvSpPr>
        <p:spPr bwMode="auto">
          <a:xfrm>
            <a:off x="304800" y="5638800"/>
            <a:ext cx="360838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n-US" b="1">
                <a:solidFill>
                  <a:srgbClr val="C00000"/>
                </a:solidFill>
              </a:rPr>
              <a:t>HW 3.4: 3, 4, 10, 14</a:t>
            </a:r>
          </a:p>
          <a:p>
            <a:pPr eaLnBrk="1" hangingPunct="1">
              <a:spcBef>
                <a:spcPct val="0"/>
              </a:spcBef>
              <a:buFontTx/>
              <a:buNone/>
            </a:pPr>
            <a:r>
              <a:rPr lang="en-US" altLang="en-US" b="1">
                <a:solidFill>
                  <a:srgbClr val="C00000"/>
                </a:solidFill>
              </a:rPr>
              <a:t>Supp: 4, 6, 8, 12, 13</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87FB51F-CA92-456C-8987-7CC81980D27F}" type="slidenum">
              <a:rPr lang="en-US" altLang="en-US" sz="1400" smtClean="0">
                <a:latin typeface="Arial" charset="0"/>
              </a:rPr>
              <a:pPr eaLnBrk="1" hangingPunct="1">
                <a:spcBef>
                  <a:spcPct val="0"/>
                </a:spcBef>
                <a:buFontTx/>
                <a:buNone/>
              </a:pPr>
              <a:t>51</a:t>
            </a:fld>
            <a:endParaRPr lang="en-US" altLang="en-US" sz="1400">
              <a:latin typeface="Arial" charset="0"/>
            </a:endParaRPr>
          </a:p>
        </p:txBody>
      </p:sp>
      <p:sp>
        <p:nvSpPr>
          <p:cNvPr id="54275" name="Rectangle 2"/>
          <p:cNvSpPr>
            <a:spLocks noGrp="1" noChangeArrowheads="1"/>
          </p:cNvSpPr>
          <p:nvPr>
            <p:ph type="title"/>
          </p:nvPr>
        </p:nvSpPr>
        <p:spPr/>
        <p:txBody>
          <a:bodyPr/>
          <a:lstStyle/>
          <a:p>
            <a:pPr eaLnBrk="1" hangingPunct="1"/>
            <a:r>
              <a:rPr lang="en-US" altLang="en-US" dirty="0"/>
              <a:t>Standard Deviations of Nonlinear Functions of Random Variables</a:t>
            </a:r>
          </a:p>
        </p:txBody>
      </p:sp>
      <mc:AlternateContent xmlns:mc="http://schemas.openxmlformats.org/markup-compatibility/2006" xmlns:a14="http://schemas.microsoft.com/office/drawing/2010/main">
        <mc:Choice Requires="a14">
          <p:sp>
            <p:nvSpPr>
              <p:cNvPr id="54276" name="Rectangle 3"/>
              <p:cNvSpPr>
                <a:spLocks noGrp="1" noChangeArrowheads="1"/>
              </p:cNvSpPr>
              <p:nvPr>
                <p:ph type="body" idx="1"/>
              </p:nvPr>
            </p:nvSpPr>
            <p:spPr/>
            <p:txBody>
              <a:bodyPr/>
              <a:lstStyle/>
              <a:p>
                <a:pPr marL="0" indent="0" eaLnBrk="1" hangingPunct="1">
                  <a:lnSpc>
                    <a:spcPct val="80000"/>
                  </a:lnSpc>
                  <a:buNone/>
                </a:pPr>
                <a:r>
                  <a:rPr lang="en-US" altLang="en-US" sz="2800" dirty="0"/>
                  <a:t>If X is a random variable whose standard deviation </a:t>
                </a:r>
                <a:r>
                  <a:rPr lang="el-GR" altLang="en-US" sz="2800" dirty="0"/>
                  <a:t>σ</a:t>
                </a:r>
                <a:r>
                  <a:rPr lang="en-US" altLang="en-US" sz="2800" baseline="-25000" dirty="0"/>
                  <a:t>x</a:t>
                </a:r>
                <a:r>
                  <a:rPr lang="en-US" altLang="en-US" sz="2800" dirty="0"/>
                  <a:t> is small, and if U is a function of X, then</a:t>
                </a:r>
              </a:p>
              <a:p>
                <a:pPr marL="0" indent="0" eaLnBrk="1" hangingPunct="1">
                  <a:lnSpc>
                    <a:spcPct val="80000"/>
                  </a:lnSpc>
                  <a:buNone/>
                </a:pPr>
                <a:endParaRPr lang="en-US" altLang="en-US" sz="2800" baseline="-25000" dirty="0"/>
              </a:p>
              <a:p>
                <a:pPr marL="0" indent="0" eaLnBrk="1" hangingPunct="1">
                  <a:lnSpc>
                    <a:spcPct val="80000"/>
                  </a:lnSpc>
                  <a:buNone/>
                </a:pPr>
                <a14:m>
                  <m:oMathPara xmlns:m="http://schemas.openxmlformats.org/officeDocument/2006/math">
                    <m:oMathParaPr>
                      <m:jc m:val="centerGroup"/>
                    </m:oMathParaPr>
                    <m:oMath xmlns:m="http://schemas.openxmlformats.org/officeDocument/2006/math">
                      <m:sSub>
                        <m:sSubPr>
                          <m:ctrlPr>
                            <a:rPr lang="en-US" altLang="en-US" sz="2800" i="1" smtClean="0">
                              <a:latin typeface="Cambria Math" panose="02040503050406030204" pitchFamily="18" charset="0"/>
                            </a:rPr>
                          </m:ctrlPr>
                        </m:sSubPr>
                        <m:e>
                          <m:r>
                            <a:rPr lang="en-US" altLang="en-US" sz="2800" i="1" smtClean="0">
                              <a:latin typeface="Cambria Math"/>
                              <a:ea typeface="Cambria Math"/>
                            </a:rPr>
                            <m:t>𝜎</m:t>
                          </m:r>
                        </m:e>
                        <m:sub>
                          <m:r>
                            <a:rPr lang="en-US" altLang="en-US" sz="2800" b="0" i="1" smtClean="0">
                              <a:latin typeface="Cambria Math"/>
                            </a:rPr>
                            <m:t>𝑈</m:t>
                          </m:r>
                        </m:sub>
                      </m:sSub>
                      <m:r>
                        <a:rPr lang="en-US" altLang="en-US" sz="2800" i="1">
                          <a:latin typeface="Cambria Math"/>
                          <a:ea typeface="Cambria Math"/>
                        </a:rPr>
                        <m:t>≈</m:t>
                      </m:r>
                      <m:d>
                        <m:dPr>
                          <m:begChr m:val="|"/>
                          <m:endChr m:val="|"/>
                          <m:ctrlPr>
                            <a:rPr lang="en-US" altLang="en-US" sz="2800" i="1" smtClean="0">
                              <a:latin typeface="Cambria Math" panose="02040503050406030204" pitchFamily="18" charset="0"/>
                              <a:ea typeface="Cambria Math"/>
                            </a:rPr>
                          </m:ctrlPr>
                        </m:dPr>
                        <m:e>
                          <m:f>
                            <m:fPr>
                              <m:ctrlPr>
                                <a:rPr lang="en-US" altLang="en-US" sz="2800" i="1" smtClean="0">
                                  <a:latin typeface="Cambria Math" panose="02040503050406030204" pitchFamily="18" charset="0"/>
                                  <a:ea typeface="Cambria Math"/>
                                </a:rPr>
                              </m:ctrlPr>
                            </m:fPr>
                            <m:num>
                              <m:r>
                                <a:rPr lang="en-US" altLang="en-US" sz="2800" b="0" i="1" smtClean="0">
                                  <a:latin typeface="Cambria Math"/>
                                  <a:ea typeface="Cambria Math"/>
                                </a:rPr>
                                <m:t>𝑑𝑈</m:t>
                              </m:r>
                            </m:num>
                            <m:den>
                              <m:r>
                                <a:rPr lang="en-US" altLang="en-US" sz="2800" b="0" i="1" smtClean="0">
                                  <a:latin typeface="Cambria Math"/>
                                  <a:ea typeface="Cambria Math"/>
                                </a:rPr>
                                <m:t>𝑑𝑋</m:t>
                              </m:r>
                            </m:den>
                          </m:f>
                        </m:e>
                      </m:d>
                      <m:sSub>
                        <m:sSubPr>
                          <m:ctrlPr>
                            <a:rPr lang="en-US" altLang="en-US" sz="2800" i="1" smtClean="0">
                              <a:latin typeface="Cambria Math" panose="02040503050406030204" pitchFamily="18" charset="0"/>
                              <a:ea typeface="Cambria Math"/>
                            </a:rPr>
                          </m:ctrlPr>
                        </m:sSubPr>
                        <m:e>
                          <m:r>
                            <a:rPr lang="en-US" altLang="en-US" sz="2800" i="1" smtClean="0">
                              <a:latin typeface="Cambria Math"/>
                              <a:ea typeface="Cambria Math"/>
                            </a:rPr>
                            <m:t>𝜎</m:t>
                          </m:r>
                        </m:e>
                        <m:sub>
                          <m:r>
                            <a:rPr lang="en-US" altLang="en-US" sz="2800" b="0" i="1" smtClean="0">
                              <a:latin typeface="Cambria Math"/>
                              <a:ea typeface="Cambria Math"/>
                            </a:rPr>
                            <m:t>𝑋</m:t>
                          </m:r>
                        </m:sub>
                      </m:sSub>
                    </m:oMath>
                  </m:oMathPara>
                </a14:m>
                <a:endParaRPr lang="en-US" altLang="en-US" sz="2800" dirty="0"/>
              </a:p>
              <a:p>
                <a:pPr marL="0" indent="0" eaLnBrk="1" hangingPunct="1">
                  <a:lnSpc>
                    <a:spcPct val="80000"/>
                  </a:lnSpc>
                  <a:buNone/>
                </a:pPr>
                <a:r>
                  <a:rPr lang="en-US" altLang="en-US" sz="2800" dirty="0"/>
                  <a:t>In practice, we evaluate the derivative </a:t>
                </a:r>
                <a:r>
                  <a:rPr lang="en-US" altLang="en-US" sz="2800" dirty="0" err="1"/>
                  <a:t>dU</a:t>
                </a:r>
                <a:r>
                  <a:rPr lang="en-US" altLang="en-US" sz="2800" dirty="0"/>
                  <a:t>/</a:t>
                </a:r>
                <a:r>
                  <a:rPr lang="en-US" altLang="en-US" sz="2800" dirty="0" err="1"/>
                  <a:t>dX</a:t>
                </a:r>
                <a:r>
                  <a:rPr lang="en-US" altLang="en-US" sz="2800" dirty="0"/>
                  <a:t> at the observed value of X.</a:t>
                </a:r>
              </a:p>
            </p:txBody>
          </p:sp>
        </mc:Choice>
        <mc:Fallback xmlns="">
          <p:sp>
            <p:nvSpPr>
              <p:cNvPr id="54276" name="Rectangle 3"/>
              <p:cNvSpPr>
                <a:spLocks noGrp="1" noRot="1" noChangeAspect="1" noMove="1" noResize="1" noEditPoints="1" noAdjustHandles="1" noChangeArrowheads="1" noChangeShapeType="1" noTextEdit="1"/>
              </p:cNvSpPr>
              <p:nvPr>
                <p:ph type="body" idx="1"/>
              </p:nvPr>
            </p:nvSpPr>
            <p:spPr>
              <a:blipFill rotWithShape="1">
                <a:blip r:embed="rId3"/>
                <a:stretch>
                  <a:fillRect l="-1481" t="-3235" r="-1852"/>
                </a:stretch>
              </a:blipFill>
            </p:spPr>
            <p:txBody>
              <a:bodyPr/>
              <a:lstStyle/>
              <a:p>
                <a:r>
                  <a:rPr lang="en-US">
                    <a:noFill/>
                  </a:rPr>
                  <a:t> </a:t>
                </a:r>
              </a:p>
            </p:txBody>
          </p:sp>
        </mc:Fallback>
      </mc:AlternateContent>
    </p:spTree>
    <p:extLst>
      <p:ext uri="{BB962C8B-B14F-4D97-AF65-F5344CB8AC3E}">
        <p14:creationId xmlns:p14="http://schemas.microsoft.com/office/powerpoint/2010/main" val="2000970605"/>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87FB51F-CA92-456C-8987-7CC81980D27F}" type="slidenum">
              <a:rPr lang="en-US" altLang="en-US" sz="1400" smtClean="0">
                <a:latin typeface="Arial" charset="0"/>
              </a:rPr>
              <a:pPr eaLnBrk="1" hangingPunct="1">
                <a:spcBef>
                  <a:spcPct val="0"/>
                </a:spcBef>
                <a:buFontTx/>
                <a:buNone/>
              </a:pPr>
              <a:t>52</a:t>
            </a:fld>
            <a:endParaRPr lang="en-US" altLang="en-US" sz="1400">
              <a:latin typeface="Arial" charset="0"/>
            </a:endParaRPr>
          </a:p>
        </p:txBody>
      </p:sp>
      <p:sp>
        <p:nvSpPr>
          <p:cNvPr id="54275" name="Rectangle 2"/>
          <p:cNvSpPr>
            <a:spLocks noGrp="1" noChangeArrowheads="1"/>
          </p:cNvSpPr>
          <p:nvPr>
            <p:ph type="title"/>
          </p:nvPr>
        </p:nvSpPr>
        <p:spPr/>
        <p:txBody>
          <a:bodyPr/>
          <a:lstStyle/>
          <a:p>
            <a:pPr eaLnBrk="1" hangingPunct="1"/>
            <a:r>
              <a:rPr lang="en-US" altLang="en-US" dirty="0"/>
              <a:t>Standard Deviations of Nonlinear Functions of Random Variables</a:t>
            </a:r>
          </a:p>
        </p:txBody>
      </p:sp>
      <mc:AlternateContent xmlns:mc="http://schemas.openxmlformats.org/markup-compatibility/2006" xmlns:a14="http://schemas.microsoft.com/office/drawing/2010/main">
        <mc:Choice Requires="a14">
          <p:sp>
            <p:nvSpPr>
              <p:cNvPr id="54276" name="Rectangle 3"/>
              <p:cNvSpPr>
                <a:spLocks noGrp="1" noChangeArrowheads="1"/>
              </p:cNvSpPr>
              <p:nvPr>
                <p:ph type="body" idx="1"/>
              </p:nvPr>
            </p:nvSpPr>
            <p:spPr/>
            <p:txBody>
              <a:bodyPr/>
              <a:lstStyle/>
              <a:p>
                <a:pPr marL="0" indent="0" eaLnBrk="1" hangingPunct="1">
                  <a:lnSpc>
                    <a:spcPct val="80000"/>
                  </a:lnSpc>
                  <a:buNone/>
                </a:pPr>
                <a:r>
                  <a:rPr lang="en-US" altLang="en-US" sz="2800" dirty="0"/>
                  <a:t>If X</a:t>
                </a:r>
                <a:r>
                  <a:rPr lang="en-US" altLang="en-US" sz="2800" baseline="-25000" dirty="0"/>
                  <a:t>1</a:t>
                </a:r>
                <a:r>
                  <a:rPr lang="en-US" altLang="en-US" sz="2800" dirty="0"/>
                  <a:t>, X</a:t>
                </a:r>
                <a:r>
                  <a:rPr lang="en-US" altLang="en-US" sz="2800" baseline="-25000" dirty="0"/>
                  <a:t>2</a:t>
                </a:r>
                <a:r>
                  <a:rPr lang="en-US" altLang="en-US" sz="2800" dirty="0"/>
                  <a:t> , …, </a:t>
                </a:r>
                <a:r>
                  <a:rPr lang="en-US" altLang="en-US" sz="2800" dirty="0" err="1"/>
                  <a:t>X</a:t>
                </a:r>
                <a:r>
                  <a:rPr lang="en-US" altLang="en-US" sz="2800" baseline="-25000" dirty="0" err="1"/>
                  <a:t>n</a:t>
                </a:r>
                <a:r>
                  <a:rPr lang="en-US" altLang="en-US" sz="2800" dirty="0"/>
                  <a:t> are a random variables whose standard deviations </a:t>
                </a:r>
                <a:r>
                  <a:rPr lang="el-GR" altLang="en-US" sz="2800" dirty="0"/>
                  <a:t>σ</a:t>
                </a:r>
                <a:r>
                  <a:rPr lang="en-US" altLang="en-US" sz="2800" baseline="-25000" dirty="0"/>
                  <a:t>x</a:t>
                </a:r>
                <a:r>
                  <a:rPr lang="en-US" altLang="en-US" sz="1800" baseline="-46000" dirty="0"/>
                  <a:t>1</a:t>
                </a:r>
                <a:r>
                  <a:rPr lang="en-US" altLang="en-US" sz="2800" dirty="0"/>
                  <a:t>, </a:t>
                </a:r>
                <a:r>
                  <a:rPr lang="el-GR" altLang="en-US" sz="2800" dirty="0"/>
                  <a:t>σ</a:t>
                </a:r>
                <a:r>
                  <a:rPr lang="en-US" altLang="en-US" sz="2800" baseline="-25000" dirty="0"/>
                  <a:t>x</a:t>
                </a:r>
                <a:r>
                  <a:rPr lang="en-US" altLang="en-US" sz="1800" baseline="-46000" dirty="0"/>
                  <a:t>2</a:t>
                </a:r>
                <a:r>
                  <a:rPr lang="en-US" altLang="en-US" sz="2800" dirty="0"/>
                  <a:t> , …,</a:t>
                </a:r>
                <a:r>
                  <a:rPr lang="el-GR" altLang="en-US" sz="2800" dirty="0"/>
                  <a:t> σ</a:t>
                </a:r>
                <a:r>
                  <a:rPr lang="en-US" altLang="en-US" sz="2800" baseline="-25000" dirty="0" err="1"/>
                  <a:t>x</a:t>
                </a:r>
                <a:r>
                  <a:rPr lang="en-US" altLang="en-US" sz="1800" baseline="-46000" dirty="0" err="1"/>
                  <a:t>n</a:t>
                </a:r>
                <a:r>
                  <a:rPr lang="en-US" altLang="en-US" sz="2800" dirty="0"/>
                  <a:t> are small, and if U is a function of X</a:t>
                </a:r>
                <a:r>
                  <a:rPr lang="en-US" altLang="en-US" sz="2800" baseline="-25000" dirty="0"/>
                  <a:t>1</a:t>
                </a:r>
                <a:r>
                  <a:rPr lang="en-US" altLang="en-US" sz="2800" dirty="0"/>
                  <a:t>, X</a:t>
                </a:r>
                <a:r>
                  <a:rPr lang="en-US" altLang="en-US" sz="2800" baseline="-25000" dirty="0"/>
                  <a:t>2</a:t>
                </a:r>
                <a:r>
                  <a:rPr lang="en-US" altLang="en-US" sz="2800" dirty="0"/>
                  <a:t> , …, </a:t>
                </a:r>
                <a:r>
                  <a:rPr lang="en-US" altLang="en-US" sz="2800" dirty="0" err="1"/>
                  <a:t>X</a:t>
                </a:r>
                <a:r>
                  <a:rPr lang="en-US" altLang="en-US" sz="2800" baseline="-25000" dirty="0" err="1"/>
                  <a:t>n</a:t>
                </a:r>
                <a:r>
                  <a:rPr lang="en-US" altLang="en-US" sz="2800" dirty="0"/>
                  <a:t>, then</a:t>
                </a:r>
              </a:p>
              <a:p>
                <a:pPr marL="0" indent="0" eaLnBrk="1" hangingPunct="1">
                  <a:lnSpc>
                    <a:spcPct val="80000"/>
                  </a:lnSpc>
                  <a:buNone/>
                </a:pPr>
                <a:endParaRPr lang="en-US" altLang="en-US" sz="2800" dirty="0"/>
              </a:p>
              <a:p>
                <a:pPr marL="0" indent="0" eaLnBrk="1" hangingPunct="1">
                  <a:lnSpc>
                    <a:spcPct val="80000"/>
                  </a:lnSpc>
                  <a:buNone/>
                </a:pPr>
                <a:endParaRPr lang="en-US" altLang="en-US" sz="2800" baseline="-25000" dirty="0"/>
              </a:p>
              <a:p>
                <a:pPr marL="0" indent="0" eaLnBrk="1" hangingPunct="1">
                  <a:lnSpc>
                    <a:spcPct val="80000"/>
                  </a:lnSpc>
                  <a:buNone/>
                </a:pPr>
                <a14:m>
                  <m:oMathPara xmlns:m="http://schemas.openxmlformats.org/officeDocument/2006/math">
                    <m:oMathParaPr>
                      <m:jc m:val="centerGroup"/>
                    </m:oMathParaPr>
                    <m:oMath xmlns:m="http://schemas.openxmlformats.org/officeDocument/2006/math">
                      <m:sSub>
                        <m:sSubPr>
                          <m:ctrlPr>
                            <a:rPr lang="en-US" altLang="en-US" sz="2800" i="1" smtClean="0">
                              <a:latin typeface="Cambria Math" panose="02040503050406030204" pitchFamily="18" charset="0"/>
                            </a:rPr>
                          </m:ctrlPr>
                        </m:sSubPr>
                        <m:e>
                          <m:r>
                            <a:rPr lang="en-US" altLang="en-US" sz="2800" i="1" smtClean="0">
                              <a:latin typeface="Cambria Math"/>
                              <a:ea typeface="Cambria Math"/>
                            </a:rPr>
                            <m:t>𝜎</m:t>
                          </m:r>
                        </m:e>
                        <m:sub>
                          <m:r>
                            <a:rPr lang="en-US" altLang="en-US" sz="2800" b="0" i="1" smtClean="0">
                              <a:latin typeface="Cambria Math"/>
                            </a:rPr>
                            <m:t>𝑈</m:t>
                          </m:r>
                        </m:sub>
                      </m:sSub>
                      <m:r>
                        <a:rPr lang="en-US" altLang="en-US" sz="2800" i="1">
                          <a:latin typeface="Cambria Math"/>
                          <a:ea typeface="Cambria Math"/>
                        </a:rPr>
                        <m:t>≈</m:t>
                      </m:r>
                      <m:rad>
                        <m:radPr>
                          <m:degHide m:val="on"/>
                          <m:ctrlPr>
                            <a:rPr lang="en-US" altLang="en-US" sz="2800" i="1" smtClean="0">
                              <a:latin typeface="Cambria Math" panose="02040503050406030204" pitchFamily="18" charset="0"/>
                              <a:ea typeface="Cambria Math"/>
                            </a:rPr>
                          </m:ctrlPr>
                        </m:radPr>
                        <m:deg/>
                        <m:e>
                          <m:sSup>
                            <m:sSupPr>
                              <m:ctrlPr>
                                <a:rPr lang="en-US" altLang="en-US" sz="2800" i="1" smtClean="0">
                                  <a:latin typeface="Cambria Math" panose="02040503050406030204" pitchFamily="18" charset="0"/>
                                  <a:ea typeface="Cambria Math"/>
                                </a:rPr>
                              </m:ctrlPr>
                            </m:sSupPr>
                            <m:e>
                              <m:d>
                                <m:dPr>
                                  <m:ctrlPr>
                                    <a:rPr lang="en-US" altLang="en-US" sz="2800" i="1" smtClean="0">
                                      <a:latin typeface="Cambria Math" panose="02040503050406030204" pitchFamily="18" charset="0"/>
                                      <a:ea typeface="Cambria Math"/>
                                    </a:rPr>
                                  </m:ctrlPr>
                                </m:dPr>
                                <m:e>
                                  <m:f>
                                    <m:fPr>
                                      <m:ctrlPr>
                                        <a:rPr lang="en-US" altLang="en-US" sz="2800" i="1" smtClean="0">
                                          <a:latin typeface="Cambria Math" panose="02040503050406030204" pitchFamily="18" charset="0"/>
                                          <a:ea typeface="Cambria Math"/>
                                        </a:rPr>
                                      </m:ctrlPr>
                                    </m:fPr>
                                    <m:num>
                                      <m:r>
                                        <a:rPr lang="en-US" altLang="en-US" sz="2800" i="1" smtClean="0">
                                          <a:latin typeface="Cambria Math"/>
                                          <a:ea typeface="Cambria Math"/>
                                        </a:rPr>
                                        <m:t>𝜕</m:t>
                                      </m:r>
                                      <m:r>
                                        <a:rPr lang="en-US" altLang="en-US" sz="2800" b="0" i="1" smtClean="0">
                                          <a:latin typeface="Cambria Math"/>
                                          <a:ea typeface="Cambria Math"/>
                                        </a:rPr>
                                        <m:t>𝑈</m:t>
                                      </m:r>
                                    </m:num>
                                    <m:den>
                                      <m:r>
                                        <a:rPr lang="en-US" altLang="en-US" sz="2800" i="1" smtClean="0">
                                          <a:latin typeface="Cambria Math"/>
                                          <a:ea typeface="Cambria Math"/>
                                        </a:rPr>
                                        <m:t>𝜕</m:t>
                                      </m:r>
                                      <m:sSub>
                                        <m:sSubPr>
                                          <m:ctrlPr>
                                            <a:rPr lang="en-US" altLang="en-US" sz="2800" i="1" smtClean="0">
                                              <a:latin typeface="Cambria Math" panose="02040503050406030204" pitchFamily="18" charset="0"/>
                                              <a:ea typeface="Cambria Math"/>
                                            </a:rPr>
                                          </m:ctrlPr>
                                        </m:sSubPr>
                                        <m:e>
                                          <m:r>
                                            <a:rPr lang="en-US" altLang="en-US" sz="2800" b="0" i="1" smtClean="0">
                                              <a:latin typeface="Cambria Math"/>
                                              <a:ea typeface="Cambria Math"/>
                                            </a:rPr>
                                            <m:t>𝑋</m:t>
                                          </m:r>
                                        </m:e>
                                        <m:sub>
                                          <m:r>
                                            <a:rPr lang="en-US" altLang="en-US" sz="2800" b="0" i="1" smtClean="0">
                                              <a:latin typeface="Cambria Math"/>
                                              <a:ea typeface="Cambria Math"/>
                                            </a:rPr>
                                            <m:t>1</m:t>
                                          </m:r>
                                        </m:sub>
                                      </m:sSub>
                                    </m:den>
                                  </m:f>
                                </m:e>
                              </m:d>
                            </m:e>
                            <m:sup>
                              <m:r>
                                <a:rPr lang="en-US" altLang="en-US" sz="2800" b="0" i="1" smtClean="0">
                                  <a:latin typeface="Cambria Math"/>
                                  <a:ea typeface="Cambria Math"/>
                                </a:rPr>
                                <m:t>2</m:t>
                              </m:r>
                            </m:sup>
                          </m:sSup>
                          <m:sSubSup>
                            <m:sSubSupPr>
                              <m:ctrlPr>
                                <a:rPr lang="en-US" altLang="en-US" sz="2800" i="1" smtClean="0">
                                  <a:latin typeface="Cambria Math" panose="02040503050406030204" pitchFamily="18" charset="0"/>
                                  <a:ea typeface="Cambria Math"/>
                                </a:rPr>
                              </m:ctrlPr>
                            </m:sSubSupPr>
                            <m:e>
                              <m:r>
                                <a:rPr lang="en-US" altLang="en-US" sz="2800" i="1" smtClean="0">
                                  <a:latin typeface="Cambria Math"/>
                                  <a:ea typeface="Cambria Math"/>
                                </a:rPr>
                                <m:t>𝜎</m:t>
                              </m:r>
                            </m:e>
                            <m:sub>
                              <m:r>
                                <a:rPr lang="en-US" altLang="en-US" sz="2800" b="0" i="1" smtClean="0">
                                  <a:latin typeface="Cambria Math"/>
                                  <a:ea typeface="Cambria Math"/>
                                </a:rPr>
                                <m:t>𝑥</m:t>
                              </m:r>
                              <m:r>
                                <a:rPr lang="en-US" altLang="en-US" sz="2800" b="0" i="1" smtClean="0">
                                  <a:latin typeface="Cambria Math"/>
                                  <a:ea typeface="Cambria Math"/>
                                </a:rPr>
                                <m:t>1</m:t>
                              </m:r>
                            </m:sub>
                            <m:sup>
                              <m:r>
                                <a:rPr lang="en-US" altLang="en-US" sz="2800" b="0" i="1" smtClean="0">
                                  <a:latin typeface="Cambria Math"/>
                                  <a:ea typeface="Cambria Math"/>
                                </a:rPr>
                                <m:t>2</m:t>
                              </m:r>
                            </m:sup>
                          </m:sSubSup>
                          <m:r>
                            <a:rPr lang="en-US" altLang="en-US" sz="2800" b="0" i="1" smtClean="0">
                              <a:latin typeface="Cambria Math"/>
                              <a:ea typeface="Cambria Math"/>
                            </a:rPr>
                            <m:t>+</m:t>
                          </m:r>
                          <m:sSup>
                            <m:sSupPr>
                              <m:ctrlPr>
                                <a:rPr lang="en-US" altLang="en-US" sz="2800" i="1" smtClean="0">
                                  <a:latin typeface="Cambria Math" panose="02040503050406030204" pitchFamily="18" charset="0"/>
                                  <a:ea typeface="Cambria Math"/>
                                </a:rPr>
                              </m:ctrlPr>
                            </m:sSupPr>
                            <m:e>
                              <m:d>
                                <m:dPr>
                                  <m:ctrlPr>
                                    <a:rPr lang="en-US" altLang="en-US" sz="2800" i="1" smtClean="0">
                                      <a:latin typeface="Cambria Math" panose="02040503050406030204" pitchFamily="18" charset="0"/>
                                      <a:ea typeface="Cambria Math"/>
                                    </a:rPr>
                                  </m:ctrlPr>
                                </m:dPr>
                                <m:e>
                                  <m:f>
                                    <m:fPr>
                                      <m:ctrlPr>
                                        <a:rPr lang="en-US" altLang="en-US" sz="2800" i="1" smtClean="0">
                                          <a:latin typeface="Cambria Math" panose="02040503050406030204" pitchFamily="18" charset="0"/>
                                          <a:ea typeface="Cambria Math"/>
                                        </a:rPr>
                                      </m:ctrlPr>
                                    </m:fPr>
                                    <m:num>
                                      <m:r>
                                        <a:rPr lang="en-US" altLang="en-US" sz="2800" i="1" smtClean="0">
                                          <a:latin typeface="Cambria Math"/>
                                          <a:ea typeface="Cambria Math"/>
                                        </a:rPr>
                                        <m:t>𝜕</m:t>
                                      </m:r>
                                      <m:r>
                                        <a:rPr lang="en-US" altLang="en-US" sz="2800" b="0" i="1" smtClean="0">
                                          <a:latin typeface="Cambria Math"/>
                                          <a:ea typeface="Cambria Math"/>
                                        </a:rPr>
                                        <m:t>𝑈</m:t>
                                      </m:r>
                                    </m:num>
                                    <m:den>
                                      <m:r>
                                        <a:rPr lang="en-US" altLang="en-US" sz="2800" i="1" smtClean="0">
                                          <a:latin typeface="Cambria Math"/>
                                          <a:ea typeface="Cambria Math"/>
                                        </a:rPr>
                                        <m:t>𝜕</m:t>
                                      </m:r>
                                      <m:sSub>
                                        <m:sSubPr>
                                          <m:ctrlPr>
                                            <a:rPr lang="en-US" altLang="en-US" sz="2800" i="1" smtClean="0">
                                              <a:latin typeface="Cambria Math" panose="02040503050406030204" pitchFamily="18" charset="0"/>
                                              <a:ea typeface="Cambria Math"/>
                                            </a:rPr>
                                          </m:ctrlPr>
                                        </m:sSubPr>
                                        <m:e>
                                          <m:r>
                                            <a:rPr lang="en-US" altLang="en-US" sz="2800" b="0" i="1" smtClean="0">
                                              <a:latin typeface="Cambria Math"/>
                                              <a:ea typeface="Cambria Math"/>
                                            </a:rPr>
                                            <m:t>𝑋</m:t>
                                          </m:r>
                                        </m:e>
                                        <m:sub>
                                          <m:r>
                                            <a:rPr lang="en-US" altLang="en-US" sz="2800" b="0" i="1" smtClean="0">
                                              <a:latin typeface="Cambria Math"/>
                                              <a:ea typeface="Cambria Math"/>
                                            </a:rPr>
                                            <m:t>2</m:t>
                                          </m:r>
                                        </m:sub>
                                      </m:sSub>
                                    </m:den>
                                  </m:f>
                                </m:e>
                              </m:d>
                            </m:e>
                            <m:sup>
                              <m:r>
                                <a:rPr lang="en-US" altLang="en-US" sz="2800" b="0" i="1" smtClean="0">
                                  <a:latin typeface="Cambria Math"/>
                                  <a:ea typeface="Cambria Math"/>
                                </a:rPr>
                                <m:t>2</m:t>
                              </m:r>
                            </m:sup>
                          </m:sSup>
                          <m:sSubSup>
                            <m:sSubSupPr>
                              <m:ctrlPr>
                                <a:rPr lang="en-US" altLang="en-US" sz="2800" i="1" smtClean="0">
                                  <a:latin typeface="Cambria Math" panose="02040503050406030204" pitchFamily="18" charset="0"/>
                                  <a:ea typeface="Cambria Math"/>
                                </a:rPr>
                              </m:ctrlPr>
                            </m:sSubSupPr>
                            <m:e>
                              <m:r>
                                <a:rPr lang="en-US" altLang="en-US" sz="2800" i="1" smtClean="0">
                                  <a:latin typeface="Cambria Math"/>
                                  <a:ea typeface="Cambria Math"/>
                                </a:rPr>
                                <m:t>𝜎</m:t>
                              </m:r>
                            </m:e>
                            <m:sub>
                              <m:r>
                                <a:rPr lang="en-US" altLang="en-US" sz="2800" b="0" i="1" smtClean="0">
                                  <a:latin typeface="Cambria Math"/>
                                  <a:ea typeface="Cambria Math"/>
                                </a:rPr>
                                <m:t>𝑥</m:t>
                              </m:r>
                              <m:r>
                                <a:rPr lang="en-US" altLang="en-US" sz="2800" b="0" i="1" smtClean="0">
                                  <a:latin typeface="Cambria Math"/>
                                  <a:ea typeface="Cambria Math"/>
                                </a:rPr>
                                <m:t>2</m:t>
                              </m:r>
                            </m:sub>
                            <m:sup>
                              <m:r>
                                <a:rPr lang="en-US" altLang="en-US" sz="2800" b="0" i="1" smtClean="0">
                                  <a:latin typeface="Cambria Math"/>
                                  <a:ea typeface="Cambria Math"/>
                                </a:rPr>
                                <m:t>2</m:t>
                              </m:r>
                            </m:sup>
                          </m:sSubSup>
                          <m:r>
                            <a:rPr lang="en-US" altLang="en-US" sz="2800" b="0" i="1" smtClean="0">
                              <a:latin typeface="Cambria Math"/>
                              <a:ea typeface="Cambria Math"/>
                            </a:rPr>
                            <m:t>+…+</m:t>
                          </m:r>
                          <m:sSup>
                            <m:sSupPr>
                              <m:ctrlPr>
                                <a:rPr lang="en-US" altLang="en-US" sz="2800" i="1" smtClean="0">
                                  <a:latin typeface="Cambria Math" panose="02040503050406030204" pitchFamily="18" charset="0"/>
                                  <a:ea typeface="Cambria Math"/>
                                </a:rPr>
                              </m:ctrlPr>
                            </m:sSupPr>
                            <m:e>
                              <m:d>
                                <m:dPr>
                                  <m:ctrlPr>
                                    <a:rPr lang="en-US" altLang="en-US" sz="2800" i="1" smtClean="0">
                                      <a:latin typeface="Cambria Math" panose="02040503050406030204" pitchFamily="18" charset="0"/>
                                      <a:ea typeface="Cambria Math"/>
                                    </a:rPr>
                                  </m:ctrlPr>
                                </m:dPr>
                                <m:e>
                                  <m:f>
                                    <m:fPr>
                                      <m:ctrlPr>
                                        <a:rPr lang="en-US" altLang="en-US" sz="2800" i="1" smtClean="0">
                                          <a:latin typeface="Cambria Math" panose="02040503050406030204" pitchFamily="18" charset="0"/>
                                          <a:ea typeface="Cambria Math"/>
                                        </a:rPr>
                                      </m:ctrlPr>
                                    </m:fPr>
                                    <m:num>
                                      <m:r>
                                        <a:rPr lang="en-US" altLang="en-US" sz="2800" i="1" smtClean="0">
                                          <a:latin typeface="Cambria Math"/>
                                          <a:ea typeface="Cambria Math"/>
                                        </a:rPr>
                                        <m:t>𝜕</m:t>
                                      </m:r>
                                      <m:r>
                                        <a:rPr lang="en-US" altLang="en-US" sz="2800" b="0" i="1" smtClean="0">
                                          <a:latin typeface="Cambria Math"/>
                                          <a:ea typeface="Cambria Math"/>
                                        </a:rPr>
                                        <m:t>𝑈</m:t>
                                      </m:r>
                                    </m:num>
                                    <m:den>
                                      <m:r>
                                        <a:rPr lang="en-US" altLang="en-US" sz="2800" i="1" smtClean="0">
                                          <a:latin typeface="Cambria Math"/>
                                          <a:ea typeface="Cambria Math"/>
                                        </a:rPr>
                                        <m:t>𝜕</m:t>
                                      </m:r>
                                      <m:sSub>
                                        <m:sSubPr>
                                          <m:ctrlPr>
                                            <a:rPr lang="en-US" altLang="en-US" sz="2800" i="1" smtClean="0">
                                              <a:latin typeface="Cambria Math" panose="02040503050406030204" pitchFamily="18" charset="0"/>
                                              <a:ea typeface="Cambria Math"/>
                                            </a:rPr>
                                          </m:ctrlPr>
                                        </m:sSubPr>
                                        <m:e>
                                          <m:r>
                                            <a:rPr lang="en-US" altLang="en-US" sz="2800" b="0" i="1" smtClean="0">
                                              <a:latin typeface="Cambria Math"/>
                                              <a:ea typeface="Cambria Math"/>
                                            </a:rPr>
                                            <m:t>𝑋</m:t>
                                          </m:r>
                                        </m:e>
                                        <m:sub>
                                          <m:r>
                                            <a:rPr lang="en-US" altLang="en-US" sz="2800" b="0" i="1" smtClean="0">
                                              <a:latin typeface="Cambria Math"/>
                                              <a:ea typeface="Cambria Math"/>
                                            </a:rPr>
                                            <m:t>𝑛</m:t>
                                          </m:r>
                                        </m:sub>
                                      </m:sSub>
                                    </m:den>
                                  </m:f>
                                </m:e>
                              </m:d>
                            </m:e>
                            <m:sup>
                              <m:r>
                                <a:rPr lang="en-US" altLang="en-US" sz="2800" b="0" i="1" smtClean="0">
                                  <a:latin typeface="Cambria Math"/>
                                  <a:ea typeface="Cambria Math"/>
                                </a:rPr>
                                <m:t>2</m:t>
                              </m:r>
                            </m:sup>
                          </m:sSup>
                          <m:sSubSup>
                            <m:sSubSupPr>
                              <m:ctrlPr>
                                <a:rPr lang="en-US" altLang="en-US" sz="2800" i="1" smtClean="0">
                                  <a:latin typeface="Cambria Math" panose="02040503050406030204" pitchFamily="18" charset="0"/>
                                  <a:ea typeface="Cambria Math"/>
                                </a:rPr>
                              </m:ctrlPr>
                            </m:sSubSupPr>
                            <m:e>
                              <m:r>
                                <a:rPr lang="en-US" altLang="en-US" sz="2800" i="1" smtClean="0">
                                  <a:latin typeface="Cambria Math"/>
                                  <a:ea typeface="Cambria Math"/>
                                </a:rPr>
                                <m:t>𝜎</m:t>
                              </m:r>
                            </m:e>
                            <m:sub>
                              <m:r>
                                <a:rPr lang="en-US" altLang="en-US" sz="2800" b="0" i="1" smtClean="0">
                                  <a:latin typeface="Cambria Math"/>
                                  <a:ea typeface="Cambria Math"/>
                                </a:rPr>
                                <m:t>𝑥𝑛</m:t>
                              </m:r>
                            </m:sub>
                            <m:sup>
                              <m:r>
                                <a:rPr lang="en-US" altLang="en-US" sz="2800" b="0" i="1" smtClean="0">
                                  <a:latin typeface="Cambria Math"/>
                                  <a:ea typeface="Cambria Math"/>
                                </a:rPr>
                                <m:t>2</m:t>
                              </m:r>
                            </m:sup>
                          </m:sSubSup>
                        </m:e>
                      </m:rad>
                    </m:oMath>
                  </m:oMathPara>
                </a14:m>
                <a:endParaRPr lang="en-US" altLang="en-US" sz="2800" dirty="0"/>
              </a:p>
              <a:p>
                <a:pPr marL="0" indent="0" eaLnBrk="1" hangingPunct="1">
                  <a:lnSpc>
                    <a:spcPct val="80000"/>
                  </a:lnSpc>
                  <a:buNone/>
                </a:pPr>
                <a:endParaRPr lang="en-US" altLang="en-US" sz="2800" dirty="0"/>
              </a:p>
              <a:p>
                <a:pPr marL="0" indent="0" eaLnBrk="1" hangingPunct="1">
                  <a:lnSpc>
                    <a:spcPct val="80000"/>
                  </a:lnSpc>
                  <a:buNone/>
                </a:pPr>
                <a:r>
                  <a:rPr lang="en-US" altLang="en-US" sz="2800" dirty="0"/>
                  <a:t>In practice, we evaluate the partial derivatives at the observed points (X</a:t>
                </a:r>
                <a:r>
                  <a:rPr lang="en-US" altLang="en-US" sz="2800" baseline="-25000" dirty="0"/>
                  <a:t>1</a:t>
                </a:r>
                <a:r>
                  <a:rPr lang="en-US" altLang="en-US" sz="2800" dirty="0"/>
                  <a:t>, X</a:t>
                </a:r>
                <a:r>
                  <a:rPr lang="en-US" altLang="en-US" sz="2800" baseline="-25000" dirty="0"/>
                  <a:t>2</a:t>
                </a:r>
                <a:r>
                  <a:rPr lang="en-US" altLang="en-US" sz="2800" dirty="0"/>
                  <a:t> , …, </a:t>
                </a:r>
                <a:r>
                  <a:rPr lang="en-US" altLang="en-US" sz="2800" dirty="0" err="1"/>
                  <a:t>X</a:t>
                </a:r>
                <a:r>
                  <a:rPr lang="en-US" altLang="en-US" sz="2800" baseline="-25000" dirty="0" err="1"/>
                  <a:t>n</a:t>
                </a:r>
                <a:r>
                  <a:rPr lang="en-US" altLang="en-US" sz="2800" dirty="0"/>
                  <a:t>).</a:t>
                </a:r>
              </a:p>
            </p:txBody>
          </p:sp>
        </mc:Choice>
        <mc:Fallback xmlns="">
          <p:sp>
            <p:nvSpPr>
              <p:cNvPr id="54276" name="Rectangle 3"/>
              <p:cNvSpPr>
                <a:spLocks noGrp="1" noRot="1" noChangeAspect="1" noMove="1" noResize="1" noEditPoints="1" noAdjustHandles="1" noChangeArrowheads="1" noChangeShapeType="1" noTextEdit="1"/>
              </p:cNvSpPr>
              <p:nvPr>
                <p:ph type="body" idx="1"/>
              </p:nvPr>
            </p:nvSpPr>
            <p:spPr>
              <a:blipFill rotWithShape="1">
                <a:blip r:embed="rId3"/>
                <a:stretch>
                  <a:fillRect l="-1481" t="-3235" r="-2444"/>
                </a:stretch>
              </a:blipFill>
            </p:spPr>
            <p:txBody>
              <a:bodyPr/>
              <a:lstStyle/>
              <a:p>
                <a:r>
                  <a:rPr lang="en-US">
                    <a:noFill/>
                  </a:rPr>
                  <a:t> </a:t>
                </a:r>
              </a:p>
            </p:txBody>
          </p:sp>
        </mc:Fallback>
      </mc:AlternateContent>
    </p:spTree>
    <p:extLst>
      <p:ext uri="{BB962C8B-B14F-4D97-AF65-F5344CB8AC3E}">
        <p14:creationId xmlns:p14="http://schemas.microsoft.com/office/powerpoint/2010/main" val="759144966"/>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A87FB51F-CA92-456C-8987-7CC81980D27F}" type="slidenum">
              <a:rPr lang="en-US" altLang="en-US" sz="1400" smtClean="0">
                <a:latin typeface="Arial" charset="0"/>
              </a:rPr>
              <a:pPr eaLnBrk="1" hangingPunct="1">
                <a:spcBef>
                  <a:spcPct val="0"/>
                </a:spcBef>
                <a:buFontTx/>
                <a:buNone/>
              </a:pPr>
              <a:t>53</a:t>
            </a:fld>
            <a:endParaRPr lang="en-US" altLang="en-US" sz="1400">
              <a:latin typeface="Arial" charset="0"/>
            </a:endParaRPr>
          </a:p>
        </p:txBody>
      </p:sp>
      <p:sp>
        <p:nvSpPr>
          <p:cNvPr id="54275" name="Rectangle 2"/>
          <p:cNvSpPr>
            <a:spLocks noGrp="1" noChangeArrowheads="1"/>
          </p:cNvSpPr>
          <p:nvPr>
            <p:ph type="title"/>
          </p:nvPr>
        </p:nvSpPr>
        <p:spPr/>
        <p:txBody>
          <a:bodyPr/>
          <a:lstStyle/>
          <a:p>
            <a:pPr eaLnBrk="1" hangingPunct="1"/>
            <a:r>
              <a:rPr lang="en-US" altLang="en-US"/>
              <a:t>Summary</a:t>
            </a:r>
          </a:p>
        </p:txBody>
      </p:sp>
      <p:sp>
        <p:nvSpPr>
          <p:cNvPr id="54276" name="Rectangle 3"/>
          <p:cNvSpPr>
            <a:spLocks noGrp="1" noChangeArrowheads="1"/>
          </p:cNvSpPr>
          <p:nvPr>
            <p:ph type="body" idx="1"/>
          </p:nvPr>
        </p:nvSpPr>
        <p:spPr/>
        <p:txBody>
          <a:bodyPr/>
          <a:lstStyle/>
          <a:p>
            <a:pPr eaLnBrk="1" hangingPunct="1">
              <a:lnSpc>
                <a:spcPct val="80000"/>
              </a:lnSpc>
            </a:pPr>
            <a:r>
              <a:rPr lang="en-US" altLang="en-US" sz="2800"/>
              <a:t>Probability and rules </a:t>
            </a:r>
          </a:p>
          <a:p>
            <a:pPr eaLnBrk="1" hangingPunct="1">
              <a:lnSpc>
                <a:spcPct val="80000"/>
              </a:lnSpc>
            </a:pPr>
            <a:r>
              <a:rPr lang="en-US" altLang="en-US" sz="2800"/>
              <a:t>Conditional probability</a:t>
            </a:r>
          </a:p>
          <a:p>
            <a:pPr eaLnBrk="1" hangingPunct="1">
              <a:lnSpc>
                <a:spcPct val="80000"/>
              </a:lnSpc>
            </a:pPr>
            <a:r>
              <a:rPr lang="en-US" altLang="en-US" sz="2800"/>
              <a:t>Independence</a:t>
            </a:r>
          </a:p>
          <a:p>
            <a:pPr eaLnBrk="1" hangingPunct="1">
              <a:lnSpc>
                <a:spcPct val="80000"/>
              </a:lnSpc>
            </a:pPr>
            <a:r>
              <a:rPr lang="en-US" altLang="en-US" sz="2800"/>
              <a:t>Random variables: discrete and continuous</a:t>
            </a:r>
          </a:p>
          <a:p>
            <a:pPr eaLnBrk="1" hangingPunct="1">
              <a:lnSpc>
                <a:spcPct val="80000"/>
              </a:lnSpc>
            </a:pPr>
            <a:r>
              <a:rPr lang="en-US" altLang="en-US" sz="2800"/>
              <a:t>Probability mass functions</a:t>
            </a:r>
          </a:p>
          <a:p>
            <a:pPr eaLnBrk="1" hangingPunct="1">
              <a:lnSpc>
                <a:spcPct val="80000"/>
              </a:lnSpc>
            </a:pPr>
            <a:r>
              <a:rPr lang="en-US" altLang="en-US" sz="2800"/>
              <a:t>Probability density functions</a:t>
            </a:r>
          </a:p>
          <a:p>
            <a:pPr eaLnBrk="1" hangingPunct="1">
              <a:lnSpc>
                <a:spcPct val="80000"/>
              </a:lnSpc>
            </a:pPr>
            <a:r>
              <a:rPr lang="en-US" altLang="en-US" sz="2800"/>
              <a:t>Cumulative distribution functions</a:t>
            </a:r>
          </a:p>
          <a:p>
            <a:pPr eaLnBrk="1" hangingPunct="1">
              <a:lnSpc>
                <a:spcPct val="80000"/>
              </a:lnSpc>
            </a:pPr>
            <a:r>
              <a:rPr lang="en-US" altLang="en-US" sz="2800"/>
              <a:t>Means and variances for random variables</a:t>
            </a:r>
          </a:p>
          <a:p>
            <a:pPr eaLnBrk="1" hangingPunct="1">
              <a:lnSpc>
                <a:spcPct val="80000"/>
              </a:lnSpc>
            </a:pPr>
            <a:r>
              <a:rPr lang="en-US" altLang="en-US" sz="2800"/>
              <a:t>Linear functions of random variables</a:t>
            </a:r>
          </a:p>
          <a:p>
            <a:pPr eaLnBrk="1" hangingPunct="1">
              <a:lnSpc>
                <a:spcPct val="80000"/>
              </a:lnSpc>
            </a:pPr>
            <a:r>
              <a:rPr lang="en-US" altLang="en-US" sz="2800"/>
              <a:t>Mean and variance of a sample mean</a:t>
            </a:r>
          </a:p>
          <a:p>
            <a:pPr eaLnBrk="1" hangingPunct="1">
              <a:lnSpc>
                <a:spcPct val="80000"/>
              </a:lnSpc>
            </a:pPr>
            <a:endParaRPr lang="en-US" altLang="en-US" sz="2800"/>
          </a:p>
          <a:p>
            <a:pPr eaLnBrk="1" hangingPunct="1">
              <a:lnSpc>
                <a:spcPct val="80000"/>
              </a:lnSpc>
            </a:pPr>
            <a:endParaRPr lang="en-US" altLang="en-US" sz="280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6F701FBB-04E1-4310-8387-BE333237204B}" type="slidenum">
              <a:rPr lang="en-US" altLang="en-US" sz="1400" smtClean="0">
                <a:latin typeface="Arial" charset="0"/>
              </a:rPr>
              <a:pPr eaLnBrk="1" hangingPunct="1">
                <a:spcBef>
                  <a:spcPct val="0"/>
                </a:spcBef>
                <a:buFontTx/>
                <a:buNone/>
              </a:pPr>
              <a:t>54</a:t>
            </a:fld>
            <a:endParaRPr lang="en-US" altLang="en-US" sz="1400">
              <a:latin typeface="Arial" charset="0"/>
            </a:endParaRPr>
          </a:p>
        </p:txBody>
      </p:sp>
      <p:sp>
        <p:nvSpPr>
          <p:cNvPr id="55299" name="Rectangle 2"/>
          <p:cNvSpPr>
            <a:spLocks noGrp="1" noChangeArrowheads="1"/>
          </p:cNvSpPr>
          <p:nvPr>
            <p:ph type="title"/>
          </p:nvPr>
        </p:nvSpPr>
        <p:spPr/>
        <p:txBody>
          <a:bodyPr/>
          <a:lstStyle/>
          <a:p>
            <a:pPr eaLnBrk="1" hangingPunct="1"/>
            <a:r>
              <a:rPr lang="en-US" altLang="en-US"/>
              <a:t>Problem Workshop 3.4.3</a:t>
            </a:r>
          </a:p>
        </p:txBody>
      </p:sp>
      <p:sp>
        <p:nvSpPr>
          <p:cNvPr id="54276" name="Rectangle 3"/>
          <p:cNvSpPr>
            <a:spLocks noGrp="1" noChangeArrowheads="1"/>
          </p:cNvSpPr>
          <p:nvPr>
            <p:ph type="body" idx="1"/>
          </p:nvPr>
        </p:nvSpPr>
        <p:spPr/>
        <p:txBody>
          <a:bodyPr/>
          <a:lstStyle/>
          <a:p>
            <a:pPr marL="0" indent="0" eaLnBrk="1" hangingPunct="1">
              <a:lnSpc>
                <a:spcPct val="80000"/>
              </a:lnSpc>
              <a:buFontTx/>
              <a:buNone/>
              <a:defRPr/>
            </a:pPr>
            <a:r>
              <a:rPr lang="en-US" sz="2800" dirty="0"/>
              <a:t>A process that fills plastic bottles with a beverage has a mean fill volume of 2.013 L and a standard deviation of 0.005 L. A case contains 24 bottles. Assuming that the bottles in a case are a simple random sample of bottles filled by this method, find the mean and standard deviation of the average volume per bottle in a case.</a:t>
            </a:r>
          </a:p>
          <a:p>
            <a:pPr eaLnBrk="1" hangingPunct="1">
              <a:lnSpc>
                <a:spcPct val="80000"/>
              </a:lnSpc>
              <a:buFontTx/>
              <a:buNone/>
              <a:defRPr/>
            </a:pPr>
            <a:endParaRPr lang="en-US" sz="2800" dirty="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F1A89349-8A49-4EA0-B0AD-AFF5A4368AE2}" type="slidenum">
              <a:rPr lang="en-US" altLang="en-US" sz="1400" smtClean="0">
                <a:latin typeface="Arial" charset="0"/>
              </a:rPr>
              <a:pPr eaLnBrk="1" hangingPunct="1">
                <a:spcBef>
                  <a:spcPct val="0"/>
                </a:spcBef>
                <a:buFontTx/>
                <a:buNone/>
              </a:pPr>
              <a:t>55</a:t>
            </a:fld>
            <a:endParaRPr lang="en-US" altLang="en-US" sz="1400">
              <a:latin typeface="Arial" charset="0"/>
            </a:endParaRPr>
          </a:p>
        </p:txBody>
      </p:sp>
      <p:sp>
        <p:nvSpPr>
          <p:cNvPr id="56323" name="Rectangle 2"/>
          <p:cNvSpPr>
            <a:spLocks noGrp="1" noChangeArrowheads="1"/>
          </p:cNvSpPr>
          <p:nvPr>
            <p:ph type="title"/>
          </p:nvPr>
        </p:nvSpPr>
        <p:spPr/>
        <p:txBody>
          <a:bodyPr/>
          <a:lstStyle/>
          <a:p>
            <a:pPr eaLnBrk="1" hangingPunct="1"/>
            <a:r>
              <a:rPr lang="en-US" altLang="en-US"/>
              <a:t>Problem Workshop 3.4.10</a:t>
            </a:r>
          </a:p>
        </p:txBody>
      </p:sp>
      <p:sp>
        <p:nvSpPr>
          <p:cNvPr id="54276" name="Rectangle 3"/>
          <p:cNvSpPr>
            <a:spLocks noGrp="1" noChangeArrowheads="1"/>
          </p:cNvSpPr>
          <p:nvPr>
            <p:ph type="body" idx="1"/>
          </p:nvPr>
        </p:nvSpPr>
        <p:spPr/>
        <p:txBody>
          <a:bodyPr/>
          <a:lstStyle/>
          <a:p>
            <a:pPr marL="0" indent="0" eaLnBrk="1" hangingPunct="1">
              <a:lnSpc>
                <a:spcPct val="80000"/>
              </a:lnSpc>
              <a:buFontTx/>
              <a:buNone/>
              <a:defRPr/>
            </a:pPr>
            <a:r>
              <a:rPr lang="en-US" sz="2800" dirty="0"/>
              <a:t>A gas station earns $2.60 in revenue for each gallon of regular gas it sells, $2.75 for each gallon of midgrade gas, and $2.90 for each gallon of premium gas. Let X</a:t>
            </a:r>
            <a:r>
              <a:rPr lang="en-US" sz="2800" baseline="-25000" dirty="0"/>
              <a:t>1</a:t>
            </a:r>
            <a:r>
              <a:rPr lang="en-US" sz="2800" dirty="0"/>
              <a:t>, X</a:t>
            </a:r>
            <a:r>
              <a:rPr lang="en-US" sz="2800" baseline="-25000" dirty="0"/>
              <a:t>2</a:t>
            </a:r>
            <a:r>
              <a:rPr lang="en-US" sz="2800" dirty="0"/>
              <a:t>, and X</a:t>
            </a:r>
            <a:r>
              <a:rPr lang="en-US" sz="2800" baseline="-25000" dirty="0"/>
              <a:t>3</a:t>
            </a:r>
            <a:r>
              <a:rPr lang="en-US" sz="2800" dirty="0"/>
              <a:t> denote the number of gallons of regular, midgrade, and premium gasoline sold in a day. Assume that X</a:t>
            </a:r>
            <a:r>
              <a:rPr lang="en-US" sz="2800" baseline="-25000" dirty="0"/>
              <a:t>1</a:t>
            </a:r>
            <a:r>
              <a:rPr lang="en-US" sz="2800" dirty="0"/>
              <a:t>, X</a:t>
            </a:r>
            <a:r>
              <a:rPr lang="en-US" sz="2800" baseline="-25000" dirty="0"/>
              <a:t>2</a:t>
            </a:r>
            <a:r>
              <a:rPr lang="en-US" sz="2800" dirty="0"/>
              <a:t>, and X</a:t>
            </a:r>
            <a:r>
              <a:rPr lang="en-US" sz="2800" baseline="-25000" dirty="0"/>
              <a:t>3</a:t>
            </a:r>
            <a:r>
              <a:rPr lang="en-US" sz="2800" dirty="0"/>
              <a:t> have means </a:t>
            </a:r>
            <a:r>
              <a:rPr lang="en-US" sz="2800" dirty="0">
                <a:sym typeface="Symbol"/>
              </a:rPr>
              <a:t></a:t>
            </a:r>
            <a:r>
              <a:rPr lang="en-US" sz="2800" baseline="-25000" dirty="0">
                <a:sym typeface="Symbol"/>
              </a:rPr>
              <a:t>1</a:t>
            </a:r>
            <a:r>
              <a:rPr lang="en-US" sz="2800" dirty="0">
                <a:sym typeface="Symbol"/>
              </a:rPr>
              <a:t>=1500, </a:t>
            </a:r>
            <a:r>
              <a:rPr lang="en-US" sz="2800" baseline="-25000" dirty="0">
                <a:sym typeface="Symbol"/>
              </a:rPr>
              <a:t>2</a:t>
            </a:r>
            <a:r>
              <a:rPr lang="en-US" sz="2800" dirty="0">
                <a:sym typeface="Symbol"/>
              </a:rPr>
              <a:t>=500, and </a:t>
            </a:r>
            <a:r>
              <a:rPr lang="en-US" sz="2800" baseline="-25000" dirty="0">
                <a:sym typeface="Symbol"/>
              </a:rPr>
              <a:t>3</a:t>
            </a:r>
            <a:r>
              <a:rPr lang="en-US" sz="2800" dirty="0"/>
              <a:t> =300, and standard deviations </a:t>
            </a:r>
            <a:r>
              <a:rPr lang="en-US" sz="2800" dirty="0">
                <a:sym typeface="Symbol"/>
              </a:rPr>
              <a:t></a:t>
            </a:r>
            <a:r>
              <a:rPr lang="en-US" sz="2800" baseline="-25000" dirty="0">
                <a:sym typeface="Symbol"/>
              </a:rPr>
              <a:t>1</a:t>
            </a:r>
            <a:r>
              <a:rPr lang="en-US" sz="2800" dirty="0">
                <a:sym typeface="Symbol"/>
              </a:rPr>
              <a:t> = 180, </a:t>
            </a:r>
            <a:r>
              <a:rPr lang="en-US" sz="2800" baseline="-25000" dirty="0">
                <a:sym typeface="Symbol"/>
              </a:rPr>
              <a:t>2</a:t>
            </a:r>
            <a:r>
              <a:rPr lang="en-US" sz="2800" dirty="0">
                <a:sym typeface="Symbol"/>
              </a:rPr>
              <a:t> = 90 </a:t>
            </a:r>
            <a:r>
              <a:rPr lang="en-US" sz="2800" baseline="-25000" dirty="0">
                <a:sym typeface="Symbol"/>
              </a:rPr>
              <a:t>1</a:t>
            </a:r>
            <a:r>
              <a:rPr lang="en-US" sz="2800" dirty="0">
                <a:sym typeface="Symbol"/>
              </a:rPr>
              <a:t> = 40, respectively.</a:t>
            </a:r>
            <a:endParaRPr lang="en-US" sz="2800" baseline="-25000" dirty="0"/>
          </a:p>
          <a:p>
            <a:pPr marL="514350" indent="-514350" eaLnBrk="1" hangingPunct="1">
              <a:lnSpc>
                <a:spcPct val="80000"/>
              </a:lnSpc>
              <a:buFontTx/>
              <a:buAutoNum type="alphaLcParenR"/>
              <a:defRPr/>
            </a:pPr>
            <a:r>
              <a:rPr lang="en-US" sz="2800" dirty="0"/>
              <a:t>Find the mean daily revenue.</a:t>
            </a:r>
          </a:p>
          <a:p>
            <a:pPr marL="514350" indent="-514350" eaLnBrk="1" hangingPunct="1">
              <a:lnSpc>
                <a:spcPct val="80000"/>
              </a:lnSpc>
              <a:buFontTx/>
              <a:buAutoNum type="alphaLcParenR"/>
              <a:defRPr/>
            </a:pPr>
            <a:r>
              <a:rPr lang="en-US" sz="2800" dirty="0"/>
              <a:t>Assuming X</a:t>
            </a:r>
            <a:r>
              <a:rPr lang="en-US" sz="2800" baseline="-25000" dirty="0"/>
              <a:t>1</a:t>
            </a:r>
            <a:r>
              <a:rPr lang="en-US" sz="2800" dirty="0"/>
              <a:t>, X</a:t>
            </a:r>
            <a:r>
              <a:rPr lang="en-US" sz="2800" baseline="-25000" dirty="0"/>
              <a:t>2</a:t>
            </a:r>
            <a:r>
              <a:rPr lang="en-US" sz="2800" dirty="0"/>
              <a:t>, and X</a:t>
            </a:r>
            <a:r>
              <a:rPr lang="en-US" sz="2800" baseline="-25000" dirty="0"/>
              <a:t>3</a:t>
            </a:r>
            <a:r>
              <a:rPr lang="en-US" sz="2800" dirty="0"/>
              <a:t> to be independent, find the standard deviation of the daily revenue.</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9EA3CBEA-DD10-46DE-BD26-84F68D85B74F}" type="slidenum">
              <a:rPr lang="en-US" altLang="en-US" sz="1400" smtClean="0">
                <a:latin typeface="Arial" charset="0"/>
              </a:rPr>
              <a:pPr eaLnBrk="1" hangingPunct="1">
                <a:spcBef>
                  <a:spcPct val="0"/>
                </a:spcBef>
                <a:buFontTx/>
                <a:buNone/>
              </a:pPr>
              <a:t>56</a:t>
            </a:fld>
            <a:endParaRPr lang="en-US" altLang="en-US" sz="1400">
              <a:latin typeface="Arial" charset="0"/>
            </a:endParaRPr>
          </a:p>
        </p:txBody>
      </p:sp>
      <p:sp>
        <p:nvSpPr>
          <p:cNvPr id="57347" name="Rectangle 2"/>
          <p:cNvSpPr>
            <a:spLocks noGrp="1" noChangeArrowheads="1"/>
          </p:cNvSpPr>
          <p:nvPr>
            <p:ph type="title"/>
          </p:nvPr>
        </p:nvSpPr>
        <p:spPr/>
        <p:txBody>
          <a:bodyPr/>
          <a:lstStyle/>
          <a:p>
            <a:pPr eaLnBrk="1" hangingPunct="1"/>
            <a:r>
              <a:rPr lang="en-US" altLang="en-US"/>
              <a:t>Problem Workshop 3.4.11</a:t>
            </a:r>
          </a:p>
        </p:txBody>
      </p:sp>
      <p:sp>
        <p:nvSpPr>
          <p:cNvPr id="54276" name="Rectangle 3"/>
          <p:cNvSpPr>
            <a:spLocks noGrp="1" noChangeArrowheads="1"/>
          </p:cNvSpPr>
          <p:nvPr>
            <p:ph type="body" idx="1"/>
          </p:nvPr>
        </p:nvSpPr>
        <p:spPr>
          <a:xfrm>
            <a:off x="457200" y="1600200"/>
            <a:ext cx="8229600" cy="4876800"/>
          </a:xfrm>
        </p:spPr>
        <p:txBody>
          <a:bodyPr/>
          <a:lstStyle/>
          <a:p>
            <a:pPr marL="0" indent="0" eaLnBrk="1" hangingPunct="1">
              <a:lnSpc>
                <a:spcPct val="80000"/>
              </a:lnSpc>
              <a:buFontTx/>
              <a:buNone/>
              <a:defRPr/>
            </a:pPr>
            <a:r>
              <a:rPr lang="en-US" sz="2800" dirty="0"/>
              <a:t>The number of miles traveled per gallon of gasoline for a certain car has a mean of 25 miles and a standard deviation of 2 miles. The tank holds 20 gallons.</a:t>
            </a:r>
          </a:p>
          <a:p>
            <a:pPr marL="514350" indent="-514350" eaLnBrk="1" hangingPunct="1">
              <a:lnSpc>
                <a:spcPct val="80000"/>
              </a:lnSpc>
              <a:buFontTx/>
              <a:buAutoNum type="alphaLcParenR"/>
              <a:defRPr/>
            </a:pPr>
            <a:r>
              <a:rPr lang="en-US" sz="2800" dirty="0"/>
              <a:t>Find the mean number of miles traveled per tank.</a:t>
            </a:r>
          </a:p>
          <a:p>
            <a:pPr marL="514350" indent="-514350" eaLnBrk="1" hangingPunct="1">
              <a:lnSpc>
                <a:spcPct val="80000"/>
              </a:lnSpc>
              <a:buFontTx/>
              <a:buAutoNum type="alphaLcParenR"/>
              <a:defRPr/>
            </a:pPr>
            <a:r>
              <a:rPr lang="en-US" sz="2800" dirty="0"/>
              <a:t>Assume the distances traveled are independent for each gallon of gas. Find the standard deviation of the number of miles traveled per tank.</a:t>
            </a:r>
          </a:p>
          <a:p>
            <a:pPr marL="514350" indent="-514350" eaLnBrk="1" hangingPunct="1">
              <a:lnSpc>
                <a:spcPct val="80000"/>
              </a:lnSpc>
              <a:buFontTx/>
              <a:buAutoNum type="alphaLcParenR"/>
              <a:defRPr/>
            </a:pPr>
            <a:r>
              <a:rPr lang="en-US" sz="2800" dirty="0"/>
              <a:t>The car owner travels X miles on 20 gallons of gas and estimates her gas mileage as X/20. Find the mean of the estimated gas mileage.</a:t>
            </a:r>
          </a:p>
          <a:p>
            <a:pPr marL="514350" indent="-514350" eaLnBrk="1" hangingPunct="1">
              <a:lnSpc>
                <a:spcPct val="80000"/>
              </a:lnSpc>
              <a:buFontTx/>
              <a:buAutoNum type="alphaLcParenR"/>
              <a:defRPr/>
            </a:pPr>
            <a:r>
              <a:rPr lang="en-US" sz="2800" dirty="0"/>
              <a:t>Assuming the distances traveled are independent for each gallon of gas, find the standard deviation of the estimated gas mileage.</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1F941B37-8C21-4AC2-91BB-5631332C7991}" type="slidenum">
              <a:rPr lang="en-US" altLang="en-US" sz="1400" smtClean="0">
                <a:latin typeface="Arial" charset="0"/>
              </a:rPr>
              <a:pPr eaLnBrk="1" hangingPunct="1">
                <a:spcBef>
                  <a:spcPct val="0"/>
                </a:spcBef>
                <a:buFontTx/>
                <a:buNone/>
              </a:pPr>
              <a:t>57</a:t>
            </a:fld>
            <a:endParaRPr lang="en-US" altLang="en-US" sz="1400">
              <a:latin typeface="Arial" charset="0"/>
            </a:endParaRPr>
          </a:p>
        </p:txBody>
      </p:sp>
      <p:sp>
        <p:nvSpPr>
          <p:cNvPr id="58371" name="Rectangle 2"/>
          <p:cNvSpPr>
            <a:spLocks noGrp="1" noChangeArrowheads="1"/>
          </p:cNvSpPr>
          <p:nvPr>
            <p:ph type="title"/>
          </p:nvPr>
        </p:nvSpPr>
        <p:spPr/>
        <p:txBody>
          <a:bodyPr/>
          <a:lstStyle/>
          <a:p>
            <a:pPr eaLnBrk="1" hangingPunct="1"/>
            <a:r>
              <a:rPr lang="en-US" altLang="en-US" dirty="0"/>
              <a:t>Example</a:t>
            </a:r>
          </a:p>
        </p:txBody>
      </p:sp>
      <p:sp>
        <p:nvSpPr>
          <p:cNvPr id="54276" name="Rectangle 3"/>
          <p:cNvSpPr>
            <a:spLocks noGrp="1" noChangeArrowheads="1"/>
          </p:cNvSpPr>
          <p:nvPr>
            <p:ph type="body" idx="1"/>
          </p:nvPr>
        </p:nvSpPr>
        <p:spPr>
          <a:xfrm>
            <a:off x="228600" y="1600200"/>
            <a:ext cx="8763000" cy="4525963"/>
          </a:xfrm>
        </p:spPr>
        <p:txBody>
          <a:bodyPr/>
          <a:lstStyle/>
          <a:p>
            <a:pPr marL="0" indent="0" eaLnBrk="1" hangingPunct="1">
              <a:lnSpc>
                <a:spcPct val="80000"/>
              </a:lnSpc>
              <a:buFontTx/>
              <a:buNone/>
              <a:defRPr/>
            </a:pPr>
            <a:r>
              <a:rPr lang="en-US" sz="2800" dirty="0"/>
              <a:t>Assume the mass of a rock is measured to be m = 674 ±1g, and the volume of the rock is measured to be V= 261 ±0.1 </a:t>
            </a:r>
            <a:r>
              <a:rPr lang="en-US" sz="2800" dirty="0" err="1"/>
              <a:t>mL.</a:t>
            </a:r>
            <a:r>
              <a:rPr lang="en-US" sz="2800" dirty="0"/>
              <a:t> The density D of the rock is given by D = m/V. Estimate the density and find the standard deviation of the estimate. Is it better to upgrade the instrument that measures mass or volume to reduce the standard deviation of </a:t>
            </a:r>
            <a:r>
              <a:rPr lang="en-US" sz="2800"/>
              <a:t>the density?</a:t>
            </a:r>
            <a:endParaRPr lang="en-US" sz="2800" dirty="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1F941B37-8C21-4AC2-91BB-5631332C7991}" type="slidenum">
              <a:rPr lang="en-US" altLang="en-US" sz="1400" smtClean="0">
                <a:latin typeface="Arial" charset="0"/>
              </a:rPr>
              <a:pPr eaLnBrk="1" hangingPunct="1">
                <a:spcBef>
                  <a:spcPct val="0"/>
                </a:spcBef>
                <a:buFontTx/>
                <a:buNone/>
              </a:pPr>
              <a:t>58</a:t>
            </a:fld>
            <a:endParaRPr lang="en-US" altLang="en-US" sz="1400">
              <a:latin typeface="Arial" charset="0"/>
            </a:endParaRPr>
          </a:p>
        </p:txBody>
      </p:sp>
      <p:sp>
        <p:nvSpPr>
          <p:cNvPr id="58371" name="Rectangle 2"/>
          <p:cNvSpPr>
            <a:spLocks noGrp="1" noChangeArrowheads="1"/>
          </p:cNvSpPr>
          <p:nvPr>
            <p:ph type="title"/>
          </p:nvPr>
        </p:nvSpPr>
        <p:spPr/>
        <p:txBody>
          <a:bodyPr/>
          <a:lstStyle/>
          <a:p>
            <a:pPr eaLnBrk="1" hangingPunct="1"/>
            <a:r>
              <a:rPr lang="en-US" altLang="en-US"/>
              <a:t>Problem Workshop 3.4.14</a:t>
            </a:r>
          </a:p>
        </p:txBody>
      </p:sp>
      <p:sp>
        <p:nvSpPr>
          <p:cNvPr id="54276" name="Rectangle 3"/>
          <p:cNvSpPr>
            <a:spLocks noGrp="1" noChangeArrowheads="1"/>
          </p:cNvSpPr>
          <p:nvPr>
            <p:ph type="body" idx="1"/>
          </p:nvPr>
        </p:nvSpPr>
        <p:spPr/>
        <p:txBody>
          <a:bodyPr/>
          <a:lstStyle/>
          <a:p>
            <a:pPr marL="0" indent="0" eaLnBrk="1" hangingPunct="1">
              <a:lnSpc>
                <a:spcPct val="80000"/>
              </a:lnSpc>
              <a:buFontTx/>
              <a:buNone/>
              <a:defRPr/>
            </a:pPr>
            <a:r>
              <a:rPr lang="en-US" sz="2800" dirty="0"/>
              <a:t>One way to measure the water content of a soil is to weigh the soil both before and after drying it in an oven. The water content is W = (M</a:t>
            </a:r>
            <a:r>
              <a:rPr lang="en-US" sz="2800" baseline="-25000" dirty="0"/>
              <a:t>1</a:t>
            </a:r>
            <a:r>
              <a:rPr lang="en-US" sz="2800" dirty="0"/>
              <a:t>-M</a:t>
            </a:r>
            <a:r>
              <a:rPr lang="en-US" sz="2800" baseline="-25000" dirty="0"/>
              <a:t>2</a:t>
            </a:r>
            <a:r>
              <a:rPr lang="en-US" sz="2800" dirty="0"/>
              <a:t>)/M</a:t>
            </a:r>
            <a:r>
              <a:rPr lang="en-US" sz="2800" baseline="-25000" dirty="0"/>
              <a:t>1</a:t>
            </a:r>
            <a:r>
              <a:rPr lang="en-US" sz="2800" dirty="0"/>
              <a:t>, where M</a:t>
            </a:r>
            <a:r>
              <a:rPr lang="en-US" sz="2800" baseline="-25000" dirty="0"/>
              <a:t>1</a:t>
            </a:r>
            <a:r>
              <a:rPr lang="en-US" sz="2800" dirty="0"/>
              <a:t> is the mass before drying and M</a:t>
            </a:r>
            <a:r>
              <a:rPr lang="en-US" sz="2800" baseline="-25000" dirty="0"/>
              <a:t>2</a:t>
            </a:r>
            <a:r>
              <a:rPr lang="en-US" sz="2800" dirty="0"/>
              <a:t> is the mass after drying. Assume that M</a:t>
            </a:r>
            <a:r>
              <a:rPr lang="en-US" sz="2800" baseline="-25000" dirty="0"/>
              <a:t>1</a:t>
            </a:r>
            <a:r>
              <a:rPr lang="en-US" sz="2800" dirty="0"/>
              <a:t> = 1.32 ±0.01 kg and M</a:t>
            </a:r>
            <a:r>
              <a:rPr lang="en-US" sz="2800" baseline="-25000" dirty="0"/>
              <a:t>2</a:t>
            </a:r>
            <a:r>
              <a:rPr lang="en-US" sz="2800" dirty="0"/>
              <a:t> = 1.04 ±0.01 kg.</a:t>
            </a:r>
          </a:p>
          <a:p>
            <a:pPr marL="514350" indent="-514350" eaLnBrk="1" hangingPunct="1">
              <a:lnSpc>
                <a:spcPct val="80000"/>
              </a:lnSpc>
              <a:buFontTx/>
              <a:buAutoNum type="alphaLcParenR"/>
              <a:defRPr/>
            </a:pPr>
            <a:r>
              <a:rPr lang="en-US" sz="2800" dirty="0"/>
              <a:t>Estimate W, and find the standard deviation of the estimate.</a:t>
            </a:r>
          </a:p>
          <a:p>
            <a:pPr marL="514350" indent="-514350" eaLnBrk="1" hangingPunct="1">
              <a:lnSpc>
                <a:spcPct val="80000"/>
              </a:lnSpc>
              <a:buFontTx/>
              <a:buAutoNum type="alphaLcParenR"/>
              <a:defRPr/>
            </a:pPr>
            <a:r>
              <a:rPr lang="en-US" sz="2800" dirty="0"/>
              <a:t>Which would provide a greater reduction in the standard deviation of W: reducing the standard deviation of M</a:t>
            </a:r>
            <a:r>
              <a:rPr lang="en-US" sz="2800" baseline="-25000" dirty="0"/>
              <a:t>1</a:t>
            </a:r>
            <a:r>
              <a:rPr lang="en-US" sz="2800" dirty="0"/>
              <a:t> to 0.005 kg or reducing the standard deviation of M</a:t>
            </a:r>
            <a:r>
              <a:rPr lang="en-US" sz="2800" baseline="-25000" dirty="0"/>
              <a:t>2</a:t>
            </a:r>
            <a:r>
              <a:rPr lang="en-US" sz="2800" dirty="0"/>
              <a:t> to 0.005 kg?</a:t>
            </a:r>
          </a:p>
          <a:p>
            <a:pPr eaLnBrk="1" hangingPunct="1">
              <a:lnSpc>
                <a:spcPct val="80000"/>
              </a:lnSpc>
              <a:buFontTx/>
              <a:buNone/>
              <a:defRPr/>
            </a:pPr>
            <a:endParaRPr lang="en-US" sz="2800" dirty="0"/>
          </a:p>
        </p:txBody>
      </p:sp>
    </p:spTree>
    <p:extLst>
      <p:ext uri="{BB962C8B-B14F-4D97-AF65-F5344CB8AC3E}">
        <p14:creationId xmlns:p14="http://schemas.microsoft.com/office/powerpoint/2010/main" val="10906480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927E90A5-FD6C-41B7-90E3-7FDFC1B7D44C}" type="slidenum">
              <a:rPr lang="en-US" altLang="en-US" sz="1400" smtClean="0">
                <a:latin typeface="Arial" charset="0"/>
              </a:rPr>
              <a:pPr eaLnBrk="1" hangingPunct="1">
                <a:spcBef>
                  <a:spcPct val="0"/>
                </a:spcBef>
                <a:buFontTx/>
                <a:buNone/>
              </a:pPr>
              <a:t>6</a:t>
            </a:fld>
            <a:endParaRPr lang="en-US" altLang="en-US" sz="1400">
              <a:latin typeface="Arial" charset="0"/>
            </a:endParaRPr>
          </a:p>
        </p:txBody>
      </p:sp>
      <p:sp>
        <p:nvSpPr>
          <p:cNvPr id="8195" name="Rectangle 2"/>
          <p:cNvSpPr>
            <a:spLocks noGrp="1" noChangeArrowheads="1"/>
          </p:cNvSpPr>
          <p:nvPr>
            <p:ph type="title"/>
          </p:nvPr>
        </p:nvSpPr>
        <p:spPr/>
        <p:txBody>
          <a:bodyPr/>
          <a:lstStyle/>
          <a:p>
            <a:pPr eaLnBrk="1" hangingPunct="1"/>
            <a:r>
              <a:rPr lang="en-US" altLang="en-US"/>
              <a:t>Example 1 cont.</a:t>
            </a:r>
          </a:p>
        </p:txBody>
      </p:sp>
      <p:sp>
        <p:nvSpPr>
          <p:cNvPr id="8196" name="Rectangle 3"/>
          <p:cNvSpPr>
            <a:spLocks noGrp="1" noChangeArrowheads="1"/>
          </p:cNvSpPr>
          <p:nvPr>
            <p:ph type="body" idx="1"/>
          </p:nvPr>
        </p:nvSpPr>
        <p:spPr/>
        <p:txBody>
          <a:bodyPr/>
          <a:lstStyle/>
          <a:p>
            <a:pPr marL="0" indent="0" eaLnBrk="1" hangingPunct="1">
              <a:lnSpc>
                <a:spcPct val="90000"/>
              </a:lnSpc>
              <a:buFontTx/>
              <a:buAutoNum type="arabicPeriod"/>
            </a:pPr>
            <a:r>
              <a:rPr lang="en-US" altLang="en-US" sz="2800"/>
              <a:t> Find the sample space for this experiment.</a:t>
            </a:r>
          </a:p>
          <a:p>
            <a:pPr marL="0" indent="0" eaLnBrk="1" hangingPunct="1">
              <a:lnSpc>
                <a:spcPct val="90000"/>
              </a:lnSpc>
              <a:buFontTx/>
              <a:buNone/>
            </a:pPr>
            <a:endParaRPr lang="en-US" altLang="en-US" sz="2800"/>
          </a:p>
          <a:p>
            <a:pPr marL="0" indent="0" eaLnBrk="1" hangingPunct="1">
              <a:lnSpc>
                <a:spcPct val="90000"/>
              </a:lnSpc>
              <a:buFontTx/>
              <a:buNone/>
            </a:pPr>
            <a:r>
              <a:rPr lang="en-US" altLang="en-US" sz="2800"/>
              <a:t>2. Specify the subsets corresponding to the events   </a:t>
            </a:r>
          </a:p>
          <a:p>
            <a:pPr marL="0" indent="0" eaLnBrk="1" hangingPunct="1">
              <a:lnSpc>
                <a:spcPct val="90000"/>
              </a:lnSpc>
              <a:buFontTx/>
              <a:buNone/>
            </a:pPr>
            <a:r>
              <a:rPr lang="en-US" altLang="en-US" sz="2800" i="1"/>
              <a:t>   A</a:t>
            </a:r>
            <a:r>
              <a:rPr lang="en-US" altLang="en-US" sz="2800"/>
              <a:t>, </a:t>
            </a:r>
            <a:r>
              <a:rPr lang="en-US" altLang="en-US" sz="2800" i="1"/>
              <a:t>B</a:t>
            </a:r>
            <a:r>
              <a:rPr lang="en-US" altLang="en-US" sz="2800"/>
              <a:t>, and </a:t>
            </a:r>
            <a:r>
              <a:rPr lang="en-US" altLang="en-US" sz="2800" i="1"/>
              <a: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75F4C27C-6B52-4AC6-B711-4D17D40B2CA8}" type="slidenum">
              <a:rPr lang="en-US" altLang="en-US" sz="1400" smtClean="0">
                <a:latin typeface="Arial" charset="0"/>
              </a:rPr>
              <a:pPr eaLnBrk="1" hangingPunct="1">
                <a:spcBef>
                  <a:spcPct val="0"/>
                </a:spcBef>
                <a:buFontTx/>
                <a:buNone/>
              </a:pPr>
              <a:t>7</a:t>
            </a:fld>
            <a:endParaRPr lang="en-US" altLang="en-US" sz="1400">
              <a:latin typeface="Arial" charset="0"/>
            </a:endParaRPr>
          </a:p>
        </p:txBody>
      </p:sp>
      <p:sp>
        <p:nvSpPr>
          <p:cNvPr id="9219" name="Rectangle 2"/>
          <p:cNvSpPr>
            <a:spLocks noGrp="1" noChangeArrowheads="1"/>
          </p:cNvSpPr>
          <p:nvPr>
            <p:ph type="title"/>
          </p:nvPr>
        </p:nvSpPr>
        <p:spPr/>
        <p:txBody>
          <a:bodyPr/>
          <a:lstStyle/>
          <a:p>
            <a:pPr eaLnBrk="1" hangingPunct="1"/>
            <a:r>
              <a:rPr lang="en-US" altLang="en-US"/>
              <a:t>Combining Events</a:t>
            </a:r>
          </a:p>
        </p:txBody>
      </p:sp>
      <p:sp>
        <p:nvSpPr>
          <p:cNvPr id="9220" name="Rectangle 3"/>
          <p:cNvSpPr>
            <a:spLocks noGrp="1" noChangeArrowheads="1"/>
          </p:cNvSpPr>
          <p:nvPr>
            <p:ph type="body" sz="half" idx="1"/>
          </p:nvPr>
        </p:nvSpPr>
        <p:spPr>
          <a:xfrm>
            <a:off x="457200" y="1600200"/>
            <a:ext cx="8229600" cy="4525963"/>
          </a:xfrm>
        </p:spPr>
        <p:txBody>
          <a:bodyPr/>
          <a:lstStyle/>
          <a:p>
            <a:pPr eaLnBrk="1" hangingPunct="1">
              <a:buFontTx/>
              <a:buNone/>
            </a:pPr>
            <a:r>
              <a:rPr lang="en-US" altLang="en-US"/>
              <a:t>The </a:t>
            </a:r>
            <a:r>
              <a:rPr lang="en-US" altLang="en-US" b="1">
                <a:solidFill>
                  <a:srgbClr val="FFFF00"/>
                </a:solidFill>
              </a:rPr>
              <a:t>union</a:t>
            </a:r>
            <a:r>
              <a:rPr lang="en-US" altLang="en-US"/>
              <a:t> of two events </a:t>
            </a:r>
            <a:r>
              <a:rPr lang="en-US" altLang="en-US" i="1"/>
              <a:t>A</a:t>
            </a:r>
            <a:r>
              <a:rPr lang="en-US" altLang="en-US"/>
              <a:t> and </a:t>
            </a:r>
            <a:r>
              <a:rPr lang="en-US" altLang="en-US" i="1"/>
              <a:t>B</a:t>
            </a:r>
            <a:r>
              <a:rPr lang="en-US" altLang="en-US"/>
              <a:t>, denoted </a:t>
            </a:r>
          </a:p>
          <a:p>
            <a:pPr eaLnBrk="1" hangingPunct="1">
              <a:buFontTx/>
              <a:buNone/>
            </a:pPr>
            <a:r>
              <a:rPr lang="en-US" altLang="en-US" i="1"/>
              <a:t>A </a:t>
            </a:r>
            <a:r>
              <a:rPr lang="en-US" altLang="en-US">
                <a:sym typeface="Symbol" pitchFamily="18" charset="2"/>
              </a:rPr>
              <a:t></a:t>
            </a:r>
            <a:r>
              <a:rPr lang="en-US" altLang="en-US" i="1"/>
              <a:t> B, </a:t>
            </a:r>
            <a:r>
              <a:rPr lang="en-US" altLang="en-US"/>
              <a:t>is the set of outcomes that belong either </a:t>
            </a:r>
          </a:p>
          <a:p>
            <a:pPr eaLnBrk="1" hangingPunct="1">
              <a:buFontTx/>
              <a:buNone/>
            </a:pPr>
            <a:r>
              <a:rPr lang="en-US" altLang="en-US"/>
              <a:t>to </a:t>
            </a:r>
            <a:r>
              <a:rPr lang="en-US" altLang="en-US" i="1"/>
              <a:t>A</a:t>
            </a:r>
            <a:r>
              <a:rPr lang="en-US" altLang="en-US"/>
              <a:t>, to </a:t>
            </a:r>
            <a:r>
              <a:rPr lang="en-US" altLang="en-US" i="1"/>
              <a:t>B</a:t>
            </a:r>
            <a:r>
              <a:rPr lang="en-US" altLang="en-US"/>
              <a:t>, or to both.  </a:t>
            </a:r>
          </a:p>
          <a:p>
            <a:pPr eaLnBrk="1" hangingPunct="1">
              <a:buFontTx/>
              <a:buNone/>
            </a:pPr>
            <a:endParaRPr lang="en-US" altLang="en-US"/>
          </a:p>
          <a:p>
            <a:pPr eaLnBrk="1" hangingPunct="1">
              <a:buFontTx/>
              <a:buNone/>
            </a:pPr>
            <a:r>
              <a:rPr lang="en-US" altLang="en-US"/>
              <a:t>In words, </a:t>
            </a:r>
            <a:r>
              <a:rPr lang="en-US" altLang="en-US" i="1"/>
              <a:t>A </a:t>
            </a:r>
            <a:r>
              <a:rPr lang="en-US" altLang="en-US">
                <a:sym typeface="Symbol" pitchFamily="18" charset="2"/>
              </a:rPr>
              <a:t></a:t>
            </a:r>
            <a:r>
              <a:rPr lang="en-US" altLang="en-US" i="1"/>
              <a:t> B </a:t>
            </a:r>
            <a:r>
              <a:rPr lang="en-US" altLang="en-US"/>
              <a:t>means “</a:t>
            </a:r>
            <a:r>
              <a:rPr lang="en-US" altLang="en-US" i="1"/>
              <a:t>A</a:t>
            </a:r>
            <a:r>
              <a:rPr lang="en-US" altLang="en-US"/>
              <a:t> or </a:t>
            </a:r>
            <a:r>
              <a:rPr lang="en-US" altLang="en-US" i="1"/>
              <a:t>B.</a:t>
            </a:r>
            <a:r>
              <a:rPr lang="en-US" altLang="en-US"/>
              <a:t>”  So the event </a:t>
            </a:r>
          </a:p>
          <a:p>
            <a:pPr eaLnBrk="1" hangingPunct="1">
              <a:buFontTx/>
              <a:buNone/>
            </a:pPr>
            <a:r>
              <a:rPr lang="en-US" altLang="en-US"/>
              <a:t>“</a:t>
            </a:r>
            <a:r>
              <a:rPr lang="en-US" altLang="en-US" i="1"/>
              <a:t>A </a:t>
            </a:r>
            <a:r>
              <a:rPr lang="en-US" altLang="en-US"/>
              <a:t>or </a:t>
            </a:r>
            <a:r>
              <a:rPr lang="en-US" altLang="en-US" i="1"/>
              <a:t>B”</a:t>
            </a:r>
            <a:r>
              <a:rPr lang="en-US" altLang="en-US"/>
              <a:t> occurs whenever either </a:t>
            </a:r>
            <a:r>
              <a:rPr lang="en-US" altLang="en-US" i="1"/>
              <a:t>A</a:t>
            </a:r>
            <a:r>
              <a:rPr lang="en-US" altLang="en-US"/>
              <a:t> or </a:t>
            </a:r>
            <a:r>
              <a:rPr lang="en-US" altLang="en-US" i="1"/>
              <a:t>B</a:t>
            </a:r>
            <a:r>
              <a:rPr lang="en-US" altLang="en-US"/>
              <a:t> (or both) </a:t>
            </a:r>
          </a:p>
          <a:p>
            <a:pPr eaLnBrk="1" hangingPunct="1">
              <a:buFontTx/>
              <a:buNone/>
            </a:pPr>
            <a:r>
              <a:rPr lang="en-US" altLang="en-US"/>
              <a:t>occurs.</a:t>
            </a:r>
          </a:p>
          <a:p>
            <a:pPr eaLnBrk="1" hangingPunct="1"/>
            <a:endParaRPr lang="en-US" alt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24AB5CAC-2EFD-49EF-A1DD-D79B965FD965}" type="slidenum">
              <a:rPr lang="en-US" altLang="en-US" sz="1400" smtClean="0">
                <a:latin typeface="Arial" charset="0"/>
              </a:rPr>
              <a:pPr eaLnBrk="1" hangingPunct="1">
                <a:spcBef>
                  <a:spcPct val="0"/>
                </a:spcBef>
                <a:buFontTx/>
                <a:buNone/>
              </a:pPr>
              <a:t>8</a:t>
            </a:fld>
            <a:endParaRPr lang="en-US" altLang="en-US" sz="1400">
              <a:latin typeface="Arial" charset="0"/>
            </a:endParaRPr>
          </a:p>
        </p:txBody>
      </p:sp>
      <p:sp>
        <p:nvSpPr>
          <p:cNvPr id="10243" name="Rectangle 2"/>
          <p:cNvSpPr>
            <a:spLocks noGrp="1" noChangeArrowheads="1"/>
          </p:cNvSpPr>
          <p:nvPr>
            <p:ph type="title"/>
          </p:nvPr>
        </p:nvSpPr>
        <p:spPr/>
        <p:txBody>
          <a:bodyPr/>
          <a:lstStyle/>
          <a:p>
            <a:pPr eaLnBrk="1" hangingPunct="1"/>
            <a:r>
              <a:rPr lang="en-US" altLang="en-US"/>
              <a:t>Example 2</a:t>
            </a:r>
          </a:p>
        </p:txBody>
      </p:sp>
      <p:sp>
        <p:nvSpPr>
          <p:cNvPr id="10244" name="Rectangle 3"/>
          <p:cNvSpPr>
            <a:spLocks noGrp="1" noChangeArrowheads="1"/>
          </p:cNvSpPr>
          <p:nvPr>
            <p:ph type="body" idx="1"/>
          </p:nvPr>
        </p:nvSpPr>
        <p:spPr/>
        <p:txBody>
          <a:bodyPr/>
          <a:lstStyle/>
          <a:p>
            <a:pPr eaLnBrk="1" hangingPunct="1">
              <a:buFontTx/>
              <a:buNone/>
            </a:pPr>
            <a:r>
              <a:rPr lang="en-US" altLang="en-US"/>
              <a:t>Let </a:t>
            </a:r>
            <a:r>
              <a:rPr lang="en-US" altLang="en-US" i="1"/>
              <a:t>A</a:t>
            </a:r>
            <a:r>
              <a:rPr lang="en-US" altLang="en-US"/>
              <a:t> = {1, 2, 3} and </a:t>
            </a:r>
            <a:r>
              <a:rPr lang="en-US" altLang="en-US" i="1"/>
              <a:t>B</a:t>
            </a:r>
            <a:r>
              <a:rPr lang="en-US" altLang="en-US"/>
              <a:t> = {2, 3, 4}. </a:t>
            </a:r>
          </a:p>
          <a:p>
            <a:pPr eaLnBrk="1" hangingPunct="1">
              <a:buFontTx/>
              <a:buNone/>
            </a:pPr>
            <a:r>
              <a:rPr lang="en-US" altLang="en-US"/>
              <a:t>What is </a:t>
            </a:r>
            <a:r>
              <a:rPr lang="en-US" altLang="en-US" i="1"/>
              <a:t>A </a:t>
            </a:r>
            <a:r>
              <a:rPr lang="en-US" altLang="en-US">
                <a:sym typeface="Symbol" pitchFamily="18" charset="2"/>
              </a:rPr>
              <a:t></a:t>
            </a:r>
            <a:r>
              <a:rPr lang="en-US" altLang="en-US" i="1"/>
              <a:t> B</a:t>
            </a:r>
            <a:r>
              <a:rPr lang="en-US" altLang="en-US"/>
              <a:t>? </a:t>
            </a:r>
            <a:endParaRPr lang="en-US" altLang="en-US" i="1"/>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fld id="{64A89183-D4AD-4EEA-B51F-843555DCD7F8}" type="slidenum">
              <a:rPr lang="en-US" altLang="en-US" sz="1400" smtClean="0">
                <a:latin typeface="Arial" charset="0"/>
              </a:rPr>
              <a:pPr eaLnBrk="1" hangingPunct="1">
                <a:spcBef>
                  <a:spcPct val="0"/>
                </a:spcBef>
                <a:buFontTx/>
                <a:buNone/>
              </a:pPr>
              <a:t>9</a:t>
            </a:fld>
            <a:endParaRPr lang="en-US" altLang="en-US" sz="1400">
              <a:latin typeface="Arial" charset="0"/>
            </a:endParaRPr>
          </a:p>
        </p:txBody>
      </p:sp>
      <p:sp>
        <p:nvSpPr>
          <p:cNvPr id="11267" name="Rectangle 2"/>
          <p:cNvSpPr>
            <a:spLocks noGrp="1" noChangeArrowheads="1"/>
          </p:cNvSpPr>
          <p:nvPr>
            <p:ph type="title"/>
          </p:nvPr>
        </p:nvSpPr>
        <p:spPr/>
        <p:txBody>
          <a:bodyPr/>
          <a:lstStyle/>
          <a:p>
            <a:pPr eaLnBrk="1" hangingPunct="1"/>
            <a:r>
              <a:rPr lang="en-US" altLang="en-US"/>
              <a:t>Intersections</a:t>
            </a:r>
          </a:p>
        </p:txBody>
      </p:sp>
      <p:sp>
        <p:nvSpPr>
          <p:cNvPr id="11268" name="Rectangle 3"/>
          <p:cNvSpPr>
            <a:spLocks noGrp="1" noChangeArrowheads="1"/>
          </p:cNvSpPr>
          <p:nvPr>
            <p:ph type="body" idx="1"/>
          </p:nvPr>
        </p:nvSpPr>
        <p:spPr/>
        <p:txBody>
          <a:bodyPr/>
          <a:lstStyle/>
          <a:p>
            <a:pPr eaLnBrk="1" hangingPunct="1">
              <a:buFontTx/>
              <a:buNone/>
            </a:pPr>
            <a:r>
              <a:rPr lang="en-US" altLang="en-US"/>
              <a:t>The </a:t>
            </a:r>
            <a:r>
              <a:rPr lang="en-US" altLang="en-US" b="1">
                <a:solidFill>
                  <a:srgbClr val="FFFF00"/>
                </a:solidFill>
              </a:rPr>
              <a:t>intersection</a:t>
            </a:r>
            <a:r>
              <a:rPr lang="en-US" altLang="en-US"/>
              <a:t> of two events </a:t>
            </a:r>
            <a:r>
              <a:rPr lang="en-US" altLang="en-US" i="1"/>
              <a:t>A</a:t>
            </a:r>
            <a:r>
              <a:rPr lang="en-US" altLang="en-US"/>
              <a:t> and </a:t>
            </a:r>
            <a:r>
              <a:rPr lang="en-US" altLang="en-US" i="1"/>
              <a:t>B</a:t>
            </a:r>
            <a:r>
              <a:rPr lang="en-US" altLang="en-US"/>
              <a:t>, denoted </a:t>
            </a:r>
          </a:p>
          <a:p>
            <a:pPr eaLnBrk="1" hangingPunct="1">
              <a:buFontTx/>
              <a:buNone/>
            </a:pPr>
            <a:r>
              <a:rPr lang="en-US" altLang="en-US"/>
              <a:t>by </a:t>
            </a:r>
            <a:r>
              <a:rPr lang="en-US" altLang="en-US" i="1"/>
              <a:t>A </a:t>
            </a:r>
            <a:r>
              <a:rPr lang="en-US" altLang="en-US">
                <a:sym typeface="Symbol" pitchFamily="18" charset="2"/>
              </a:rPr>
              <a:t></a:t>
            </a:r>
            <a:r>
              <a:rPr lang="en-US" altLang="en-US"/>
              <a:t> </a:t>
            </a:r>
            <a:r>
              <a:rPr lang="en-US" altLang="en-US" i="1"/>
              <a:t>B</a:t>
            </a:r>
            <a:r>
              <a:rPr lang="en-US" altLang="en-US"/>
              <a:t>, is the set of outcomes that belong to </a:t>
            </a:r>
            <a:r>
              <a:rPr lang="en-US" altLang="en-US" i="1"/>
              <a:t>A</a:t>
            </a:r>
            <a:r>
              <a:rPr lang="en-US" altLang="en-US"/>
              <a:t> </a:t>
            </a:r>
          </a:p>
          <a:p>
            <a:pPr eaLnBrk="1" hangingPunct="1">
              <a:buFontTx/>
              <a:buNone/>
            </a:pPr>
            <a:r>
              <a:rPr lang="en-US" altLang="en-US"/>
              <a:t>and to </a:t>
            </a:r>
            <a:r>
              <a:rPr lang="en-US" altLang="en-US" i="1"/>
              <a:t>B</a:t>
            </a:r>
            <a:r>
              <a:rPr lang="en-US" altLang="en-US"/>
              <a:t>.  In words,</a:t>
            </a:r>
            <a:r>
              <a:rPr lang="en-US" altLang="en-US" i="1"/>
              <a:t> A</a:t>
            </a:r>
            <a:r>
              <a:rPr lang="en-US" altLang="en-US"/>
              <a:t> </a:t>
            </a:r>
            <a:r>
              <a:rPr lang="en-US" altLang="en-US">
                <a:sym typeface="Symbol" pitchFamily="18" charset="2"/>
              </a:rPr>
              <a:t></a:t>
            </a:r>
            <a:r>
              <a:rPr lang="en-US" altLang="en-US"/>
              <a:t> </a:t>
            </a:r>
            <a:r>
              <a:rPr lang="en-US" altLang="en-US" i="1"/>
              <a:t>B</a:t>
            </a:r>
            <a:r>
              <a:rPr lang="en-US" altLang="en-US"/>
              <a:t> means “</a:t>
            </a:r>
            <a:r>
              <a:rPr lang="en-US" altLang="en-US" i="1"/>
              <a:t>A</a:t>
            </a:r>
            <a:r>
              <a:rPr lang="en-US" altLang="en-US"/>
              <a:t> and </a:t>
            </a:r>
            <a:r>
              <a:rPr lang="en-US" altLang="en-US" i="1"/>
              <a:t>B.</a:t>
            </a:r>
            <a:r>
              <a:rPr lang="en-US" altLang="en-US"/>
              <a:t>” </a:t>
            </a:r>
          </a:p>
          <a:p>
            <a:pPr eaLnBrk="1" hangingPunct="1">
              <a:buFontTx/>
              <a:buNone/>
            </a:pPr>
            <a:r>
              <a:rPr lang="en-US" altLang="en-US"/>
              <a:t>Thus the event “</a:t>
            </a:r>
            <a:r>
              <a:rPr lang="en-US" altLang="en-US" i="1"/>
              <a:t>A</a:t>
            </a:r>
            <a:r>
              <a:rPr lang="en-US" altLang="en-US"/>
              <a:t> and </a:t>
            </a:r>
            <a:r>
              <a:rPr lang="en-US" altLang="en-US" i="1"/>
              <a:t>B</a:t>
            </a:r>
            <a:r>
              <a:rPr lang="en-US" altLang="en-US"/>
              <a:t>” occurs whenever both </a:t>
            </a:r>
          </a:p>
          <a:p>
            <a:pPr eaLnBrk="1" hangingPunct="1">
              <a:buFontTx/>
              <a:buNone/>
            </a:pPr>
            <a:r>
              <a:rPr lang="en-US" altLang="en-US" i="1"/>
              <a:t>A</a:t>
            </a:r>
            <a:r>
              <a:rPr lang="en-US" altLang="en-US"/>
              <a:t> and </a:t>
            </a:r>
            <a:r>
              <a:rPr lang="en-US" altLang="en-US" i="1"/>
              <a:t>B</a:t>
            </a:r>
            <a:r>
              <a:rPr lang="en-US" altLang="en-US"/>
              <a:t> occur.</a:t>
            </a:r>
          </a:p>
          <a:p>
            <a:pPr eaLnBrk="1" hangingPunct="1">
              <a:buFontTx/>
              <a:buNone/>
            </a:pPr>
            <a:endParaRPr lang="en-US" altLang="en-US"/>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6.0&quot;&gt;&lt;object type=&quot;1&quot; unique_id=&quot;10001&quot;&gt;&lt;object type=&quot;8&quot; unique_id=&quot;10410&quot;&gt;&lt;/object&gt;&lt;object type=&quot;2&quot; unique_id=&quot;10411&quot;&gt;&lt;object type=&quot;3&quot; unique_id=&quot;10412&quot;&gt;&lt;property id=&quot;20148&quot; value=&quot;5&quot;/&gt;&lt;property id=&quot;20300&quot; value=&quot;Slide 1&quot;/&gt;&lt;property id=&quot;20307&quot; value=&quot;357&quot;/&gt;&lt;/object&gt;&lt;object type=&quot;3&quot; unique_id=&quot;10413&quot;&gt;&lt;property id=&quot;20148&quot; value=&quot;5&quot;/&gt;&lt;property id=&quot;20300&quot; value=&quot;Slide 2 - &amp;quot;Chapter 3:&amp;quot;&quot;/&gt;&lt;property id=&quot;20307&quot; value=&quot;256&quot;/&gt;&lt;/object&gt;&lt;object type=&quot;3&quot; unique_id=&quot;10414&quot;&gt;&lt;property id=&quot;20148&quot; value=&quot;5&quot;/&gt;&lt;property id=&quot;20300&quot; value=&quot;Slide 3 - &amp;quot;Section 3.1: Basic Ideas&amp;quot;&quot;/&gt;&lt;property id=&quot;20307&quot; value=&quot;257&quot;/&gt;&lt;/object&gt;&lt;object type=&quot;3&quot; unique_id=&quot;10415&quot;&gt;&lt;property id=&quot;20148&quot; value=&quot;5&quot;/&gt;&lt;property id=&quot;20300&quot; value=&quot;Slide 4 - &amp;quot;Sample Space&amp;quot;&quot;/&gt;&lt;property id=&quot;20307&quot; value=&quot;320&quot;/&gt;&lt;/object&gt;&lt;object type=&quot;3&quot; unique_id=&quot;10416&quot;&gt;&lt;property id=&quot;20148&quot; value=&quot;5&quot;/&gt;&lt;property id=&quot;20300&quot; value=&quot;Slide 5 - &amp;quot;More Terminology&amp;quot;&quot;/&gt;&lt;property id=&quot;20307&quot; value=&quot;259&quot;/&gt;&lt;/object&gt;&lt;object type=&quot;3&quot; unique_id=&quot;10417&quot;&gt;&lt;property id=&quot;20148&quot; value=&quot;5&quot;/&gt;&lt;property id=&quot;20300&quot; value=&quot;Slide 6 - &amp;quot;Example 1&amp;quot;&quot;/&gt;&lt;property id=&quot;20307&quot; value=&quot;325&quot;/&gt;&lt;/object&gt;&lt;object type=&quot;3&quot; unique_id=&quot;10418&quot;&gt;&lt;property id=&quot;20148&quot; value=&quot;5&quot;/&gt;&lt;property id=&quot;20300&quot; value=&quot;Slide 7 - &amp;quot;Example 1 cont.&amp;quot;&quot;/&gt;&lt;property id=&quot;20307&quot; value=&quot;326&quot;/&gt;&lt;/object&gt;&lt;object type=&quot;3&quot; unique_id=&quot;10419&quot;&gt;&lt;property id=&quot;20148&quot; value=&quot;5&quot;/&gt;&lt;property id=&quot;20300&quot; value=&quot;Slide 8 - &amp;quot;Combining Events&amp;quot;&quot;/&gt;&lt;property id=&quot;20307&quot; value=&quot;260&quot;/&gt;&lt;/object&gt;&lt;object type=&quot;3&quot; unique_id=&quot;10420&quot;&gt;&lt;property id=&quot;20148&quot; value=&quot;5&quot;/&gt;&lt;property id=&quot;20300&quot; value=&quot;Slide 9 - &amp;quot;Example 2&amp;quot;&quot;/&gt;&lt;property id=&quot;20307&quot; value=&quot;351&quot;/&gt;&lt;/object&gt;&lt;object type=&quot;3&quot; unique_id=&quot;10421&quot;&gt;&lt;property id=&quot;20148&quot; value=&quot;5&quot;/&gt;&lt;property id=&quot;20300&quot; value=&quot;Slide 10 - &amp;quot;Intersections&amp;quot;&quot;/&gt;&lt;property id=&quot;20307&quot; value=&quot;314&quot;/&gt;&lt;/object&gt;&lt;object type=&quot;3&quot; unique_id=&quot;10422&quot;&gt;&lt;property id=&quot;20148&quot; value=&quot;5&quot;/&gt;&lt;property id=&quot;20300&quot; value=&quot;Slide 11 - &amp;quot;Example 3&amp;quot;&quot;/&gt;&lt;property id=&quot;20307&quot; value=&quot;352&quot;/&gt;&lt;/object&gt;&lt;object type=&quot;3&quot; unique_id=&quot;10423&quot;&gt;&lt;property id=&quot;20148&quot; value=&quot;5&quot;/&gt;&lt;property id=&quot;20300&quot; value=&quot;Slide 12 - &amp;quot;Complements&amp;quot;&quot;/&gt;&lt;property id=&quot;20307&quot; value=&quot;315&quot;/&gt;&lt;/object&gt;&lt;object type=&quot;3&quot; unique_id=&quot;10424&quot;&gt;&lt;property id=&quot;20148&quot; value=&quot;5&quot;/&gt;&lt;property id=&quot;20300&quot; value=&quot;Slide 13 - &amp;quot;Example 4&amp;quot;&quot;/&gt;&lt;property id=&quot;20307&quot; value=&quot;353&quot;/&gt;&lt;/object&gt;&lt;object type=&quot;3&quot; unique_id=&quot;10425&quot;&gt;&lt;property id=&quot;20148&quot; value=&quot;5&quot;/&gt;&lt;property id=&quot;20300&quot; value=&quot;Slide 14 - &amp;quot;Mutually Exclusive Events&amp;quot;&quot;/&gt;&lt;property id=&quot;20307&quot; value=&quot;262&quot;/&gt;&lt;/object&gt;&lt;object type=&quot;3&quot; unique_id=&quot;10426&quot;&gt;&lt;property id=&quot;20148&quot; value=&quot;5&quot;/&gt;&lt;property id=&quot;20300&quot; value=&quot;Slide 15 - &amp;quot;Probabilities&amp;quot;&quot;/&gt;&lt;property id=&quot;20307&quot; value=&quot;263&quot;/&gt;&lt;/object&gt;&lt;object type=&quot;3&quot; unique_id=&quot;10427&quot;&gt;&lt;property id=&quot;20148&quot; value=&quot;5&quot;/&gt;&lt;property id=&quot;20300&quot; value=&quot;Slide 16 - &amp;quot;Axioms of Probability&amp;quot;&quot;/&gt;&lt;property id=&quot;20307&quot; value=&quot;264&quot;/&gt;&lt;/object&gt;&lt;object type=&quot;3&quot; unique_id=&quot;10428&quot;&gt;&lt;property id=&quot;20148&quot; value=&quot;5&quot;/&gt;&lt;property id=&quot;20300&quot; value=&quot;Slide 17 - &amp;quot;A Few Useful Things&amp;quot;&quot;/&gt;&lt;property id=&quot;20307&quot; value=&quot;265&quot;/&gt;&lt;/object&gt;&lt;object type=&quot;3&quot; unique_id=&quot;10429&quot;&gt;&lt;property id=&quot;20148&quot; value=&quot;5&quot;/&gt;&lt;property id=&quot;20300&quot; value=&quot;Slide 18 - &amp;quot;Example 5&amp;quot;&quot;/&gt;&lt;property id=&quot;20307&quot; value=&quot;328&quot;/&gt;&lt;/object&gt;&lt;object type=&quot;3&quot; unique_id=&quot;10430&quot;&gt;&lt;property id=&quot;20148&quot; value=&quot;5&quot;/&gt;&lt;property id=&quot;20300&quot; value=&quot;Slide 19 - &amp;quot;Example 6&amp;quot;&quot;/&gt;&lt;property id=&quot;20307&quot; value=&quot;329&quot;/&gt;&lt;/object&gt;&lt;object type=&quot;3&quot; unique_id=&quot;10431&quot;&gt;&lt;property id=&quot;20148&quot; value=&quot;5&quot;/&gt;&lt;property id=&quot;20300&quot; value=&quot;Slide 20 - &amp;quot;Example 6 (cont.)&amp;quot;&quot;/&gt;&lt;property id=&quot;20307&quot; value=&quot;355&quot;/&gt;&lt;/object&gt;&lt;object type=&quot;3&quot; unique_id=&quot;10432&quot;&gt;&lt;property id=&quot;20148&quot; value=&quot;5&quot;/&gt;&lt;property id=&quot;20300&quot; value=&quot;Slide 21 - &amp;quot;Section 3.2: Conditional Probability and Independence&amp;quot;&quot;/&gt;&lt;property id=&quot;20307&quot; value=&quot;268&quot;/&gt;&lt;/object&gt;&lt;object type=&quot;3&quot; unique_id=&quot;10433&quot;&gt;&lt;property id=&quot;20148&quot; value=&quot;5&quot;/&gt;&lt;property id=&quot;20300&quot; value=&quot;Slide 22 - &amp;quot;Back to Example 6&amp;quot;&quot;/&gt;&lt;property id=&quot;20307&quot; value=&quot;333&quot;/&gt;&lt;/object&gt;&lt;object type=&quot;3&quot; unique_id=&quot;10434&quot;&gt;&lt;property id=&quot;20148&quot; value=&quot;5&quot;/&gt;&lt;property id=&quot;20300&quot; value=&quot;Slide 23 - &amp;quot;Independence&amp;quot;&quot;/&gt;&lt;property id=&quot;20307&quot; value=&quot;269&quot;/&gt;&lt;/object&gt;&lt;object type=&quot;3&quot; unique_id=&quot;10435&quot;&gt;&lt;property id=&quot;20148&quot; value=&quot;5&quot;/&gt;&lt;property id=&quot;20300&quot; value=&quot;Slide 24 - &amp;quot;Example 6 (cont.)&amp;quot;&quot;/&gt;&lt;property id=&quot;20307&quot; value=&quot;356&quot;/&gt;&lt;/object&gt;&lt;object type=&quot;3&quot; unique_id=&quot;10436&quot;&gt;&lt;property id=&quot;20148&quot; value=&quot;5&quot;/&gt;&lt;property id=&quot;20300&quot; value=&quot;Slide 25 - &amp;quot;The Multiplication Rule&amp;quot;&quot;/&gt;&lt;property id=&quot;20307&quot; value=&quot;270&quot;/&gt;&lt;/object&gt;&lt;object type=&quot;3&quot; unique_id=&quot;10437&quot;&gt;&lt;property id=&quot;20148&quot; value=&quot;5&quot;/&gt;&lt;property id=&quot;20300&quot; value=&quot;Slide 26 - &amp;quot;Extended Multiplication Rule&amp;quot;&quot;/&gt;&lt;property id=&quot;20307&quot; value=&quot;323&quot;/&gt;&lt;/object&gt;&lt;object type=&quot;3&quot; unique_id=&quot;10438&quot;&gt;&lt;property id=&quot;20148&quot; value=&quot;5&quot;/&gt;&lt;property id=&quot;20300&quot; value=&quot;Slide 27 - &amp;quot;Example 7&amp;quot;&quot;/&gt;&lt;property id=&quot;20307&quot; value=&quot;324&quot;/&gt;&lt;/object&gt;&lt;object type=&quot;3&quot; unique_id=&quot;10439&quot;&gt;&lt;property id=&quot;20148&quot; value=&quot;5&quot;/&gt;&lt;property id=&quot;20300&quot; value=&quot;Slide 28 - &amp;quot;Section 3.3: Random Variables&amp;quot;&quot;/&gt;&lt;property id=&quot;20307&quot; value=&quot;272&quot;/&gt;&lt;/object&gt;&lt;object type=&quot;3&quot; unique_id=&quot;10440&quot;&gt;&lt;property id=&quot;20148&quot; value=&quot;5&quot;/&gt;&lt;property id=&quot;20300&quot; value=&quot;Slide 29 - &amp;quot;Example 8&amp;quot;&quot;/&gt;&lt;property id=&quot;20307&quot; value=&quot;273&quot;/&gt;&lt;/object&gt;&lt;object type=&quot;3&quot; unique_id=&quot;10441&quot;&gt;&lt;property id=&quot;20148&quot; value=&quot;5&quot;/&gt;&lt;property id=&quot;20300&quot; value=&quot;Slide 30 - &amp;quot;Probability Mass Function&amp;quot;&quot;/&gt;&lt;property id=&quot;20307&quot; value=&quot;274&quot;/&gt;&lt;/object&gt;&lt;object type=&quot;3&quot; unique_id=&quot;10442&quot;&gt;&lt;property id=&quot;20148&quot; value=&quot;5&quot;/&gt;&lt;property id=&quot;20300&quot; value=&quot;Slide 31 - &amp;quot;Cumulative Distribution Function&amp;quot;&quot;/&gt;&lt;property id=&quot;20307&quot; value=&quot;275&quot;/&gt;&lt;/object&gt;&lt;object type=&quot;3&quot; unique_id=&quot;10443&quot;&gt;&lt;property id=&quot;20148&quot; value=&quot;5&quot;/&gt;&lt;property id=&quot;20300&quot; value=&quot;Slide 32 - &amp;quot;More on a Discrete Random Variable&amp;quot;&quot;/&gt;&lt;property id=&quot;20307&quot; value=&quot;335&quot;/&gt;&lt;/object&gt;&lt;object type=&quot;3&quot; unique_id=&quot;10444&quot;&gt;&lt;property id=&quot;20148&quot; value=&quot;5&quot;/&gt;&lt;property id=&quot;20300&quot; value=&quot;Slide 33 - &amp;quot;Example 8 (cont.)&amp;quot;&quot;/&gt;&lt;property id=&quot;20307&quot; value=&quot;313&quot;/&gt;&lt;/object&gt;&lt;object type=&quot;3&quot; unique_id=&quot;10445&quot;&gt;&lt;property id=&quot;20148&quot; value=&quot;5&quot;/&gt;&lt;property id=&quot;20300&quot; value=&quot;Slide 34 - &amp;quot;Mean and Variance for Discrete Random Variables&amp;quot;&quot;/&gt;&lt;property id=&quot;20307&quot; value=&quot;279&quot;/&gt;&lt;/object&gt;&lt;object type=&quot;3&quot; unique_id=&quot;10446&quot;&gt;&lt;property id=&quot;20148&quot; value=&quot;5&quot;/&gt;&lt;property id=&quot;20300&quot; value=&quot;Slide 35 - &amp;quot;Example 9&amp;quot;&quot;/&gt;&lt;property id=&quot;20307&quot; value=&quot;336&quot;/&gt;&lt;/object&gt;&lt;object type=&quot;3&quot; unique_id=&quot;10447&quot;&gt;&lt;property id=&quot;20148&quot; value=&quot;5&quot;/&gt;&lt;property id=&quot;20300&quot; value=&quot;Slide 36 - &amp;quot;The Probability Histogram&amp;quot;&quot;/&gt;&lt;property id=&quot;20307&quot; value=&quot;280&quot;/&gt;&lt;/object&gt;&lt;object type=&quot;3&quot; unique_id=&quot;10448&quot;&gt;&lt;property id=&quot;20148&quot; value=&quot;5&quot;/&gt;&lt;property id=&quot;20300&quot; value=&quot;Slide 37 - &amp;quot;Probability Histogram for the Number of Flaws in a Wire (Example 8)&amp;quot;&quot;/&gt;&lt;property id=&quot;20307&quot; value=&quot;354&quot;/&gt;&lt;/object&gt;&lt;object type=&quot;3&quot; unique_id=&quot;10449&quot;&gt;&lt;property id=&quot;20148&quot; value=&quot;5&quot;/&gt;&lt;property id=&quot;20300&quot; value=&quot;Slide 38 - &amp;quot;Example 9 (cont.)&amp;quot;&quot;/&gt;&lt;property id=&quot;20307&quot; value=&quot;281&quot;/&gt;&lt;/object&gt;&lt;object type=&quot;3&quot; unique_id=&quot;10450&quot;&gt;&lt;property id=&quot;20148&quot; value=&quot;5&quot;/&gt;&lt;property id=&quot;20300&quot; value=&quot;Slide 39 - &amp;quot;Continuous Random Variables&amp;quot;&quot;/&gt;&lt;property id=&quot;20307&quot; value=&quot;282&quot;/&gt;&lt;/object&gt;&lt;object type=&quot;3&quot; unique_id=&quot;10451&quot;&gt;&lt;property id=&quot;20148&quot; value=&quot;5&quot;/&gt;&lt;property id=&quot;20300&quot; value=&quot;Slide 40 - &amp;quot;Computing Probabilities&amp;quot;&quot;/&gt;&lt;property id=&quot;20307&quot; value=&quot;283&quot;/&gt;&lt;/object&gt;&lt;object type=&quot;3&quot; unique_id=&quot;10452&quot;&gt;&lt;property id=&quot;20148&quot; value=&quot;5&quot;/&gt;&lt;property id=&quot;20300&quot; value=&quot;Slide 41 - &amp;quot;More on Continuous Random Variables&amp;quot;&quot;/&gt;&lt;property id=&quot;20307&quot; value=&quot;284&quot;/&gt;&lt;/object&gt;&lt;object type=&quot;3&quot; unique_id=&quot;10453&quot;&gt;&lt;property id=&quot;20148&quot; value=&quot;5&quot;/&gt;&lt;property id=&quot;20300&quot; value=&quot;Slide 42 - &amp;quot;Example 10&amp;quot;&quot;/&gt;&lt;property id=&quot;20307&quot; value=&quot;337&quot;/&gt;&lt;/object&gt;&lt;object type=&quot;3&quot; unique_id=&quot;10454&quot;&gt;&lt;property id=&quot;20148&quot; value=&quot;5&quot;/&gt;&lt;property id=&quot;20300&quot; value=&quot;Slide 43 - &amp;quot;Section 3.4: &amp;#x0D;&amp;#x0A;Linear Functions of Random Variables&amp;quot;&quot;/&gt;&lt;property id=&quot;20307&quot; value=&quot;286&quot;/&gt;&lt;/object&gt;&lt;object type=&quot;3&quot; unique_id=&quot;10455&quot;&gt;&lt;property id=&quot;20148&quot; value=&quot;5&quot;/&gt;&lt;property id=&quot;20300&quot; value=&quot;Slide 44 - &amp;quot;More Linear Functions&amp;quot;&quot;/&gt;&lt;property id=&quot;20307&quot; value=&quot;287&quot;/&gt;&lt;/object&gt;&lt;object type=&quot;3&quot; unique_id=&quot;10456&quot;&gt;&lt;property id=&quot;20148&quot; value=&quot;5&quot;/&gt;&lt;property id=&quot;20300&quot; value=&quot;Slide 45 - &amp;quot;Two Independent Random Variables&amp;quot;&quot;/&gt;&lt;property id=&quot;20307&quot; value=&quot;288&quot;/&gt;&lt;/object&gt;&lt;object type=&quot;3&quot; unique_id=&quot;10457&quot;&gt;&lt;property id=&quot;20148&quot; value=&quot;5&quot;/&gt;&lt;property id=&quot;20300&quot; value=&quot;Slide 46 - &amp;quot;Variance Properties&amp;quot;&quot;/&gt;&lt;property id=&quot;20307&quot; value=&quot;290&quot;/&gt;&lt;/object&gt;&lt;object type=&quot;3&quot; unique_id=&quot;10458&quot;&gt;&lt;property id=&quot;20148&quot; value=&quot;5&quot;/&gt;&lt;property id=&quot;20300&quot; value=&quot;Slide 47 - &amp;quot;More Variance Properties&amp;quot;&quot;/&gt;&lt;property id=&quot;20307&quot; value=&quot;291&quot;/&gt;&lt;/object&gt;&lt;object type=&quot;3&quot; unique_id=&quot;10459&quot;&gt;&lt;property id=&quot;20148&quot; value=&quot;5&quot;/&gt;&lt;property id=&quot;20300&quot; value=&quot;Slide 48 - &amp;quot;Example 11&amp;quot;&quot;/&gt;&lt;property id=&quot;20307&quot; value=&quot;339&quot;/&gt;&lt;/object&gt;&lt;object type=&quot;3&quot; unique_id=&quot;10460&quot;&gt;&lt;property id=&quot;20148&quot; value=&quot;5&quot;/&gt;&lt;property id=&quot;20300&quot; value=&quot;Slide 49 - &amp;quot;Independence and Simple Random Samples&amp;quot;&quot;/&gt;&lt;property id=&quot;20307&quot; value=&quot;293&quot;/&gt;&lt;/object&gt;&lt;object type=&quot;3&quot; unique_id=&quot;10461&quot;&gt;&lt;property id=&quot;20148&quot; value=&quot;5&quot;/&gt;&lt;property id=&quot;20300&quot; value=&quot;Slide 50 - &amp;quot;              Properties of  &amp;quot;&quot;/&gt;&lt;property id=&quot;20307&quot; value=&quot;292&quot;/&gt;&lt;/object&gt;&lt;object type=&quot;3&quot; unique_id=&quot;10462&quot;&gt;&lt;property id=&quot;20148&quot; value=&quot;5&quot;/&gt;&lt;property id=&quot;20300&quot; value=&quot;Slide 51 - &amp;quot;Example 12&amp;quot;&quot;/&gt;&lt;property id=&quot;20307&quot; value=&quot;340&quot;/&gt;&lt;/object&gt;&lt;object type=&quot;3&quot; unique_id=&quot;10463&quot;&gt;&lt;property id=&quot;20148&quot; value=&quot;5&quot;/&gt;&lt;property id=&quot;20300&quot; value=&quot;Slide 52 - &amp;quot;Summary&amp;quot;&quot;/&gt;&lt;property id=&quot;20307&quot; value=&quot;311&quot;/&gt;&lt;/object&gt;&lt;/object&gt;&lt;/object&gt;&lt;/database&gt;"/>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6302</TotalTime>
  <Words>3810</Words>
  <Application>Microsoft Office PowerPoint</Application>
  <PresentationFormat>On-screen Show (4:3)</PresentationFormat>
  <Paragraphs>468</Paragraphs>
  <Slides>58</Slides>
  <Notes>56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4" baseType="lpstr">
      <vt:lpstr>Arial</vt:lpstr>
      <vt:lpstr>Cambria Math</vt:lpstr>
      <vt:lpstr>Times New Roman</vt:lpstr>
      <vt:lpstr>Wingdings</vt:lpstr>
      <vt:lpstr>Default Design</vt:lpstr>
      <vt:lpstr>Equation</vt:lpstr>
      <vt:lpstr>Chapter 3:</vt:lpstr>
      <vt:lpstr>Section 3.1: Basic Ideas</vt:lpstr>
      <vt:lpstr>Sample Space</vt:lpstr>
      <vt:lpstr>More Terminology</vt:lpstr>
      <vt:lpstr>Example 1</vt:lpstr>
      <vt:lpstr>Example 1 cont.</vt:lpstr>
      <vt:lpstr>Combining Events</vt:lpstr>
      <vt:lpstr>Example 2</vt:lpstr>
      <vt:lpstr>Intersections</vt:lpstr>
      <vt:lpstr>Example 3</vt:lpstr>
      <vt:lpstr>Complements</vt:lpstr>
      <vt:lpstr>Example 4</vt:lpstr>
      <vt:lpstr>Mutually Exclusive Events</vt:lpstr>
      <vt:lpstr>Probabilities</vt:lpstr>
      <vt:lpstr>Axioms of Probability</vt:lpstr>
      <vt:lpstr>A Few Useful Things</vt:lpstr>
      <vt:lpstr>Example 5</vt:lpstr>
      <vt:lpstr>Example 6</vt:lpstr>
      <vt:lpstr>Example 6 (cont.)</vt:lpstr>
      <vt:lpstr>Section 3.2: Conditional Probability and Independence</vt:lpstr>
      <vt:lpstr>Back to Example 6</vt:lpstr>
      <vt:lpstr>Independence</vt:lpstr>
      <vt:lpstr>Example 6 (cont.)</vt:lpstr>
      <vt:lpstr>The Multiplication Rule</vt:lpstr>
      <vt:lpstr>Extended Multiplication Rule</vt:lpstr>
      <vt:lpstr>Example 7</vt:lpstr>
      <vt:lpstr>Section 3.3: Random Variables</vt:lpstr>
      <vt:lpstr>Example 8</vt:lpstr>
      <vt:lpstr>Probability Mass Function</vt:lpstr>
      <vt:lpstr>Cumulative Distribution Function</vt:lpstr>
      <vt:lpstr>More on a Discrete Random Variable</vt:lpstr>
      <vt:lpstr>Example 8 (cont.)</vt:lpstr>
      <vt:lpstr>Mean and Variance for Discrete Random Variables</vt:lpstr>
      <vt:lpstr>Example 9</vt:lpstr>
      <vt:lpstr>The Probability Histogram</vt:lpstr>
      <vt:lpstr>Probability Histogram for the Number of Flaws in a Wire (Example 8)</vt:lpstr>
      <vt:lpstr>Example 9 (cont.)</vt:lpstr>
      <vt:lpstr>Continuous Random Variables</vt:lpstr>
      <vt:lpstr>Computing Probabilities</vt:lpstr>
      <vt:lpstr>More on Continuous Random Variables</vt:lpstr>
      <vt:lpstr>Example 10</vt:lpstr>
      <vt:lpstr>Section 3.4:  Linear Functions of Random Variables</vt:lpstr>
      <vt:lpstr>More Linear Functions</vt:lpstr>
      <vt:lpstr>Two Independent Random Variables</vt:lpstr>
      <vt:lpstr>Variance Properties</vt:lpstr>
      <vt:lpstr>More Variance Properties</vt:lpstr>
      <vt:lpstr>Example 11</vt:lpstr>
      <vt:lpstr>Independence and Simple Random Samples</vt:lpstr>
      <vt:lpstr>              Properties of  </vt:lpstr>
      <vt:lpstr>Example 12</vt:lpstr>
      <vt:lpstr>Standard Deviations of Nonlinear Functions of Random Variables</vt:lpstr>
      <vt:lpstr>Standard Deviations of Nonlinear Functions of Random Variables</vt:lpstr>
      <vt:lpstr>Summary</vt:lpstr>
      <vt:lpstr>Problem Workshop 3.4.3</vt:lpstr>
      <vt:lpstr>Problem Workshop 3.4.10</vt:lpstr>
      <vt:lpstr>Problem Workshop 3.4.11</vt:lpstr>
      <vt:lpstr>Example</vt:lpstr>
      <vt:lpstr>Problem Workshop 3.4.14</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Jessica Kohlschmidt</dc:creator>
  <cp:lastModifiedBy>Mohamed Bingabr</cp:lastModifiedBy>
  <cp:revision>96</cp:revision>
  <cp:lastPrinted>2014-02-11T17:02:52Z</cp:lastPrinted>
  <dcterms:created xsi:type="dcterms:W3CDTF">2004-10-09T00:03:35Z</dcterms:created>
  <dcterms:modified xsi:type="dcterms:W3CDTF">2023-06-04T20:52:01Z</dcterms:modified>
</cp:coreProperties>
</file>